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aj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aj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2" name="Shape 512"/>
          <p:cNvSpPr/>
          <p:nvPr>
            <p:ph type="sldImg"/>
          </p:nvPr>
        </p:nvSpPr>
        <p:spPr>
          <a:xfrm>
            <a:off x="1143000" y="685800"/>
            <a:ext cx="4572000" cy="3429000"/>
          </a:xfrm>
          <a:prstGeom prst="rect">
            <a:avLst/>
          </a:prstGeom>
        </p:spPr>
        <p:txBody>
          <a:bodyPr/>
          <a:lstStyle/>
          <a:p>
            <a:pPr/>
          </a:p>
        </p:txBody>
      </p:sp>
      <p:sp>
        <p:nvSpPr>
          <p:cNvPr id="513" name="Shape 5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7" cy="1434498"/>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8"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28"/>
          </a:xfrm>
          <a:prstGeom prst="rect">
            <a:avLst/>
          </a:prstGeom>
          <a:ln w="12700">
            <a:miter lim="400000"/>
          </a:ln>
        </p:spPr>
      </p:pic>
      <p:sp>
        <p:nvSpPr>
          <p:cNvPr id="17"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112" name="Body Level One…"/>
          <p:cNvSpPr txBox="1"/>
          <p:nvPr>
            <p:ph type="body" sz="quarter" idx="1"/>
          </p:nvPr>
        </p:nvSpPr>
        <p:spPr>
          <a:xfrm>
            <a:off x="689313" y="1760391"/>
            <a:ext cx="5406689"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4" cy="203132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4" cy="203132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49"/>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3" cy="343049"/>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3" cy="343049"/>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2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4" cy="203132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4" cy="203132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49"/>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3" cy="343049"/>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3" cy="343049"/>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1" cy="520716"/>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1"/>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68"/>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1"/>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6"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8"/>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1"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02"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9" cy="1117741"/>
          </a:xfrm>
          <a:prstGeom prst="rect">
            <a:avLst/>
          </a:prstGeom>
          <a:ln w="12700">
            <a:miter lim="400000"/>
          </a:ln>
        </p:spPr>
      </p:pic>
      <p:sp>
        <p:nvSpPr>
          <p:cNvPr id="28"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0" name="Picture Placeholder 14"/>
          <p:cNvSpPr/>
          <p:nvPr>
            <p:ph type="pic" idx="21"/>
          </p:nvPr>
        </p:nvSpPr>
        <p:spPr>
          <a:xfrm>
            <a:off x="660398" y="488959"/>
            <a:ext cx="9345478" cy="5939521"/>
          </a:xfrm>
          <a:prstGeom prst="rect">
            <a:avLst/>
          </a:prstGeom>
        </p:spPr>
        <p:txBody>
          <a:bodyPr lIns="91439" tIns="45719" rIns="91439" bIns="45719"/>
          <a:lstStyle/>
          <a:p>
            <a:pPr/>
          </a:p>
        </p:txBody>
      </p:sp>
      <p:sp>
        <p:nvSpPr>
          <p:cNvPr id="211" name="Lorem ipsum dolor sit amet, consectetur adipiscing elit."/>
          <p:cNvSpPr txBox="1"/>
          <p:nvPr>
            <p:ph type="title" hasCustomPrompt="1"/>
          </p:nvPr>
        </p:nvSpPr>
        <p:spPr>
          <a:xfrm>
            <a:off x="2968281" y="1958357"/>
            <a:ext cx="8701206"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2" name="Graphic 5" descr="Graphic 5"/>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1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0"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1" name="Body Level One…"/>
          <p:cNvSpPr txBox="1"/>
          <p:nvPr>
            <p:ph type="body" sz="quarter" idx="1" hasCustomPrompt="1"/>
          </p:nvPr>
        </p:nvSpPr>
        <p:spPr>
          <a:xfrm>
            <a:off x="6648773" y="1869394"/>
            <a:ext cx="5063681" cy="73866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2" name="Text Placeholder 5"/>
          <p:cNvSpPr/>
          <p:nvPr>
            <p:ph type="body" sz="quarter" idx="22" hasCustomPrompt="1"/>
          </p:nvPr>
        </p:nvSpPr>
        <p:spPr>
          <a:xfrm>
            <a:off x="6648773" y="1324542"/>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3" name="Text Placeholder 5"/>
          <p:cNvSpPr/>
          <p:nvPr>
            <p:ph type="body" sz="quarter" idx="23" hasCustomPrompt="1"/>
          </p:nvPr>
        </p:nvSpPr>
        <p:spPr>
          <a:xfrm>
            <a:off x="6648773" y="3367542"/>
            <a:ext cx="5063681" cy="73866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4" name="Text Placeholder 5"/>
          <p:cNvSpPr/>
          <p:nvPr>
            <p:ph type="body" sz="quarter" idx="24" hasCustomPrompt="1"/>
          </p:nvPr>
        </p:nvSpPr>
        <p:spPr>
          <a:xfrm>
            <a:off x="6648773" y="2822691"/>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5" hasCustomPrompt="1"/>
          </p:nvPr>
        </p:nvSpPr>
        <p:spPr>
          <a:xfrm>
            <a:off x="6648773" y="4865037"/>
            <a:ext cx="5063681" cy="73866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6" hasCustomPrompt="1"/>
          </p:nvPr>
        </p:nvSpPr>
        <p:spPr>
          <a:xfrm>
            <a:off x="6648773" y="4320185"/>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4"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5" name="Body Level One…"/>
          <p:cNvSpPr txBox="1"/>
          <p:nvPr>
            <p:ph type="body" sz="quarter" idx="1" hasCustomPrompt="1"/>
          </p:nvPr>
        </p:nvSpPr>
        <p:spPr>
          <a:xfrm>
            <a:off x="6648773" y="1869394"/>
            <a:ext cx="5063681" cy="738667"/>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6" name="Text Placeholder 5"/>
          <p:cNvSpPr/>
          <p:nvPr>
            <p:ph type="body" sz="quarter" idx="22" hasCustomPrompt="1"/>
          </p:nvPr>
        </p:nvSpPr>
        <p:spPr>
          <a:xfrm>
            <a:off x="6648773" y="1324542"/>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7" name="Text Placeholder 5"/>
          <p:cNvSpPr/>
          <p:nvPr>
            <p:ph type="body" sz="quarter" idx="23" hasCustomPrompt="1"/>
          </p:nvPr>
        </p:nvSpPr>
        <p:spPr>
          <a:xfrm>
            <a:off x="6648773" y="3367542"/>
            <a:ext cx="5063681" cy="73866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8" name="Text Placeholder 5"/>
          <p:cNvSpPr/>
          <p:nvPr>
            <p:ph type="body" sz="quarter" idx="24" hasCustomPrompt="1"/>
          </p:nvPr>
        </p:nvSpPr>
        <p:spPr>
          <a:xfrm>
            <a:off x="6648773" y="2822691"/>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5" hasCustomPrompt="1"/>
          </p:nvPr>
        </p:nvSpPr>
        <p:spPr>
          <a:xfrm>
            <a:off x="6648773" y="4865037"/>
            <a:ext cx="5063681" cy="73866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6" hasCustomPrompt="1"/>
          </p:nvPr>
        </p:nvSpPr>
        <p:spPr>
          <a:xfrm>
            <a:off x="6648773" y="4320185"/>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1"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50" name="Lorem ipsum dolor sit amet, consectetur."/>
          <p:cNvSpPr txBox="1"/>
          <p:nvPr>
            <p:ph type="title" hasCustomPrompt="1"/>
          </p:nvPr>
        </p:nvSpPr>
        <p:spPr>
          <a:xfrm>
            <a:off x="689316" y="555919"/>
            <a:ext cx="4921073" cy="987068"/>
          </a:xfrm>
          <a:prstGeom prst="rect">
            <a:avLst/>
          </a:prstGeom>
        </p:spPr>
        <p:txBody>
          <a:bodyPr/>
          <a:lstStyle/>
          <a:p>
            <a:pPr/>
            <a:r>
              <a:t>Lorem ipsum dolor sit amet, consectetur.</a:t>
            </a:r>
          </a:p>
        </p:txBody>
      </p:sp>
      <p:sp>
        <p:nvSpPr>
          <p:cNvPr id="251"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9"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60" name="Lorem ipsum dolor sit amet, consectetur."/>
          <p:cNvSpPr txBox="1"/>
          <p:nvPr>
            <p:ph type="title" hasCustomPrompt="1"/>
          </p:nvPr>
        </p:nvSpPr>
        <p:spPr>
          <a:xfrm>
            <a:off x="6648773" y="555919"/>
            <a:ext cx="4184545" cy="987068"/>
          </a:xfrm>
          <a:prstGeom prst="rect">
            <a:avLst/>
          </a:prstGeom>
        </p:spPr>
        <p:txBody>
          <a:bodyPr/>
          <a:lstStyle/>
          <a:p>
            <a:pPr/>
            <a:r>
              <a:t>Lorem ipsum dolor sit amet, consectetur.</a:t>
            </a:r>
          </a:p>
        </p:txBody>
      </p:sp>
      <p:sp>
        <p:nvSpPr>
          <p:cNvPr id="261" name="Body Level One…"/>
          <p:cNvSpPr txBox="1"/>
          <p:nvPr>
            <p:ph type="body" sz="quarter" idx="1" hasCustomPrompt="1"/>
          </p:nvPr>
        </p:nvSpPr>
        <p:spPr>
          <a:xfrm>
            <a:off x="6648770" y="1882513"/>
            <a:ext cx="4921073"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0"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7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80"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8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9"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9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8"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299"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00" name="Body Level One…"/>
          <p:cNvSpPr txBox="1"/>
          <p:nvPr>
            <p:ph type="body" sz="quarter" idx="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1"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2" name="Graphic 11" descr="Graphic 1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0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0"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311" name="Body Level One…"/>
          <p:cNvSpPr txBox="1"/>
          <p:nvPr>
            <p:ph type="body" sz="quarter" idx="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2"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3"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4" name="Text Placeholder 5"/>
          <p:cNvSpPr/>
          <p:nvPr>
            <p:ph type="body" sz="quarter" idx="22" hasCustomPrompt="1"/>
          </p:nvPr>
        </p:nvSpPr>
        <p:spPr>
          <a:xfrm>
            <a:off x="698910" y="1882513"/>
            <a:ext cx="4593888"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5" name="Graphic 9" descr="Graphic 9"/>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1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1"/>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9" cy="1117741"/>
          </a:xfrm>
          <a:prstGeom prst="rect">
            <a:avLst/>
          </a:prstGeom>
          <a:ln w="12700">
            <a:miter lim="400000"/>
          </a:ln>
        </p:spPr>
      </p:pic>
      <p:sp>
        <p:nvSpPr>
          <p:cNvPr id="39"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3"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4"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325" name="Triangle 8"/>
          <p:cNvSpPr/>
          <p:nvPr/>
        </p:nvSpPr>
        <p:spPr>
          <a:xfrm rot="5400000">
            <a:off x="2374388" y="3135051"/>
            <a:ext cx="6846711" cy="599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6"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7" name="Text Placeholder 5"/>
          <p:cNvSpPr/>
          <p:nvPr>
            <p:ph type="body" sz="quarter" idx="2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8"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9" name="Graphic 13" descr="Graphic 13"/>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3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7" name="Body Level One…"/>
          <p:cNvSpPr txBox="1"/>
          <p:nvPr>
            <p:ph type="body" sz="quarter" idx="1" hasCustomPrompt="1"/>
          </p:nvPr>
        </p:nvSpPr>
        <p:spPr>
          <a:xfrm>
            <a:off x="6581616" y="5170992"/>
            <a:ext cx="4921073" cy="954110"/>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8"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39" name="Text Placeholder 5"/>
          <p:cNvSpPr/>
          <p:nvPr>
            <p:ph type="body" sz="quarter" idx="21" hasCustomPrompt="1"/>
          </p:nvPr>
        </p:nvSpPr>
        <p:spPr>
          <a:xfrm>
            <a:off x="689316" y="555916"/>
            <a:ext cx="5406684" cy="3046992"/>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7" name="Body Level One…"/>
          <p:cNvSpPr txBox="1"/>
          <p:nvPr>
            <p:ph type="body" sz="quarter" idx="1" hasCustomPrompt="1"/>
          </p:nvPr>
        </p:nvSpPr>
        <p:spPr>
          <a:xfrm>
            <a:off x="6581616" y="5170992"/>
            <a:ext cx="4921073" cy="954110"/>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8"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49" name="Text Placeholder 5"/>
          <p:cNvSpPr/>
          <p:nvPr>
            <p:ph type="body" sz="quarter" idx="21" hasCustomPrompt="1"/>
          </p:nvPr>
        </p:nvSpPr>
        <p:spPr>
          <a:xfrm>
            <a:off x="689316" y="555916"/>
            <a:ext cx="5406684" cy="3046992"/>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7"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58"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35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0" name="Graphic 1" descr="Graphic 1"/>
          <p:cNvPicPr>
            <a:picLocks noChangeAspect="1"/>
          </p:cNvPicPr>
          <p:nvPr/>
        </p:nvPicPr>
        <p:blipFill>
          <a:blip r:embed="rId3">
            <a:extLst/>
          </a:blip>
          <a:srcRect l="17156" t="28414" r="36717" b="19397"/>
          <a:stretch>
            <a:fillRect/>
          </a:stretch>
        </p:blipFill>
        <p:spPr>
          <a:xfrm>
            <a:off x="6279774" y="0"/>
            <a:ext cx="5912228" cy="6858000"/>
          </a:xfrm>
          <a:prstGeom prst="rect">
            <a:avLst/>
          </a:prstGeom>
          <a:ln w="12700">
            <a:miter lim="400000"/>
          </a:ln>
        </p:spPr>
      </p:pic>
      <p:sp>
        <p:nvSpPr>
          <p:cNvPr id="36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8"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369" name="Body Level One…"/>
          <p:cNvSpPr txBox="1"/>
          <p:nvPr>
            <p:ph type="body" sz="quarter" idx="1" hasCustomPrompt="1"/>
          </p:nvPr>
        </p:nvSpPr>
        <p:spPr>
          <a:xfrm>
            <a:off x="8901951" y="1882513"/>
            <a:ext cx="2767535" cy="185577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0"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8"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9"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7"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8" name="Dividerslide #1"/>
          <p:cNvSpPr txBox="1"/>
          <p:nvPr>
            <p:ph type="title" hasCustomPrompt="1"/>
          </p:nvPr>
        </p:nvSpPr>
        <p:spPr>
          <a:xfrm>
            <a:off x="985213" y="788393"/>
            <a:ext cx="5834042" cy="2279538"/>
          </a:xfrm>
          <a:prstGeom prst="rect">
            <a:avLst/>
          </a:prstGeom>
        </p:spPr>
        <p:txBody>
          <a:bodyPr/>
          <a:lstStyle>
            <a:lvl1pPr>
              <a:defRPr sz="8800"/>
            </a:lvl1pPr>
          </a:lstStyle>
          <a:p>
            <a:pPr/>
            <a:r>
              <a:t>Dividerslide #1</a:t>
            </a:r>
          </a:p>
        </p:txBody>
      </p:sp>
      <p:sp>
        <p:nvSpPr>
          <p:cNvPr id="3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6"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7" name="Dividerslide #1"/>
          <p:cNvSpPr txBox="1"/>
          <p:nvPr>
            <p:ph type="title" hasCustomPrompt="1"/>
          </p:nvPr>
        </p:nvSpPr>
        <p:spPr>
          <a:xfrm>
            <a:off x="985213" y="788393"/>
            <a:ext cx="9724116" cy="2279538"/>
          </a:xfrm>
          <a:prstGeom prst="rect">
            <a:avLst/>
          </a:prstGeom>
        </p:spPr>
        <p:txBody>
          <a:bodyPr/>
          <a:lstStyle>
            <a:lvl1pPr>
              <a:defRPr sz="8800"/>
            </a:lvl1pPr>
          </a:lstStyle>
          <a:p>
            <a:pPr/>
            <a:r>
              <a:t>Dividerslide #1</a:t>
            </a:r>
          </a:p>
        </p:txBody>
      </p:sp>
      <p:sp>
        <p:nvSpPr>
          <p:cNvPr id="3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5"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6"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407"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8" cy="351143"/>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9" cy="1117741"/>
          </a:xfrm>
          <a:prstGeom prst="rect">
            <a:avLst/>
          </a:prstGeom>
          <a:ln w="12700">
            <a:miter lim="400000"/>
          </a:ln>
        </p:spPr>
      </p:pic>
      <p:sp>
        <p:nvSpPr>
          <p:cNvPr id="50"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9" name="Picture Placeholder 5"/>
          <p:cNvSpPr/>
          <p:nvPr>
            <p:ph type="pic" idx="21"/>
          </p:nvPr>
        </p:nvSpPr>
        <p:spPr>
          <a:xfrm>
            <a:off x="0" y="488959"/>
            <a:ext cx="9345477" cy="5939521"/>
          </a:xfrm>
          <a:prstGeom prst="rect">
            <a:avLst/>
          </a:prstGeom>
        </p:spPr>
        <p:txBody>
          <a:bodyPr lIns="91439" tIns="45719" rIns="91439" bIns="45719"/>
          <a:lstStyle/>
          <a:p>
            <a:pPr/>
          </a:p>
        </p:txBody>
      </p:sp>
      <p:sp>
        <p:nvSpPr>
          <p:cNvPr id="440"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41"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4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9"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50"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51" name="Graphic 7" descr="Graphic 7"/>
          <p:cNvPicPr>
            <a:picLocks noChangeAspect="1"/>
          </p:cNvPicPr>
          <p:nvPr/>
        </p:nvPicPr>
        <p:blipFill>
          <a:blip r:embed="rId3">
            <a:extLst/>
          </a:blip>
          <a:stretch>
            <a:fillRect/>
          </a:stretch>
        </p:blipFill>
        <p:spPr>
          <a:xfrm>
            <a:off x="11203906" y="555919"/>
            <a:ext cx="465581" cy="520716"/>
          </a:xfrm>
          <a:prstGeom prst="rect">
            <a:avLst/>
          </a:prstGeom>
          <a:ln w="12700">
            <a:miter lim="400000"/>
          </a:ln>
        </p:spPr>
      </p:pic>
      <p:sp>
        <p:nvSpPr>
          <p:cNvPr id="4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9" name="Click to edit Master title style"/>
          <p:cNvSpPr txBox="1"/>
          <p:nvPr>
            <p:ph type="title" hasCustomPrompt="1"/>
          </p:nvPr>
        </p:nvSpPr>
        <p:spPr>
          <a:xfrm>
            <a:off x="689316" y="555919"/>
            <a:ext cx="9997735" cy="987068"/>
          </a:xfrm>
          <a:prstGeom prst="rect">
            <a:avLst/>
          </a:prstGeom>
        </p:spPr>
        <p:txBody>
          <a:bodyPr/>
          <a:lstStyle>
            <a:lvl1pPr>
              <a:defRPr>
                <a:solidFill>
                  <a:schemeClr val="accent6"/>
                </a:solidFill>
              </a:defRPr>
            </a:lvl1pPr>
          </a:lstStyle>
          <a:p>
            <a:pPr/>
            <a:r>
              <a:t>Click to edit Master title style</a:t>
            </a:r>
          </a:p>
        </p:txBody>
      </p:sp>
      <p:sp>
        <p:nvSpPr>
          <p:cNvPr id="460" name="Body Level One…"/>
          <p:cNvSpPr txBox="1"/>
          <p:nvPr>
            <p:ph type="body" sz="quarter" idx="1" hasCustomPrompt="1"/>
          </p:nvPr>
        </p:nvSpPr>
        <p:spPr>
          <a:xfrm>
            <a:off x="689316" y="2755369"/>
            <a:ext cx="4825221"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6" indent="-1122218">
              <a:buFontTx/>
              <a:defRPr sz="5400">
                <a:solidFill>
                  <a:schemeClr val="accent6"/>
                </a:solidFill>
                <a:latin typeface="Baskerville"/>
                <a:ea typeface="Baskerville"/>
                <a:cs typeface="Baskerville"/>
                <a:sym typeface="Baskerville"/>
              </a:defRPr>
            </a:lvl4pPr>
            <a:lvl5pPr marL="2951016" indent="-1122216">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2" name="Graphic 4" descr="Graphic 4"/>
          <p:cNvPicPr>
            <a:picLocks noChangeAspect="1"/>
          </p:cNvPicPr>
          <p:nvPr/>
        </p:nvPicPr>
        <p:blipFill>
          <a:blip r:embed="rId2">
            <a:extLst/>
          </a:blip>
          <a:stretch>
            <a:fillRect/>
          </a:stretch>
        </p:blipFill>
        <p:spPr>
          <a:xfrm>
            <a:off x="782305" y="1897059"/>
            <a:ext cx="539980" cy="343049"/>
          </a:xfrm>
          <a:prstGeom prst="rect">
            <a:avLst/>
          </a:prstGeom>
          <a:ln w="12700">
            <a:miter lim="400000"/>
          </a:ln>
        </p:spPr>
      </p:pic>
      <p:sp>
        <p:nvSpPr>
          <p:cNvPr id="463" name="Text Placeholder 5"/>
          <p:cNvSpPr/>
          <p:nvPr>
            <p:ph type="body" sz="quarter" idx="22" hasCustomPrompt="1"/>
          </p:nvPr>
        </p:nvSpPr>
        <p:spPr>
          <a:xfrm>
            <a:off x="689317" y="4956128"/>
            <a:ext cx="4825220"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4" name="Text Placeholder 5"/>
          <p:cNvSpPr/>
          <p:nvPr>
            <p:ph type="body" sz="quarter" idx="23"/>
          </p:nvPr>
        </p:nvSpPr>
        <p:spPr>
          <a:xfrm>
            <a:off x="689317" y="4528177"/>
            <a:ext cx="4825220" cy="338557"/>
          </a:xfrm>
          <a:prstGeom prst="rect">
            <a:avLst/>
          </a:prstGeom>
        </p:spPr>
        <p:txBody>
          <a:bodyPr>
            <a:normAutofit fontScale="100000" lnSpcReduction="0"/>
          </a:bodyPr>
          <a:lstStyle/>
          <a:p>
            <a:pPr/>
          </a:p>
        </p:txBody>
      </p:sp>
      <p:pic>
        <p:nvPicPr>
          <p:cNvPr id="465" name="Graphic 15" descr="Graphic 15"/>
          <p:cNvPicPr>
            <a:picLocks noChangeAspect="1"/>
          </p:cNvPicPr>
          <p:nvPr/>
        </p:nvPicPr>
        <p:blipFill>
          <a:blip r:embed="rId2">
            <a:extLst/>
          </a:blip>
          <a:stretch>
            <a:fillRect/>
          </a:stretch>
        </p:blipFill>
        <p:spPr>
          <a:xfrm>
            <a:off x="782305" y="4097821"/>
            <a:ext cx="539980" cy="343049"/>
          </a:xfrm>
          <a:prstGeom prst="rect">
            <a:avLst/>
          </a:prstGeom>
          <a:ln w="12700">
            <a:miter lim="400000"/>
          </a:ln>
        </p:spPr>
      </p:pic>
      <p:sp>
        <p:nvSpPr>
          <p:cNvPr id="466" name="Text Placeholder 5"/>
          <p:cNvSpPr/>
          <p:nvPr>
            <p:ph type="body" sz="quarter" idx="24" hasCustomPrompt="1"/>
          </p:nvPr>
        </p:nvSpPr>
        <p:spPr>
          <a:xfrm>
            <a:off x="6020732" y="2755369"/>
            <a:ext cx="4825223"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7" name="Text Placeholder 5"/>
          <p:cNvSpPr/>
          <p:nvPr>
            <p:ph type="body" sz="quarter" idx="25"/>
          </p:nvPr>
        </p:nvSpPr>
        <p:spPr>
          <a:xfrm>
            <a:off x="6020732" y="2327418"/>
            <a:ext cx="4825223" cy="338555"/>
          </a:xfrm>
          <a:prstGeom prst="rect">
            <a:avLst/>
          </a:prstGeom>
        </p:spPr>
        <p:txBody>
          <a:bodyPr>
            <a:normAutofit fontScale="100000" lnSpcReduction="0"/>
          </a:bodyPr>
          <a:lstStyle/>
          <a:p>
            <a:pPr/>
          </a:p>
        </p:txBody>
      </p:sp>
      <p:pic>
        <p:nvPicPr>
          <p:cNvPr id="468" name="Graphic 22" descr="Graphic 22"/>
          <p:cNvPicPr>
            <a:picLocks noChangeAspect="1"/>
          </p:cNvPicPr>
          <p:nvPr/>
        </p:nvPicPr>
        <p:blipFill>
          <a:blip r:embed="rId2">
            <a:extLst/>
          </a:blip>
          <a:stretch>
            <a:fillRect/>
          </a:stretch>
        </p:blipFill>
        <p:spPr>
          <a:xfrm>
            <a:off x="6113721" y="1897059"/>
            <a:ext cx="539980" cy="343049"/>
          </a:xfrm>
          <a:prstGeom prst="rect">
            <a:avLst/>
          </a:prstGeom>
          <a:ln w="12700">
            <a:miter lim="400000"/>
          </a:ln>
        </p:spPr>
      </p:pic>
      <p:sp>
        <p:nvSpPr>
          <p:cNvPr id="469" name="Text Placeholder 5"/>
          <p:cNvSpPr/>
          <p:nvPr>
            <p:ph type="body" sz="quarter" idx="26" hasCustomPrompt="1"/>
          </p:nvPr>
        </p:nvSpPr>
        <p:spPr>
          <a:xfrm>
            <a:off x="6020732" y="4956128"/>
            <a:ext cx="4825223"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0" name="Text Placeholder 5"/>
          <p:cNvSpPr/>
          <p:nvPr>
            <p:ph type="body" sz="quarter" idx="27"/>
          </p:nvPr>
        </p:nvSpPr>
        <p:spPr>
          <a:xfrm>
            <a:off x="6020732" y="4528177"/>
            <a:ext cx="4825223" cy="338557"/>
          </a:xfrm>
          <a:prstGeom prst="rect">
            <a:avLst/>
          </a:prstGeom>
        </p:spPr>
        <p:txBody>
          <a:bodyPr>
            <a:normAutofit fontScale="100000" lnSpcReduction="0"/>
          </a:bodyPr>
          <a:lstStyle/>
          <a:p>
            <a:pPr/>
          </a:p>
        </p:txBody>
      </p:sp>
      <p:pic>
        <p:nvPicPr>
          <p:cNvPr id="471" name="Graphic 25" descr="Graphic 25"/>
          <p:cNvPicPr>
            <a:picLocks noChangeAspect="1"/>
          </p:cNvPicPr>
          <p:nvPr/>
        </p:nvPicPr>
        <p:blipFill>
          <a:blip r:embed="rId2">
            <a:extLst/>
          </a:blip>
          <a:stretch>
            <a:fillRect/>
          </a:stretch>
        </p:blipFill>
        <p:spPr>
          <a:xfrm>
            <a:off x="6113721" y="4097821"/>
            <a:ext cx="539980" cy="343049"/>
          </a:xfrm>
          <a:prstGeom prst="rect">
            <a:avLst/>
          </a:prstGeom>
          <a:ln w="12700">
            <a:miter lim="400000"/>
          </a:ln>
        </p:spPr>
      </p:pic>
      <p:sp>
        <p:nvSpPr>
          <p:cNvPr id="47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9" name="Click to edit Master title style"/>
          <p:cNvSpPr txBox="1"/>
          <p:nvPr>
            <p:ph type="title" hasCustomPrompt="1"/>
          </p:nvPr>
        </p:nvSpPr>
        <p:spPr>
          <a:xfrm>
            <a:off x="689316" y="555919"/>
            <a:ext cx="9997735" cy="987068"/>
          </a:xfrm>
          <a:prstGeom prst="rect">
            <a:avLst/>
          </a:prstGeom>
        </p:spPr>
        <p:txBody>
          <a:bodyPr/>
          <a:lstStyle>
            <a:lvl1pPr>
              <a:defRPr>
                <a:solidFill>
                  <a:schemeClr val="accent5"/>
                </a:solidFill>
              </a:defRPr>
            </a:lvl1pPr>
          </a:lstStyle>
          <a:p>
            <a:pPr/>
            <a:r>
              <a:t>Click to edit Master title style</a:t>
            </a:r>
          </a:p>
        </p:txBody>
      </p:sp>
      <p:sp>
        <p:nvSpPr>
          <p:cNvPr id="480" name="Body Level One…"/>
          <p:cNvSpPr txBox="1"/>
          <p:nvPr>
            <p:ph type="body" sz="quarter" idx="1" hasCustomPrompt="1"/>
          </p:nvPr>
        </p:nvSpPr>
        <p:spPr>
          <a:xfrm>
            <a:off x="689316" y="2755369"/>
            <a:ext cx="4825221"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6" indent="-1122218">
              <a:buFontTx/>
              <a:defRPr sz="5400">
                <a:solidFill>
                  <a:schemeClr val="accent5"/>
                </a:solidFill>
                <a:latin typeface="Baskerville"/>
                <a:ea typeface="Baskerville"/>
                <a:cs typeface="Baskerville"/>
                <a:sym typeface="Baskerville"/>
              </a:defRPr>
            </a:lvl4pPr>
            <a:lvl5pPr marL="2951016" indent="-1122216">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2" name="Text Placeholder 5"/>
          <p:cNvSpPr/>
          <p:nvPr>
            <p:ph type="body" sz="quarter" idx="22" hasCustomPrompt="1"/>
          </p:nvPr>
        </p:nvSpPr>
        <p:spPr>
          <a:xfrm>
            <a:off x="689317" y="4956128"/>
            <a:ext cx="4825220"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3"/>
          </p:nvPr>
        </p:nvSpPr>
        <p:spPr>
          <a:xfrm>
            <a:off x="689317" y="4528177"/>
            <a:ext cx="4825220" cy="338557"/>
          </a:xfrm>
          <a:prstGeom prst="rect">
            <a:avLst/>
          </a:prstGeom>
        </p:spPr>
        <p:txBody>
          <a:bodyPr>
            <a:normAutofit fontScale="100000" lnSpcReduction="0"/>
          </a:bodyPr>
          <a:lstStyle/>
          <a:p>
            <a:pPr/>
          </a:p>
        </p:txBody>
      </p:sp>
      <p:sp>
        <p:nvSpPr>
          <p:cNvPr id="484" name="Text Placeholder 5"/>
          <p:cNvSpPr/>
          <p:nvPr>
            <p:ph type="body" sz="quarter" idx="24" hasCustomPrompt="1"/>
          </p:nvPr>
        </p:nvSpPr>
        <p:spPr>
          <a:xfrm>
            <a:off x="6020732" y="2755369"/>
            <a:ext cx="4825223"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5"/>
          </p:nvPr>
        </p:nvSpPr>
        <p:spPr>
          <a:xfrm>
            <a:off x="6020732" y="2327418"/>
            <a:ext cx="4825223" cy="338555"/>
          </a:xfrm>
          <a:prstGeom prst="rect">
            <a:avLst/>
          </a:prstGeom>
        </p:spPr>
        <p:txBody>
          <a:bodyPr>
            <a:normAutofit fontScale="100000" lnSpcReduction="0"/>
          </a:bodyPr>
          <a:lstStyle/>
          <a:p>
            <a:pPr/>
          </a:p>
        </p:txBody>
      </p:sp>
      <p:sp>
        <p:nvSpPr>
          <p:cNvPr id="486" name="Text Placeholder 5"/>
          <p:cNvSpPr/>
          <p:nvPr>
            <p:ph type="body" sz="quarter" idx="26" hasCustomPrompt="1"/>
          </p:nvPr>
        </p:nvSpPr>
        <p:spPr>
          <a:xfrm>
            <a:off x="6020732" y="4956128"/>
            <a:ext cx="4825223"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7"/>
          </p:nvPr>
        </p:nvSpPr>
        <p:spPr>
          <a:xfrm>
            <a:off x="6020732" y="4528177"/>
            <a:ext cx="4825223" cy="338557"/>
          </a:xfrm>
          <a:prstGeom prst="rect">
            <a:avLst/>
          </a:prstGeom>
        </p:spPr>
        <p:txBody>
          <a:bodyPr>
            <a:normAutofit fontScale="100000" lnSpcReduction="0"/>
          </a:bodyPr>
          <a:lstStyle/>
          <a:p>
            <a:pPr/>
          </a:p>
        </p:txBody>
      </p:sp>
      <p:pic>
        <p:nvPicPr>
          <p:cNvPr id="488" name="Graphic 33" descr="Graphic 33"/>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pic>
        <p:nvPicPr>
          <p:cNvPr id="489" name="Graphic 34" descr="Graphic 34"/>
          <p:cNvPicPr>
            <a:picLocks noChangeAspect="1"/>
          </p:cNvPicPr>
          <p:nvPr/>
        </p:nvPicPr>
        <p:blipFill>
          <a:blip r:embed="rId3">
            <a:extLst/>
          </a:blip>
          <a:stretch>
            <a:fillRect/>
          </a:stretch>
        </p:blipFill>
        <p:spPr>
          <a:xfrm>
            <a:off x="782305" y="1897059"/>
            <a:ext cx="539980" cy="343049"/>
          </a:xfrm>
          <a:prstGeom prst="rect">
            <a:avLst/>
          </a:prstGeom>
          <a:ln w="12700">
            <a:miter lim="400000"/>
          </a:ln>
        </p:spPr>
      </p:pic>
      <p:pic>
        <p:nvPicPr>
          <p:cNvPr id="490" name="Graphic 35" descr="Graphic 35"/>
          <p:cNvPicPr>
            <a:picLocks noChangeAspect="1"/>
          </p:cNvPicPr>
          <p:nvPr/>
        </p:nvPicPr>
        <p:blipFill>
          <a:blip r:embed="rId3">
            <a:extLst/>
          </a:blip>
          <a:stretch>
            <a:fillRect/>
          </a:stretch>
        </p:blipFill>
        <p:spPr>
          <a:xfrm>
            <a:off x="782305" y="4097821"/>
            <a:ext cx="539980" cy="343049"/>
          </a:xfrm>
          <a:prstGeom prst="rect">
            <a:avLst/>
          </a:prstGeom>
          <a:ln w="12700">
            <a:miter lim="400000"/>
          </a:ln>
        </p:spPr>
      </p:pic>
      <p:pic>
        <p:nvPicPr>
          <p:cNvPr id="491" name="Graphic 36" descr="Graphic 36"/>
          <p:cNvPicPr>
            <a:picLocks noChangeAspect="1"/>
          </p:cNvPicPr>
          <p:nvPr/>
        </p:nvPicPr>
        <p:blipFill>
          <a:blip r:embed="rId3">
            <a:extLst/>
          </a:blip>
          <a:stretch>
            <a:fillRect/>
          </a:stretch>
        </p:blipFill>
        <p:spPr>
          <a:xfrm>
            <a:off x="6113721" y="1897059"/>
            <a:ext cx="539980" cy="343049"/>
          </a:xfrm>
          <a:prstGeom prst="rect">
            <a:avLst/>
          </a:prstGeom>
          <a:ln w="12700">
            <a:miter lim="400000"/>
          </a:ln>
        </p:spPr>
      </p:pic>
      <p:pic>
        <p:nvPicPr>
          <p:cNvPr id="492" name="Graphic 37" descr="Graphic 37"/>
          <p:cNvPicPr>
            <a:picLocks noChangeAspect="1"/>
          </p:cNvPicPr>
          <p:nvPr/>
        </p:nvPicPr>
        <p:blipFill>
          <a:blip r:embed="rId3">
            <a:extLst/>
          </a:blip>
          <a:stretch>
            <a:fillRect/>
          </a:stretch>
        </p:blipFill>
        <p:spPr>
          <a:xfrm>
            <a:off x="6113721" y="4097821"/>
            <a:ext cx="539980" cy="343049"/>
          </a:xfrm>
          <a:prstGeom prst="rect">
            <a:avLst/>
          </a:prstGeom>
          <a:ln w="12700">
            <a:miter lim="400000"/>
          </a:ln>
        </p:spPr>
      </p:pic>
      <p:sp>
        <p:nvSpPr>
          <p:cNvPr id="4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0" name="Graphic 13" descr="Graphic 13"/>
          <p:cNvPicPr>
            <a:picLocks noChangeAspect="1"/>
          </p:cNvPicPr>
          <p:nvPr/>
        </p:nvPicPr>
        <p:blipFill>
          <a:blip r:embed="rId2">
            <a:extLst/>
          </a:blip>
          <a:srcRect l="33702" t="24849" r="0" b="8675"/>
          <a:stretch>
            <a:fillRect/>
          </a:stretch>
        </p:blipFill>
        <p:spPr>
          <a:xfrm>
            <a:off x="-4" y="-3"/>
            <a:ext cx="6042347" cy="6211147"/>
          </a:xfrm>
          <a:prstGeom prst="rect">
            <a:avLst/>
          </a:prstGeom>
          <a:ln w="12700">
            <a:miter lim="400000"/>
          </a:ln>
        </p:spPr>
      </p:pic>
      <p:sp>
        <p:nvSpPr>
          <p:cNvPr id="501"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2" name="Body Level One…"/>
          <p:cNvSpPr txBox="1"/>
          <p:nvPr>
            <p:ph type="body" sz="quarter" idx="1" hasCustomPrompt="1"/>
          </p:nvPr>
        </p:nvSpPr>
        <p:spPr>
          <a:xfrm>
            <a:off x="5335818" y="3995556"/>
            <a:ext cx="5905580"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3" name="Text Placeholder 5"/>
          <p:cNvSpPr/>
          <p:nvPr>
            <p:ph type="body" sz="quarter" idx="21" hasCustomPrompt="1"/>
          </p:nvPr>
        </p:nvSpPr>
        <p:spPr>
          <a:xfrm>
            <a:off x="5335818" y="5071902"/>
            <a:ext cx="5905581" cy="538612"/>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4" name="Text Placeholder 5"/>
          <p:cNvSpPr/>
          <p:nvPr>
            <p:ph type="body" sz="quarter" idx="22" hasCustomPrompt="1"/>
          </p:nvPr>
        </p:nvSpPr>
        <p:spPr>
          <a:xfrm>
            <a:off x="5335818" y="4480978"/>
            <a:ext cx="5905581" cy="277002"/>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5" name="Graphic 2" descr="Graphic 2"/>
          <p:cNvPicPr>
            <a:picLocks noChangeAspect="1"/>
          </p:cNvPicPr>
          <p:nvPr/>
        </p:nvPicPr>
        <p:blipFill>
          <a:blip r:embed="rId3">
            <a:extLst/>
          </a:blip>
          <a:stretch>
            <a:fillRect/>
          </a:stretch>
        </p:blipFill>
        <p:spPr>
          <a:xfrm>
            <a:off x="381739" y="5610512"/>
            <a:ext cx="2194239" cy="807407"/>
          </a:xfrm>
          <a:prstGeom prst="rect">
            <a:avLst/>
          </a:prstGeom>
          <a:ln w="12700">
            <a:miter lim="400000"/>
          </a:ln>
        </p:spPr>
      </p:pic>
      <p:sp>
        <p:nvSpPr>
          <p:cNvPr id="506"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498"/>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8" cy="663064"/>
          </a:xfrm>
          <a:prstGeom prst="rect">
            <a:avLst/>
          </a:prstGeom>
          <a:ln w="12700">
            <a:miter lim="400000"/>
          </a:ln>
        </p:spPr>
      </p:pic>
      <p:sp>
        <p:nvSpPr>
          <p:cNvPr id="61"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1"/>
            <a:ext cx="8525024"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1"/>
            <a:ext cx="5406689"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1"/>
            <a:ext cx="5312139" cy="1641478"/>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 name="Lorem ipsum dolor sit amet, consectetur."/>
          <p:cNvSpPr txBox="1"/>
          <p:nvPr>
            <p:ph type="title" hasCustomPrompt="1"/>
          </p:nvPr>
        </p:nvSpPr>
        <p:spPr>
          <a:xfrm>
            <a:off x="689316" y="555919"/>
            <a:ext cx="10113003" cy="5438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4"/>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5" name="Picture Placeholder 1" descr="Picture Placeholder 1"/>
          <p:cNvPicPr>
            <a:picLocks noChangeAspect="1"/>
          </p:cNvPicPr>
          <p:nvPr>
            <p:ph type="pic" idx="21"/>
          </p:nvPr>
        </p:nvPicPr>
        <p:blipFill>
          <a:blip r:embed="rId2">
            <a:extLst/>
          </a:blip>
          <a:srcRect l="0" t="0" r="0" b="0"/>
          <a:stretch>
            <a:fillRect/>
          </a:stretch>
        </p:blipFill>
        <p:spPr>
          <a:xfrm>
            <a:off x="485044" y="488959"/>
            <a:ext cx="9345478" cy="5939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6" name="Title 2"/>
          <p:cNvSpPr txBox="1"/>
          <p:nvPr>
            <p:ph type="title"/>
          </p:nvPr>
        </p:nvSpPr>
        <p:spPr>
          <a:xfrm>
            <a:off x="748514" y="921271"/>
            <a:ext cx="6055245" cy="3362912"/>
          </a:xfrm>
          <a:prstGeom prst="rect">
            <a:avLst/>
          </a:prstGeom>
        </p:spPr>
        <p:txBody>
          <a:bodyPr/>
          <a:lstStyle>
            <a:lvl1pPr defTabSz="905255">
              <a:spcBef>
                <a:spcPts val="500"/>
              </a:spcBef>
              <a:defRPr sz="8700"/>
            </a:lvl1pPr>
          </a:lstStyle>
          <a:p>
            <a:pPr/>
            <a:r>
              <a:t>Database Development and Design</a:t>
            </a:r>
          </a:p>
        </p:txBody>
      </p:sp>
      <p:sp>
        <p:nvSpPr>
          <p:cNvPr id="517" name="Text Placeholder 3"/>
          <p:cNvSpPr txBox="1"/>
          <p:nvPr>
            <p:ph type="body" sz="quarter" idx="1"/>
          </p:nvPr>
        </p:nvSpPr>
        <p:spPr>
          <a:xfrm>
            <a:off x="748515" y="5689779"/>
            <a:ext cx="2995635" cy="351143"/>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Text Placeholder 1"/>
          <p:cNvSpPr txBox="1"/>
          <p:nvPr>
            <p:ph type="body" idx="1"/>
          </p:nvPr>
        </p:nvSpPr>
        <p:spPr>
          <a:xfrm>
            <a:off x="689312" y="1390839"/>
            <a:ext cx="10813376" cy="3807089"/>
          </a:xfrm>
          <a:prstGeom prst="rect">
            <a:avLst/>
          </a:prstGeom>
        </p:spPr>
        <p:txBody>
          <a:bodyPr/>
          <a:lstStyle/>
          <a:p>
            <a:pPr marL="240631" indent="-240631">
              <a:buFontTx/>
              <a:defRPr sz="2400"/>
            </a:pPr>
            <a:r>
              <a:t>UNION set operator unifies the results of the two input queries. As a set operator, UNION has an implied DISTINCT property, meaning that it does not return duplicate rows.</a:t>
            </a:r>
          </a:p>
          <a:p>
            <a:pPr marL="240631" indent="-240631">
              <a:buFontTx/>
              <a:defRPr sz="2400"/>
            </a:pPr>
            <a:r>
              <a:t>Duplicates are eliminated</a:t>
            </a:r>
          </a:p>
          <a:p>
            <a:pPr marL="240631" indent="-240631">
              <a:buFontTx/>
              <a:defRPr sz="2400"/>
            </a:pPr>
            <a:r>
              <a:t>Pre-requisites</a:t>
            </a:r>
          </a:p>
          <a:p>
            <a:pPr lvl="1" marL="697831" indent="-240631">
              <a:buFontTx/>
              <a:defRPr sz="2400"/>
            </a:pPr>
            <a:r>
              <a:t>All sets should have same number and order of columns</a:t>
            </a:r>
          </a:p>
          <a:p>
            <a:pPr lvl="1" marL="697831" indent="-240631">
              <a:buFontTx/>
              <a:defRPr sz="2400"/>
            </a:pPr>
            <a:r>
              <a:t>Columns should be of same or compatible data type</a:t>
            </a:r>
          </a:p>
          <a:p>
            <a:pPr marL="240631" indent="-240631">
              <a:buFontTx/>
              <a:defRPr sz="2400"/>
            </a:pPr>
            <a:r>
              <a:t>Example:</a:t>
            </a:r>
          </a:p>
        </p:txBody>
      </p:sp>
      <p:sp>
        <p:nvSpPr>
          <p:cNvPr id="546"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Combining sets - UNION</a:t>
            </a:r>
          </a:p>
        </p:txBody>
      </p:sp>
      <p:sp>
        <p:nvSpPr>
          <p:cNvPr id="547" name="TextBox 3"/>
          <p:cNvSpPr txBox="1"/>
          <p:nvPr/>
        </p:nvSpPr>
        <p:spPr>
          <a:xfrm>
            <a:off x="968716" y="5154718"/>
            <a:ext cx="4863872" cy="148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Region</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BusinessEntity</a:t>
            </a:r>
          </a:p>
          <a:p>
            <a:pPr>
              <a:defRPr>
                <a:solidFill>
                  <a:srgbClr val="0000FF"/>
                </a:solidFill>
                <a:latin typeface="Consolas"/>
                <a:ea typeface="Consolas"/>
                <a:cs typeface="Consolas"/>
                <a:sym typeface="Consolas"/>
              </a:defRPr>
            </a:pPr>
            <a:r>
              <a:t>UNION</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SELECT</a:t>
            </a:r>
            <a:r>
              <a:rPr>
                <a:solidFill>
                  <a:srgbClr val="000000"/>
                </a:solidFill>
              </a:rPr>
              <a:t> RegionName</a:t>
            </a:r>
          </a:p>
          <a:p>
            <a:pPr>
              <a:defRPr>
                <a:solidFill>
                  <a:srgbClr val="0000FF"/>
                </a:solidFill>
                <a:latin typeface="Consolas"/>
                <a:ea typeface="Consolas"/>
                <a:cs typeface="Consolas"/>
                <a:sym typeface="Consolas"/>
              </a:defRPr>
            </a:pPr>
            <a:r>
              <a:t>FROM</a:t>
            </a:r>
            <a:r>
              <a:rPr>
                <a:solidFill>
                  <a:srgbClr val="000000"/>
                </a:solidFill>
              </a:rPr>
              <a:t> Customer</a:t>
            </a:r>
          </a:p>
        </p:txBody>
      </p:sp>
      <p:grpSp>
        <p:nvGrpSpPr>
          <p:cNvPr id="554" name="Group 5"/>
          <p:cNvGrpSpPr/>
          <p:nvPr/>
        </p:nvGrpSpPr>
        <p:grpSpPr>
          <a:xfrm>
            <a:off x="7856578" y="5253268"/>
            <a:ext cx="2226762" cy="1026079"/>
            <a:chOff x="-2" y="-1"/>
            <a:chExt cx="2226760" cy="1026078"/>
          </a:xfrm>
        </p:grpSpPr>
        <p:grpSp>
          <p:nvGrpSpPr>
            <p:cNvPr id="550" name="Oval 6"/>
            <p:cNvGrpSpPr/>
            <p:nvPr/>
          </p:nvGrpSpPr>
          <p:grpSpPr>
            <a:xfrm>
              <a:off x="-3" y="-2"/>
              <a:ext cx="1278834" cy="1022721"/>
              <a:chOff x="-1" y="0"/>
              <a:chExt cx="1278832" cy="1022720"/>
            </a:xfrm>
          </p:grpSpPr>
          <p:sp>
            <p:nvSpPr>
              <p:cNvPr id="548" name="Oval"/>
              <p:cNvSpPr/>
              <p:nvPr/>
            </p:nvSpPr>
            <p:spPr>
              <a:xfrm>
                <a:off x="-2" y="-1"/>
                <a:ext cx="1278833" cy="1022721"/>
              </a:xfrm>
              <a:prstGeom prst="ellipse">
                <a:avLst/>
              </a:prstGeom>
              <a:solidFill>
                <a:srgbClr val="4472C4"/>
              </a:solidFill>
              <a:ln w="12700" cap="flat">
                <a:solidFill>
                  <a:srgbClr val="32538F"/>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549" name="Set1"/>
              <p:cNvSpPr txBox="1"/>
              <p:nvPr/>
            </p:nvSpPr>
            <p:spPr>
              <a:xfrm>
                <a:off x="239349" y="344814"/>
                <a:ext cx="800131" cy="333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Set1</a:t>
                </a:r>
              </a:p>
            </p:txBody>
          </p:sp>
        </p:grpSp>
        <p:grpSp>
          <p:nvGrpSpPr>
            <p:cNvPr id="553" name="Oval 7"/>
            <p:cNvGrpSpPr/>
            <p:nvPr/>
          </p:nvGrpSpPr>
          <p:grpSpPr>
            <a:xfrm>
              <a:off x="947926" y="3356"/>
              <a:ext cx="1278833" cy="1022721"/>
              <a:chOff x="-1" y="0"/>
              <a:chExt cx="1278832" cy="1022720"/>
            </a:xfrm>
          </p:grpSpPr>
          <p:sp>
            <p:nvSpPr>
              <p:cNvPr id="551" name="Oval"/>
              <p:cNvSpPr/>
              <p:nvPr/>
            </p:nvSpPr>
            <p:spPr>
              <a:xfrm>
                <a:off x="-2" y="-1"/>
                <a:ext cx="1278833" cy="1022721"/>
              </a:xfrm>
              <a:prstGeom prst="ellipse">
                <a:avLst/>
              </a:prstGeom>
              <a:solidFill>
                <a:srgbClr val="4472C4"/>
              </a:solidFill>
              <a:ln w="12700" cap="flat">
                <a:solidFill>
                  <a:srgbClr val="32538F"/>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552" name="Set2"/>
              <p:cNvSpPr txBox="1"/>
              <p:nvPr/>
            </p:nvSpPr>
            <p:spPr>
              <a:xfrm>
                <a:off x="239349" y="344814"/>
                <a:ext cx="800132" cy="333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Set2</a:t>
                </a:r>
              </a:p>
            </p:txBody>
          </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ext Placeholder 1"/>
          <p:cNvSpPr txBox="1"/>
          <p:nvPr>
            <p:ph type="body" idx="1"/>
          </p:nvPr>
        </p:nvSpPr>
        <p:spPr>
          <a:xfrm>
            <a:off x="689312" y="1390839"/>
            <a:ext cx="10813376" cy="3807089"/>
          </a:xfrm>
          <a:prstGeom prst="rect">
            <a:avLst/>
          </a:prstGeom>
        </p:spPr>
        <p:txBody>
          <a:bodyPr/>
          <a:lstStyle/>
          <a:p>
            <a:pPr marL="240631" indent="-240631">
              <a:buFontTx/>
              <a:defRPr sz="2400"/>
            </a:pPr>
            <a:r>
              <a:t>UNION ALL operator unifies the results of the two input queries. As a set operator, UNION ALL doesn’t have an implied DISTINCT property, meaning that it can return duplicate rows.</a:t>
            </a:r>
          </a:p>
          <a:p>
            <a:pPr marL="240631" indent="-240631">
              <a:buFontTx/>
              <a:defRPr sz="2400"/>
            </a:pPr>
            <a:r>
              <a:t>Duplicates remain</a:t>
            </a:r>
          </a:p>
          <a:p>
            <a:pPr marL="240631" indent="-240631">
              <a:buFontTx/>
              <a:defRPr sz="2400"/>
            </a:pPr>
            <a:r>
              <a:t>Pre-requisites</a:t>
            </a:r>
          </a:p>
          <a:p>
            <a:pPr lvl="1" marL="697831" indent="-240631">
              <a:buFontTx/>
              <a:defRPr sz="2400"/>
            </a:pPr>
            <a:r>
              <a:t>All sets should have same number of columns</a:t>
            </a:r>
          </a:p>
          <a:p>
            <a:pPr lvl="1" marL="697831" indent="-240631">
              <a:buFontTx/>
              <a:defRPr sz="2400"/>
            </a:pPr>
            <a:r>
              <a:t>Columns should be of same or compatible data type</a:t>
            </a:r>
          </a:p>
          <a:p>
            <a:pPr marL="240631" indent="-240631">
              <a:buFontTx/>
              <a:defRPr sz="2400"/>
            </a:pPr>
            <a:r>
              <a:t>Example:</a:t>
            </a:r>
          </a:p>
        </p:txBody>
      </p:sp>
      <p:sp>
        <p:nvSpPr>
          <p:cNvPr id="557"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Combining sets – UNION ALL</a:t>
            </a:r>
          </a:p>
        </p:txBody>
      </p:sp>
      <p:sp>
        <p:nvSpPr>
          <p:cNvPr id="558" name="TextBox 3"/>
          <p:cNvSpPr txBox="1"/>
          <p:nvPr/>
        </p:nvSpPr>
        <p:spPr>
          <a:xfrm>
            <a:off x="959294" y="5022089"/>
            <a:ext cx="5944527" cy="148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Region</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BusinessEntity</a:t>
            </a:r>
          </a:p>
          <a:p>
            <a:pPr>
              <a:defRPr>
                <a:solidFill>
                  <a:srgbClr val="0000FF"/>
                </a:solidFill>
                <a:latin typeface="Consolas"/>
                <a:ea typeface="Consolas"/>
                <a:cs typeface="Consolas"/>
                <a:sym typeface="Consolas"/>
              </a:defRPr>
            </a:pPr>
            <a:r>
              <a:t>UNION ALL</a:t>
            </a:r>
          </a:p>
          <a:p>
            <a:pPr>
              <a:defRPr>
                <a:solidFill>
                  <a:srgbClr val="0000FF"/>
                </a:solidFill>
                <a:latin typeface="Consolas"/>
                <a:ea typeface="Consolas"/>
                <a:cs typeface="Consolas"/>
                <a:sym typeface="Consolas"/>
              </a:defRPr>
            </a:pPr>
            <a:r>
              <a:t>SELECT</a:t>
            </a:r>
            <a:r>
              <a:rPr>
                <a:solidFill>
                  <a:srgbClr val="000000"/>
                </a:solidFill>
              </a:rPr>
              <a:t> RegionName</a:t>
            </a:r>
          </a:p>
          <a:p>
            <a:pPr>
              <a:defRPr>
                <a:solidFill>
                  <a:srgbClr val="0000FF"/>
                </a:solidFill>
                <a:latin typeface="Consolas"/>
                <a:ea typeface="Consolas"/>
                <a:cs typeface="Consolas"/>
                <a:sym typeface="Consolas"/>
              </a:defRPr>
            </a:pPr>
            <a:r>
              <a:t>FROM</a:t>
            </a:r>
            <a:r>
              <a:rPr>
                <a:solidFill>
                  <a:srgbClr val="000000"/>
                </a:solidFill>
              </a:rPr>
              <a:t> Customer</a:t>
            </a:r>
          </a:p>
        </p:txBody>
      </p:sp>
      <p:grpSp>
        <p:nvGrpSpPr>
          <p:cNvPr id="561" name="Oval 5"/>
          <p:cNvGrpSpPr/>
          <p:nvPr/>
        </p:nvGrpSpPr>
        <p:grpSpPr>
          <a:xfrm>
            <a:off x="7838829" y="5254948"/>
            <a:ext cx="1278833" cy="1022722"/>
            <a:chOff x="-1" y="-1"/>
            <a:chExt cx="1278832" cy="1022721"/>
          </a:xfrm>
        </p:grpSpPr>
        <p:sp>
          <p:nvSpPr>
            <p:cNvPr id="559" name="Oval"/>
            <p:cNvSpPr/>
            <p:nvPr/>
          </p:nvSpPr>
          <p:spPr>
            <a:xfrm>
              <a:off x="-2" y="-2"/>
              <a:ext cx="1278833" cy="1022723"/>
            </a:xfrm>
            <a:prstGeom prst="ellipse">
              <a:avLst/>
            </a:prstGeom>
            <a:solidFill>
              <a:srgbClr val="4472C4"/>
            </a:solidFill>
            <a:ln w="12700" cap="flat">
              <a:solidFill>
                <a:srgbClr val="32538F"/>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560" name="Set1"/>
            <p:cNvSpPr txBox="1"/>
            <p:nvPr/>
          </p:nvSpPr>
          <p:spPr>
            <a:xfrm>
              <a:off x="239349" y="344814"/>
              <a:ext cx="800132" cy="333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Set1</a:t>
              </a:r>
            </a:p>
          </p:txBody>
        </p:sp>
      </p:grpSp>
      <p:grpSp>
        <p:nvGrpSpPr>
          <p:cNvPr id="564" name="Oval 6"/>
          <p:cNvGrpSpPr/>
          <p:nvPr/>
        </p:nvGrpSpPr>
        <p:grpSpPr>
          <a:xfrm>
            <a:off x="9117658" y="5254949"/>
            <a:ext cx="1278833" cy="1022723"/>
            <a:chOff x="0" y="-1"/>
            <a:chExt cx="1278831" cy="1022721"/>
          </a:xfrm>
        </p:grpSpPr>
        <p:sp>
          <p:nvSpPr>
            <p:cNvPr id="562" name="Oval"/>
            <p:cNvSpPr/>
            <p:nvPr/>
          </p:nvSpPr>
          <p:spPr>
            <a:xfrm>
              <a:off x="-1" y="-2"/>
              <a:ext cx="1278832" cy="1022723"/>
            </a:xfrm>
            <a:prstGeom prst="ellipse">
              <a:avLst/>
            </a:prstGeom>
            <a:solidFill>
              <a:srgbClr val="4472C4"/>
            </a:solidFill>
            <a:ln w="12700" cap="flat">
              <a:solidFill>
                <a:srgbClr val="32538F"/>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563" name="Set2"/>
            <p:cNvSpPr txBox="1"/>
            <p:nvPr/>
          </p:nvSpPr>
          <p:spPr>
            <a:xfrm>
              <a:off x="239349" y="344814"/>
              <a:ext cx="800131" cy="333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Set2</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Text Placeholder 1"/>
          <p:cNvSpPr txBox="1"/>
          <p:nvPr>
            <p:ph type="body" idx="1"/>
          </p:nvPr>
        </p:nvSpPr>
        <p:spPr>
          <a:xfrm>
            <a:off x="689312" y="1390839"/>
            <a:ext cx="10813376" cy="3172324"/>
          </a:xfrm>
          <a:prstGeom prst="rect">
            <a:avLst/>
          </a:prstGeom>
        </p:spPr>
        <p:txBody>
          <a:bodyPr/>
          <a:lstStyle/>
          <a:p>
            <a:pPr marL="238224" indent="-238224" defTabSz="905255">
              <a:spcBef>
                <a:spcPts val="900"/>
              </a:spcBef>
              <a:buFontTx/>
              <a:defRPr sz="2300"/>
            </a:pPr>
            <a:r>
              <a:t>INTERSECT operator returns only distinct rows that are common to both sets. In other words, if a row appears at least once in the first set and at least once in the second set, it will appear once in the result of the INTERSECT operator.</a:t>
            </a:r>
          </a:p>
          <a:p>
            <a:pPr marL="238224" indent="-238224" defTabSz="905255">
              <a:spcBef>
                <a:spcPts val="900"/>
              </a:spcBef>
              <a:buFontTx/>
              <a:defRPr sz="2300"/>
            </a:pPr>
            <a:r>
              <a:t>Pre-requisites</a:t>
            </a:r>
          </a:p>
          <a:p>
            <a:pPr lvl="1" marL="690852" indent="-238224" defTabSz="905255">
              <a:spcBef>
                <a:spcPts val="900"/>
              </a:spcBef>
              <a:buFontTx/>
              <a:defRPr sz="2300"/>
            </a:pPr>
            <a:r>
              <a:t>All sets should have same number of columns</a:t>
            </a:r>
          </a:p>
          <a:p>
            <a:pPr lvl="1" marL="690852" indent="-238224" defTabSz="905255">
              <a:spcBef>
                <a:spcPts val="900"/>
              </a:spcBef>
              <a:buFontTx/>
              <a:defRPr sz="2300"/>
            </a:pPr>
            <a:r>
              <a:t>Columns should be of same or compatible data type</a:t>
            </a:r>
          </a:p>
          <a:p>
            <a:pPr marL="238224" indent="-238224" defTabSz="905255">
              <a:spcBef>
                <a:spcPts val="900"/>
              </a:spcBef>
              <a:buFontTx/>
              <a:defRPr sz="2300"/>
            </a:pPr>
            <a:r>
              <a:t>Example:</a:t>
            </a:r>
          </a:p>
        </p:txBody>
      </p:sp>
      <p:sp>
        <p:nvSpPr>
          <p:cNvPr id="567"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Combining sets – INTERSECT</a:t>
            </a:r>
          </a:p>
        </p:txBody>
      </p:sp>
      <p:sp>
        <p:nvSpPr>
          <p:cNvPr id="568" name="TextBox 3"/>
          <p:cNvSpPr txBox="1"/>
          <p:nvPr/>
        </p:nvSpPr>
        <p:spPr>
          <a:xfrm>
            <a:off x="836809" y="4518754"/>
            <a:ext cx="5427289" cy="2047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FirstName</a:t>
            </a:r>
            <a:r>
              <a:rPr>
                <a:solidFill>
                  <a:srgbClr val="808080"/>
                </a:solidFill>
              </a:rPr>
              <a:t>, </a:t>
            </a:r>
            <a:r>
              <a:rPr>
                <a:solidFill>
                  <a:srgbClr val="000000"/>
                </a:solidFill>
              </a:rPr>
              <a:t>LastName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Employee</a:t>
            </a:r>
            <a:endParaRPr>
              <a:solidFill>
                <a:srgbClr val="000000"/>
              </a:solidFill>
            </a:endParaRPr>
          </a:p>
          <a:p>
            <a:pPr>
              <a:defRPr>
                <a:solidFill>
                  <a:srgbClr val="0000FF"/>
                </a:solidFill>
                <a:latin typeface="Consolas"/>
                <a:ea typeface="Consolas"/>
                <a:cs typeface="Consolas"/>
                <a:sym typeface="Consolas"/>
              </a:defRPr>
            </a:pPr>
            <a:r>
              <a:t>WHERE</a:t>
            </a:r>
            <a:r>
              <a:rPr>
                <a:solidFill>
                  <a:srgbClr val="000000"/>
                </a:solidFill>
              </a:rPr>
              <a:t> FirstName </a:t>
            </a:r>
            <a:r>
              <a:rPr>
                <a:solidFill>
                  <a:srgbClr val="808080"/>
                </a:solidFill>
              </a:rPr>
              <a:t>=</a:t>
            </a:r>
            <a:r>
              <a:rPr>
                <a:solidFill>
                  <a:srgbClr val="000000"/>
                </a:solidFill>
              </a:rPr>
              <a:t> </a:t>
            </a:r>
            <a:r>
              <a:rPr>
                <a:solidFill>
                  <a:srgbClr val="FF0000"/>
                </a:solidFill>
              </a:rPr>
              <a:t>'Aleksandar'</a:t>
            </a:r>
          </a:p>
          <a:p>
            <a:pPr>
              <a:defRPr>
                <a:solidFill>
                  <a:srgbClr val="0000FF"/>
                </a:solidFill>
                <a:latin typeface="Consolas"/>
                <a:ea typeface="Consolas"/>
                <a:cs typeface="Consolas"/>
                <a:sym typeface="Consolas"/>
              </a:defRPr>
            </a:pPr>
            <a:r>
              <a:t>INTERSECT</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SELECT</a:t>
            </a:r>
            <a:r>
              <a:rPr>
                <a:solidFill>
                  <a:srgbClr val="000000"/>
                </a:solidFill>
              </a:rPr>
              <a:t> FirstName</a:t>
            </a:r>
            <a:r>
              <a:rPr>
                <a:solidFill>
                  <a:srgbClr val="808080"/>
                </a:solidFill>
              </a:rPr>
              <a:t>, </a:t>
            </a:r>
            <a:r>
              <a:rPr>
                <a:solidFill>
                  <a:srgbClr val="000000"/>
                </a:solidFill>
              </a:rPr>
              <a:t>LastName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Employee</a:t>
            </a:r>
            <a:endParaRPr>
              <a:solidFill>
                <a:srgbClr val="000000"/>
              </a:solidFill>
            </a:endParaRPr>
          </a:p>
          <a:p>
            <a:pPr>
              <a:defRPr>
                <a:solidFill>
                  <a:srgbClr val="0000FF"/>
                </a:solidFill>
                <a:latin typeface="Consolas"/>
                <a:ea typeface="Consolas"/>
                <a:cs typeface="Consolas"/>
                <a:sym typeface="Consolas"/>
              </a:defRPr>
            </a:pPr>
            <a:r>
              <a:t>WHERE</a:t>
            </a:r>
            <a:r>
              <a:rPr>
                <a:solidFill>
                  <a:srgbClr val="000000"/>
                </a:solidFill>
              </a:rPr>
              <a:t> LastName </a:t>
            </a:r>
            <a:r>
              <a:rPr>
                <a:solidFill>
                  <a:srgbClr val="808080"/>
                </a:solidFill>
              </a:rPr>
              <a:t>=</a:t>
            </a:r>
            <a:r>
              <a:rPr>
                <a:solidFill>
                  <a:srgbClr val="000000"/>
                </a:solidFill>
              </a:rPr>
              <a:t> </a:t>
            </a:r>
            <a:r>
              <a:rPr>
                <a:solidFill>
                  <a:srgbClr val="FF0000"/>
                </a:solidFill>
              </a:rPr>
              <a:t>'Nikolovski'</a:t>
            </a:r>
          </a:p>
        </p:txBody>
      </p:sp>
      <p:grpSp>
        <p:nvGrpSpPr>
          <p:cNvPr id="575" name="Group 5"/>
          <p:cNvGrpSpPr/>
          <p:nvPr/>
        </p:nvGrpSpPr>
        <p:grpSpPr>
          <a:xfrm>
            <a:off x="7683908" y="4854211"/>
            <a:ext cx="2283342" cy="1022724"/>
            <a:chOff x="-2" y="-1"/>
            <a:chExt cx="2283340" cy="1022722"/>
          </a:xfrm>
        </p:grpSpPr>
        <p:grpSp>
          <p:nvGrpSpPr>
            <p:cNvPr id="571" name="Oval 6"/>
            <p:cNvGrpSpPr/>
            <p:nvPr/>
          </p:nvGrpSpPr>
          <p:grpSpPr>
            <a:xfrm>
              <a:off x="-3" y="-2"/>
              <a:ext cx="1278833" cy="1022723"/>
              <a:chOff x="-1" y="0"/>
              <a:chExt cx="1278832" cy="1022721"/>
            </a:xfrm>
          </p:grpSpPr>
          <p:sp>
            <p:nvSpPr>
              <p:cNvPr id="569" name="Oval"/>
              <p:cNvSpPr/>
              <p:nvPr/>
            </p:nvSpPr>
            <p:spPr>
              <a:xfrm>
                <a:off x="-2" y="-1"/>
                <a:ext cx="1278833" cy="1022723"/>
              </a:xfrm>
              <a:prstGeom prst="ellipse">
                <a:avLst/>
              </a:prstGeom>
              <a:solidFill>
                <a:srgbClr val="FFFFFF"/>
              </a:solidFill>
              <a:ln w="12700" cap="flat">
                <a:solidFill>
                  <a:srgbClr val="ED7D3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570" name="Set1"/>
              <p:cNvSpPr txBox="1"/>
              <p:nvPr/>
            </p:nvSpPr>
            <p:spPr>
              <a:xfrm>
                <a:off x="239349" y="344814"/>
                <a:ext cx="800132" cy="333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0000"/>
                    </a:solidFill>
                  </a:defRPr>
                </a:lvl1pPr>
              </a:lstStyle>
              <a:p>
                <a:pPr/>
                <a:r>
                  <a:t>Set1</a:t>
                </a:r>
              </a:p>
            </p:txBody>
          </p:sp>
        </p:grpSp>
        <p:grpSp>
          <p:nvGrpSpPr>
            <p:cNvPr id="574" name="Oval 7"/>
            <p:cNvGrpSpPr/>
            <p:nvPr/>
          </p:nvGrpSpPr>
          <p:grpSpPr>
            <a:xfrm>
              <a:off x="1004506" y="-1"/>
              <a:ext cx="1278833" cy="1022723"/>
              <a:chOff x="0" y="0"/>
              <a:chExt cx="1278832" cy="1022721"/>
            </a:xfrm>
          </p:grpSpPr>
          <p:sp>
            <p:nvSpPr>
              <p:cNvPr id="572" name="Oval"/>
              <p:cNvSpPr/>
              <p:nvPr/>
            </p:nvSpPr>
            <p:spPr>
              <a:xfrm>
                <a:off x="-1" y="-1"/>
                <a:ext cx="1278833" cy="1022723"/>
              </a:xfrm>
              <a:prstGeom prst="ellipse">
                <a:avLst/>
              </a:prstGeom>
              <a:solidFill>
                <a:srgbClr val="FFFFFF"/>
              </a:solidFill>
              <a:ln w="12700" cap="flat">
                <a:solidFill>
                  <a:srgbClr val="ED7D31"/>
                </a:solidFill>
                <a:prstDash val="solid"/>
                <a:miter lim="800000"/>
              </a:ln>
              <a:effectLst/>
            </p:spPr>
            <p:txBody>
              <a:bodyPr wrap="square" lIns="45718" tIns="45718" rIns="45718" bIns="45718" numCol="1" anchor="ctr">
                <a:noAutofit/>
              </a:bodyPr>
              <a:lstStyle/>
              <a:p>
                <a:pPr algn="ctr">
                  <a:defRPr>
                    <a:solidFill>
                      <a:srgbClr val="000000"/>
                    </a:solidFill>
                  </a:defRPr>
                </a:pPr>
              </a:p>
            </p:txBody>
          </p:sp>
          <p:sp>
            <p:nvSpPr>
              <p:cNvPr id="573" name="Set2"/>
              <p:cNvSpPr txBox="1"/>
              <p:nvPr/>
            </p:nvSpPr>
            <p:spPr>
              <a:xfrm>
                <a:off x="239349" y="344814"/>
                <a:ext cx="800131" cy="333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0000"/>
                    </a:solidFill>
                  </a:defRPr>
                </a:lvl1pPr>
              </a:lstStyle>
              <a:p>
                <a:pPr/>
                <a:r>
                  <a:t>Set2</a:t>
                </a:r>
              </a:p>
            </p:txBody>
          </p:sp>
        </p:grpSp>
      </p:grpSp>
      <p:sp>
        <p:nvSpPr>
          <p:cNvPr id="576" name="Oval 9"/>
          <p:cNvSpPr/>
          <p:nvPr/>
        </p:nvSpPr>
        <p:spPr>
          <a:xfrm>
            <a:off x="8688419" y="5046917"/>
            <a:ext cx="274323" cy="637313"/>
          </a:xfrm>
          <a:prstGeom prst="ellipse">
            <a:avLst/>
          </a:prstGeom>
          <a:solidFill>
            <a:srgbClr val="4472C4"/>
          </a:solidFill>
          <a:ln w="12700">
            <a:solidFill>
              <a:srgbClr val="ED7D31"/>
            </a:solidFill>
            <a:miter/>
          </a:ln>
        </p:spPr>
        <p:txBody>
          <a:bodyPr lIns="45718" tIns="45718" rIns="45718" bIns="45718" anchor="ctr"/>
          <a:lstStyle/>
          <a:p>
            <a:pPr algn="ctr">
              <a:defRPr>
                <a:solidFill>
                  <a:srgbClr val="000000"/>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Text Placeholder 1"/>
          <p:cNvSpPr txBox="1"/>
          <p:nvPr>
            <p:ph type="body" idx="1"/>
          </p:nvPr>
        </p:nvSpPr>
        <p:spPr>
          <a:xfrm>
            <a:off x="689312" y="1390839"/>
            <a:ext cx="10813376" cy="3172324"/>
          </a:xfrm>
          <a:prstGeom prst="rect">
            <a:avLst/>
          </a:prstGeom>
        </p:spPr>
        <p:txBody>
          <a:bodyPr/>
          <a:lstStyle/>
          <a:p>
            <a:pPr marL="240631" indent="-240631">
              <a:buFontTx/>
              <a:defRPr sz="2400"/>
            </a:pPr>
            <a:r>
              <a:t>Combine Song Names and Album Names into a Single List</a:t>
            </a:r>
          </a:p>
          <a:p>
            <a:pPr marL="240631" indent="-240631">
              <a:buFontTx/>
              <a:defRPr sz="2400"/>
            </a:pPr>
            <a:r>
              <a:t>List All Song Names and Album Names, Including Duplicates</a:t>
            </a:r>
          </a:p>
          <a:p>
            <a:pPr marL="240631" indent="-240631">
              <a:buFontTx/>
              <a:defRPr sz="2400"/>
            </a:pPr>
            <a:r>
              <a:t> Find Common Names Between Songs and Albums</a:t>
            </a:r>
          </a:p>
        </p:txBody>
      </p:sp>
      <p:sp>
        <p:nvSpPr>
          <p:cNvPr id="579"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Combining sets - Workshop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Title 1"/>
          <p:cNvSpPr txBox="1"/>
          <p:nvPr>
            <p:ph type="title"/>
          </p:nvPr>
        </p:nvSpPr>
        <p:spPr>
          <a:xfrm>
            <a:off x="1038383" y="2107020"/>
            <a:ext cx="10450660" cy="2768258"/>
          </a:xfrm>
          <a:prstGeom prst="rect">
            <a:avLst/>
          </a:prstGeom>
        </p:spPr>
        <p:txBody>
          <a:bodyPr/>
          <a:lstStyle/>
          <a:p>
            <a:pPr defTabSz="896111">
              <a:spcBef>
                <a:spcPts val="500"/>
              </a:spcBef>
              <a:defRPr sz="7000"/>
            </a:pPr>
            <a:r>
              <a:t>Table constraints</a:t>
            </a:r>
          </a:p>
          <a:p>
            <a:pPr defTabSz="896111">
              <a:spcBef>
                <a:spcPts val="500"/>
              </a:spcBef>
              <a:defRPr sz="7000"/>
            </a:pPr>
            <a:br/>
            <a:r>
              <a:rPr sz="3600"/>
              <a:t>NOT NULL, UNIQUE, CHECK, PRIMARY KEY, FOREIGN KEY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Text Placeholder 1"/>
          <p:cNvSpPr txBox="1"/>
          <p:nvPr>
            <p:ph type="body" idx="1"/>
          </p:nvPr>
        </p:nvSpPr>
        <p:spPr>
          <a:xfrm>
            <a:off x="689312" y="1390839"/>
            <a:ext cx="10813376" cy="3172324"/>
          </a:xfrm>
          <a:prstGeom prst="rect">
            <a:avLst/>
          </a:prstGeom>
        </p:spPr>
        <p:txBody>
          <a:bodyPr/>
          <a:lstStyle/>
          <a:p>
            <a:pPr marL="240631" indent="-240631">
              <a:buFontTx/>
              <a:defRPr sz="2400"/>
            </a:pPr>
            <a:r>
              <a:t>By default, a column can hold NULL values. If you do not want a column to have a NULL value, then you need to define such constraint on this column specifying that NULL is now not allowed for that column. A NOT NULL constraint is always written as a column constraint. </a:t>
            </a:r>
          </a:p>
          <a:p>
            <a:pPr marL="240631" indent="-240631">
              <a:buFontTx/>
              <a:defRPr sz="2400"/>
            </a:pPr>
            <a:r>
              <a:t>Example:</a:t>
            </a:r>
          </a:p>
        </p:txBody>
      </p:sp>
      <p:sp>
        <p:nvSpPr>
          <p:cNvPr id="584"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Table constraints – Not Null</a:t>
            </a:r>
          </a:p>
        </p:txBody>
      </p:sp>
      <p:sp>
        <p:nvSpPr>
          <p:cNvPr id="585" name="TextBox 3"/>
          <p:cNvSpPr txBox="1"/>
          <p:nvPr/>
        </p:nvSpPr>
        <p:spPr>
          <a:xfrm>
            <a:off x="980426" y="3545793"/>
            <a:ext cx="4374344" cy="92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Customer ( </a:t>
            </a:r>
            <a:endParaRPr>
              <a:solidFill>
                <a:srgbClr val="000000"/>
              </a:solidFill>
            </a:endParaRPr>
          </a:p>
          <a:p>
            <a:pPr>
              <a:defRPr>
                <a:solidFill>
                  <a:srgbClr val="000000"/>
                </a:solidFill>
                <a:latin typeface="Consolas"/>
                <a:ea typeface="Consolas"/>
                <a:cs typeface="Consolas"/>
                <a:sym typeface="Consolas"/>
              </a:defRPr>
            </a:pPr>
            <a:r>
              <a:t>Name TEXT NOT NULL, </a:t>
            </a:r>
          </a:p>
          <a:p>
            <a:pPr>
              <a:defRPr>
                <a:solidFill>
                  <a:srgbClr val="000000"/>
                </a:solidFill>
                <a:latin typeface="Consolas"/>
                <a:ea typeface="Consolas"/>
                <a:cs typeface="Consolas"/>
                <a:sym typeface="Consolas"/>
              </a:defRPr>
            </a:pPr>
            <a:r>
              <a:t>Address TEXT NULL);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Text Placeholder 1"/>
          <p:cNvSpPr txBox="1"/>
          <p:nvPr>
            <p:ph type="body" idx="1"/>
          </p:nvPr>
        </p:nvSpPr>
        <p:spPr>
          <a:xfrm>
            <a:off x="689312" y="1390839"/>
            <a:ext cx="10813376" cy="3172324"/>
          </a:xfrm>
          <a:prstGeom prst="rect">
            <a:avLst/>
          </a:prstGeom>
        </p:spPr>
        <p:txBody>
          <a:bodyPr/>
          <a:lstStyle/>
          <a:p>
            <a:pPr marL="240631" indent="-240631">
              <a:buFontTx/>
              <a:defRPr sz="2400"/>
            </a:pPr>
            <a:r>
              <a:t>The UNIQUE Constraint prevents two records from having identical values in a particular column.</a:t>
            </a:r>
          </a:p>
          <a:p>
            <a:pPr marL="240631" indent="-240631">
              <a:buFontTx/>
              <a:defRPr sz="2400"/>
            </a:pPr>
            <a:r>
              <a:t>Example:</a:t>
            </a:r>
          </a:p>
        </p:txBody>
      </p:sp>
      <p:sp>
        <p:nvSpPr>
          <p:cNvPr id="58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Table constraints – Unique	</a:t>
            </a:r>
          </a:p>
        </p:txBody>
      </p:sp>
      <p:sp>
        <p:nvSpPr>
          <p:cNvPr id="589" name="TextBox 3"/>
          <p:cNvSpPr txBox="1"/>
          <p:nvPr/>
        </p:nvSpPr>
        <p:spPr>
          <a:xfrm>
            <a:off x="962880" y="2824479"/>
            <a:ext cx="3875580" cy="1209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Customer ( </a:t>
            </a:r>
            <a:endParaRPr>
              <a:solidFill>
                <a:srgbClr val="000000"/>
              </a:solidFill>
            </a:endParaRPr>
          </a:p>
          <a:p>
            <a:pPr>
              <a:defRPr>
                <a:solidFill>
                  <a:srgbClr val="000000"/>
                </a:solidFill>
                <a:latin typeface="Consolas"/>
                <a:ea typeface="Consolas"/>
                <a:cs typeface="Consolas"/>
                <a:sym typeface="Consolas"/>
              </a:defRPr>
            </a:pPr>
            <a:r>
              <a:t>Name TEXT, </a:t>
            </a:r>
          </a:p>
          <a:p>
            <a:pPr>
              <a:defRPr>
                <a:solidFill>
                  <a:srgbClr val="000000"/>
                </a:solidFill>
                <a:latin typeface="Consolas"/>
                <a:ea typeface="Consolas"/>
                <a:cs typeface="Consolas"/>
                <a:sym typeface="Consolas"/>
              </a:defRPr>
            </a:pPr>
            <a:r>
              <a:t>Address TEXT,</a:t>
            </a:r>
          </a:p>
          <a:p>
            <a:pPr>
              <a:defRPr>
                <a:solidFill>
                  <a:srgbClr val="000000"/>
                </a:solidFill>
                <a:latin typeface="Consolas"/>
                <a:ea typeface="Consolas"/>
                <a:cs typeface="Consolas"/>
                <a:sym typeface="Consolas"/>
              </a:defRPr>
            </a:pPr>
            <a:r>
              <a:t>PhoneNumber Text UNIQUE);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Text Placeholder 1"/>
          <p:cNvSpPr txBox="1"/>
          <p:nvPr>
            <p:ph type="body" idx="1"/>
          </p:nvPr>
        </p:nvSpPr>
        <p:spPr>
          <a:xfrm>
            <a:off x="689312" y="1390839"/>
            <a:ext cx="10813376" cy="3172324"/>
          </a:xfrm>
          <a:prstGeom prst="rect">
            <a:avLst/>
          </a:prstGeom>
        </p:spPr>
        <p:txBody>
          <a:bodyPr/>
          <a:lstStyle/>
          <a:p>
            <a:pPr marL="240631" indent="-240631">
              <a:buFontTx/>
              <a:defRPr sz="2400"/>
            </a:pPr>
            <a:r>
              <a:t>The CHECK Constraint enables a condition to check the value being entered into a record. If the condition evaluates to false, the record violates the constraint and is not entered into the table.</a:t>
            </a:r>
          </a:p>
          <a:p>
            <a:pPr marL="240631" indent="-240631">
              <a:buFontTx/>
              <a:defRPr sz="2400"/>
            </a:pPr>
            <a:r>
              <a:t>Example:</a:t>
            </a:r>
          </a:p>
        </p:txBody>
      </p:sp>
      <p:sp>
        <p:nvSpPr>
          <p:cNvPr id="592"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Table constraints – Check	</a:t>
            </a:r>
          </a:p>
        </p:txBody>
      </p:sp>
      <p:sp>
        <p:nvSpPr>
          <p:cNvPr id="593" name="TextBox 3"/>
          <p:cNvSpPr txBox="1"/>
          <p:nvPr/>
        </p:nvSpPr>
        <p:spPr>
          <a:xfrm>
            <a:off x="1103282" y="3239654"/>
            <a:ext cx="4259596" cy="1209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Customer ( </a:t>
            </a:r>
            <a:endParaRPr>
              <a:solidFill>
                <a:srgbClr val="000000"/>
              </a:solidFill>
            </a:endParaRPr>
          </a:p>
          <a:p>
            <a:pPr>
              <a:defRPr>
                <a:solidFill>
                  <a:srgbClr val="000000"/>
                </a:solidFill>
                <a:latin typeface="Consolas"/>
                <a:ea typeface="Consolas"/>
                <a:cs typeface="Consolas"/>
                <a:sym typeface="Consolas"/>
              </a:defRPr>
            </a:pPr>
            <a:r>
              <a:t>Name TEXT, </a:t>
            </a:r>
          </a:p>
          <a:p>
            <a:pPr>
              <a:defRPr>
                <a:solidFill>
                  <a:srgbClr val="000000"/>
                </a:solidFill>
                <a:latin typeface="Consolas"/>
                <a:ea typeface="Consolas"/>
                <a:cs typeface="Consolas"/>
                <a:sym typeface="Consolas"/>
              </a:defRPr>
            </a:pPr>
            <a:r>
              <a:t>Address TEXT,</a:t>
            </a:r>
          </a:p>
          <a:p>
            <a:pPr>
              <a:defRPr>
                <a:solidFill>
                  <a:srgbClr val="000000"/>
                </a:solidFill>
                <a:latin typeface="Consolas"/>
                <a:ea typeface="Consolas"/>
                <a:cs typeface="Consolas"/>
                <a:sym typeface="Consolas"/>
              </a:defRPr>
            </a:pPr>
            <a:r>
              <a:t>Age INTEGER CHECK(Age &gt; 18));</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5" name="Text Placeholder 1"/>
          <p:cNvSpPr txBox="1"/>
          <p:nvPr>
            <p:ph type="body" idx="1"/>
          </p:nvPr>
        </p:nvSpPr>
        <p:spPr>
          <a:xfrm>
            <a:off x="689312" y="1390839"/>
            <a:ext cx="10813376" cy="3903260"/>
          </a:xfrm>
          <a:prstGeom prst="rect">
            <a:avLst/>
          </a:prstGeom>
        </p:spPr>
        <p:txBody>
          <a:bodyPr/>
          <a:lstStyle/>
          <a:p>
            <a:pPr marL="192503" indent="-192503" defTabSz="731519">
              <a:spcBef>
                <a:spcPts val="800"/>
              </a:spcBef>
              <a:buFontTx/>
              <a:defRPr sz="1900"/>
            </a:pPr>
            <a:r>
              <a:t>The PRIMARY KEY constraint uniquely identifies each record in a database table. There can be more UNIQUE columns, but only one primary key in a table. Primary keys are important when designing the database tables. Primary keys are unique ids.</a:t>
            </a:r>
          </a:p>
          <a:p>
            <a:pPr marL="192503" indent="-192503" defTabSz="731519">
              <a:spcBef>
                <a:spcPts val="800"/>
              </a:spcBef>
              <a:buFontTx/>
              <a:defRPr sz="1900"/>
            </a:pPr>
            <a:r>
              <a:t>We use them to refer to table rows. Primary keys become foreign keys in other tables, when creating relations among tables. Due to a 'longstanding coding oversight', primary keys can be NULL in SQLite. This is not the case with other databases.</a:t>
            </a:r>
          </a:p>
          <a:p>
            <a:pPr marL="192503" indent="-192503" defTabSz="731519">
              <a:spcBef>
                <a:spcPts val="800"/>
              </a:spcBef>
              <a:buFontTx/>
              <a:defRPr sz="1900"/>
            </a:pPr>
            <a:r>
              <a:t>A primary key is a field in a table, which uniquely identifies each row/record in a database table. Primary keys must contain unique values. A primary key column cannot have NULL values.</a:t>
            </a:r>
          </a:p>
          <a:p>
            <a:pPr marL="192503" indent="-192503" defTabSz="731519">
              <a:spcBef>
                <a:spcPts val="800"/>
              </a:spcBef>
              <a:buFontTx/>
              <a:defRPr sz="1900"/>
            </a:pPr>
            <a:r>
              <a:t>A table can have only one primary key, which may consist of single or multiple fields. When multiple fields are used as a primary key, they are called a composite key.</a:t>
            </a:r>
          </a:p>
          <a:p>
            <a:pPr marL="192503" indent="-192503" defTabSz="731519">
              <a:spcBef>
                <a:spcPts val="800"/>
              </a:spcBef>
              <a:buFontTx/>
              <a:defRPr sz="1900"/>
            </a:pPr>
            <a:r>
              <a:t>If a table has a primary key defined on any field(s), then you cannot have two records having the same value of that field(s).</a:t>
            </a:r>
          </a:p>
        </p:txBody>
      </p:sp>
      <p:sp>
        <p:nvSpPr>
          <p:cNvPr id="596"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Table constraints – Primary Key	</a:t>
            </a:r>
          </a:p>
        </p:txBody>
      </p:sp>
      <p:sp>
        <p:nvSpPr>
          <p:cNvPr id="597" name="TextBox 3"/>
          <p:cNvSpPr txBox="1"/>
          <p:nvPr/>
        </p:nvSpPr>
        <p:spPr>
          <a:xfrm>
            <a:off x="934242" y="5295441"/>
            <a:ext cx="3875580" cy="95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Customer (</a:t>
            </a:r>
            <a:endParaRPr>
              <a:solidFill>
                <a:srgbClr val="000000"/>
              </a:solidFill>
            </a:endParaRPr>
          </a:p>
          <a:p>
            <a:pPr>
              <a:defRPr sz="1400">
                <a:solidFill>
                  <a:srgbClr val="000000"/>
                </a:solidFill>
                <a:latin typeface="Consolas"/>
                <a:ea typeface="Consolas"/>
                <a:cs typeface="Consolas"/>
                <a:sym typeface="Consolas"/>
              </a:defRPr>
            </a:pPr>
            <a:r>
              <a:t>Id INTEGER PRIMARY KEY, </a:t>
            </a:r>
          </a:p>
          <a:p>
            <a:pPr>
              <a:defRPr sz="1400">
                <a:solidFill>
                  <a:srgbClr val="000000"/>
                </a:solidFill>
                <a:latin typeface="Consolas"/>
                <a:ea typeface="Consolas"/>
                <a:cs typeface="Consolas"/>
                <a:sym typeface="Consolas"/>
              </a:defRPr>
            </a:pPr>
            <a:r>
              <a:t>Name TEXT, </a:t>
            </a:r>
          </a:p>
          <a:p>
            <a:pPr>
              <a:defRPr sz="1400">
                <a:solidFill>
                  <a:srgbClr val="000000"/>
                </a:solidFill>
                <a:latin typeface="Consolas"/>
                <a:ea typeface="Consolas"/>
                <a:cs typeface="Consolas"/>
                <a:sym typeface="Consolas"/>
              </a:defRPr>
            </a:pPr>
            <a:r>
              <a:t>Address TEXT);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Text Placeholder 1"/>
          <p:cNvSpPr txBox="1"/>
          <p:nvPr>
            <p:ph type="body" idx="1"/>
          </p:nvPr>
        </p:nvSpPr>
        <p:spPr>
          <a:xfrm>
            <a:off x="689312" y="1390839"/>
            <a:ext cx="10813376" cy="3903260"/>
          </a:xfrm>
          <a:prstGeom prst="rect">
            <a:avLst/>
          </a:prstGeom>
        </p:spPr>
        <p:txBody>
          <a:bodyPr/>
          <a:lstStyle/>
          <a:p>
            <a:pPr marL="240631" indent="-240631">
              <a:buFontTx/>
              <a:defRPr sz="2400"/>
            </a:pPr>
            <a:r>
              <a:t>A foreign key constraint specifies that the values in a column (or a group of columns) must match the values appearing in some row of another table. We say this maintains the referential integrity between two related tables. They are called foreign keys because the constraints are foreign; that is, outside the table. Foreign keys are sometimes called a referencing key.</a:t>
            </a:r>
          </a:p>
          <a:p>
            <a:pPr marL="240631" indent="-240631">
              <a:buFontTx/>
              <a:defRPr sz="2400"/>
            </a:pPr>
            <a:r>
              <a:t>Example:</a:t>
            </a:r>
          </a:p>
        </p:txBody>
      </p:sp>
      <p:sp>
        <p:nvSpPr>
          <p:cNvPr id="600"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Table constraints – Foreign Key	</a:t>
            </a:r>
          </a:p>
        </p:txBody>
      </p:sp>
      <p:sp>
        <p:nvSpPr>
          <p:cNvPr id="601" name="TextBox 4"/>
          <p:cNvSpPr txBox="1"/>
          <p:nvPr/>
        </p:nvSpPr>
        <p:spPr>
          <a:xfrm>
            <a:off x="971003" y="3935923"/>
            <a:ext cx="4154983" cy="148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Company (</a:t>
            </a:r>
            <a:endParaRPr>
              <a:solidFill>
                <a:srgbClr val="000000"/>
              </a:solidFill>
            </a:endParaRPr>
          </a:p>
          <a:p>
            <a:pPr>
              <a:defRPr>
                <a:solidFill>
                  <a:srgbClr val="000000"/>
                </a:solidFill>
                <a:latin typeface="Consolas"/>
                <a:ea typeface="Consolas"/>
                <a:cs typeface="Consolas"/>
                <a:sym typeface="Consolas"/>
              </a:defRPr>
            </a:pPr>
            <a:r>
              <a:t>CompanyId INTEGER PRIMARY KEY, </a:t>
            </a:r>
          </a:p>
          <a:p>
            <a:pPr>
              <a:defRPr>
                <a:solidFill>
                  <a:srgbClr val="000000"/>
                </a:solidFill>
                <a:latin typeface="Consolas"/>
                <a:ea typeface="Consolas"/>
                <a:cs typeface="Consolas"/>
                <a:sym typeface="Consolas"/>
              </a:defRPr>
            </a:pPr>
            <a:r>
              <a:t>Name TEXT,</a:t>
            </a:r>
          </a:p>
          <a:p>
            <a:pPr>
              <a:defRPr>
                <a:solidFill>
                  <a:srgbClr val="000000"/>
                </a:solidFill>
                <a:latin typeface="Consolas"/>
                <a:ea typeface="Consolas"/>
                <a:cs typeface="Consolas"/>
                <a:sym typeface="Consolas"/>
              </a:defRPr>
            </a:pPr>
            <a:r>
              <a:t>Address TEXT);</a:t>
            </a:r>
          </a:p>
        </p:txBody>
      </p:sp>
      <p:sp>
        <p:nvSpPr>
          <p:cNvPr id="602" name="TextBox 5"/>
          <p:cNvSpPr txBox="1"/>
          <p:nvPr/>
        </p:nvSpPr>
        <p:spPr>
          <a:xfrm>
            <a:off x="5455260" y="3797423"/>
            <a:ext cx="6392489" cy="176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CREATE</a:t>
            </a:r>
            <a:r>
              <a:rPr>
                <a:solidFill>
                  <a:srgbClr val="000000"/>
                </a:solidFill>
              </a:rPr>
              <a:t> </a:t>
            </a:r>
            <a:r>
              <a:t>TABLE</a:t>
            </a:r>
            <a:r>
              <a:rPr>
                <a:solidFill>
                  <a:srgbClr val="000000"/>
                </a:solidFill>
              </a:rPr>
              <a:t> Employee ( </a:t>
            </a:r>
            <a:endParaRPr>
              <a:solidFill>
                <a:srgbClr val="000000"/>
              </a:solidFill>
            </a:endParaRPr>
          </a:p>
          <a:p>
            <a:pPr>
              <a:defRPr>
                <a:solidFill>
                  <a:srgbClr val="000000"/>
                </a:solidFill>
                <a:latin typeface="Consolas"/>
                <a:ea typeface="Consolas"/>
                <a:cs typeface="Consolas"/>
                <a:sym typeface="Consolas"/>
              </a:defRPr>
            </a:pPr>
            <a:r>
              <a:t>Name TEXT, </a:t>
            </a:r>
          </a:p>
          <a:p>
            <a:pPr>
              <a:defRPr>
                <a:solidFill>
                  <a:srgbClr val="000000"/>
                </a:solidFill>
                <a:latin typeface="Consolas"/>
                <a:ea typeface="Consolas"/>
                <a:cs typeface="Consolas"/>
                <a:sym typeface="Consolas"/>
              </a:defRPr>
            </a:pPr>
            <a:r>
              <a:t>Address TEXT,</a:t>
            </a:r>
          </a:p>
          <a:p>
            <a:pPr>
              <a:defRPr>
                <a:solidFill>
                  <a:srgbClr val="000000"/>
                </a:solidFill>
                <a:latin typeface="Consolas"/>
                <a:ea typeface="Consolas"/>
                <a:cs typeface="Consolas"/>
                <a:sym typeface="Consolas"/>
              </a:defRPr>
            </a:pPr>
            <a:r>
              <a:t>Age INTEGER,</a:t>
            </a:r>
          </a:p>
          <a:p>
            <a:pPr>
              <a:defRPr>
                <a:solidFill>
                  <a:srgbClr val="000000"/>
                </a:solidFill>
                <a:latin typeface="Consolas"/>
                <a:ea typeface="Consolas"/>
                <a:cs typeface="Consolas"/>
                <a:sym typeface="Consolas"/>
              </a:defRPr>
            </a:pPr>
            <a:r>
              <a:t>CompanyId INTEGER references Company(CompanyId));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Title 1"/>
          <p:cNvSpPr txBox="1"/>
          <p:nvPr>
            <p:ph type="title"/>
          </p:nvPr>
        </p:nvSpPr>
        <p:spPr>
          <a:xfrm>
            <a:off x="689314" y="555919"/>
            <a:ext cx="4921076" cy="1645905"/>
          </a:xfrm>
          <a:prstGeom prst="rect">
            <a:avLst/>
          </a:prstGeom>
        </p:spPr>
        <p:txBody>
          <a:bodyPr/>
          <a:lstStyle>
            <a:lvl1pPr>
              <a:defRPr sz="4100"/>
            </a:lvl1pPr>
          </a:lstStyle>
          <a:p>
            <a:pPr/>
            <a:r>
              <a:t>Database Development and Design</a:t>
            </a:r>
          </a:p>
        </p:txBody>
      </p:sp>
      <p:sp>
        <p:nvSpPr>
          <p:cNvPr id="520" name="Text Placeholder 2"/>
          <p:cNvSpPr txBox="1"/>
          <p:nvPr>
            <p:ph type="body" sz="quarter" idx="1"/>
          </p:nvPr>
        </p:nvSpPr>
        <p:spPr>
          <a:xfrm>
            <a:off x="689314" y="2457251"/>
            <a:ext cx="4921076" cy="2853682"/>
          </a:xfrm>
          <a:prstGeom prst="rect">
            <a:avLst/>
          </a:prstGeom>
        </p:spPr>
        <p:txBody>
          <a:bodyPr/>
          <a:lstStyle>
            <a:lvl1pPr>
              <a:defRPr sz="2300"/>
            </a:lvl1pPr>
          </a:lstStyle>
          <a:p>
            <a:pPr/>
            <a:r>
              <a:t>Developing and Design of databases using PostgreSQL - Powerful, open-source object-relational database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Text Placeholder 1"/>
          <p:cNvSpPr txBox="1"/>
          <p:nvPr>
            <p:ph type="body" sz="half" idx="1"/>
          </p:nvPr>
        </p:nvSpPr>
        <p:spPr>
          <a:xfrm>
            <a:off x="689312" y="1390839"/>
            <a:ext cx="10813376" cy="2027299"/>
          </a:xfrm>
          <a:prstGeom prst="rect">
            <a:avLst/>
          </a:prstGeom>
        </p:spPr>
        <p:txBody>
          <a:bodyPr/>
          <a:lstStyle/>
          <a:p>
            <a:pPr marL="240631" indent="-240631">
              <a:buFontTx/>
              <a:defRPr sz="2400"/>
            </a:pPr>
            <a:r>
              <a:t>All songs should be created with explicit false if value is not passed</a:t>
            </a:r>
          </a:p>
          <a:p>
            <a:pPr marL="240631" indent="-240631">
              <a:buFontTx/>
              <a:defRPr sz="2400"/>
            </a:pPr>
            <a:r>
              <a:t>All songs must be saved with positive duration</a:t>
            </a:r>
          </a:p>
          <a:p>
            <a:pPr marL="240631" indent="-240631">
              <a:buFontTx/>
              <a:defRPr sz="2400"/>
            </a:pPr>
            <a:r>
              <a:t>All albums must be saved with positive rating</a:t>
            </a:r>
          </a:p>
          <a:p>
            <a:pPr marL="240631" indent="-240631">
              <a:buFontTx/>
              <a:defRPr sz="2400"/>
            </a:pPr>
            <a:r>
              <a:t>Ensure title of each playlist is unique</a:t>
            </a:r>
          </a:p>
        </p:txBody>
      </p:sp>
      <p:sp>
        <p:nvSpPr>
          <p:cNvPr id="60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Table constraints - Workshop</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7" name="Title 1"/>
          <p:cNvSpPr txBox="1"/>
          <p:nvPr>
            <p:ph type="title"/>
          </p:nvPr>
        </p:nvSpPr>
        <p:spPr>
          <a:xfrm>
            <a:off x="1038383" y="2107020"/>
            <a:ext cx="10450660" cy="2768258"/>
          </a:xfrm>
          <a:prstGeom prst="rect">
            <a:avLst/>
          </a:prstGeom>
        </p:spPr>
        <p:txBody>
          <a:bodyPr/>
          <a:lstStyle/>
          <a:p>
            <a:pPr/>
            <a:r>
              <a:t>Relations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Text Placeholder 1"/>
          <p:cNvSpPr txBox="1"/>
          <p:nvPr>
            <p:ph type="body" idx="1"/>
          </p:nvPr>
        </p:nvSpPr>
        <p:spPr>
          <a:xfrm>
            <a:off x="689312" y="1390838"/>
            <a:ext cx="10813376" cy="5187260"/>
          </a:xfrm>
          <a:prstGeom prst="rect">
            <a:avLst/>
          </a:prstGeom>
        </p:spPr>
        <p:txBody>
          <a:bodyPr/>
          <a:lstStyle/>
          <a:p>
            <a:pPr marL="166034" indent="-166034" defTabSz="630936">
              <a:spcBef>
                <a:spcPts val="600"/>
              </a:spcBef>
              <a:buFontTx/>
            </a:pPr>
            <a:r>
              <a:t>Types of relations between tables</a:t>
            </a:r>
          </a:p>
          <a:p>
            <a:pPr lvl="1" marL="481503" indent="-166034" defTabSz="630936">
              <a:spcBef>
                <a:spcPts val="600"/>
              </a:spcBef>
              <a:buFontTx/>
            </a:pPr>
            <a:r>
              <a:t>One-to-Many Relationship (1:M) – Most common</a:t>
            </a:r>
          </a:p>
          <a:p>
            <a:pPr lvl="2" marL="796970" indent="-166034" defTabSz="630936">
              <a:spcBef>
                <a:spcPts val="600"/>
              </a:spcBef>
              <a:buFontTx/>
            </a:pPr>
            <a:r>
              <a:t>A one-to-many relationship is the most common type of relationship. In this type of relationship, a row in table A can have many matching rows in table B, but a row in table B can have only one matching row in table A. For example, one Customer can have many Orders, but one order is only for 1 Customer.</a:t>
            </a:r>
          </a:p>
          <a:p>
            <a:pPr lvl="1" marL="481503" indent="-166034" defTabSz="630936">
              <a:spcBef>
                <a:spcPts val="600"/>
              </a:spcBef>
              <a:buFontTx/>
            </a:pPr>
            <a:r>
              <a:t>Many-to-Many Relationships (M:M)</a:t>
            </a:r>
          </a:p>
          <a:p>
            <a:pPr lvl="2" marL="796970" indent="-166034" defTabSz="630936">
              <a:spcBef>
                <a:spcPts val="600"/>
              </a:spcBef>
              <a:buFontTx/>
            </a:pPr>
            <a:r>
              <a:t>In a many-to-many relationship, a row in table A can have many matching rows in table B, and vice versa. You create such a relationship by defining a third table - C, called a junction table, whose primary key consists of the foreign keys from both tables A and table B.</a:t>
            </a:r>
            <a:br/>
            <a:br/>
            <a:r>
              <a:t>For example the BusinessEntity table and the Customer table both have 1:M relation with Orders table which makes the M:M relation. </a:t>
            </a:r>
          </a:p>
          <a:p>
            <a:pPr lvl="1" marL="481503" indent="-166034" defTabSz="630936">
              <a:spcBef>
                <a:spcPts val="600"/>
              </a:spcBef>
              <a:buFontTx/>
            </a:pPr>
            <a:r>
              <a:t>One-to-One Relationships (1:1)</a:t>
            </a:r>
          </a:p>
          <a:p>
            <a:pPr lvl="2" marL="796970" indent="-166034" defTabSz="630936">
              <a:spcBef>
                <a:spcPts val="600"/>
              </a:spcBef>
              <a:buFontTx/>
            </a:pPr>
            <a:r>
              <a:t>In a one-to-one relationship, a row in table A can have no more than one matching row in table B, and vice versa. Example is the Customer table we have PhoneNumber column which can be placed in different table - CustomerPhone.</a:t>
            </a:r>
            <a:br/>
            <a:br/>
            <a:r>
              <a:t>Relations are also known as Foreign Key (FK) relations. </a:t>
            </a:r>
          </a:p>
        </p:txBody>
      </p:sp>
      <p:sp>
        <p:nvSpPr>
          <p:cNvPr id="610"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Types of relations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Text Placeholder 1"/>
          <p:cNvSpPr txBox="1"/>
          <p:nvPr>
            <p:ph type="body" idx="1"/>
          </p:nvPr>
        </p:nvSpPr>
        <p:spPr>
          <a:xfrm>
            <a:off x="689312" y="1390838"/>
            <a:ext cx="10813376" cy="5187260"/>
          </a:xfrm>
          <a:prstGeom prst="rect">
            <a:avLst/>
          </a:prstGeom>
        </p:spPr>
        <p:txBody>
          <a:bodyPr/>
          <a:lstStyle/>
          <a:p>
            <a:pPr marL="240631" indent="-240631">
              <a:buFontTx/>
              <a:defRPr sz="2400"/>
            </a:pPr>
            <a:r>
              <a:t>Add relations between:</a:t>
            </a:r>
          </a:p>
          <a:p>
            <a:pPr lvl="1" marL="697831" indent="-240631">
              <a:buFontTx/>
              <a:defRPr sz="2400"/>
            </a:pPr>
            <a:r>
              <a:t>Song and Song Lyrics </a:t>
            </a:r>
          </a:p>
          <a:p>
            <a:pPr lvl="1" marL="697831" indent="-240631">
              <a:buFontTx/>
              <a:defRPr sz="2400"/>
            </a:pPr>
            <a:r>
              <a:t>Artist and Artist Details</a:t>
            </a:r>
          </a:p>
          <a:p>
            <a:pPr lvl="1" marL="697831" indent="-240631">
              <a:buFontTx/>
              <a:defRPr sz="2400"/>
            </a:pPr>
            <a:r>
              <a:t>Song and Artist</a:t>
            </a:r>
          </a:p>
          <a:p>
            <a:pPr lvl="1" marL="697831" indent="-240631">
              <a:buFontTx/>
              <a:defRPr sz="2400"/>
            </a:pPr>
            <a:r>
              <a:t>Album and Artist</a:t>
            </a:r>
          </a:p>
          <a:p>
            <a:pPr lvl="1" marL="697831" indent="-240631">
              <a:buFontTx/>
              <a:defRPr sz="2400"/>
            </a:pPr>
            <a:r>
              <a:t>Song and Playlist</a:t>
            </a:r>
          </a:p>
          <a:p>
            <a:pPr lvl="1" marL="697831" indent="-240631">
              <a:buFontTx/>
              <a:defRPr sz="2400"/>
            </a:pPr>
            <a:r>
              <a:t>Song and Genre</a:t>
            </a:r>
          </a:p>
        </p:txBody>
      </p:sp>
      <p:sp>
        <p:nvSpPr>
          <p:cNvPr id="613"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Relations - workshop</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5" name="Title 1"/>
          <p:cNvSpPr txBox="1"/>
          <p:nvPr>
            <p:ph type="title"/>
          </p:nvPr>
        </p:nvSpPr>
        <p:spPr>
          <a:xfrm>
            <a:off x="1038383" y="2107020"/>
            <a:ext cx="10450660" cy="2768258"/>
          </a:xfrm>
          <a:prstGeom prst="rect">
            <a:avLst/>
          </a:prstGeom>
        </p:spPr>
        <p:txBody>
          <a:bodyPr/>
          <a:lstStyle/>
          <a:p>
            <a:pPr/>
            <a:r>
              <a:t>Join types</a:t>
            </a:r>
            <a:br/>
            <a:br/>
            <a:r>
              <a:rPr sz="3400"/>
              <a:t>Inner, Outer, Left, Right, Cross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Text Placeholder 1"/>
          <p:cNvSpPr txBox="1"/>
          <p:nvPr>
            <p:ph type="body" idx="1"/>
          </p:nvPr>
        </p:nvSpPr>
        <p:spPr>
          <a:xfrm>
            <a:off x="689312" y="1390838"/>
            <a:ext cx="10813376" cy="5187260"/>
          </a:xfrm>
          <a:prstGeom prst="rect">
            <a:avLst/>
          </a:prstGeom>
        </p:spPr>
        <p:txBody>
          <a:bodyPr/>
          <a:lstStyle/>
          <a:p>
            <a:pPr marL="240631" indent="-240631">
              <a:buFontTx/>
              <a:defRPr sz="2400"/>
            </a:pPr>
            <a:r>
              <a:t>Often, data that you need to query is spread across multiple tables. The more normalized the environment is, the more tables you usually have. </a:t>
            </a:r>
          </a:p>
          <a:p>
            <a:pPr marL="240631" indent="-240631">
              <a:buFontTx/>
              <a:defRPr sz="2400"/>
            </a:pPr>
            <a:r>
              <a:t>The tables are usually related through keys, such as a foreign key in one side and a primary key in the other. Then you can use joins to query the data from the different tables and match the rows that need to be related. </a:t>
            </a:r>
          </a:p>
          <a:p>
            <a:pPr marL="240631" indent="-240631">
              <a:buFontTx/>
              <a:defRPr sz="2400"/>
            </a:pPr>
            <a:r>
              <a:t>The different types of joins that T-SQL supports: </a:t>
            </a:r>
          </a:p>
          <a:p>
            <a:pPr lvl="1" marL="697831" indent="-240631">
              <a:buFontTx/>
              <a:defRPr sz="2400"/>
            </a:pPr>
            <a:r>
              <a:t>Cross</a:t>
            </a:r>
          </a:p>
          <a:p>
            <a:pPr lvl="1" marL="697831" indent="-240631">
              <a:buFontTx/>
              <a:defRPr sz="2400"/>
            </a:pPr>
            <a:r>
              <a:t>Inner </a:t>
            </a:r>
          </a:p>
          <a:p>
            <a:pPr lvl="1" marL="697831" indent="-240631">
              <a:buFontTx/>
              <a:defRPr sz="2400"/>
            </a:pPr>
            <a:r>
              <a:t>Outer</a:t>
            </a:r>
          </a:p>
        </p:txBody>
      </p:sp>
      <p:sp>
        <p:nvSpPr>
          <p:cNvPr id="61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Text Placeholder 1"/>
          <p:cNvSpPr txBox="1"/>
          <p:nvPr>
            <p:ph type="body" idx="1"/>
          </p:nvPr>
        </p:nvSpPr>
        <p:spPr>
          <a:xfrm>
            <a:off x="689312" y="1390838"/>
            <a:ext cx="10813376" cy="5187260"/>
          </a:xfrm>
          <a:prstGeom prst="rect">
            <a:avLst/>
          </a:prstGeom>
        </p:spPr>
        <p:txBody>
          <a:bodyPr/>
          <a:lstStyle>
            <a:lvl1pPr marL="240631" indent="-240631">
              <a:buFontTx/>
              <a:defRPr sz="2400"/>
            </a:lvl1pPr>
          </a:lstStyle>
          <a:p>
            <a:pPr/>
            <a:r>
              <a:t>A CROSS JOIN matches every row of the first table with every row of the second table. If the input tables have x and y columns, respectively, the resulting table will have x+y columns. Because CROSS JOINs have the potential to generate extremely large tables, care must be taken to use them only when appropriate.</a:t>
            </a:r>
          </a:p>
        </p:txBody>
      </p:sp>
      <p:sp>
        <p:nvSpPr>
          <p:cNvPr id="621"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 – Cross join</a:t>
            </a:r>
          </a:p>
        </p:txBody>
      </p:sp>
      <p:sp>
        <p:nvSpPr>
          <p:cNvPr id="622" name="TextBox 18"/>
          <p:cNvSpPr txBox="1"/>
          <p:nvPr/>
        </p:nvSpPr>
        <p:spPr>
          <a:xfrm>
            <a:off x="951789" y="3478330"/>
            <a:ext cx="7440815"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 </a:t>
            </a:r>
            <a:r>
              <a:rPr>
                <a:solidFill>
                  <a:srgbClr val="000000"/>
                </a:solidFill>
              </a:rPr>
              <a:t>* </a:t>
            </a:r>
            <a:r>
              <a:t>FROM</a:t>
            </a:r>
            <a:r>
              <a:rPr>
                <a:solidFill>
                  <a:srgbClr val="000000"/>
                </a:solidFill>
              </a:rPr>
              <a:t> Table1 </a:t>
            </a:r>
            <a:r>
              <a:t>CROSS JOIN </a:t>
            </a:r>
            <a:r>
              <a:rPr>
                <a:solidFill>
                  <a:srgbClr val="000000"/>
                </a:solidFill>
              </a:rPr>
              <a:t>Table2</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Text Placeholder 1"/>
          <p:cNvSpPr txBox="1"/>
          <p:nvPr>
            <p:ph type="body" sz="half" idx="1"/>
          </p:nvPr>
        </p:nvSpPr>
        <p:spPr>
          <a:xfrm>
            <a:off x="689312" y="1390839"/>
            <a:ext cx="10813376" cy="2680579"/>
          </a:xfrm>
          <a:prstGeom prst="rect">
            <a:avLst/>
          </a:prstGeom>
        </p:spPr>
        <p:txBody>
          <a:bodyPr/>
          <a:lstStyle/>
          <a:p>
            <a:pPr marL="233411" indent="-233411" defTabSz="886967">
              <a:spcBef>
                <a:spcPts val="900"/>
              </a:spcBef>
              <a:buFontTx/>
              <a:defRPr sz="2300"/>
            </a:pPr>
            <a:r>
              <a:t>A INNER JOIN creates a new result table by combining column values of two tables (table1 and table2) based upon the join-predicate. The query compares each row of table1 with each row of table2 to find all pairs of rows, which satisfy the join-predicate. When the join-predicate is satisfied, column values for each matched pair of rows of table1 and table2 are combined into a result row.</a:t>
            </a:r>
          </a:p>
          <a:p>
            <a:pPr marL="233411" indent="-233411" defTabSz="886967">
              <a:spcBef>
                <a:spcPts val="900"/>
              </a:spcBef>
              <a:buFontTx/>
              <a:defRPr sz="2300"/>
            </a:pPr>
            <a:r>
              <a:t>An INNER JOIN is the most common type of join and is the default type of join. You can use INNER keyword optionally.</a:t>
            </a:r>
          </a:p>
        </p:txBody>
      </p:sp>
      <p:sp>
        <p:nvSpPr>
          <p:cNvPr id="62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 – Inner join</a:t>
            </a:r>
          </a:p>
        </p:txBody>
      </p:sp>
      <p:sp>
        <p:nvSpPr>
          <p:cNvPr id="626" name="Content Placeholder 2"/>
          <p:cNvSpPr txBox="1"/>
          <p:nvPr/>
        </p:nvSpPr>
        <p:spPr>
          <a:xfrm>
            <a:off x="1062890" y="4362470"/>
            <a:ext cx="4967511" cy="14946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02919">
              <a:lnSpc>
                <a:spcPct val="90000"/>
              </a:lnSpc>
              <a:spcBef>
                <a:spcPts val="500"/>
              </a:spcBef>
              <a:defRPr sz="1500">
                <a:solidFill>
                  <a:srgbClr val="0000FF"/>
                </a:solidFill>
                <a:latin typeface="Consolas"/>
                <a:ea typeface="Consolas"/>
                <a:cs typeface="Consolas"/>
                <a:sym typeface="Consolas"/>
              </a:defRPr>
            </a:pPr>
            <a:r>
              <a:t>SELECT </a:t>
            </a:r>
            <a:r>
              <a:rPr>
                <a:solidFill>
                  <a:srgbClr val="000000"/>
                </a:solidFill>
              </a:rPr>
              <a:t>table1.column1, table2.column2 ... </a:t>
            </a:r>
            <a:endParaRPr>
              <a:solidFill>
                <a:srgbClr val="000000"/>
              </a:solidFill>
            </a:endParaRPr>
          </a:p>
          <a:p>
            <a:pPr defTabSz="502919">
              <a:lnSpc>
                <a:spcPct val="90000"/>
              </a:lnSpc>
              <a:spcBef>
                <a:spcPts val="500"/>
              </a:spcBef>
              <a:defRPr sz="1500">
                <a:solidFill>
                  <a:srgbClr val="0000FF"/>
                </a:solidFill>
                <a:latin typeface="Consolas"/>
                <a:ea typeface="Consolas"/>
                <a:cs typeface="Consolas"/>
                <a:sym typeface="Consolas"/>
              </a:defRPr>
            </a:pPr>
            <a:r>
              <a:t>FROM</a:t>
            </a:r>
            <a:r>
              <a:rPr>
                <a:solidFill>
                  <a:srgbClr val="000000"/>
                </a:solidFill>
              </a:rPr>
              <a:t> table1 </a:t>
            </a:r>
            <a:endParaRPr>
              <a:solidFill>
                <a:srgbClr val="000000"/>
              </a:solidFill>
            </a:endParaRPr>
          </a:p>
          <a:p>
            <a:pPr defTabSz="502919">
              <a:lnSpc>
                <a:spcPct val="90000"/>
              </a:lnSpc>
              <a:spcBef>
                <a:spcPts val="500"/>
              </a:spcBef>
              <a:defRPr sz="1500">
                <a:solidFill>
                  <a:srgbClr val="0000FF"/>
                </a:solidFill>
                <a:latin typeface="Consolas"/>
                <a:ea typeface="Consolas"/>
                <a:cs typeface="Consolas"/>
                <a:sym typeface="Consolas"/>
              </a:defRPr>
            </a:pPr>
            <a:r>
              <a:t>INNER JOIN </a:t>
            </a:r>
            <a:r>
              <a:rPr>
                <a:solidFill>
                  <a:srgbClr val="000000"/>
                </a:solidFill>
              </a:rPr>
              <a:t>table2</a:t>
            </a:r>
            <a:endParaRPr>
              <a:solidFill>
                <a:srgbClr val="000000"/>
              </a:solidFill>
            </a:endParaRPr>
          </a:p>
          <a:p>
            <a:pPr defTabSz="502919">
              <a:lnSpc>
                <a:spcPct val="90000"/>
              </a:lnSpc>
              <a:spcBef>
                <a:spcPts val="500"/>
              </a:spcBef>
              <a:defRPr sz="1500">
                <a:solidFill>
                  <a:srgbClr val="0000FF"/>
                </a:solidFill>
                <a:latin typeface="Consolas"/>
                <a:ea typeface="Consolas"/>
                <a:cs typeface="Consolas"/>
                <a:sym typeface="Consolas"/>
              </a:defRPr>
            </a:pPr>
            <a:r>
              <a:t>ON </a:t>
            </a:r>
            <a:r>
              <a:rPr>
                <a:solidFill>
                  <a:srgbClr val="000000"/>
                </a:solidFill>
              </a:rPr>
              <a:t>table1.commonField = table2.commonField;</a:t>
            </a:r>
          </a:p>
        </p:txBody>
      </p:sp>
      <p:pic>
        <p:nvPicPr>
          <p:cNvPr id="627" name="Picture 5" descr="Picture 5"/>
          <p:cNvPicPr>
            <a:picLocks noChangeAspect="1"/>
          </p:cNvPicPr>
          <p:nvPr/>
        </p:nvPicPr>
        <p:blipFill>
          <a:blip r:embed="rId2">
            <a:extLst/>
          </a:blip>
          <a:stretch>
            <a:fillRect/>
          </a:stretch>
        </p:blipFill>
        <p:spPr>
          <a:xfrm>
            <a:off x="6899748" y="4309560"/>
            <a:ext cx="3962955" cy="160042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Text Placeholder 1"/>
          <p:cNvSpPr txBox="1"/>
          <p:nvPr>
            <p:ph type="body" sz="half" idx="1"/>
          </p:nvPr>
        </p:nvSpPr>
        <p:spPr>
          <a:xfrm>
            <a:off x="689312" y="1390839"/>
            <a:ext cx="10813376" cy="2680579"/>
          </a:xfrm>
          <a:prstGeom prst="rect">
            <a:avLst/>
          </a:prstGeom>
        </p:spPr>
        <p:txBody>
          <a:bodyPr/>
          <a:lstStyle/>
          <a:p>
            <a:pPr marL="211755" indent="-211755" defTabSz="804672">
              <a:spcBef>
                <a:spcPts val="800"/>
              </a:spcBef>
              <a:buFontTx/>
              <a:defRPr sz="2100"/>
            </a:pPr>
            <a:r>
              <a:t>The OUTER JOIN is an extension of the INNER JOIN. SQL standard defines three types of OUTER JOINs: LEFT, RIGHT, and FULL and PostgreSQL supports all of these.</a:t>
            </a:r>
          </a:p>
          <a:p>
            <a:pPr marL="211755" indent="-211755" defTabSz="804672">
              <a:spcBef>
                <a:spcPts val="800"/>
              </a:spcBef>
              <a:buFontTx/>
              <a:defRPr sz="2100"/>
            </a:pPr>
            <a:r>
              <a:t>In case of LEFT OUTER JOIN, an inner join is performed first. Then, for each row in table T1 that does not satisfy the join condition with any row in table T2, a joined row is added with null values in columns of T2. Thus, the joined table always has at least one row for each row in T1.</a:t>
            </a:r>
          </a:p>
          <a:p>
            <a:pPr marL="211755" indent="-211755" defTabSz="804672">
              <a:spcBef>
                <a:spcPts val="800"/>
              </a:spcBef>
              <a:buFontTx/>
              <a:defRPr sz="2100"/>
            </a:pPr>
            <a:r>
              <a:t>Example:</a:t>
            </a:r>
          </a:p>
        </p:txBody>
      </p:sp>
      <p:sp>
        <p:nvSpPr>
          <p:cNvPr id="630"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 – Outer join</a:t>
            </a:r>
          </a:p>
        </p:txBody>
      </p:sp>
      <p:sp>
        <p:nvSpPr>
          <p:cNvPr id="631" name="Content Placeholder 2"/>
          <p:cNvSpPr txBox="1"/>
          <p:nvPr/>
        </p:nvSpPr>
        <p:spPr>
          <a:xfrm>
            <a:off x="921561" y="3995014"/>
            <a:ext cx="4967511" cy="14946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877822">
              <a:lnSpc>
                <a:spcPct val="81000"/>
              </a:lnSpc>
              <a:spcBef>
                <a:spcPts val="900"/>
              </a:spcBef>
              <a:defRPr sz="1900">
                <a:solidFill>
                  <a:srgbClr val="0000FF"/>
                </a:solidFill>
                <a:latin typeface="Consolas"/>
                <a:ea typeface="Consolas"/>
                <a:cs typeface="Consolas"/>
                <a:sym typeface="Consolas"/>
              </a:defRPr>
            </a:pPr>
            <a:r>
              <a:t>SELECT </a:t>
            </a:r>
            <a:r>
              <a:rPr>
                <a:solidFill>
                  <a:srgbClr val="000000"/>
                </a:solidFill>
              </a:rPr>
              <a:t>... </a:t>
            </a:r>
            <a:endParaRPr>
              <a:solidFill>
                <a:srgbClr val="000000"/>
              </a:solidFill>
            </a:endParaRPr>
          </a:p>
          <a:p>
            <a:pPr defTabSz="877822">
              <a:lnSpc>
                <a:spcPct val="81000"/>
              </a:lnSpc>
              <a:spcBef>
                <a:spcPts val="900"/>
              </a:spcBef>
              <a:defRPr sz="1900">
                <a:solidFill>
                  <a:srgbClr val="0000FF"/>
                </a:solidFill>
                <a:latin typeface="Consolas"/>
                <a:ea typeface="Consolas"/>
                <a:cs typeface="Consolas"/>
                <a:sym typeface="Consolas"/>
              </a:defRPr>
            </a:pPr>
            <a:r>
              <a:t>FROM</a:t>
            </a:r>
            <a:r>
              <a:rPr>
                <a:solidFill>
                  <a:srgbClr val="000000"/>
                </a:solidFill>
              </a:rPr>
              <a:t> table1 </a:t>
            </a:r>
            <a:endParaRPr>
              <a:solidFill>
                <a:srgbClr val="000000"/>
              </a:solidFill>
            </a:endParaRPr>
          </a:p>
          <a:p>
            <a:pPr defTabSz="877822">
              <a:lnSpc>
                <a:spcPct val="81000"/>
              </a:lnSpc>
              <a:spcBef>
                <a:spcPts val="900"/>
              </a:spcBef>
              <a:defRPr sz="1900">
                <a:solidFill>
                  <a:srgbClr val="0000FF"/>
                </a:solidFill>
                <a:latin typeface="Consolas"/>
                <a:ea typeface="Consolas"/>
                <a:cs typeface="Consolas"/>
                <a:sym typeface="Consolas"/>
              </a:defRPr>
            </a:pPr>
            <a:r>
              <a:t>LEFT OUTER JOIN </a:t>
            </a:r>
            <a:r>
              <a:rPr>
                <a:solidFill>
                  <a:srgbClr val="000000"/>
                </a:solidFill>
              </a:rPr>
              <a:t>table2</a:t>
            </a:r>
            <a:endParaRPr>
              <a:solidFill>
                <a:srgbClr val="000000"/>
              </a:solidFill>
            </a:endParaRPr>
          </a:p>
          <a:p>
            <a:pPr defTabSz="877822">
              <a:lnSpc>
                <a:spcPct val="81000"/>
              </a:lnSpc>
              <a:spcBef>
                <a:spcPts val="900"/>
              </a:spcBef>
              <a:defRPr sz="1900">
                <a:solidFill>
                  <a:srgbClr val="0000FF"/>
                </a:solidFill>
                <a:latin typeface="Consolas"/>
                <a:ea typeface="Consolas"/>
                <a:cs typeface="Consolas"/>
                <a:sym typeface="Consolas"/>
              </a:defRPr>
            </a:pPr>
            <a:r>
              <a:t>ON </a:t>
            </a:r>
            <a:r>
              <a:rPr>
                <a:solidFill>
                  <a:srgbClr val="000000"/>
                </a:solidFill>
              </a:rPr>
              <a:t>conditional_expression …</a:t>
            </a:r>
          </a:p>
        </p:txBody>
      </p:sp>
      <p:pic>
        <p:nvPicPr>
          <p:cNvPr id="632" name="Picture 5" descr="Picture 5"/>
          <p:cNvPicPr>
            <a:picLocks noChangeAspect="1"/>
          </p:cNvPicPr>
          <p:nvPr/>
        </p:nvPicPr>
        <p:blipFill>
          <a:blip r:embed="rId2">
            <a:extLst/>
          </a:blip>
          <a:stretch>
            <a:fillRect/>
          </a:stretch>
        </p:blipFill>
        <p:spPr>
          <a:xfrm>
            <a:off x="6683202" y="4088536"/>
            <a:ext cx="3962955" cy="160042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First, an inner join is performed. Then, for each row in table T2 that does not satisfy the join condition with any row in table T1, a joined row is added with null values in columns of T1. This is the converse of a left join; the result table will always have a row for each row in T2.</a:t>
            </a:r>
          </a:p>
          <a:p>
            <a:pPr marL="240631" indent="-240631">
              <a:buFontTx/>
              <a:defRPr sz="2400"/>
            </a:pPr>
            <a:r>
              <a:t>Example:</a:t>
            </a:r>
          </a:p>
        </p:txBody>
      </p:sp>
      <p:sp>
        <p:nvSpPr>
          <p:cNvPr id="63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 – Right Outer Join	</a:t>
            </a:r>
          </a:p>
        </p:txBody>
      </p:sp>
      <p:sp>
        <p:nvSpPr>
          <p:cNvPr id="636" name="Content Placeholder 2"/>
          <p:cNvSpPr txBox="1"/>
          <p:nvPr/>
        </p:nvSpPr>
        <p:spPr>
          <a:xfrm>
            <a:off x="921561" y="3995014"/>
            <a:ext cx="4967511" cy="14946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832103">
              <a:lnSpc>
                <a:spcPct val="90000"/>
              </a:lnSpc>
              <a:spcBef>
                <a:spcPts val="900"/>
              </a:spcBef>
              <a:defRPr>
                <a:solidFill>
                  <a:srgbClr val="0000FF"/>
                </a:solidFill>
                <a:latin typeface="Consolas"/>
                <a:ea typeface="Consolas"/>
                <a:cs typeface="Consolas"/>
                <a:sym typeface="Consolas"/>
              </a:defRPr>
            </a:pPr>
            <a:r>
              <a:t>SELECT </a:t>
            </a:r>
            <a:r>
              <a:rPr>
                <a:solidFill>
                  <a:srgbClr val="000000"/>
                </a:solidFill>
              </a:rPr>
              <a:t>... </a:t>
            </a:r>
            <a:endParaRPr>
              <a:solidFill>
                <a:srgbClr val="000000"/>
              </a:solidFill>
            </a:endParaRPr>
          </a:p>
          <a:p>
            <a:pPr defTabSz="832103">
              <a:lnSpc>
                <a:spcPct val="90000"/>
              </a:lnSpc>
              <a:spcBef>
                <a:spcPts val="900"/>
              </a:spcBef>
              <a:defRPr>
                <a:solidFill>
                  <a:srgbClr val="0000FF"/>
                </a:solidFill>
                <a:latin typeface="Consolas"/>
                <a:ea typeface="Consolas"/>
                <a:cs typeface="Consolas"/>
                <a:sym typeface="Consolas"/>
              </a:defRPr>
            </a:pPr>
            <a:r>
              <a:t>FROM</a:t>
            </a:r>
            <a:r>
              <a:rPr>
                <a:solidFill>
                  <a:srgbClr val="000000"/>
                </a:solidFill>
              </a:rPr>
              <a:t> table1 </a:t>
            </a:r>
            <a:endParaRPr>
              <a:solidFill>
                <a:srgbClr val="000000"/>
              </a:solidFill>
            </a:endParaRPr>
          </a:p>
          <a:p>
            <a:pPr defTabSz="832103">
              <a:lnSpc>
                <a:spcPct val="90000"/>
              </a:lnSpc>
              <a:spcBef>
                <a:spcPts val="900"/>
              </a:spcBef>
              <a:defRPr>
                <a:solidFill>
                  <a:srgbClr val="0000FF"/>
                </a:solidFill>
                <a:latin typeface="Consolas"/>
                <a:ea typeface="Consolas"/>
                <a:cs typeface="Consolas"/>
                <a:sym typeface="Consolas"/>
              </a:defRPr>
            </a:pPr>
            <a:r>
              <a:t>RIGHT OUTER JOIN </a:t>
            </a:r>
            <a:r>
              <a:rPr>
                <a:solidFill>
                  <a:srgbClr val="000000"/>
                </a:solidFill>
              </a:rPr>
              <a:t>table2</a:t>
            </a:r>
            <a:endParaRPr>
              <a:solidFill>
                <a:srgbClr val="000000"/>
              </a:solidFill>
            </a:endParaRPr>
          </a:p>
          <a:p>
            <a:pPr defTabSz="832103">
              <a:lnSpc>
                <a:spcPct val="90000"/>
              </a:lnSpc>
              <a:spcBef>
                <a:spcPts val="900"/>
              </a:spcBef>
              <a:defRPr>
                <a:solidFill>
                  <a:srgbClr val="0000FF"/>
                </a:solidFill>
                <a:latin typeface="Consolas"/>
                <a:ea typeface="Consolas"/>
                <a:cs typeface="Consolas"/>
                <a:sym typeface="Consolas"/>
              </a:defRPr>
            </a:pPr>
            <a:r>
              <a:t>ON </a:t>
            </a:r>
            <a:r>
              <a:rPr>
                <a:solidFill>
                  <a:srgbClr val="000000"/>
                </a:solidFill>
              </a:rPr>
              <a:t>conditional_expression ...</a:t>
            </a:r>
          </a:p>
        </p:txBody>
      </p:sp>
      <p:pic>
        <p:nvPicPr>
          <p:cNvPr id="637" name="Picture 4" descr="Picture 4"/>
          <p:cNvPicPr>
            <a:picLocks noChangeAspect="1"/>
          </p:cNvPicPr>
          <p:nvPr/>
        </p:nvPicPr>
        <p:blipFill>
          <a:blip r:embed="rId2">
            <a:extLst/>
          </a:blip>
          <a:stretch>
            <a:fillRect/>
          </a:stretch>
        </p:blipFill>
        <p:spPr>
          <a:xfrm>
            <a:off x="6389823" y="3942105"/>
            <a:ext cx="3962955" cy="160042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Text Placeholder 1"/>
          <p:cNvSpPr txBox="1"/>
          <p:nvPr>
            <p:ph type="body" idx="1"/>
          </p:nvPr>
        </p:nvSpPr>
        <p:spPr>
          <a:xfrm>
            <a:off x="689312" y="1506406"/>
            <a:ext cx="10813376" cy="5032677"/>
          </a:xfrm>
          <a:prstGeom prst="rect">
            <a:avLst/>
          </a:prstGeom>
        </p:spPr>
        <p:txBody>
          <a:bodyPr/>
          <a:lstStyle/>
          <a:p>
            <a:pPr marL="180594" indent="-180594" defTabSz="722376">
              <a:spcBef>
                <a:spcPts val="700"/>
              </a:spcBef>
              <a:defRPr sz="1700"/>
            </a:pPr>
            <a:r>
              <a:t>Session 2</a:t>
            </a:r>
          </a:p>
          <a:p>
            <a:pPr lvl="1" marL="541780" indent="-180594" defTabSz="722376">
              <a:spcBef>
                <a:spcPts val="700"/>
              </a:spcBef>
              <a:defRPr sz="1700"/>
            </a:pPr>
            <a:r>
              <a:t>Quiz</a:t>
            </a:r>
          </a:p>
          <a:p>
            <a:pPr lvl="1" marL="541780" indent="-180594" defTabSz="722376">
              <a:spcBef>
                <a:spcPts val="700"/>
              </a:spcBef>
              <a:defRPr sz="1700"/>
            </a:pPr>
            <a:r>
              <a:t>Homework discussion</a:t>
            </a:r>
          </a:p>
          <a:p>
            <a:pPr lvl="1" marL="541780" indent="-180594" defTabSz="722376">
              <a:spcBef>
                <a:spcPts val="700"/>
              </a:spcBef>
              <a:defRPr sz="1700"/>
            </a:pPr>
            <a:r>
              <a:t>Filtering and Sorting data</a:t>
            </a:r>
          </a:p>
          <a:p>
            <a:pPr lvl="2" marL="902969" indent="-180594" defTabSz="722376">
              <a:spcBef>
                <a:spcPts val="700"/>
              </a:spcBef>
              <a:defRPr sz="1700"/>
            </a:pPr>
            <a:r>
              <a:t>Workshop </a:t>
            </a:r>
          </a:p>
          <a:p>
            <a:pPr lvl="1" marL="541780" indent="-180594" defTabSz="722376">
              <a:spcBef>
                <a:spcPts val="700"/>
              </a:spcBef>
              <a:defRPr sz="1700"/>
            </a:pPr>
            <a:r>
              <a:t>Combining sets (UNION, UNION ALL, INTERSECT)</a:t>
            </a:r>
          </a:p>
          <a:p>
            <a:pPr lvl="2" marL="902969" indent="-180594" defTabSz="722376">
              <a:spcBef>
                <a:spcPts val="700"/>
              </a:spcBef>
              <a:defRPr sz="1700"/>
            </a:pPr>
            <a:r>
              <a:t>Workshop</a:t>
            </a:r>
          </a:p>
          <a:p>
            <a:pPr lvl="1" marL="541780" indent="-180594" defTabSz="722376">
              <a:spcBef>
                <a:spcPts val="700"/>
              </a:spcBef>
              <a:defRPr sz="1700"/>
            </a:pPr>
            <a:r>
              <a:t>Table constraints (Default, Check, Unique)</a:t>
            </a:r>
          </a:p>
          <a:p>
            <a:pPr lvl="2" marL="902969" indent="-180594" defTabSz="722376">
              <a:spcBef>
                <a:spcPts val="700"/>
              </a:spcBef>
              <a:defRPr sz="1700"/>
            </a:pPr>
            <a:r>
              <a:t>Workshop</a:t>
            </a:r>
          </a:p>
          <a:p>
            <a:pPr lvl="1" marL="541780" indent="-180594" defTabSz="722376">
              <a:spcBef>
                <a:spcPts val="700"/>
              </a:spcBef>
              <a:defRPr sz="1700"/>
            </a:pPr>
            <a:r>
              <a:t>Referential integrity (Foreign Keys)</a:t>
            </a:r>
          </a:p>
          <a:p>
            <a:pPr lvl="2" marL="902969" indent="-180594" defTabSz="722376">
              <a:spcBef>
                <a:spcPts val="700"/>
              </a:spcBef>
              <a:defRPr sz="1700"/>
            </a:pPr>
            <a:r>
              <a:t>Workshop</a:t>
            </a:r>
          </a:p>
          <a:p>
            <a:pPr lvl="1" marL="541780" indent="-180594" defTabSz="722376">
              <a:spcBef>
                <a:spcPts val="700"/>
              </a:spcBef>
              <a:defRPr sz="1700"/>
            </a:pPr>
            <a:r>
              <a:t>Join Types (Left, Right, Inner, Cross Join)</a:t>
            </a:r>
          </a:p>
          <a:p>
            <a:pPr lvl="2" marL="902969" indent="-180594" defTabSz="722376">
              <a:spcBef>
                <a:spcPts val="700"/>
              </a:spcBef>
              <a:defRPr sz="1700"/>
            </a:pPr>
            <a:r>
              <a:t>Workshop</a:t>
            </a:r>
          </a:p>
          <a:p>
            <a:pPr lvl="1" marL="541780" indent="-180594" defTabSz="722376">
              <a:spcBef>
                <a:spcPts val="700"/>
              </a:spcBef>
              <a:defRPr sz="1700"/>
            </a:pPr>
            <a:r>
              <a:t>Knowledge check (Discussion, Homework)</a:t>
            </a:r>
          </a:p>
        </p:txBody>
      </p:sp>
      <p:sp>
        <p:nvSpPr>
          <p:cNvPr id="523"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Agenda</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9"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First, an inner join is performed. Then, for each row in table T1 that does not satisfy the join condition with any row in table T2, a joined row is added with null values in columns of T2. In addition, for each row of T2 that does not satisfy the join condition with any row in T1, a joined row with null values in the columns of T1 is added.</a:t>
            </a:r>
          </a:p>
          <a:p>
            <a:pPr marL="240631" indent="-240631">
              <a:buFontTx/>
              <a:defRPr sz="2400"/>
            </a:pPr>
            <a:r>
              <a:t>Example:</a:t>
            </a:r>
          </a:p>
        </p:txBody>
      </p:sp>
      <p:sp>
        <p:nvSpPr>
          <p:cNvPr id="640"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 – Full Outer Join	</a:t>
            </a:r>
          </a:p>
        </p:txBody>
      </p:sp>
      <p:sp>
        <p:nvSpPr>
          <p:cNvPr id="641" name="Content Placeholder 2"/>
          <p:cNvSpPr txBox="1"/>
          <p:nvPr/>
        </p:nvSpPr>
        <p:spPr>
          <a:xfrm>
            <a:off x="921561" y="3995014"/>
            <a:ext cx="4967511" cy="14946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832103">
              <a:lnSpc>
                <a:spcPct val="90000"/>
              </a:lnSpc>
              <a:spcBef>
                <a:spcPts val="900"/>
              </a:spcBef>
              <a:defRPr>
                <a:solidFill>
                  <a:srgbClr val="0000FF"/>
                </a:solidFill>
                <a:latin typeface="Consolas"/>
                <a:ea typeface="Consolas"/>
                <a:cs typeface="Consolas"/>
                <a:sym typeface="Consolas"/>
              </a:defRPr>
            </a:pPr>
            <a:r>
              <a:t>SELECT </a:t>
            </a:r>
            <a:r>
              <a:rPr>
                <a:solidFill>
                  <a:srgbClr val="000000"/>
                </a:solidFill>
              </a:rPr>
              <a:t>... </a:t>
            </a:r>
            <a:endParaRPr>
              <a:solidFill>
                <a:srgbClr val="000000"/>
              </a:solidFill>
            </a:endParaRPr>
          </a:p>
          <a:p>
            <a:pPr defTabSz="832103">
              <a:lnSpc>
                <a:spcPct val="90000"/>
              </a:lnSpc>
              <a:spcBef>
                <a:spcPts val="900"/>
              </a:spcBef>
              <a:defRPr>
                <a:solidFill>
                  <a:srgbClr val="0000FF"/>
                </a:solidFill>
                <a:latin typeface="Consolas"/>
                <a:ea typeface="Consolas"/>
                <a:cs typeface="Consolas"/>
                <a:sym typeface="Consolas"/>
              </a:defRPr>
            </a:pPr>
            <a:r>
              <a:t>FROM</a:t>
            </a:r>
            <a:r>
              <a:rPr>
                <a:solidFill>
                  <a:srgbClr val="000000"/>
                </a:solidFill>
              </a:rPr>
              <a:t> table1 </a:t>
            </a:r>
            <a:endParaRPr>
              <a:solidFill>
                <a:srgbClr val="000000"/>
              </a:solidFill>
            </a:endParaRPr>
          </a:p>
          <a:p>
            <a:pPr defTabSz="832103">
              <a:lnSpc>
                <a:spcPct val="90000"/>
              </a:lnSpc>
              <a:spcBef>
                <a:spcPts val="900"/>
              </a:spcBef>
              <a:defRPr>
                <a:solidFill>
                  <a:srgbClr val="0000FF"/>
                </a:solidFill>
                <a:latin typeface="Consolas"/>
                <a:ea typeface="Consolas"/>
                <a:cs typeface="Consolas"/>
                <a:sym typeface="Consolas"/>
              </a:defRPr>
            </a:pPr>
            <a:r>
              <a:t>FULL OUTER JOIN </a:t>
            </a:r>
            <a:r>
              <a:rPr>
                <a:solidFill>
                  <a:srgbClr val="000000"/>
                </a:solidFill>
              </a:rPr>
              <a:t>table2</a:t>
            </a:r>
            <a:endParaRPr>
              <a:solidFill>
                <a:srgbClr val="000000"/>
              </a:solidFill>
            </a:endParaRPr>
          </a:p>
          <a:p>
            <a:pPr defTabSz="832103">
              <a:lnSpc>
                <a:spcPct val="90000"/>
              </a:lnSpc>
              <a:spcBef>
                <a:spcPts val="900"/>
              </a:spcBef>
              <a:defRPr>
                <a:solidFill>
                  <a:srgbClr val="0000FF"/>
                </a:solidFill>
                <a:latin typeface="Consolas"/>
                <a:ea typeface="Consolas"/>
                <a:cs typeface="Consolas"/>
                <a:sym typeface="Consolas"/>
              </a:defRPr>
            </a:pPr>
            <a:r>
              <a:t>ON </a:t>
            </a:r>
            <a:r>
              <a:rPr>
                <a:solidFill>
                  <a:srgbClr val="000000"/>
                </a:solidFill>
              </a:rPr>
              <a:t>conditional_expression ...</a:t>
            </a:r>
          </a:p>
        </p:txBody>
      </p:sp>
      <p:pic>
        <p:nvPicPr>
          <p:cNvPr id="642" name="Picture 4" descr="Picture 4"/>
          <p:cNvPicPr>
            <a:picLocks noChangeAspect="1"/>
          </p:cNvPicPr>
          <p:nvPr/>
        </p:nvPicPr>
        <p:blipFill>
          <a:blip r:embed="rId2">
            <a:extLst/>
          </a:blip>
          <a:stretch>
            <a:fillRect/>
          </a:stretch>
        </p:blipFill>
        <p:spPr>
          <a:xfrm>
            <a:off x="6567096" y="3942105"/>
            <a:ext cx="3962955" cy="160042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List all artists and the song names</a:t>
            </a:r>
          </a:p>
          <a:p>
            <a:pPr marL="240631" indent="-240631">
              <a:buFontTx/>
              <a:defRPr sz="2400"/>
            </a:pPr>
            <a:r>
              <a:t>List all artists that are married with their spouse name</a:t>
            </a:r>
          </a:p>
          <a:p>
            <a:pPr marL="240631" indent="-240631">
              <a:buFontTx/>
              <a:defRPr sz="2400"/>
            </a:pPr>
            <a:r>
              <a:t>List all combinations of song names and genre names</a:t>
            </a:r>
          </a:p>
          <a:p>
            <a:pPr marL="240631" indent="-240631">
              <a:buFontTx/>
              <a:defRPr sz="2400"/>
            </a:pPr>
            <a:r>
              <a:t>List all albums with rating and artist name</a:t>
            </a:r>
          </a:p>
          <a:p>
            <a:pPr marL="240631" indent="-240631">
              <a:buFontTx/>
              <a:defRPr sz="2400"/>
            </a:pPr>
            <a:r>
              <a:t>List song name and duration, album name and rating, artist name</a:t>
            </a:r>
          </a:p>
        </p:txBody>
      </p:sp>
      <p:sp>
        <p:nvSpPr>
          <p:cNvPr id="64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Join types - Workshop</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Title 1"/>
          <p:cNvSpPr txBox="1"/>
          <p:nvPr>
            <p:ph type="title"/>
          </p:nvPr>
        </p:nvSpPr>
        <p:spPr>
          <a:xfrm>
            <a:off x="1038383" y="2107020"/>
            <a:ext cx="10450660" cy="2768258"/>
          </a:xfrm>
          <a:prstGeom prst="rect">
            <a:avLst/>
          </a:prstGeom>
        </p:spPr>
        <p:txBody>
          <a:bodyPr/>
          <a:lstStyle/>
          <a:p>
            <a:pPr/>
            <a:r>
              <a:t>Homework 2</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Text Placeholder 1"/>
          <p:cNvSpPr txBox="1"/>
          <p:nvPr>
            <p:ph type="body" sz="half" idx="1"/>
          </p:nvPr>
        </p:nvSpPr>
        <p:spPr>
          <a:xfrm>
            <a:off x="689312" y="1390839"/>
            <a:ext cx="10813376" cy="2680579"/>
          </a:xfrm>
          <a:prstGeom prst="rect">
            <a:avLst/>
          </a:prstGeom>
        </p:spPr>
        <p:txBody>
          <a:bodyPr/>
          <a:lstStyle>
            <a:lvl1pPr marL="0" indent="0">
              <a:buSzTx/>
              <a:buFontTx/>
              <a:buNone/>
              <a:defRPr sz="2400"/>
            </a:lvl1pPr>
          </a:lstStyle>
          <a:p>
            <a:pPr/>
            <a:r>
              <a:t>A script is provided for inserting dummy data in already created music database</a:t>
            </a:r>
          </a:p>
        </p:txBody>
      </p:sp>
      <p:sp>
        <p:nvSpPr>
          <p:cNvPr id="650"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 pre-requisite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Text Placeholder 1"/>
          <p:cNvSpPr txBox="1"/>
          <p:nvPr>
            <p:ph type="body" idx="1"/>
          </p:nvPr>
        </p:nvSpPr>
        <p:spPr>
          <a:xfrm>
            <a:off x="689312" y="1390839"/>
            <a:ext cx="10813376" cy="4206861"/>
          </a:xfrm>
          <a:prstGeom prst="rect">
            <a:avLst/>
          </a:prstGeom>
        </p:spPr>
        <p:txBody>
          <a:bodyPr/>
          <a:lstStyle/>
          <a:p>
            <a:pPr marL="240631" indent="-240631">
              <a:buFontTx/>
              <a:defRPr sz="2400"/>
            </a:pPr>
            <a:r>
              <a:t>Show all details for artists born before 01-04-1992</a:t>
            </a:r>
          </a:p>
          <a:p>
            <a:pPr marL="240631" indent="-240631">
              <a:buFontTx/>
              <a:defRPr sz="2400"/>
            </a:pPr>
            <a:r>
              <a:t>Show all details for artists from Germany</a:t>
            </a:r>
          </a:p>
          <a:p>
            <a:pPr marL="240631" indent="-240631">
              <a:buFontTx/>
              <a:defRPr sz="2400"/>
            </a:pPr>
            <a:r>
              <a:t>Show all songs longer than 4 minutes</a:t>
            </a:r>
          </a:p>
          <a:p>
            <a:pPr marL="240631" indent="-240631">
              <a:buFontTx/>
              <a:defRPr sz="2400"/>
            </a:pPr>
            <a:r>
              <a:t>Show all explicit songs</a:t>
            </a:r>
          </a:p>
          <a:p>
            <a:pPr marL="240631" indent="-240631">
              <a:buFontTx/>
              <a:defRPr sz="2400"/>
            </a:pPr>
            <a:r>
              <a:t>Show all genres having ‘o’ in the name</a:t>
            </a:r>
          </a:p>
          <a:p>
            <a:pPr marL="240631" indent="-240631">
              <a:buFontTx/>
              <a:defRPr sz="2400"/>
            </a:pPr>
            <a:r>
              <a:t>Show all lyrics having the word ‘that’</a:t>
            </a:r>
          </a:p>
        </p:txBody>
      </p:sp>
      <p:sp>
        <p:nvSpPr>
          <p:cNvPr id="653"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requirement 1/6</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Show all details from artists that have ‘e’ in their full name, ordered by date of birth by the oldest one to the youngest one</a:t>
            </a:r>
          </a:p>
          <a:p>
            <a:pPr marL="240631" indent="-240631">
              <a:buFontTx/>
              <a:defRPr sz="2400"/>
            </a:pPr>
            <a:r>
              <a:t>Show all non-explicit songs sorted by duration from shortest to longest</a:t>
            </a:r>
          </a:p>
          <a:p>
            <a:pPr marL="240631" indent="-240631">
              <a:buFontTx/>
              <a:defRPr sz="2400"/>
            </a:pPr>
            <a:r>
              <a:t>Show albums that have ‘u’ in their name sorted by rating, with worst rating on top</a:t>
            </a:r>
          </a:p>
        </p:txBody>
      </p:sp>
      <p:sp>
        <p:nvSpPr>
          <p:cNvPr id="656"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requirement 2/6</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List all artist names and artist full names without duplicates</a:t>
            </a:r>
          </a:p>
          <a:p>
            <a:pPr marL="240631" indent="-240631">
              <a:buFontTx/>
              <a:defRPr sz="2400"/>
            </a:pPr>
            <a:r>
              <a:t>List all artist names and artist full names with duplicates</a:t>
            </a:r>
          </a:p>
          <a:p>
            <a:pPr marL="240631" indent="-240631">
              <a:buFontTx/>
              <a:defRPr sz="2400"/>
            </a:pPr>
            <a:r>
              <a:t>List all common artist names and artist full names</a:t>
            </a:r>
          </a:p>
        </p:txBody>
      </p:sp>
      <p:sp>
        <p:nvSpPr>
          <p:cNvPr id="659"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requirement 3/6</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Show all album names and it’s rating</a:t>
            </a:r>
          </a:p>
          <a:p>
            <a:pPr marL="240631" indent="-240631">
              <a:buFontTx/>
              <a:defRPr sz="2400"/>
            </a:pPr>
            <a:r>
              <a:t>Show all artists with their name and full name side by side</a:t>
            </a:r>
          </a:p>
          <a:p>
            <a:pPr marL="240631" indent="-240631">
              <a:buFontTx/>
              <a:defRPr sz="2400"/>
            </a:pPr>
            <a:r>
              <a:t>Show all songs with their lyrics side by side</a:t>
            </a:r>
          </a:p>
        </p:txBody>
      </p:sp>
      <p:sp>
        <p:nvSpPr>
          <p:cNvPr id="662"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requirement 4/6</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Show artist names with album names side by side</a:t>
            </a:r>
          </a:p>
          <a:p>
            <a:pPr marL="240631" indent="-240631">
              <a:buFontTx/>
              <a:defRPr sz="2400"/>
            </a:pPr>
            <a:r>
              <a:t>Show the artist names and their spouse name for all artists including ones that don’t have details</a:t>
            </a:r>
          </a:p>
          <a:p>
            <a:pPr marL="240631" indent="-240631">
              <a:buFontTx/>
              <a:defRPr sz="2400"/>
            </a:pPr>
            <a:r>
              <a:t>Show artist names and list of countries for all, including missing artist and missing details info</a:t>
            </a:r>
          </a:p>
        </p:txBody>
      </p:sp>
      <p:sp>
        <p:nvSpPr>
          <p:cNvPr id="66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requirement 5/6</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Text Placeholder 1"/>
          <p:cNvSpPr txBox="1"/>
          <p:nvPr>
            <p:ph type="body" sz="half" idx="1"/>
          </p:nvPr>
        </p:nvSpPr>
        <p:spPr>
          <a:xfrm>
            <a:off x="689312" y="1390839"/>
            <a:ext cx="10813376" cy="2680579"/>
          </a:xfrm>
          <a:prstGeom prst="rect">
            <a:avLst/>
          </a:prstGeom>
        </p:spPr>
        <p:txBody>
          <a:bodyPr/>
          <a:lstStyle/>
          <a:p>
            <a:pPr marL="240631" indent="-240631">
              <a:buFontTx/>
              <a:defRPr sz="2400"/>
            </a:pPr>
            <a:r>
              <a:t>List all song names with genre names</a:t>
            </a:r>
          </a:p>
          <a:p>
            <a:pPr marL="240631" indent="-240631">
              <a:buFontTx/>
              <a:defRPr sz="2400"/>
            </a:pPr>
            <a:r>
              <a:t>List all song names with playlist names</a:t>
            </a:r>
          </a:p>
          <a:p>
            <a:pPr marL="240631" indent="-240631">
              <a:buFontTx/>
              <a:defRPr sz="2400"/>
            </a:pPr>
            <a:r>
              <a:t>List all album names and rating that have rating above 4 with the artist name</a:t>
            </a:r>
          </a:p>
          <a:p>
            <a:pPr marL="240631" indent="-240631">
              <a:buFontTx/>
              <a:defRPr sz="2400"/>
            </a:pPr>
            <a:r>
              <a:t>List all explicit song names and artist names without missing data</a:t>
            </a:r>
          </a:p>
        </p:txBody>
      </p:sp>
      <p:sp>
        <p:nvSpPr>
          <p:cNvPr id="66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Homework requirement 6/6</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itle 1"/>
          <p:cNvSpPr txBox="1"/>
          <p:nvPr>
            <p:ph type="title"/>
          </p:nvPr>
        </p:nvSpPr>
        <p:spPr>
          <a:xfrm>
            <a:off x="1038383" y="2107020"/>
            <a:ext cx="10450660" cy="2768260"/>
          </a:xfrm>
          <a:prstGeom prst="rect">
            <a:avLst/>
          </a:prstGeom>
        </p:spPr>
        <p:txBody>
          <a:bodyPr/>
          <a:lstStyle/>
          <a:p>
            <a:pPr/>
            <a:r>
              <a:t>Fill database with example data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Title 1"/>
          <p:cNvSpPr txBox="1"/>
          <p:nvPr>
            <p:ph type="title"/>
          </p:nvPr>
        </p:nvSpPr>
        <p:spPr>
          <a:xfrm>
            <a:off x="5335818" y="795097"/>
            <a:ext cx="5905581" cy="1895395"/>
          </a:xfrm>
          <a:prstGeom prst="rect">
            <a:avLst/>
          </a:prstGeom>
        </p:spPr>
        <p:txBody>
          <a:bodyPr/>
          <a:lstStyle>
            <a:lvl1pPr>
              <a:defRPr>
                <a:solidFill>
                  <a:schemeClr val="accent5"/>
                </a:solidFill>
              </a:defRPr>
            </a:lvl1pPr>
          </a:lstStyle>
          <a:p>
            <a:pPr/>
            <a:r>
              <a:t>Questions?</a:t>
            </a:r>
          </a:p>
        </p:txBody>
      </p:sp>
      <p:sp>
        <p:nvSpPr>
          <p:cNvPr id="671" name="Text Placeholder 2"/>
          <p:cNvSpPr txBox="1"/>
          <p:nvPr>
            <p:ph type="body" sz="quarter" idx="1"/>
          </p:nvPr>
        </p:nvSpPr>
        <p:spPr>
          <a:xfrm>
            <a:off x="5335818" y="3995556"/>
            <a:ext cx="5905581" cy="400113"/>
          </a:xfrm>
          <a:prstGeom prst="rect">
            <a:avLst/>
          </a:prstGeom>
        </p:spPr>
        <p:txBody>
          <a:bodyPr/>
          <a:lstStyle/>
          <a:p>
            <a:pPr/>
            <a:r>
              <a:t>Trainer Name</a:t>
            </a:r>
          </a:p>
        </p:txBody>
      </p:sp>
      <p:sp>
        <p:nvSpPr>
          <p:cNvPr id="672"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Trainer mail</a:t>
            </a:r>
          </a:p>
        </p:txBody>
      </p:sp>
      <p:sp>
        <p:nvSpPr>
          <p:cNvPr id="673" name="Text Placeholder 4"/>
          <p:cNvSpPr txBox="1"/>
          <p:nvPr/>
        </p:nvSpPr>
        <p:spPr>
          <a:xfrm>
            <a:off x="5335818" y="5418266"/>
            <a:ext cx="5905581" cy="277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Assistant mail</a:t>
            </a:r>
          </a:p>
        </p:txBody>
      </p:sp>
      <p:sp>
        <p:nvSpPr>
          <p:cNvPr id="674" name="Text Placeholder 2"/>
          <p:cNvSpPr txBox="1"/>
          <p:nvPr/>
        </p:nvSpPr>
        <p:spPr>
          <a:xfrm>
            <a:off x="5335818" y="4932843"/>
            <a:ext cx="5905581" cy="400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Assistant Name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idx="1"/>
          </p:nvPr>
        </p:nvSpPr>
        <p:spPr>
          <a:xfrm>
            <a:off x="689312" y="1506406"/>
            <a:ext cx="10813376" cy="5032677"/>
          </a:xfrm>
          <a:prstGeom prst="rect">
            <a:avLst/>
          </a:prstGeom>
        </p:spPr>
        <p:txBody>
          <a:bodyPr/>
          <a:lstStyle/>
          <a:p>
            <a:pPr>
              <a:defRPr sz="2400"/>
            </a:pPr>
            <a:r>
              <a:t>Filtering expressions are used to reduce number of rows returned based on some criteria</a:t>
            </a:r>
            <a:br/>
          </a:p>
          <a:p>
            <a:pPr>
              <a:defRPr sz="2400"/>
            </a:pPr>
            <a:r>
              <a:t>WHERE statement</a:t>
            </a:r>
            <a:br/>
            <a:br/>
            <a:br/>
          </a:p>
          <a:p>
            <a:pPr>
              <a:defRPr sz="2400"/>
            </a:pPr>
            <a:r>
              <a:t>Example</a:t>
            </a:r>
          </a:p>
        </p:txBody>
      </p:sp>
      <p:sp>
        <p:nvSpPr>
          <p:cNvPr id="52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Filtering data - Workshop</a:t>
            </a:r>
          </a:p>
        </p:txBody>
      </p:sp>
      <p:sp>
        <p:nvSpPr>
          <p:cNvPr id="529" name="TextBox 3"/>
          <p:cNvSpPr txBox="1"/>
          <p:nvPr/>
        </p:nvSpPr>
        <p:spPr>
          <a:xfrm>
            <a:off x="953810" y="3252185"/>
            <a:ext cx="4317275" cy="92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a:t>
            </a:r>
            <a:r>
              <a:rPr>
                <a:solidFill>
                  <a:srgbClr val="808080"/>
                </a:solidFill>
              </a:rPr>
              <a:t>*</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TableName</a:t>
            </a:r>
          </a:p>
          <a:p>
            <a:pPr>
              <a:defRPr>
                <a:solidFill>
                  <a:srgbClr val="0000FF"/>
                </a:solidFill>
                <a:latin typeface="Consolas"/>
                <a:ea typeface="Consolas"/>
                <a:cs typeface="Consolas"/>
                <a:sym typeface="Consolas"/>
              </a:defRPr>
            </a:pPr>
            <a:r>
              <a:t>WHERE</a:t>
            </a:r>
            <a:r>
              <a:rPr>
                <a:solidFill>
                  <a:srgbClr val="000000"/>
                </a:solidFill>
              </a:rPr>
              <a:t> ColumnName </a:t>
            </a:r>
            <a:r>
              <a:rPr>
                <a:solidFill>
                  <a:srgbClr val="808080"/>
                </a:solidFill>
              </a:rPr>
              <a:t>=</a:t>
            </a:r>
            <a:r>
              <a:rPr>
                <a:solidFill>
                  <a:srgbClr val="000000"/>
                </a:solidFill>
              </a:rPr>
              <a:t> </a:t>
            </a:r>
            <a:r>
              <a:t>value</a:t>
            </a:r>
          </a:p>
        </p:txBody>
      </p:sp>
      <p:sp>
        <p:nvSpPr>
          <p:cNvPr id="530" name="TextBox 6"/>
          <p:cNvSpPr txBox="1"/>
          <p:nvPr/>
        </p:nvSpPr>
        <p:spPr>
          <a:xfrm>
            <a:off x="925544" y="4841037"/>
            <a:ext cx="3860074" cy="92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a:t>
            </a:r>
            <a:r>
              <a:rPr>
                <a:solidFill>
                  <a:srgbClr val="808080"/>
                </a:solidFill>
              </a:rPr>
              <a:t>*</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Song</a:t>
            </a:r>
            <a:endParaRPr>
              <a:solidFill>
                <a:srgbClr val="000000"/>
              </a:solidFill>
            </a:endParaRPr>
          </a:p>
          <a:p>
            <a:pPr>
              <a:defRPr>
                <a:solidFill>
                  <a:srgbClr val="0000FF"/>
                </a:solidFill>
                <a:latin typeface="Consolas"/>
                <a:ea typeface="Consolas"/>
                <a:cs typeface="Consolas"/>
                <a:sym typeface="Consolas"/>
              </a:defRPr>
            </a:pPr>
            <a:r>
              <a:t>WHERE</a:t>
            </a:r>
            <a:r>
              <a:rPr>
                <a:solidFill>
                  <a:srgbClr val="000000"/>
                </a:solidFill>
              </a:rPr>
              <a:t> name </a:t>
            </a:r>
            <a:r>
              <a:rPr>
                <a:solidFill>
                  <a:srgbClr val="808080"/>
                </a:solidFill>
              </a:rPr>
              <a:t>=</a:t>
            </a:r>
            <a:r>
              <a:rPr>
                <a:solidFill>
                  <a:srgbClr val="000000"/>
                </a:solidFill>
              </a:rPr>
              <a:t> </a:t>
            </a:r>
            <a:r>
              <a:rPr>
                <a:solidFill>
                  <a:srgbClr val="FF0000"/>
                </a:solidFill>
              </a:rPr>
              <a:t>'In The Club'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Text Placeholder 1"/>
          <p:cNvSpPr txBox="1"/>
          <p:nvPr>
            <p:ph type="body" idx="1"/>
          </p:nvPr>
        </p:nvSpPr>
        <p:spPr>
          <a:xfrm>
            <a:off x="689312" y="1506405"/>
            <a:ext cx="10813376" cy="4912181"/>
          </a:xfrm>
          <a:prstGeom prst="rect">
            <a:avLst/>
          </a:prstGeom>
        </p:spPr>
        <p:txBody>
          <a:bodyPr/>
          <a:lstStyle/>
          <a:p>
            <a:pPr marL="240631" indent="-240631">
              <a:buFontTx/>
              <a:defRPr sz="2400"/>
            </a:pPr>
            <a:r>
              <a:t>Find all artists named = ‘Eminem’</a:t>
            </a:r>
          </a:p>
          <a:p>
            <a:pPr marL="240631" indent="-240631">
              <a:buFontTx/>
              <a:defRPr sz="2400"/>
            </a:pPr>
            <a:r>
              <a:t>Find all artists who’s name starts with ’M’</a:t>
            </a:r>
          </a:p>
          <a:p>
            <a:pPr marL="240631" indent="-240631">
              <a:buFontTx/>
              <a:defRPr sz="2400"/>
            </a:pPr>
            <a:r>
              <a:t>Find all artists from ‘Canada’</a:t>
            </a:r>
          </a:p>
          <a:p>
            <a:pPr marL="240631" indent="-240631">
              <a:buFontTx/>
              <a:defRPr sz="2400"/>
            </a:pPr>
            <a:r>
              <a:t>Find all married artists from ‘United States'</a:t>
            </a:r>
          </a:p>
          <a:p>
            <a:pPr marL="240631" indent="-240631">
              <a:buFontTx/>
              <a:defRPr sz="2400"/>
            </a:pPr>
            <a:r>
              <a:t>Find all artists with date of birth greater than ‘01.01.1980’</a:t>
            </a:r>
          </a:p>
          <a:p>
            <a:pPr marL="240631" indent="-240631">
              <a:buFontTx/>
              <a:defRPr sz="2400"/>
            </a:pPr>
            <a:r>
              <a:t>Find all explicit songs</a:t>
            </a:r>
          </a:p>
          <a:p>
            <a:pPr marL="240631" indent="-240631">
              <a:buFontTx/>
              <a:defRPr sz="2400"/>
            </a:pPr>
            <a:r>
              <a:t>Find all lyrics containing the word “can”</a:t>
            </a:r>
          </a:p>
          <a:p>
            <a:pPr marL="240631" indent="-240631">
              <a:buFontTx/>
              <a:defRPr sz="2400"/>
            </a:pPr>
            <a:r>
              <a:t>Find all albums having rating more than 3</a:t>
            </a:r>
          </a:p>
          <a:p>
            <a:pPr marL="240631" indent="-240631">
              <a:buFontTx/>
              <a:defRPr sz="2400"/>
            </a:pPr>
            <a:r>
              <a:t>Find all artists married to a person who’s name starts with ‘K’</a:t>
            </a:r>
          </a:p>
          <a:p>
            <a:pPr marL="240631" indent="-240631">
              <a:buFontTx/>
              <a:defRPr sz="2400"/>
            </a:pPr>
            <a:r>
              <a:t>Find all single artists from ‘Zagreb’</a:t>
            </a:r>
          </a:p>
        </p:txBody>
      </p:sp>
      <p:sp>
        <p:nvSpPr>
          <p:cNvPr id="533"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Filtering data - Workshop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Text Placeholder 1"/>
          <p:cNvSpPr txBox="1"/>
          <p:nvPr>
            <p:ph type="body" idx="1"/>
          </p:nvPr>
        </p:nvSpPr>
        <p:spPr>
          <a:xfrm>
            <a:off x="689312" y="1506406"/>
            <a:ext cx="10813376" cy="3348504"/>
          </a:xfrm>
          <a:prstGeom prst="rect">
            <a:avLst/>
          </a:prstGeom>
        </p:spPr>
        <p:txBody>
          <a:bodyPr/>
          <a:lstStyle/>
          <a:p>
            <a:pPr marL="240631" indent="-240631">
              <a:buFontTx/>
              <a:defRPr sz="2400"/>
            </a:pPr>
            <a:r>
              <a:t>Ordering the results based on specific order</a:t>
            </a:r>
          </a:p>
          <a:p>
            <a:pPr marL="240631" indent="-240631">
              <a:buFontTx/>
              <a:defRPr sz="2400"/>
            </a:pPr>
            <a:r>
              <a:t>ORDER BY statement</a:t>
            </a:r>
          </a:p>
          <a:p>
            <a:pPr marL="240631" indent="-240631">
              <a:buFontTx/>
              <a:defRPr sz="2400"/>
            </a:pPr>
          </a:p>
          <a:p>
            <a:pPr marL="240631" indent="-240631">
              <a:buFontTx/>
              <a:defRPr sz="2400"/>
            </a:pPr>
          </a:p>
          <a:p>
            <a:pPr marL="240631" indent="-240631">
              <a:buFontTx/>
              <a:defRPr sz="2400"/>
            </a:pPr>
            <a:r>
              <a:t>Example:</a:t>
            </a:r>
          </a:p>
        </p:txBody>
      </p:sp>
      <p:sp>
        <p:nvSpPr>
          <p:cNvPr id="536"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Sorting data </a:t>
            </a:r>
          </a:p>
        </p:txBody>
      </p:sp>
      <p:sp>
        <p:nvSpPr>
          <p:cNvPr id="537" name="TextBox 3"/>
          <p:cNvSpPr txBox="1"/>
          <p:nvPr/>
        </p:nvSpPr>
        <p:spPr>
          <a:xfrm>
            <a:off x="979496" y="2476912"/>
            <a:ext cx="4688382" cy="92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a:t>
            </a:r>
            <a:r>
              <a:rPr>
                <a:solidFill>
                  <a:srgbClr val="808080"/>
                </a:solidFill>
              </a:rPr>
              <a:t>*</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TableName</a:t>
            </a:r>
          </a:p>
          <a:p>
            <a:pPr>
              <a:defRPr>
                <a:solidFill>
                  <a:srgbClr val="0000FF"/>
                </a:solidFill>
                <a:latin typeface="Consolas"/>
                <a:ea typeface="Consolas"/>
                <a:cs typeface="Consolas"/>
                <a:sym typeface="Consolas"/>
              </a:defRPr>
            </a:pPr>
            <a:r>
              <a:t>ORDER BY</a:t>
            </a:r>
            <a:r>
              <a:rPr>
                <a:solidFill>
                  <a:srgbClr val="000000"/>
                </a:solidFill>
              </a:rPr>
              <a:t> ColumnName </a:t>
            </a:r>
            <a:r>
              <a:rPr>
                <a:solidFill>
                  <a:srgbClr val="808080"/>
                </a:solidFill>
              </a:rPr>
              <a:t>ASC\DESC</a:t>
            </a:r>
          </a:p>
        </p:txBody>
      </p:sp>
      <p:sp>
        <p:nvSpPr>
          <p:cNvPr id="538" name="TextBox 4"/>
          <p:cNvSpPr txBox="1"/>
          <p:nvPr/>
        </p:nvSpPr>
        <p:spPr>
          <a:xfrm>
            <a:off x="979497" y="3974118"/>
            <a:ext cx="4688380" cy="92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a:t>
            </a:r>
            <a:r>
              <a:rPr>
                <a:solidFill>
                  <a:srgbClr val="808080"/>
                </a:solidFill>
              </a:rPr>
              <a:t>*</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FROM</a:t>
            </a:r>
            <a:r>
              <a:rPr>
                <a:solidFill>
                  <a:srgbClr val="000000"/>
                </a:solidFill>
              </a:rPr>
              <a:t> Employee</a:t>
            </a:r>
            <a:endParaRPr>
              <a:solidFill>
                <a:srgbClr val="000000"/>
              </a:solidFill>
            </a:endParaRPr>
          </a:p>
          <a:p>
            <a:pPr>
              <a:defRPr>
                <a:solidFill>
                  <a:srgbClr val="0000FF"/>
                </a:solidFill>
                <a:latin typeface="Consolas"/>
                <a:ea typeface="Consolas"/>
                <a:cs typeface="Consolas"/>
                <a:sym typeface="Consolas"/>
              </a:defRPr>
            </a:pPr>
            <a:r>
              <a:t>ORDER BY</a:t>
            </a:r>
            <a:r>
              <a:rPr>
                <a:solidFill>
                  <a:srgbClr val="000000"/>
                </a:solidFill>
              </a:rPr>
              <a:t> FirstName </a:t>
            </a:r>
            <a:r>
              <a:rPr>
                <a:solidFill>
                  <a:srgbClr val="808080"/>
                </a:solidFill>
              </a:rPr>
              <a:t>ASC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Text Placeholder 1"/>
          <p:cNvSpPr txBox="1"/>
          <p:nvPr>
            <p:ph type="body" idx="1"/>
          </p:nvPr>
        </p:nvSpPr>
        <p:spPr>
          <a:xfrm>
            <a:off x="689312" y="1506405"/>
            <a:ext cx="10813376" cy="3292342"/>
          </a:xfrm>
          <a:prstGeom prst="rect">
            <a:avLst/>
          </a:prstGeom>
        </p:spPr>
        <p:txBody>
          <a:bodyPr/>
          <a:lstStyle/>
          <a:p>
            <a:pPr marL="240631" indent="-240631">
              <a:buFontTx/>
              <a:defRPr sz="2400"/>
            </a:pPr>
            <a:r>
              <a:t>Find all genres sorted by name A-Z</a:t>
            </a:r>
          </a:p>
          <a:p>
            <a:pPr marL="240631" indent="-240631">
              <a:buFontTx/>
              <a:defRPr sz="2400"/>
            </a:pPr>
            <a:r>
              <a:t>Find all albums who’s name starts with “A” sorted by rating</a:t>
            </a:r>
          </a:p>
          <a:p>
            <a:pPr marL="240631" indent="-240631">
              <a:buFontTx/>
              <a:defRPr sz="2400"/>
            </a:pPr>
            <a:r>
              <a:t>Find all songs ending on “O” sorted by duration</a:t>
            </a:r>
          </a:p>
          <a:p>
            <a:pPr marL="240631" indent="-240631">
              <a:buFontTx/>
              <a:defRPr sz="2400"/>
            </a:pPr>
            <a:r>
              <a:t>Find all married artists sorted by spouse name</a:t>
            </a:r>
          </a:p>
          <a:p>
            <a:pPr marL="240631" indent="-240631">
              <a:buFontTx/>
              <a:defRPr sz="2400"/>
            </a:pPr>
            <a:r>
              <a:t>Find all artists from ‘Macedonia’ sorted by city name</a:t>
            </a:r>
          </a:p>
        </p:txBody>
      </p:sp>
      <p:sp>
        <p:nvSpPr>
          <p:cNvPr id="541"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Sorting data - Workshop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itle 1"/>
          <p:cNvSpPr txBox="1"/>
          <p:nvPr>
            <p:ph type="title"/>
          </p:nvPr>
        </p:nvSpPr>
        <p:spPr>
          <a:xfrm>
            <a:off x="1038383" y="2107020"/>
            <a:ext cx="10450660" cy="2768260"/>
          </a:xfrm>
          <a:prstGeom prst="rect">
            <a:avLst/>
          </a:prstGeom>
        </p:spPr>
        <p:txBody>
          <a:bodyPr/>
          <a:lstStyle/>
          <a:p>
            <a:pPr/>
            <a:r>
              <a:t>Combining sets </a:t>
            </a:r>
            <a:br/>
            <a:br/>
            <a:r>
              <a:rPr sz="3700"/>
              <a:t>Union, Union ALL, Intersect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