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20"/>
  </p:notesMasterIdLst>
  <p:sldIdLst>
    <p:sldId id="256" r:id="rId5"/>
    <p:sldId id="265" r:id="rId6"/>
    <p:sldId id="259" r:id="rId7"/>
    <p:sldId id="260" r:id="rId8"/>
    <p:sldId id="311" r:id="rId9"/>
    <p:sldId id="319" r:id="rId10"/>
    <p:sldId id="314" r:id="rId11"/>
    <p:sldId id="315" r:id="rId12"/>
    <p:sldId id="316" r:id="rId13"/>
    <p:sldId id="313" r:id="rId14"/>
    <p:sldId id="267" r:id="rId15"/>
    <p:sldId id="318" r:id="rId16"/>
    <p:sldId id="304" r:id="rId17"/>
    <p:sldId id="320" r:id="rId18"/>
    <p:sldId id="272" r:id="rId19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8F73"/>
    <a:srgbClr val="293F4B"/>
    <a:srgbClr val="F3F4F6"/>
    <a:srgbClr val="FCEC6D"/>
    <a:srgbClr val="7F7F7F"/>
    <a:srgbClr val="27414D"/>
    <a:srgbClr val="416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74C596-1E5A-980F-7977-5D688D2FA3D4}" v="6" dt="2023-10-12T08:20:26.315"/>
    <p1510:client id="{5B8C218C-8382-0BB4-73DA-B8DADFE83333}" v="9" dt="2023-10-12T08:16:18.141"/>
    <p1510:client id="{A68B8911-7408-9A4C-DF3D-E837D784085E}" v="5" dt="2023-10-12T08:19:08.559"/>
    <p1510:client id="{F52E3B0D-54D4-F9B9-6C60-BECE6F290C76}" v="6" dt="2023-10-12T08:14:27.2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–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–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–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–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81"/>
    <p:restoredTop sz="94737"/>
  </p:normalViewPr>
  <p:slideViewPr>
    <p:cSldViewPr snapToGrid="0">
      <p:cViewPr varScale="1">
        <p:scale>
          <a:sx n="105" d="100"/>
          <a:sy n="105" d="100"/>
        </p:scale>
        <p:origin x="48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EB8D1-A2F7-6448-B23C-34B9EBC206B7}" type="datetimeFigureOut">
              <a:rPr lang="x-none" smtClean="0"/>
              <a:t>4/8/2025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51DE5-4005-A948-A675-D29B8AB078D3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54527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svg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0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DB02648A-D20A-B906-9B5F-F9EC7FA8C61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626846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25675" y="2716525"/>
            <a:ext cx="4678994" cy="1434495"/>
          </a:xfrm>
          <a:noFill/>
        </p:spPr>
        <p:txBody>
          <a:bodyPr anchor="b"/>
          <a:lstStyle>
            <a:lvl1pPr algn="l">
              <a:spcAft>
                <a:spcPts val="600"/>
              </a:spcAft>
              <a:defRPr sz="54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25676" y="4320873"/>
            <a:ext cx="374916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54D22D3-E2EC-3810-EDE0-C8A26D1321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25675" y="721078"/>
            <a:ext cx="592855" cy="663062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FAAB601A-26AC-E552-2061-C34A8D86C71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5675" y="5483405"/>
            <a:ext cx="22002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2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751946AF-9701-E488-60DA-3C753CA14173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688975" y="1760538"/>
            <a:ext cx="10980738" cy="4137025"/>
          </a:xfrm>
        </p:spPr>
        <p:txBody>
          <a:bodyPr/>
          <a:lstStyle/>
          <a:p>
            <a:r>
              <a:rPr lang="en-US"/>
              <a:t>Click icon to add table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28A555-C245-C984-E6F1-7886AFFAB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105637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9315" y="1760394"/>
            <a:ext cx="5406685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AB418BB2-480D-32BD-56F3-EFB2076B8185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330950" y="1760538"/>
            <a:ext cx="5338763" cy="4190096"/>
          </a:xfr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x-none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7751831-3103-144B-9BDA-FD4E034B44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086197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3294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6ECD665-9497-CE53-F22F-3EC4D50E3F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3294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accent3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87ECAED-D9DD-BD32-903A-84E913C91F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3427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D03B7A9-F67E-97C8-6952-60CF0C0A9F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3427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accent3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42B9AF71-79E9-240A-A948-A5C4726588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83561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10D3526E-6F44-F9E0-59E6-277074044E5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83561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accent3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E78C614-F101-6C01-4669-FBC5811D4D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249A1233-1EAA-10C1-E9BC-4BCA20641C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780" y="1639795"/>
            <a:ext cx="539980" cy="343046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0B3D6812-FDB2-5752-5DA6-BF9E3B45D1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1913" y="1639795"/>
            <a:ext cx="539980" cy="343046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C443FE62-ED02-FB07-8B9D-A2B2134967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2046" y="1639795"/>
            <a:ext cx="539980" cy="3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64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3294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6ECD665-9497-CE53-F22F-3EC4D50E3F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3294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87ECAED-D9DD-BD32-903A-84E913C91F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3427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D03B7A9-F67E-97C8-6952-60CF0C0A9F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3427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42B9AF71-79E9-240A-A948-A5C4726588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83561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10D3526E-6F44-F9E0-59E6-277074044E5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83561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74F78D6-18D4-2303-8DE7-C41E24380A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780" y="1639795"/>
            <a:ext cx="539980" cy="343046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60736327-E8E6-DF54-17A7-27EB036E7E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1913" y="1639795"/>
            <a:ext cx="539980" cy="343046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B5E0559-79B2-B6AD-2D7E-7FFCB25435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2046" y="1639795"/>
            <a:ext cx="539980" cy="343046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49C6FA35-5D94-E9EC-839C-707666A003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2B83C2FF-3D27-41A8-26D7-DF30C728E89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9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C1226DEC-39D7-E469-4A87-AC2252FA385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8014" y="4311553"/>
            <a:ext cx="7083587" cy="987065"/>
          </a:xfrm>
        </p:spPr>
        <p:txBody>
          <a:bodyPr anchor="b"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1283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3584383-4DF5-657D-F5B4-736236FACF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686CCB-0CD8-F944-A4A7-B870D9531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283" y="1958358"/>
            <a:ext cx="8701202" cy="3065583"/>
          </a:xfrm>
        </p:spPr>
        <p:txBody>
          <a:bodyPr anchor="ctr"/>
          <a:lstStyle>
            <a:lvl1pPr>
              <a:defRPr sz="80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489594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3584383-4DF5-657D-F5B4-736236FACF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0828020" cy="688174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686CCB-0CD8-F944-A4A7-B870D9531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7707" y="2499257"/>
            <a:ext cx="4431777" cy="1434495"/>
          </a:xfrm>
        </p:spPr>
        <p:txBody>
          <a:bodyPr anchor="b"/>
          <a:lstStyle>
            <a:lvl1pPr>
              <a:defRPr sz="54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endParaRPr lang="x-none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B4B38D3C-AF57-BCB2-6A87-4C80A61339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37707" y="4107844"/>
            <a:ext cx="4431777" cy="231853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158948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8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AAA023B-5C36-F4C3-0157-925EAB5020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AA21ED-0242-2EEB-160F-53F513136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385" y="2107020"/>
            <a:ext cx="10450655" cy="2768258"/>
          </a:xfrm>
        </p:spPr>
        <p:txBody>
          <a:bodyPr anchor="ctr"/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870862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7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AAA023B-5C36-F4C3-0157-925EAB5020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AA21ED-0242-2EEB-160F-53F513136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385" y="2107020"/>
            <a:ext cx="10450655" cy="2768258"/>
          </a:xfrm>
        </p:spPr>
        <p:txBody>
          <a:bodyPr anchor="ctr"/>
          <a:lstStyle>
            <a:lvl1pPr algn="ctr">
              <a:defRPr sz="72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3162612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8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AAA023B-5C36-F4C3-0157-925EAB5020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AA21ED-0242-2EEB-160F-53F513136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385" y="2107020"/>
            <a:ext cx="10450655" cy="2768258"/>
          </a:xfrm>
        </p:spPr>
        <p:txBody>
          <a:bodyPr anchor="ctr"/>
          <a:lstStyle>
            <a:lvl1pPr algn="ctr">
              <a:defRPr sz="72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87142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3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B5F63923-89AF-7DC2-B98B-A07F8B9F25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0828020" cy="688174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28" y="721078"/>
            <a:ext cx="6055240" cy="3362908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88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0029" y="5689780"/>
            <a:ext cx="374916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B7AD7A8-4D55-341F-EE71-0F7CA1BC87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2867" y="5002819"/>
            <a:ext cx="3037616" cy="111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067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37DFE072-0E6A-1B31-49E1-203967F6A0B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399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686CCB-0CD8-F944-A4A7-B870D9531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283" y="1958358"/>
            <a:ext cx="8701202" cy="3065583"/>
          </a:xfrm>
        </p:spPr>
        <p:txBody>
          <a:bodyPr anchor="ctr"/>
          <a:lstStyle>
            <a:lvl1pPr>
              <a:defRPr sz="80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27B3497-B2BE-276A-7FFF-0E9BE5654B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577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56739DA3-796D-EF3D-06BD-D134D687199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626846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48773" y="1869394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E246580B-D833-7667-EF20-423B80DA38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48773" y="1324543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3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120B388C-4B5D-58A8-A62B-329CDC8EA2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48773" y="3367542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F572101B-60BC-68DB-5CC5-BB75B3E92B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48773" y="2822691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3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3177FE61-79E4-67BC-AD1F-0E377D5A7F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48773" y="4865037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A95236A8-76E3-67C6-34B4-6A4BFA85DE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48773" y="4320186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3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649603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E0E5484-9658-A755-DBF3-BA98767BDE0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626846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48773" y="1869394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E246580B-D833-7667-EF20-423B80DA38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48773" y="1324543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120B388C-4B5D-58A8-A62B-329CDC8EA2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48773" y="3367542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F572101B-60BC-68DB-5CC5-BB75B3E92B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48773" y="2822691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3177FE61-79E4-67BC-AD1F-0E377D5A7F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48773" y="4865037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A95236A8-76E3-67C6-34B4-6A4BFA85DE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48773" y="4320186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66552C6-77F9-AD0B-EC0E-6B5970ADF7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508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1169551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857455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BB75D25-306A-BE05-517F-9F68661FDC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48773" y="555919"/>
            <a:ext cx="4184542" cy="98706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047D475-962F-E3BC-C757-51E543DC53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48772" y="1882515"/>
            <a:ext cx="4921070" cy="1169551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9413075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6036881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095386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4FC21A44-4021-F984-4E77-B78A39E9C34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976163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4593883" cy="788229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4FC21A44-4021-F984-4E77-B78A39E9C34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89316" y="1882515"/>
            <a:ext cx="4593884" cy="3519237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D892F8F-37D6-9C0E-2479-1EE58394F431}"/>
              </a:ext>
            </a:extLst>
          </p:cNvPr>
          <p:cNvSpPr/>
          <p:nvPr userDrawn="1"/>
        </p:nvSpPr>
        <p:spPr>
          <a:xfrm rot="5400000">
            <a:off x="2480914" y="3028246"/>
            <a:ext cx="6846710" cy="812801"/>
          </a:xfrm>
          <a:prstGeom prst="triangle">
            <a:avLst>
              <a:gd name="adj" fmla="val 49632"/>
            </a:avLst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1D0D225-BBA5-DCBC-5B99-78772BC5A9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38122" y="1882515"/>
            <a:ext cx="4664562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A5B328B-4580-71D3-A51D-A758864C6D0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38122" y="555918"/>
            <a:ext cx="3856382" cy="788229"/>
          </a:xfr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bg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endParaRPr lang="x-none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57076CB5-3BAF-A950-59C1-17027162C8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114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4593883" cy="788229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38122" y="1882515"/>
            <a:ext cx="4664562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550E0D-751E-1C3D-CB29-D6BBA7D011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38122" y="555918"/>
            <a:ext cx="3896139" cy="788229"/>
          </a:xfr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bg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endParaRPr lang="x-none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D892F8F-37D6-9C0E-2479-1EE58394F431}"/>
              </a:ext>
            </a:extLst>
          </p:cNvPr>
          <p:cNvSpPr/>
          <p:nvPr userDrawn="1"/>
        </p:nvSpPr>
        <p:spPr>
          <a:xfrm rot="5400000">
            <a:off x="2480914" y="3028246"/>
            <a:ext cx="6846710" cy="812801"/>
          </a:xfrm>
          <a:prstGeom prst="triangle">
            <a:avLst>
              <a:gd name="adj" fmla="val 49632"/>
            </a:avLst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018422C-9EBA-7A1A-E61C-6BAD4EBF63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912" y="1882515"/>
            <a:ext cx="4593883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CA85BD9-89A1-148E-E5C2-DBF25D1509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7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4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1BA70B1-2F55-782B-A26B-649CEA4CD5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5044" y="488962"/>
            <a:ext cx="9345477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8517" y="921274"/>
            <a:ext cx="6055240" cy="3362908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88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8518" y="5689780"/>
            <a:ext cx="299563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A47FD6D-A7D0-0EC0-2463-330CD2C1BA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2867" y="5002819"/>
            <a:ext cx="3037616" cy="111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7921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E101DA-59D2-ADE1-40D1-A221D067E624}"/>
              </a:ext>
            </a:extLst>
          </p:cNvPr>
          <p:cNvSpPr/>
          <p:nvPr userDrawn="1"/>
        </p:nvSpPr>
        <p:spPr>
          <a:xfrm>
            <a:off x="5497868" y="0"/>
            <a:ext cx="669413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4593883" cy="788229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D892F8F-37D6-9C0E-2479-1EE58394F431}"/>
              </a:ext>
            </a:extLst>
          </p:cNvPr>
          <p:cNvSpPr/>
          <p:nvPr userDrawn="1"/>
        </p:nvSpPr>
        <p:spPr>
          <a:xfrm rot="5400000">
            <a:off x="2374388" y="3135054"/>
            <a:ext cx="6846710" cy="599187"/>
          </a:xfrm>
          <a:prstGeom prst="triangle">
            <a:avLst>
              <a:gd name="adj" fmla="val 49632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018422C-9EBA-7A1A-E61C-6BAD4EBF63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912" y="1882515"/>
            <a:ext cx="4593883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FE1DC1F2-D919-605B-829B-B2AA4DA455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38122" y="1882515"/>
            <a:ext cx="4664562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tx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8651771-799F-6041-0B82-3BA97353F2F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38122" y="555918"/>
            <a:ext cx="3843270" cy="788229"/>
          </a:xfr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endParaRPr lang="x-none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05EAD81B-1B2A-A46F-D2F8-94ECD0032F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744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1616" y="5170993"/>
            <a:ext cx="4921070" cy="954107"/>
          </a:xfrm>
        </p:spPr>
        <p:txBody>
          <a:bodyPr anchor="b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9BB4934-0E0C-9BCE-705E-7EC9F053B3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418C2B8-90EB-A2ED-F4AC-B4488CA22F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9316" y="555918"/>
            <a:ext cx="5406684" cy="3046988"/>
          </a:xfrm>
        </p:spPr>
        <p:txBody>
          <a:bodyPr anchor="t"/>
          <a:lstStyle>
            <a:lvl1pPr marL="0" indent="0">
              <a:buNone/>
              <a:defRPr sz="48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331105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1616" y="5170993"/>
            <a:ext cx="4921070" cy="954107"/>
          </a:xfrm>
        </p:spPr>
        <p:txBody>
          <a:bodyPr anchor="b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9BB4934-0E0C-9BCE-705E-7EC9F053B3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418C2B8-90EB-A2ED-F4AC-B4488CA22F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9316" y="555918"/>
            <a:ext cx="5406684" cy="3046988"/>
          </a:xfrm>
        </p:spPr>
        <p:txBody>
          <a:bodyPr anchor="t"/>
          <a:lstStyle>
            <a:lvl1pPr marL="0" indent="0">
              <a:buNone/>
              <a:defRPr sz="4800" b="0">
                <a:solidFill>
                  <a:schemeClr val="tx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5175766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7464E2D4-BF10-5260-6A97-E61BB0B1E9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156" t="28414" r="36717" b="19397"/>
          <a:stretch/>
        </p:blipFill>
        <p:spPr>
          <a:xfrm>
            <a:off x="6279776" y="0"/>
            <a:ext cx="5912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6591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901953" y="1882515"/>
            <a:ext cx="2767532" cy="185576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D71DE51-D186-82D5-806F-AEAA5D28D1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Chart Placeholder 7">
            <a:extLst>
              <a:ext uri="{FF2B5EF4-FFF2-40B4-BE49-F238E27FC236}">
                <a16:creationId xmlns:a16="http://schemas.microsoft.com/office/drawing/2014/main" id="{C57925C9-C613-E044-C59C-2BBE6ED0E16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89316" y="1882515"/>
            <a:ext cx="7809225" cy="4137025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6346449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73A3311-1E72-6016-9D85-7BE6148791E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4390" y="2869047"/>
            <a:ext cx="8982556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8358611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3D3C70A9-E29D-8609-2F4A-4C4BF788A8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81466" y="484094"/>
            <a:ext cx="9120178" cy="595573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3" y="788393"/>
            <a:ext cx="5834041" cy="2279535"/>
          </a:xfrm>
        </p:spPr>
        <p:txBody>
          <a:bodyPr anchor="t"/>
          <a:lstStyle>
            <a:lvl1pPr>
              <a:spcAft>
                <a:spcPts val="600"/>
              </a:spcAft>
              <a:defRPr sz="88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</a:t>
            </a:r>
            <a:br>
              <a:rPr lang="en-GB" dirty="0"/>
            </a:br>
            <a:r>
              <a:rPr lang="en-GB" dirty="0"/>
              <a:t>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7562779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5214552-A3C5-374E-C7C4-9D8CEF14D3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0746" y="542288"/>
            <a:ext cx="5122831" cy="58326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3" y="788393"/>
            <a:ext cx="9724116" cy="2279535"/>
          </a:xfrm>
        </p:spPr>
        <p:txBody>
          <a:bodyPr anchor="t"/>
          <a:lstStyle>
            <a:lvl1pPr>
              <a:spcAft>
                <a:spcPts val="600"/>
              </a:spcAft>
              <a:defRPr sz="88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</a:t>
            </a:r>
            <a:br>
              <a:rPr lang="en-GB" dirty="0"/>
            </a:br>
            <a:r>
              <a:rPr lang="en-GB" dirty="0"/>
              <a:t>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3263935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4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8707038-DB6B-7ED0-24E2-5C445CD4AA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3876"/>
            <a:ext cx="6096000" cy="6857999"/>
          </a:xfrm>
          <a:custGeom>
            <a:avLst/>
            <a:gdLst>
              <a:gd name="connsiteX0" fmla="*/ 0 w 8694186"/>
              <a:gd name="connsiteY0" fmla="*/ 0 h 6588255"/>
              <a:gd name="connsiteX1" fmla="*/ 8694186 w 8694186"/>
              <a:gd name="connsiteY1" fmla="*/ 0 h 6588255"/>
              <a:gd name="connsiteX2" fmla="*/ 8694186 w 8694186"/>
              <a:gd name="connsiteY2" fmla="*/ 6588255 h 6588255"/>
              <a:gd name="connsiteX3" fmla="*/ 0 w 8694186"/>
              <a:gd name="connsiteY3" fmla="*/ 6588255 h 6588255"/>
              <a:gd name="connsiteX4" fmla="*/ 0 w 8694186"/>
              <a:gd name="connsiteY4" fmla="*/ 0 h 6588255"/>
              <a:gd name="connsiteX0" fmla="*/ 0 w 8694186"/>
              <a:gd name="connsiteY0" fmla="*/ 0 h 6588255"/>
              <a:gd name="connsiteX1" fmla="*/ 8694186 w 8694186"/>
              <a:gd name="connsiteY1" fmla="*/ 0 h 6588255"/>
              <a:gd name="connsiteX2" fmla="*/ 8680174 w 8694186"/>
              <a:gd name="connsiteY2" fmla="*/ 4969566 h 6588255"/>
              <a:gd name="connsiteX3" fmla="*/ 8694186 w 8694186"/>
              <a:gd name="connsiteY3" fmla="*/ 6588255 h 6588255"/>
              <a:gd name="connsiteX4" fmla="*/ 0 w 8694186"/>
              <a:gd name="connsiteY4" fmla="*/ 6588255 h 6588255"/>
              <a:gd name="connsiteX5" fmla="*/ 0 w 8694186"/>
              <a:gd name="connsiteY5" fmla="*/ 0 h 658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94186" h="6588255">
                <a:moveTo>
                  <a:pt x="0" y="0"/>
                </a:moveTo>
                <a:lnTo>
                  <a:pt x="8694186" y="0"/>
                </a:lnTo>
                <a:cubicBezTo>
                  <a:pt x="8689515" y="1656522"/>
                  <a:pt x="8684845" y="3313044"/>
                  <a:pt x="8680174" y="4969566"/>
                </a:cubicBezTo>
                <a:lnTo>
                  <a:pt x="8694186" y="6588255"/>
                </a:lnTo>
                <a:lnTo>
                  <a:pt x="0" y="658825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B7547ED-0AA9-74B0-6C0F-E28D0720A4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B9D9565-B82D-6494-A9C0-EDEA4767B1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3478" y="2869047"/>
            <a:ext cx="6307810" cy="995465"/>
          </a:xfrm>
        </p:spPr>
        <p:txBody>
          <a:bodyPr anchor="ctr"/>
          <a:lstStyle>
            <a:lvl1pPr algn="l">
              <a:spcAft>
                <a:spcPts val="600"/>
              </a:spcAft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7774571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4" y="2869047"/>
            <a:ext cx="10684272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4672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5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A0294FD7-EFDC-D7AB-A0DE-C3DF5FF6A0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9424"/>
            <a:ext cx="9131114" cy="595573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8519" y="921274"/>
            <a:ext cx="6553233" cy="4446282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8800"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8521" y="5689780"/>
            <a:ext cx="2424985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237D7F3-FA68-6479-3B57-263A4DD5E08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82867" y="5002819"/>
            <a:ext cx="3037616" cy="111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613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4" y="2869047"/>
            <a:ext cx="10684272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8822095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4" y="2869047"/>
            <a:ext cx="10684272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766512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7D86513-FC37-7234-1ADB-C8459CEBF6A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50217"/>
            <a:ext cx="5573484" cy="1881862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5BAA5BE-1B90-5CBF-47D4-855346AC28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710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19AC2465-796A-63E7-4E68-7D58594B30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2148" y="443752"/>
            <a:ext cx="9120178" cy="606138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8574" y="2869047"/>
            <a:ext cx="8170911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F5436DD-438B-AE02-673A-8777FB2CA88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841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7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6ECD665-9497-CE53-F22F-3EC4D50E3F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9317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8205F41-D3B3-2E42-2260-6439CF820C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305" y="1897062"/>
            <a:ext cx="539980" cy="343046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9B37346-1DD1-2E05-E029-BC79AEB872B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9317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9BE1267-82C4-C631-B247-3E355FE883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9317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D799356-DF30-94A1-61F9-EAB563D2E6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305" y="4097821"/>
            <a:ext cx="539980" cy="343046"/>
          </a:xfrm>
          <a:prstGeom prst="rect">
            <a:avLst/>
          </a:prstGeom>
        </p:spPr>
      </p:pic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481D099E-5FA7-10B7-3954-1C9FE0BC8B5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20733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4A46B73B-511B-25B8-14EC-7777CAC02BF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20733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D43347AD-1F8B-C20C-C81C-5E9CAC9053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3721" y="1897062"/>
            <a:ext cx="539980" cy="343046"/>
          </a:xfrm>
          <a:prstGeom prst="rect">
            <a:avLst/>
          </a:prstGeom>
        </p:spPr>
      </p:pic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CC74FC9A-3458-4418-0F62-73D83ADD4C9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20733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D3241397-32FC-E9A5-F426-D27A90FC5E9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20733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3EF6360A-C206-53CF-696C-82C28D768D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3721" y="4097821"/>
            <a:ext cx="539980" cy="3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41407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4CC0636-1602-9F9D-60CB-AD36F21D1FA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7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AFB0AA07-AAB8-30F8-308B-2C290F760E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9317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56C30DEE-38F9-A7EF-425D-CA41F72DFB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9317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924CA30-DF3A-28A6-BE43-E746083C0B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9317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C074F10B-C885-75AB-1FD3-DA14974AAAB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20733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1F9AB2A1-05DD-5252-A810-02610B7DCD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20733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B666CB0C-A006-7F47-D747-C34D8FBA331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20733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8DBE913F-8F34-7567-8E77-065EEC6B5B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20733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6D30D0FA-A0B8-DFC4-FEC2-F581B6A0AD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0FFCB03A-0AD3-E6B3-0EBE-23979E043FC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305" y="1897062"/>
            <a:ext cx="539980" cy="343046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96E25310-B52F-8931-34B4-63C8441FD8F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305" y="4097821"/>
            <a:ext cx="539980" cy="343046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3CE2A1FF-9F1A-CA2F-4A7F-A7F140DDE13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13721" y="1897062"/>
            <a:ext cx="539980" cy="343046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3AFA1D1F-93AB-F2EA-CED6-C0793A5D2DF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13721" y="4097821"/>
            <a:ext cx="539980" cy="3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797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9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17796D82-2ACF-FD77-D4F4-4B5F201BFF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3702" t="24850" b="8677"/>
          <a:stretch/>
        </p:blipFill>
        <p:spPr>
          <a:xfrm>
            <a:off x="-1" y="-1"/>
            <a:ext cx="6042341" cy="621114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EC096EC-1A9A-0EAF-F016-8E01FB222B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5818" y="795099"/>
            <a:ext cx="5905578" cy="1881862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72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Experience</a:t>
            </a:r>
            <a:br>
              <a:rPr lang="en-GB" dirty="0"/>
            </a:br>
            <a:r>
              <a:rPr lang="en-GB" dirty="0"/>
              <a:t>the Shift</a:t>
            </a:r>
            <a:endParaRPr lang="x-none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0EF83E11-CA01-0775-AD93-DBA11A23BB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5818" y="3995557"/>
            <a:ext cx="5905578" cy="40011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Name Surname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2AC231D-E63B-4081-7B7A-2DB283CBF59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5818" y="5071903"/>
            <a:ext cx="5905578" cy="53860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 err="1"/>
              <a:t>name.surname@example.com</a:t>
            </a:r>
            <a:endParaRPr lang="en-GB" dirty="0"/>
          </a:p>
          <a:p>
            <a:pPr lvl="0"/>
            <a:r>
              <a:rPr lang="en-GB" dirty="0"/>
              <a:t>+420 777 888 999</a:t>
            </a:r>
            <a:endParaRPr lang="x-none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84222E0-4C37-6BD9-D4E3-010A9B946C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35818" y="4480979"/>
            <a:ext cx="5905578" cy="276999"/>
          </a:xfrm>
        </p:spPr>
        <p:txBody>
          <a:bodyPr anchor="t"/>
          <a:lstStyle>
            <a:lvl1pPr marL="0" indent="0">
              <a:buNone/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Position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1887B67-AD8E-B3C4-12C4-0421007B6C0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739" y="5610512"/>
            <a:ext cx="2194239" cy="80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622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DB02648A-D20A-B906-9B5F-F9EC7FA8C61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918680" y="0"/>
            <a:ext cx="6273320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28" y="2716525"/>
            <a:ext cx="4678994" cy="1434495"/>
          </a:xfrm>
          <a:noFill/>
        </p:spPr>
        <p:txBody>
          <a:bodyPr anchor="b"/>
          <a:lstStyle>
            <a:lvl1pPr algn="l">
              <a:spcAft>
                <a:spcPts val="600"/>
              </a:spcAft>
              <a:defRPr sz="54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0029" y="4320873"/>
            <a:ext cx="374916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54D22D3-E2EC-3810-EDE0-C8A26D1321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028" y="721078"/>
            <a:ext cx="592855" cy="66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9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81315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9316" y="1760394"/>
            <a:ext cx="8525022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76B142E-3502-38BD-E243-B8CC38FCCB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67840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9315" y="1760394"/>
            <a:ext cx="5406685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EBA8E9D-BFDC-CE07-66DC-643988D54C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57348" y="1760394"/>
            <a:ext cx="5312138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F2AF9AD-3ACF-517F-D099-C92E87978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4884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C893BE28-6CED-8B9D-02F5-2D549881F7B9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88975" y="1760538"/>
            <a:ext cx="10980738" cy="4137025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1655982-0326-0854-5A88-CB47902F3B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91604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1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F88CB6-9D22-AA1A-DE47-84B587D28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17" y="555919"/>
            <a:ext cx="9997734" cy="98706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577FC-B59F-91F7-25DB-C9CB6984D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316" y="1760394"/>
            <a:ext cx="10980169" cy="167225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111C8-54D8-0833-EE32-9657F61FD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592430" y="3405981"/>
            <a:ext cx="5870460" cy="1703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DA89C9-FDC9-9694-EE4F-989220B07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8819" y="6518585"/>
            <a:ext cx="347962" cy="215444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800"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3CC8DE2-0A3B-4869-C8D8-2D7F7A6E69ED}"/>
              </a:ext>
            </a:extLst>
          </p:cNvPr>
          <p:cNvPicPr>
            <a:picLocks noChangeAspect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09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5" r:id="rId2"/>
    <p:sldLayoutId id="2147483696" r:id="rId3"/>
    <p:sldLayoutId id="2147483697" r:id="rId4"/>
    <p:sldLayoutId id="2147483691" r:id="rId5"/>
    <p:sldLayoutId id="2147483686" r:id="rId6"/>
    <p:sldLayoutId id="2147483660" r:id="rId7"/>
    <p:sldLayoutId id="2147483661" r:id="rId8"/>
    <p:sldLayoutId id="2147483681" r:id="rId9"/>
    <p:sldLayoutId id="2147483682" r:id="rId10"/>
    <p:sldLayoutId id="2147483671" r:id="rId11"/>
    <p:sldLayoutId id="2147483668" r:id="rId12"/>
    <p:sldLayoutId id="2147483684" r:id="rId13"/>
    <p:sldLayoutId id="2147483672" r:id="rId14"/>
    <p:sldLayoutId id="2147483669" r:id="rId15"/>
    <p:sldLayoutId id="2147483693" r:id="rId16"/>
    <p:sldLayoutId id="2147483688" r:id="rId17"/>
    <p:sldLayoutId id="2147483700" r:id="rId18"/>
    <p:sldLayoutId id="2147483701" r:id="rId19"/>
    <p:sldLayoutId id="2147483670" r:id="rId20"/>
    <p:sldLayoutId id="2147483673" r:id="rId21"/>
    <p:sldLayoutId id="2147483678" r:id="rId22"/>
    <p:sldLayoutId id="2147483677" r:id="rId23"/>
    <p:sldLayoutId id="2147483676" r:id="rId24"/>
    <p:sldLayoutId id="2147483692" r:id="rId25"/>
    <p:sldLayoutId id="2147483675" r:id="rId26"/>
    <p:sldLayoutId id="2147483707" r:id="rId27"/>
    <p:sldLayoutId id="2147483708" r:id="rId28"/>
    <p:sldLayoutId id="2147483709" r:id="rId29"/>
    <p:sldLayoutId id="2147483710" r:id="rId30"/>
    <p:sldLayoutId id="2147483704" r:id="rId31"/>
    <p:sldLayoutId id="2147483706" r:id="rId32"/>
    <p:sldLayoutId id="2147483699" r:id="rId33"/>
    <p:sldLayoutId id="2147483698" r:id="rId34"/>
    <p:sldLayoutId id="2147483662" r:id="rId35"/>
    <p:sldLayoutId id="2147483680" r:id="rId36"/>
    <p:sldLayoutId id="2147483694" r:id="rId37"/>
    <p:sldLayoutId id="2147483685" r:id="rId38"/>
    <p:sldLayoutId id="2147483664" r:id="rId39"/>
    <p:sldLayoutId id="2147483702" r:id="rId40"/>
    <p:sldLayoutId id="2147483703" r:id="rId41"/>
    <p:sldLayoutId id="2147483663" r:id="rId42"/>
    <p:sldLayoutId id="2147483665" r:id="rId43"/>
    <p:sldLayoutId id="2147483666" r:id="rId44"/>
    <p:sldLayoutId id="2147483667" r:id="rId45"/>
    <p:sldLayoutId id="2147483689" r:id="rId46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spcAft>
          <a:spcPts val="600"/>
        </a:spcAft>
        <a:buNone/>
        <a:defRPr sz="3600" b="0" i="0" kern="1200">
          <a:solidFill>
            <a:schemeClr val="accent3"/>
          </a:solidFill>
          <a:latin typeface="+mj-lt"/>
          <a:ea typeface="Baskerville" panose="02020502070401020303" pitchFamily="18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2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assistant@mail.com" TargetMode="External"/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ADB20DC-AD91-187D-92AE-16C13FF253D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10724" y="340369"/>
            <a:ext cx="9345477" cy="5939518"/>
          </a:xfrm>
        </p:spPr>
        <p:txBody>
          <a:bodyPr/>
          <a:lstStyle/>
          <a:p>
            <a:endParaRPr lang="mk-M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DFD853-F949-6CC5-09D7-750936488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12" y="692674"/>
            <a:ext cx="11623316" cy="2062103"/>
          </a:xfrm>
        </p:spPr>
        <p:txBody>
          <a:bodyPr/>
          <a:lstStyle/>
          <a:p>
            <a:r>
              <a:rPr lang="en-US" sz="8000" dirty="0">
                <a:solidFill>
                  <a:srgbClr val="D38F73"/>
                </a:solidFill>
                <a:latin typeface="Roboto Medium"/>
                <a:ea typeface="Roboto Medium"/>
                <a:cs typeface="Roboto Medium"/>
                <a:sym typeface="Roboto Medium"/>
              </a:rPr>
              <a:t>Built-in </a:t>
            </a:r>
            <a:r>
              <a:rPr lang="en-US" sz="8000" dirty="0">
                <a:solidFill>
                  <a:schemeClr val="bg2"/>
                </a:solidFill>
                <a:latin typeface="Roboto Medium"/>
                <a:ea typeface="Roboto Medium"/>
                <a:cs typeface="Roboto Medium"/>
                <a:sym typeface="Roboto Medium"/>
              </a:rPr>
              <a:t>and</a:t>
            </a:r>
            <a:r>
              <a:rPr lang="en-US" sz="8000" dirty="0">
                <a:solidFill>
                  <a:srgbClr val="D38F73"/>
                </a:solidFill>
                <a:latin typeface="Roboto Medium"/>
                <a:ea typeface="Roboto Medium"/>
                <a:cs typeface="Roboto Medium"/>
                <a:sym typeface="Roboto Medium"/>
              </a:rPr>
              <a:t> Scalar Function</a:t>
            </a:r>
            <a:endParaRPr lang="mk-MK" sz="8000" dirty="0">
              <a:solidFill>
                <a:srgbClr val="D38F73"/>
              </a:solidFill>
            </a:endParaRPr>
          </a:p>
        </p:txBody>
      </p:sp>
      <p:sp>
        <p:nvSpPr>
          <p:cNvPr id="5" name="Google Shape;148;p25"/>
          <p:cNvSpPr txBox="1">
            <a:spLocks noGrp="1"/>
          </p:cNvSpPr>
          <p:nvPr/>
        </p:nvSpPr>
        <p:spPr>
          <a:xfrm>
            <a:off x="605868" y="5503884"/>
            <a:ext cx="36102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l">
              <a:spcBef>
                <a:spcPts val="0"/>
              </a:spcBef>
            </a:pPr>
            <a:r>
              <a:rPr lang="en" dirty="0">
                <a:solidFill>
                  <a:schemeClr val="lt1"/>
                </a:solidFill>
                <a:ea typeface="Roboto"/>
                <a:sym typeface="Roboto"/>
              </a:rPr>
              <a:t>Trainer – </a:t>
            </a:r>
            <a:r>
              <a:rPr lang="en-US" dirty="0" err="1">
                <a:solidFill>
                  <a:schemeClr val="lt1"/>
                </a:solidFill>
                <a:ea typeface="Roboto"/>
                <a:sym typeface="Roboto"/>
              </a:rPr>
              <a:t>Panche</a:t>
            </a:r>
            <a:r>
              <a:rPr lang="en-US" dirty="0">
                <a:solidFill>
                  <a:schemeClr val="lt1"/>
                </a:solidFill>
                <a:ea typeface="Roboto"/>
                <a:sym typeface="Roboto"/>
              </a:rPr>
              <a:t> Manaskov</a:t>
            </a:r>
            <a:endParaRPr lang="en-US" dirty="0">
              <a:solidFill>
                <a:schemeClr val="lt1"/>
              </a:solidFill>
              <a:ea typeface="Roboto"/>
            </a:endParaRPr>
          </a:p>
          <a:p>
            <a:pPr marL="0" indent="0" algn="l">
              <a:spcBef>
                <a:spcPts val="0"/>
              </a:spcBef>
            </a:pPr>
            <a:r>
              <a:rPr lang="en" dirty="0">
                <a:solidFill>
                  <a:schemeClr val="lt1"/>
                </a:solidFill>
                <a:ea typeface="Roboto"/>
                <a:sym typeface="Roboto"/>
              </a:rPr>
              <a:t>Assistant – Aleksandar Milovski</a:t>
            </a:r>
            <a:endParaRPr lang="en-US" dirty="0">
              <a:ea typeface="Robot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97828" y="3115412"/>
            <a:ext cx="45320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boto Medium"/>
                <a:ea typeface="Roboto"/>
                <a:cs typeface="Calibri"/>
              </a:rPr>
              <a:t>(Developing and Design of databases </a:t>
            </a:r>
            <a:br>
              <a:rPr lang="en-US" sz="2000" dirty="0">
                <a:solidFill>
                  <a:schemeClr val="bg1">
                    <a:lumMod val="85000"/>
                  </a:schemeClr>
                </a:solidFill>
                <a:latin typeface="Roboto Medium"/>
                <a:ea typeface="Roboto"/>
                <a:cs typeface="Calibri"/>
              </a:rPr>
            </a:b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boto Medium"/>
                <a:ea typeface="Roboto"/>
                <a:cs typeface="Calibri"/>
              </a:rPr>
              <a:t>using SQL Server)</a:t>
            </a:r>
          </a:p>
        </p:txBody>
      </p:sp>
    </p:spTree>
    <p:extLst>
      <p:ext uri="{BB962C8B-B14F-4D97-AF65-F5344CB8AC3E}">
        <p14:creationId xmlns:p14="http://schemas.microsoft.com/office/powerpoint/2010/main" val="3976408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4;p26"/>
          <p:cNvSpPr txBox="1">
            <a:spLocks noGrp="1"/>
          </p:cNvSpPr>
          <p:nvPr/>
        </p:nvSpPr>
        <p:spPr>
          <a:xfrm>
            <a:off x="246114" y="443220"/>
            <a:ext cx="10498086" cy="864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-US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SCALAR </a:t>
            </a:r>
            <a:r>
              <a:rPr lang="en-US" sz="4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FUNCTIONS</a:t>
            </a:r>
            <a:endParaRPr sz="40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55;p26"/>
          <p:cNvSpPr txBox="1">
            <a:spLocks noGrp="1"/>
          </p:cNvSpPr>
          <p:nvPr/>
        </p:nvSpPr>
        <p:spPr>
          <a:xfrm>
            <a:off x="-73152" y="1234440"/>
            <a:ext cx="11402568" cy="48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5000"/>
              <a:buFont typeface="Arial" pitchFamily="34" charset="0"/>
              <a:buChar char="•"/>
            </a:pPr>
            <a:r>
              <a:rPr lang="en-US" sz="2600" dirty="0">
                <a:solidFill>
                  <a:srgbClr val="D38F73"/>
                </a:solidFill>
                <a:latin typeface="Roboto" charset="0"/>
                <a:ea typeface="Roboto" charset="0"/>
                <a:cs typeface="Roboto" charset="0"/>
              </a:rPr>
              <a:t>User-defined</a:t>
            </a:r>
            <a:r>
              <a:rPr lang="en-US" sz="2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functions are routines that accept parameters, </a:t>
            </a:r>
            <a:br>
              <a:rPr lang="en-US" sz="2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</a:br>
            <a:r>
              <a:rPr lang="en-US" sz="2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perform an action, such as a complex calculation, and </a:t>
            </a:r>
            <a:br>
              <a:rPr lang="en-US" sz="2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</a:br>
            <a:r>
              <a:rPr lang="en-US" sz="2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return the result of that action as a value.</a:t>
            </a:r>
          </a:p>
          <a:p>
            <a:pPr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5000"/>
              <a:buFont typeface="Arial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Scalar functions </a:t>
            </a:r>
            <a:r>
              <a:rPr lang="en-US" sz="2600" dirty="0">
                <a:solidFill>
                  <a:srgbClr val="D38F73"/>
                </a:solidFill>
                <a:latin typeface="Roboto" charset="0"/>
                <a:ea typeface="Roboto" charset="0"/>
                <a:cs typeface="Roboto" charset="0"/>
              </a:rPr>
              <a:t>allow modular programming.</a:t>
            </a:r>
          </a:p>
          <a:p>
            <a:pPr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5000"/>
              <a:buFont typeface="Arial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Scalar functions </a:t>
            </a:r>
            <a:r>
              <a:rPr lang="en-US" sz="2600" dirty="0">
                <a:solidFill>
                  <a:srgbClr val="D38F73"/>
                </a:solidFill>
                <a:latin typeface="Roboto" charset="0"/>
                <a:ea typeface="Roboto" charset="0"/>
                <a:cs typeface="Roboto" charset="0"/>
              </a:rPr>
              <a:t>return a single data value </a:t>
            </a:r>
            <a:br>
              <a:rPr lang="en-US" sz="2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</a:br>
            <a:r>
              <a:rPr lang="en-US" sz="2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of the type defined in the </a:t>
            </a:r>
            <a:br>
              <a:rPr lang="en-US" sz="2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</a:br>
            <a:r>
              <a:rPr lang="en-US" sz="2600" dirty="0">
                <a:solidFill>
                  <a:srgbClr val="D38F73"/>
                </a:solidFill>
                <a:latin typeface="Roboto" charset="0"/>
                <a:ea typeface="Roboto" charset="0"/>
                <a:cs typeface="Roboto" charset="0"/>
              </a:rPr>
              <a:t>RETURNS clause</a:t>
            </a:r>
          </a:p>
        </p:txBody>
      </p:sp>
    </p:spTree>
    <p:extLst>
      <p:ext uri="{BB962C8B-B14F-4D97-AF65-F5344CB8AC3E}">
        <p14:creationId xmlns:p14="http://schemas.microsoft.com/office/powerpoint/2010/main" val="1193989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89;p31"/>
          <p:cNvSpPr txBox="1">
            <a:spLocks noGrp="1"/>
          </p:cNvSpPr>
          <p:nvPr/>
        </p:nvSpPr>
        <p:spPr>
          <a:xfrm>
            <a:off x="228600" y="212466"/>
            <a:ext cx="8759952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-US" sz="4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SCALAR FUNCTIONS - </a:t>
            </a:r>
            <a:r>
              <a:rPr lang="en-US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EXAMPLE</a:t>
            </a:r>
            <a:endParaRPr sz="4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190;p31"/>
          <p:cNvSpPr txBox="1">
            <a:spLocks noGrp="1"/>
          </p:cNvSpPr>
          <p:nvPr/>
        </p:nvSpPr>
        <p:spPr>
          <a:xfrm>
            <a:off x="146304" y="974100"/>
            <a:ext cx="9464040" cy="5007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5000"/>
              <a:buFont typeface="Roboto"/>
              <a:buChar char="●"/>
            </a:pP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Session 4 – 01 Scalar </a:t>
            </a:r>
            <a:r>
              <a:rPr lang="en-US" sz="24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function.sql</a:t>
            </a:r>
            <a:endParaRPr lang="en-US" sz="24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sz="2000" dirty="0">
              <a:solidFill>
                <a:srgbClr val="0000FF"/>
              </a:solidFill>
              <a:latin typeface="Roboto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D38F73"/>
                </a:solidFill>
                <a:latin typeface="Roboto"/>
                <a:ea typeface="Consolas"/>
                <a:cs typeface="Consolas"/>
                <a:sym typeface="Consolas"/>
              </a:rPr>
              <a:t>CREATE FUNCTION </a:t>
            </a:r>
            <a:r>
              <a:rPr lang="en-US" sz="2000" dirty="0" err="1">
                <a:solidFill>
                  <a:schemeClr val="bg1"/>
                </a:solidFill>
                <a:latin typeface="Roboto"/>
                <a:ea typeface="Consolas"/>
                <a:cs typeface="Consolas"/>
                <a:sym typeface="Consolas"/>
              </a:rPr>
              <a:t>dbo.fn_EmployeeFullName</a:t>
            </a:r>
            <a:r>
              <a:rPr lang="en-US" sz="2000" dirty="0">
                <a:solidFill>
                  <a:schemeClr val="bg1"/>
                </a:solidFill>
                <a:latin typeface="Roboto"/>
                <a:ea typeface="Consolas"/>
                <a:cs typeface="Consolas"/>
                <a:sym typeface="Consolas"/>
              </a:rPr>
              <a:t> (@</a:t>
            </a:r>
            <a:r>
              <a:rPr lang="en-US" sz="2000" dirty="0" err="1">
                <a:solidFill>
                  <a:schemeClr val="bg1"/>
                </a:solidFill>
                <a:latin typeface="Roboto"/>
                <a:ea typeface="Consolas"/>
                <a:cs typeface="Consolas"/>
                <a:sym typeface="Consolas"/>
              </a:rPr>
              <a:t>EmployeeID</a:t>
            </a:r>
            <a:r>
              <a:rPr lang="en-US" sz="2000" dirty="0">
                <a:solidFill>
                  <a:schemeClr val="bg1"/>
                </a:solidFill>
                <a:latin typeface="Roboto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Roboto"/>
                <a:ea typeface="Consolas"/>
                <a:cs typeface="Consolas"/>
                <a:sym typeface="Consolas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Roboto"/>
                <a:ea typeface="Consolas"/>
                <a:cs typeface="Consolas"/>
                <a:sym typeface="Consolas"/>
              </a:rPr>
              <a:t>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D38F73"/>
                </a:solidFill>
                <a:latin typeface="Roboto"/>
                <a:ea typeface="Consolas"/>
                <a:cs typeface="Consolas"/>
                <a:sym typeface="Consolas"/>
              </a:rPr>
              <a:t>RETURNS NVARCHAR</a:t>
            </a:r>
            <a:r>
              <a:rPr lang="en-US" sz="2000" dirty="0">
                <a:solidFill>
                  <a:schemeClr val="bg1"/>
                </a:solidFill>
                <a:latin typeface="Roboto"/>
                <a:ea typeface="Consolas"/>
                <a:cs typeface="Consolas"/>
                <a:sym typeface="Consolas"/>
              </a:rPr>
              <a:t>(2000)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D38F73"/>
                </a:solidFill>
                <a:latin typeface="Roboto"/>
                <a:ea typeface="Consolas"/>
                <a:cs typeface="Consolas"/>
                <a:sym typeface="Consolas"/>
              </a:rPr>
              <a:t>AS </a:t>
            </a:r>
            <a:endParaRPr lang="en-US" sz="2000" dirty="0">
              <a:solidFill>
                <a:srgbClr val="D38F73"/>
              </a:solidFill>
              <a:latin typeface="Roboto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D38F73"/>
                </a:solidFill>
                <a:latin typeface="Roboto"/>
                <a:ea typeface="Consolas"/>
                <a:cs typeface="Consolas"/>
                <a:sym typeface="Consolas"/>
              </a:rPr>
              <a:t>BEGIN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2000" dirty="0">
              <a:solidFill>
                <a:srgbClr val="000000"/>
              </a:solidFill>
              <a:latin typeface="Roboto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D38F73"/>
                </a:solidFill>
                <a:latin typeface="Roboto"/>
                <a:ea typeface="Consolas"/>
                <a:cs typeface="Consolas"/>
                <a:sym typeface="Consolas"/>
              </a:rPr>
              <a:t>DECLARE </a:t>
            </a:r>
            <a:r>
              <a:rPr lang="en-US" sz="2000" dirty="0">
                <a:solidFill>
                  <a:schemeClr val="bg2"/>
                </a:solidFill>
                <a:latin typeface="Roboto"/>
                <a:ea typeface="Consolas"/>
                <a:cs typeface="Consolas"/>
                <a:sym typeface="Consolas"/>
              </a:rPr>
              <a:t>@Result NVARCHAR(2000)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2000" dirty="0">
              <a:solidFill>
                <a:srgbClr val="000000"/>
              </a:solidFill>
              <a:latin typeface="Roboto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D38F73"/>
                </a:solidFill>
                <a:latin typeface="Roboto"/>
                <a:ea typeface="Consolas"/>
                <a:cs typeface="Consolas"/>
                <a:sym typeface="Consolas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Roboto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chemeClr val="bg2"/>
                </a:solidFill>
                <a:latin typeface="Roboto"/>
                <a:ea typeface="Consolas"/>
                <a:cs typeface="Consolas"/>
                <a:sym typeface="Consolas"/>
              </a:rPr>
              <a:t>@Result = </a:t>
            </a:r>
            <a:r>
              <a:rPr lang="en-US" sz="2000" dirty="0" err="1">
                <a:solidFill>
                  <a:schemeClr val="bg2"/>
                </a:solidFill>
                <a:latin typeface="Roboto"/>
                <a:ea typeface="Consolas"/>
                <a:cs typeface="Consolas"/>
                <a:sym typeface="Consolas"/>
              </a:rPr>
              <a:t>e.FirstName</a:t>
            </a:r>
            <a:r>
              <a:rPr lang="en-US" sz="2000" dirty="0">
                <a:solidFill>
                  <a:schemeClr val="bg2"/>
                </a:solidFill>
                <a:latin typeface="Roboto"/>
                <a:ea typeface="Consolas"/>
                <a:cs typeface="Consolas"/>
                <a:sym typeface="Consolas"/>
              </a:rPr>
              <a:t> + N' ' + </a:t>
            </a:r>
            <a:r>
              <a:rPr lang="en-US" sz="2000" dirty="0" err="1">
                <a:solidFill>
                  <a:schemeClr val="bg2"/>
                </a:solidFill>
                <a:latin typeface="Roboto"/>
                <a:ea typeface="Consolas"/>
                <a:cs typeface="Consolas"/>
                <a:sym typeface="Consolas"/>
              </a:rPr>
              <a:t>e.LastName</a:t>
            </a:r>
            <a:endParaRPr lang="en-US" sz="2000" dirty="0">
              <a:solidFill>
                <a:schemeClr val="bg2"/>
              </a:solidFill>
              <a:latin typeface="Roboto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D38F73"/>
                </a:solidFill>
                <a:latin typeface="Roboto"/>
                <a:ea typeface="Consolas"/>
                <a:cs typeface="Consolas"/>
                <a:sym typeface="Consolas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Roboto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chemeClr val="bg2"/>
                </a:solidFill>
                <a:latin typeface="Roboto"/>
                <a:ea typeface="Consolas"/>
                <a:cs typeface="Consolas"/>
                <a:sym typeface="Consolas"/>
              </a:rPr>
              <a:t>dbo.Employee</a:t>
            </a:r>
            <a:r>
              <a:rPr lang="en-US" sz="2000" dirty="0">
                <a:solidFill>
                  <a:schemeClr val="bg2"/>
                </a:solidFill>
                <a:latin typeface="Roboto"/>
                <a:ea typeface="Consolas"/>
                <a:cs typeface="Consolas"/>
                <a:sym typeface="Consolas"/>
              </a:rPr>
              <a:t> e</a:t>
            </a:r>
            <a:endParaRPr lang="en-US" sz="2000" dirty="0">
              <a:solidFill>
                <a:schemeClr val="bg2"/>
              </a:solidFill>
              <a:latin typeface="Roboto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D38F73"/>
                </a:solidFill>
                <a:latin typeface="Roboto"/>
                <a:ea typeface="Consolas"/>
                <a:cs typeface="Consolas"/>
                <a:sym typeface="Consolas"/>
              </a:rPr>
              <a:t>WHERE </a:t>
            </a:r>
            <a:r>
              <a:rPr lang="en-US" sz="2000" dirty="0">
                <a:solidFill>
                  <a:schemeClr val="bg2"/>
                </a:solidFill>
                <a:latin typeface="Roboto"/>
                <a:ea typeface="Consolas"/>
                <a:cs typeface="Consolas"/>
                <a:sym typeface="Consolas"/>
              </a:rPr>
              <a:t>Id = @</a:t>
            </a:r>
            <a:r>
              <a:rPr lang="en-US" sz="2000" dirty="0" err="1">
                <a:solidFill>
                  <a:schemeClr val="bg2"/>
                </a:solidFill>
                <a:latin typeface="Roboto"/>
                <a:ea typeface="Consolas"/>
                <a:cs typeface="Consolas"/>
                <a:sym typeface="Consolas"/>
              </a:rPr>
              <a:t>EmployeeID</a:t>
            </a:r>
            <a:endParaRPr lang="en-US" sz="2000" dirty="0">
              <a:solidFill>
                <a:schemeClr val="bg2"/>
              </a:solidFill>
              <a:latin typeface="Roboto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sz="2000" dirty="0">
              <a:solidFill>
                <a:srgbClr val="000000"/>
              </a:solidFill>
              <a:latin typeface="Roboto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D38F73"/>
                </a:solidFill>
                <a:latin typeface="Roboto"/>
                <a:ea typeface="Consolas"/>
                <a:cs typeface="Consolas"/>
                <a:sym typeface="Consolas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Roboto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chemeClr val="bg2"/>
                </a:solidFill>
                <a:latin typeface="Roboto"/>
                <a:ea typeface="Consolas"/>
                <a:cs typeface="Consolas"/>
                <a:sym typeface="Consolas"/>
              </a:rPr>
              <a:t>@Result</a:t>
            </a:r>
            <a:endParaRPr lang="en-US" sz="2000" dirty="0">
              <a:solidFill>
                <a:schemeClr val="bg2"/>
              </a:solidFill>
              <a:latin typeface="Roboto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D38F73"/>
                </a:solidFill>
                <a:latin typeface="Roboto"/>
                <a:ea typeface="Consolas"/>
                <a:cs typeface="Consolas"/>
                <a:sym typeface="Consolas"/>
              </a:rPr>
              <a:t>END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2000" dirty="0">
              <a:solidFill>
                <a:srgbClr val="0000FF"/>
              </a:solidFill>
              <a:latin typeface="Roboto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D38F73"/>
                </a:solidFill>
                <a:latin typeface="Roboto"/>
                <a:ea typeface="Consolas"/>
                <a:cs typeface="Consolas"/>
                <a:sym typeface="Consolas"/>
              </a:rPr>
              <a:t>SELECT</a:t>
            </a:r>
            <a:r>
              <a:rPr lang="en-US" sz="2000" dirty="0">
                <a:solidFill>
                  <a:srgbClr val="0000FF"/>
                </a:solidFill>
                <a:latin typeface="Roboto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chemeClr val="bg2"/>
                </a:solidFill>
                <a:latin typeface="Roboto"/>
                <a:ea typeface="Consolas"/>
                <a:cs typeface="Consolas"/>
                <a:sym typeface="Consolas"/>
              </a:rPr>
              <a:t>dbo.fn_EmployeeFullName</a:t>
            </a:r>
            <a:r>
              <a:rPr lang="en-US" sz="2000" dirty="0">
                <a:solidFill>
                  <a:schemeClr val="bg2"/>
                </a:solidFill>
                <a:latin typeface="Roboto"/>
                <a:ea typeface="Consolas"/>
                <a:cs typeface="Consolas"/>
                <a:sym typeface="Consolas"/>
              </a:rPr>
              <a:t>(1) </a:t>
            </a:r>
            <a:r>
              <a:rPr lang="en-US" sz="2000" dirty="0">
                <a:solidFill>
                  <a:srgbClr val="D38F73"/>
                </a:solidFill>
                <a:latin typeface="Roboto"/>
                <a:ea typeface="Consolas"/>
                <a:cs typeface="Consolas"/>
                <a:sym typeface="Consolas"/>
              </a:rPr>
              <a:t>/* CALLING A SCALAR FUNCTION */</a:t>
            </a:r>
          </a:p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5000"/>
              <a:buFont typeface="Roboto"/>
              <a:buChar char="●"/>
            </a:pPr>
            <a:endParaRPr lang="en-US" sz="24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14300" lv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5000"/>
              <a:buNone/>
            </a:pPr>
            <a:endParaRPr lang="en-US" sz="24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14300" lv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5000"/>
              <a:buNone/>
            </a:pPr>
            <a:endParaRPr lang="en-US" sz="24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74035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54;p26"/>
          <p:cNvSpPr txBox="1">
            <a:spLocks noGrp="1"/>
          </p:cNvSpPr>
          <p:nvPr/>
        </p:nvSpPr>
        <p:spPr>
          <a:xfrm>
            <a:off x="323088" y="143678"/>
            <a:ext cx="9315075" cy="93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-US" sz="54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WORKSHOP </a:t>
            </a:r>
            <a:r>
              <a:rPr lang="en-US" sz="54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54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146304" y="1207007"/>
            <a:ext cx="12124944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60400" lvl="0" indent="-457200">
              <a:spcBef>
                <a:spcPts val="1000"/>
              </a:spcBef>
              <a:buSzPct val="85000"/>
              <a:buFont typeface="Arial" pitchFamily="34" charset="0"/>
              <a:buChar char="•"/>
            </a:pP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Declare scalar function (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fn_FormatProductName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) for retrieving the Product description for specific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ProductId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in the following format:</a:t>
            </a:r>
          </a:p>
          <a:p>
            <a:pPr marL="660400" lvl="0" indent="-457200">
              <a:spcBef>
                <a:spcPts val="1000"/>
              </a:spcBef>
              <a:buSzPct val="85000"/>
              <a:buFont typeface="Arial" pitchFamily="34" charset="0"/>
              <a:buChar char="•"/>
            </a:pP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Second and Third character from the Code</a:t>
            </a:r>
          </a:p>
          <a:p>
            <a:pPr marL="660400" lvl="0" indent="-457200">
              <a:spcBef>
                <a:spcPts val="1000"/>
              </a:spcBef>
              <a:buSzPct val="85000"/>
              <a:buFont typeface="Arial" pitchFamily="34" charset="0"/>
              <a:buChar char="•"/>
            </a:pP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Last three characters from the Name</a:t>
            </a:r>
          </a:p>
          <a:p>
            <a:pPr marL="660400" lvl="0" indent="-457200">
              <a:spcBef>
                <a:spcPts val="1000"/>
              </a:spcBef>
              <a:buSzPct val="85000"/>
              <a:buFont typeface="Arial" pitchFamily="34" charset="0"/>
              <a:buChar char="•"/>
            </a:pP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Product Price</a:t>
            </a:r>
          </a:p>
        </p:txBody>
      </p:sp>
      <p:pic>
        <p:nvPicPr>
          <p:cNvPr id="5" name="Google Shape;196;g12e2cab3e31_0_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16168" y="3444734"/>
            <a:ext cx="5593086" cy="31389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5003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02;p33"/>
          <p:cNvSpPr txBox="1">
            <a:spLocks noGrp="1"/>
          </p:cNvSpPr>
          <p:nvPr/>
        </p:nvSpPr>
        <p:spPr>
          <a:xfrm>
            <a:off x="1896732" y="407652"/>
            <a:ext cx="777762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 algn="ctr"/>
            <a:r>
              <a:rPr lang="en-US" sz="5400" b="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HOMEWORK</a:t>
            </a:r>
            <a:endParaRPr sz="5400" b="0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Google Shape;204;p33"/>
          <p:cNvSpPr txBox="1">
            <a:spLocks noGrp="1"/>
          </p:cNvSpPr>
          <p:nvPr/>
        </p:nvSpPr>
        <p:spPr>
          <a:xfrm>
            <a:off x="384048" y="1864074"/>
            <a:ext cx="11187170" cy="4381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571500" lvl="0" indent="-4572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Wingdings" pitchFamily="2" charset="2"/>
              <a:buChar char="Ø"/>
            </a:pPr>
            <a:endParaRPr sz="2800" dirty="0">
              <a:solidFill>
                <a:schemeClr val="dk1"/>
              </a:solidFill>
            </a:endParaRPr>
          </a:p>
        </p:txBody>
      </p:sp>
      <p:pic>
        <p:nvPicPr>
          <p:cNvPr id="5" name="Picture 3" descr="Icon&#10;&#10;Description automatically generated">
            <a:extLst>
              <a:ext uri="{FF2B5EF4-FFF2-40B4-BE49-F238E27FC236}">
                <a16:creationId xmlns:a16="http://schemas.microsoft.com/office/drawing/2014/main" id="{51F48193-F576-D729-EBEA-AD1A7DF72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851" y="2423167"/>
            <a:ext cx="3573382" cy="356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12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4;p26"/>
          <p:cNvSpPr txBox="1">
            <a:spLocks noGrp="1"/>
          </p:cNvSpPr>
          <p:nvPr/>
        </p:nvSpPr>
        <p:spPr>
          <a:xfrm>
            <a:off x="246114" y="443220"/>
            <a:ext cx="10498086" cy="864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-US" sz="4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HOMEWORK</a:t>
            </a:r>
            <a:r>
              <a:rPr lang="en-US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 REQUIREMENTS</a:t>
            </a:r>
            <a:endParaRPr sz="40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55;p26"/>
          <p:cNvSpPr txBox="1">
            <a:spLocks noGrp="1"/>
          </p:cNvSpPr>
          <p:nvPr/>
        </p:nvSpPr>
        <p:spPr>
          <a:xfrm>
            <a:off x="-73152" y="1234440"/>
            <a:ext cx="11402568" cy="48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5000"/>
              <a:buFont typeface="Arial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</a:rPr>
              <a:t>Declare scalar variable for storing </a:t>
            </a:r>
            <a:r>
              <a:rPr lang="en-US" dirty="0" err="1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</a:rPr>
              <a:t>FirstName</a:t>
            </a:r>
            <a:r>
              <a:rPr lang="en-US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</a:rPr>
              <a:t> values</a:t>
            </a:r>
          </a:p>
          <a:p>
            <a:pPr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5000"/>
              <a:buFont typeface="Arial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</a:rPr>
              <a:t>Assign value ‘Antonio’ to the </a:t>
            </a:r>
            <a:r>
              <a:rPr lang="en-US" dirty="0" err="1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</a:rPr>
              <a:t>FirstName</a:t>
            </a:r>
            <a:r>
              <a:rPr lang="en-US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</a:rPr>
              <a:t> variable</a:t>
            </a:r>
          </a:p>
          <a:p>
            <a:pPr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5000"/>
              <a:buFont typeface="Arial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</a:rPr>
              <a:t>Find all Students having </a:t>
            </a:r>
            <a:r>
              <a:rPr lang="en-US" dirty="0" err="1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</a:rPr>
              <a:t>FirstName</a:t>
            </a:r>
            <a:r>
              <a:rPr lang="en-US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</a:rPr>
              <a:t> same as the variable</a:t>
            </a:r>
          </a:p>
          <a:p>
            <a:pPr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5000"/>
              <a:buFont typeface="Arial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</a:rPr>
              <a:t>Declare table variable that will contain </a:t>
            </a:r>
            <a:r>
              <a:rPr lang="en-US" dirty="0" err="1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</a:rPr>
              <a:t>StudentId</a:t>
            </a:r>
            <a:r>
              <a:rPr lang="en-US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</a:rPr>
              <a:t>, </a:t>
            </a:r>
            <a:r>
              <a:rPr lang="en-US" dirty="0" err="1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</a:rPr>
              <a:t>StudentName</a:t>
            </a:r>
            <a:r>
              <a:rPr lang="en-US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</a:rPr>
              <a:t> and </a:t>
            </a:r>
            <a:r>
              <a:rPr lang="en-US" dirty="0" err="1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</a:rPr>
              <a:t>DateOfBirth</a:t>
            </a:r>
            <a:endParaRPr lang="en-US" dirty="0">
              <a:solidFill>
                <a:schemeClr val="bg2"/>
              </a:solidFill>
              <a:latin typeface="Roboto" charset="0"/>
              <a:ea typeface="Roboto" charset="0"/>
              <a:cs typeface="Roboto" charset="0"/>
            </a:endParaRPr>
          </a:p>
          <a:p>
            <a:pPr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5000"/>
              <a:buFont typeface="Arial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</a:rPr>
              <a:t>Fill the table variable with all Female students</a:t>
            </a:r>
          </a:p>
          <a:p>
            <a:pPr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5000"/>
              <a:buFont typeface="Arial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</a:rPr>
              <a:t>Declare temp table that will contain </a:t>
            </a:r>
            <a:r>
              <a:rPr lang="en-US" dirty="0" err="1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</a:rPr>
              <a:t>LastName</a:t>
            </a:r>
            <a:r>
              <a:rPr lang="en-US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</a:rPr>
              <a:t> and </a:t>
            </a:r>
            <a:r>
              <a:rPr lang="en-US" dirty="0" err="1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</a:rPr>
              <a:t>EnrolledDate</a:t>
            </a:r>
            <a:r>
              <a:rPr lang="en-US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</a:rPr>
              <a:t> columns</a:t>
            </a:r>
          </a:p>
          <a:p>
            <a:pPr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5000"/>
              <a:buFont typeface="Arial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</a:rPr>
              <a:t>Fill the temp table with all Male students having First Name starting with ‘A’</a:t>
            </a:r>
          </a:p>
          <a:p>
            <a:pPr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5000"/>
              <a:buFont typeface="Arial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</a:rPr>
              <a:t>Retrieve the students from the table which last name is with 7 characters</a:t>
            </a:r>
          </a:p>
          <a:p>
            <a:pPr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5000"/>
              <a:buFont typeface="Arial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</a:rPr>
              <a:t>Find all teachers whose </a:t>
            </a:r>
            <a:r>
              <a:rPr lang="en-US" dirty="0" err="1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</a:rPr>
              <a:t>FirstName</a:t>
            </a:r>
            <a:r>
              <a:rPr lang="en-US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</a:rPr>
              <a:t> length is less than 5 and</a:t>
            </a:r>
          </a:p>
          <a:p>
            <a:pPr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5000"/>
              <a:buFont typeface="Arial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</a:rPr>
              <a:t>the first 3 characters of their </a:t>
            </a:r>
            <a:r>
              <a:rPr lang="en-US" dirty="0" err="1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</a:rPr>
              <a:t>FirstName</a:t>
            </a:r>
            <a:r>
              <a:rPr lang="en-US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</a:rPr>
              <a:t> and </a:t>
            </a:r>
            <a:r>
              <a:rPr lang="en-US" dirty="0" err="1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</a:rPr>
              <a:t>LastName</a:t>
            </a:r>
            <a:r>
              <a:rPr lang="en-US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</a:rPr>
              <a:t> are the same</a:t>
            </a:r>
          </a:p>
        </p:txBody>
      </p:sp>
    </p:spTree>
    <p:extLst>
      <p:ext uri="{BB962C8B-B14F-4D97-AF65-F5344CB8AC3E}">
        <p14:creationId xmlns:p14="http://schemas.microsoft.com/office/powerpoint/2010/main" val="998192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0;p34"/>
          <p:cNvSpPr txBox="1">
            <a:spLocks noGrp="1"/>
          </p:cNvSpPr>
          <p:nvPr/>
        </p:nvSpPr>
        <p:spPr>
          <a:xfrm>
            <a:off x="465570" y="450210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  <a:endParaRPr sz="4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Google Shape;211;p34"/>
          <p:cNvSpPr txBox="1">
            <a:spLocks noGrp="1"/>
          </p:cNvSpPr>
          <p:nvPr/>
        </p:nvSpPr>
        <p:spPr>
          <a:xfrm>
            <a:off x="465570" y="1583358"/>
            <a:ext cx="6099822" cy="29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>
                <a:latin typeface="Roboto"/>
                <a:ea typeface="Roboto"/>
                <a:cs typeface="Roboto"/>
                <a:sym typeface="Roboto"/>
              </a:rPr>
              <a:t>You can find us at</a:t>
            </a:r>
            <a:endParaRPr sz="28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Roboto"/>
              <a:buChar char="•"/>
            </a:pPr>
            <a:r>
              <a:rPr lang="en-US" sz="2800" dirty="0">
                <a:latin typeface="Roboto"/>
                <a:ea typeface="Roboto"/>
                <a:cs typeface="Roboto"/>
                <a:sym typeface="Roboto"/>
              </a:rPr>
              <a:t>panemanaskov!@gmail.com</a:t>
            </a:r>
            <a:endParaRPr sz="28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Roboto"/>
              <a:buChar char="•"/>
            </a:pPr>
            <a:r>
              <a:rPr lang="en" sz="2800" dirty="0">
                <a:latin typeface="Roboto"/>
                <a:ea typeface="Roboto"/>
                <a:sym typeface="Roboto"/>
              </a:rPr>
              <a:t>aleksandarmilovski1@gmail.com</a:t>
            </a:r>
            <a:endParaRPr lang="en" sz="2800" dirty="0">
              <a:latin typeface="Roboto"/>
              <a:ea typeface="Roboto"/>
              <a:sym typeface="Roboto"/>
              <a:hlinkClick r:id="rId2"/>
            </a:endParaRPr>
          </a:p>
          <a:p>
            <a:pPr marL="0" lvl="0" indent="0">
              <a:spcBef>
                <a:spcPts val="1000"/>
              </a:spcBef>
              <a:buClr>
                <a:srgbClr val="000000"/>
              </a:buClr>
              <a:buSzPts val="1100"/>
              <a:buNone/>
            </a:pPr>
            <a:r>
              <a:rPr lang="en" sz="2800" dirty="0">
                <a:latin typeface="Roboto"/>
                <a:ea typeface="Roboto"/>
                <a:cs typeface="Roboto"/>
                <a:sym typeface="Roboto"/>
              </a:rPr>
              <a:t>You can find </a:t>
            </a:r>
            <a:r>
              <a:rPr lang="en-US" sz="2800" dirty="0">
                <a:latin typeface="Roboto"/>
                <a:ea typeface="Roboto"/>
                <a:cs typeface="Roboto"/>
                <a:sym typeface="Roboto"/>
              </a:rPr>
              <a:t>the code at</a:t>
            </a:r>
          </a:p>
          <a:p>
            <a:pPr marL="76200" lvl="0" indent="0" algn="l"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2400"/>
              <a:buNone/>
            </a:pPr>
            <a:endParaRPr sz="2800" dirty="0">
              <a:solidFill>
                <a:srgbClr val="D38F73"/>
              </a:solidFill>
              <a:latin typeface="Roboto"/>
              <a:ea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04157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4;p26"/>
          <p:cNvSpPr txBox="1">
            <a:spLocks noGrp="1"/>
          </p:cNvSpPr>
          <p:nvPr/>
        </p:nvSpPr>
        <p:spPr>
          <a:xfrm>
            <a:off x="246114" y="717540"/>
            <a:ext cx="9071622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-US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AGENDA </a:t>
            </a:r>
            <a:endParaRPr sz="4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55;p26"/>
          <p:cNvSpPr txBox="1">
            <a:spLocks noGrp="1"/>
          </p:cNvSpPr>
          <p:nvPr/>
        </p:nvSpPr>
        <p:spPr>
          <a:xfrm>
            <a:off x="0" y="1746504"/>
            <a:ext cx="11238750" cy="4589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</a:rPr>
              <a:t>Programming Concepts </a:t>
            </a:r>
          </a:p>
          <a:p>
            <a:pPr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</a:rPr>
              <a:t>Built-In functions</a:t>
            </a:r>
          </a:p>
          <a:p>
            <a:pPr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</a:rPr>
              <a:t>Scalar functions</a:t>
            </a:r>
          </a:p>
          <a:p>
            <a:pPr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endParaRPr lang="en-US" sz="2800" dirty="0">
              <a:solidFill>
                <a:schemeClr val="bg2"/>
              </a:solidFill>
              <a:latin typeface="Roboto" charset="0"/>
              <a:ea typeface="Roboto" charset="0"/>
              <a:cs typeface="Roboto" charset="0"/>
            </a:endParaRPr>
          </a:p>
          <a:p>
            <a:pPr marL="11430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None/>
            </a:pPr>
            <a:endParaRPr lang="en-US" sz="2800" b="1" dirty="0">
              <a:solidFill>
                <a:schemeClr val="bg2"/>
              </a:solidFill>
              <a:latin typeface="Roboto" charset="0"/>
              <a:ea typeface="Roboto" charset="0"/>
              <a:cs typeface="Roboto" charset="0"/>
            </a:endParaRPr>
          </a:p>
          <a:p>
            <a:pPr marL="11430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None/>
            </a:pPr>
            <a:endParaRPr lang="en-US" sz="2800" b="1" dirty="0">
              <a:solidFill>
                <a:schemeClr val="bg2"/>
              </a:solidFill>
              <a:latin typeface="Roboto" charset="0"/>
              <a:ea typeface="Roboto" charset="0"/>
              <a:cs typeface="Roboto" charset="0"/>
            </a:endParaRPr>
          </a:p>
          <a:p>
            <a:pPr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endParaRPr lang="en-US" sz="2800" b="1" dirty="0">
              <a:solidFill>
                <a:schemeClr val="bg2"/>
              </a:solidFill>
              <a:latin typeface="Roboto" charset="0"/>
              <a:ea typeface="Roboto" charset="0"/>
              <a:cs typeface="Roboto" charset="0"/>
            </a:endParaRPr>
          </a:p>
          <a:p>
            <a:pPr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endParaRPr lang="en-US" sz="2800" dirty="0">
              <a:solidFill>
                <a:schemeClr val="bg2"/>
              </a:solidFill>
              <a:latin typeface="Roboto" charset="0"/>
              <a:ea typeface="Roboto" charset="0"/>
              <a:cs typeface="Roboto" charset="0"/>
              <a:sym typeface="Roboto"/>
            </a:endParaRPr>
          </a:p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endParaRPr lang="en-US" sz="2800" dirty="0">
              <a:solidFill>
                <a:schemeClr val="bg2"/>
              </a:solidFill>
              <a:latin typeface="Roboto" charset="0"/>
              <a:ea typeface="Roboto" charset="0"/>
              <a:cs typeface="Roboto" charset="0"/>
              <a:sym typeface="Roboto"/>
            </a:endParaRPr>
          </a:p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endParaRPr lang="en-US" sz="2800" dirty="0">
              <a:solidFill>
                <a:schemeClr val="bg2"/>
              </a:solidFill>
              <a:latin typeface="Roboto" charset="0"/>
              <a:ea typeface="Roboto" charset="0"/>
              <a:cs typeface="Roboto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1350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8;p28"/>
          <p:cNvSpPr txBox="1">
            <a:spLocks noGrp="1"/>
          </p:cNvSpPr>
          <p:nvPr/>
        </p:nvSpPr>
        <p:spPr>
          <a:xfrm>
            <a:off x="1476807" y="956625"/>
            <a:ext cx="9181350" cy="647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endParaRPr lang="en-US" sz="4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154;p26"/>
          <p:cNvSpPr txBox="1">
            <a:spLocks noGrp="1"/>
          </p:cNvSpPr>
          <p:nvPr/>
        </p:nvSpPr>
        <p:spPr>
          <a:xfrm>
            <a:off x="0" y="583875"/>
            <a:ext cx="11558790" cy="1232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>
              <a:lnSpc>
                <a:spcPct val="100000"/>
              </a:lnSpc>
              <a:buSzPts val="1100"/>
            </a:pPr>
            <a:r>
              <a:rPr lang="en-US" sz="4000" b="1" dirty="0">
                <a:solidFill>
                  <a:srgbClr val="D38F73"/>
                </a:solidFill>
                <a:latin typeface="Roboto"/>
                <a:ea typeface="Roboto"/>
                <a:cs typeface="Roboto"/>
              </a:rPr>
              <a:t>PROGRAMMING </a:t>
            </a:r>
            <a:r>
              <a:rPr lang="en-US" sz="4000" b="1" dirty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CONCEPTS</a:t>
            </a:r>
            <a:endParaRPr sz="40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" name="Google Shape;125;g12dab3335d2_0_10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76473" y="2093977"/>
            <a:ext cx="3556890" cy="32278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9418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1;p27"/>
          <p:cNvSpPr txBox="1">
            <a:spLocks noGrp="1"/>
          </p:cNvSpPr>
          <p:nvPr/>
        </p:nvSpPr>
        <p:spPr>
          <a:xfrm>
            <a:off x="136386" y="253553"/>
            <a:ext cx="11010150" cy="772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-US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DECLARATIONS</a:t>
            </a:r>
            <a:endParaRPr sz="40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62;p27"/>
          <p:cNvSpPr txBox="1">
            <a:spLocks noGrp="1"/>
          </p:cNvSpPr>
          <p:nvPr/>
        </p:nvSpPr>
        <p:spPr>
          <a:xfrm>
            <a:off x="136384" y="1059668"/>
            <a:ext cx="11010152" cy="3831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71500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3000"/>
              <a:buFont typeface="Arial" pitchFamily="34" charset="0"/>
              <a:buChar char="•"/>
            </a:pPr>
            <a:r>
              <a:rPr lang="en-US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Scalar</a:t>
            </a: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variable:</a:t>
            </a:r>
            <a:b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DECLARE </a:t>
            </a:r>
            <a:r>
              <a:rPr lang="en-US" sz="20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@</a:t>
            </a:r>
            <a:r>
              <a:rPr lang="en-US" sz="20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EmployeeId</a:t>
            </a:r>
            <a:r>
              <a:rPr lang="en-US" sz="2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INT</a:t>
            </a:r>
            <a:br>
              <a:rPr lang="en-US" sz="2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lang="en-US" sz="20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SET</a:t>
            </a:r>
            <a:r>
              <a:rPr lang="en-US" sz="20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@</a:t>
            </a:r>
            <a:r>
              <a:rPr lang="en-US" sz="20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EmployeeId</a:t>
            </a:r>
            <a:r>
              <a:rPr lang="en-US" sz="2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= 1</a:t>
            </a:r>
          </a:p>
          <a:p>
            <a:pPr marL="571500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3000"/>
              <a:buFont typeface="Arial" pitchFamily="34" charset="0"/>
              <a:buChar char="•"/>
            </a:pPr>
            <a:r>
              <a:rPr lang="en-US" sz="20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Table</a:t>
            </a:r>
            <a:r>
              <a:rPr lang="en-US" sz="2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variable:</a:t>
            </a:r>
            <a:br>
              <a:rPr lang="en-US" sz="2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DECLARE</a:t>
            </a:r>
            <a:r>
              <a:rPr lang="en-US" sz="2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@</a:t>
            </a:r>
            <a:r>
              <a:rPr lang="en-US" sz="20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EmployeeList</a:t>
            </a:r>
            <a:r>
              <a:rPr lang="en-US" sz="2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TABLE </a:t>
            </a:r>
            <a:r>
              <a:rPr lang="en-US" sz="2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EmployeeId</a:t>
            </a:r>
            <a:r>
              <a:rPr lang="en-US" sz="2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FirstName</a:t>
            </a:r>
            <a:r>
              <a:rPr lang="en-US" sz="2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NVARCHAR(100),   	</a:t>
            </a:r>
            <a:r>
              <a:rPr lang="en-US" sz="20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LastName</a:t>
            </a:r>
            <a:r>
              <a:rPr lang="en-US" sz="2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NVARCHAR(100));</a:t>
            </a:r>
          </a:p>
          <a:p>
            <a:pPr marL="11430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3000"/>
              <a:buNone/>
            </a:pPr>
            <a:br>
              <a:rPr lang="en-US" sz="2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		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INSERT INTO </a:t>
            </a:r>
            <a:r>
              <a:rPr lang="en-US" sz="2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@</a:t>
            </a:r>
            <a:r>
              <a:rPr lang="en-US" sz="20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EmployeeList</a:t>
            </a:r>
            <a:br>
              <a:rPr lang="en-US" sz="2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		SELECT Id, </a:t>
            </a:r>
            <a:r>
              <a:rPr lang="en-US" sz="20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FirstName</a:t>
            </a:r>
            <a:r>
              <a:rPr lang="en-US" sz="2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LastName</a:t>
            </a:r>
            <a:r>
              <a:rPr lang="en-US" sz="2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from </a:t>
            </a:r>
            <a:r>
              <a:rPr lang="en-US" sz="20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dbo.Employee</a:t>
            </a:r>
            <a:endParaRPr lang="en-US" sz="20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71500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3000"/>
              <a:buFont typeface="Arial" pitchFamily="34" charset="0"/>
              <a:buChar char="•"/>
            </a:pPr>
            <a:r>
              <a:rPr lang="en-US" sz="20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Temp</a:t>
            </a:r>
            <a:r>
              <a:rPr lang="en-US" sz="2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table:</a:t>
            </a:r>
            <a:br>
              <a:rPr lang="en-US" sz="2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CREATE TABLE</a:t>
            </a:r>
            <a:r>
              <a:rPr lang="en-US" sz="2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 </a:t>
            </a:r>
            <a:r>
              <a:rPr lang="en-US" sz="20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#</a:t>
            </a:r>
            <a:r>
              <a:rPr lang="en-US" sz="20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EmployeeList</a:t>
            </a:r>
            <a:r>
              <a:rPr lang="en-US" sz="2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 (</a:t>
            </a:r>
            <a:r>
              <a:rPr lang="en-US" sz="20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EmployeeId</a:t>
            </a:r>
            <a:r>
              <a:rPr lang="en-US" sz="2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FirstName</a:t>
            </a:r>
            <a:r>
              <a:rPr lang="en-US" sz="2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NVARCHAR(100), 	</a:t>
            </a:r>
            <a:r>
              <a:rPr lang="en-US" sz="20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LastName</a:t>
            </a:r>
            <a:r>
              <a:rPr lang="en-US" sz="2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NVARCHAR(100));</a:t>
            </a:r>
          </a:p>
          <a:p>
            <a:pPr marL="11430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3000"/>
              <a:buNone/>
            </a:pPr>
            <a:br>
              <a:rPr lang="en-US" sz="2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		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INSERT INTO </a:t>
            </a:r>
            <a:r>
              <a:rPr lang="en-US" sz="2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#</a:t>
            </a:r>
            <a:r>
              <a:rPr lang="en-US" sz="20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EmployeeList</a:t>
            </a:r>
            <a:br>
              <a:rPr lang="en-US" sz="2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		SELECT Id, </a:t>
            </a:r>
            <a:r>
              <a:rPr lang="en-US" sz="20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FirstName</a:t>
            </a:r>
            <a:r>
              <a:rPr lang="en-US" sz="2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LastName</a:t>
            </a:r>
            <a:r>
              <a:rPr lang="en-US" sz="2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from </a:t>
            </a:r>
            <a:r>
              <a:rPr lang="en-US" sz="20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dbo.Employee</a:t>
            </a:r>
            <a:endParaRPr lang="en-US" sz="20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71500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3000"/>
              <a:buFont typeface="Arial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14300" lv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3000"/>
              <a:buNone/>
            </a:pPr>
            <a:endParaRPr lang="en-US" sz="24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14300" lv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3000"/>
              <a:buNone/>
            </a:pPr>
            <a:endParaRPr lang="en-US" sz="24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71500" lvl="0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3000"/>
              <a:buFont typeface="Arial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14300" lv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3000"/>
              <a:buNone/>
            </a:pPr>
            <a:endParaRPr lang="en-US" sz="2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72487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4;p26"/>
          <p:cNvSpPr txBox="1">
            <a:spLocks noGrp="1"/>
          </p:cNvSpPr>
          <p:nvPr/>
        </p:nvSpPr>
        <p:spPr>
          <a:xfrm>
            <a:off x="172962" y="534660"/>
            <a:ext cx="9071622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-US" sz="4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FLOW OF </a:t>
            </a:r>
            <a:r>
              <a:rPr lang="en-US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CONTROL</a:t>
            </a:r>
            <a:endParaRPr sz="40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55;p26"/>
          <p:cNvSpPr txBox="1">
            <a:spLocks noGrp="1"/>
          </p:cNvSpPr>
          <p:nvPr/>
        </p:nvSpPr>
        <p:spPr>
          <a:xfrm>
            <a:off x="0" y="1362456"/>
            <a:ext cx="11448288" cy="4589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01600" lvl="0" indent="0">
              <a:lnSpc>
                <a:spcPct val="100000"/>
              </a:lnSpc>
              <a:spcBef>
                <a:spcPts val="600"/>
              </a:spcBef>
              <a:buSzPct val="85000"/>
              <a:buNone/>
            </a:pP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DECLARE @name NVARCHAR(255);</a:t>
            </a:r>
          </a:p>
          <a:p>
            <a:pPr marL="101600" lvl="0" indent="0">
              <a:lnSpc>
                <a:spcPct val="100000"/>
              </a:lnSpc>
              <a:spcBef>
                <a:spcPts val="600"/>
              </a:spcBef>
              <a:buSzPct val="85000"/>
              <a:buNone/>
            </a:pP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SET @name = 'Bob';</a:t>
            </a:r>
          </a:p>
          <a:p>
            <a:pPr marL="101600" lvl="0" indent="0">
              <a:lnSpc>
                <a:spcPct val="100000"/>
              </a:lnSpc>
              <a:spcBef>
                <a:spcPts val="600"/>
              </a:spcBef>
              <a:buSzPct val="85000"/>
              <a:buNone/>
            </a:pPr>
            <a:endParaRPr lang="en-US" sz="2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  <a:p>
            <a:pPr marL="101600" lvl="0" indent="0">
              <a:lnSpc>
                <a:spcPct val="100000"/>
              </a:lnSpc>
              <a:spcBef>
                <a:spcPts val="600"/>
              </a:spcBef>
              <a:buSzPct val="85000"/>
              <a:buNone/>
            </a:pP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	IF(LEN(@name) &lt; 2 )</a:t>
            </a:r>
          </a:p>
          <a:p>
            <a:pPr marL="101600" lvl="0" indent="0">
              <a:lnSpc>
                <a:spcPct val="100000"/>
              </a:lnSpc>
              <a:spcBef>
                <a:spcPts val="600"/>
              </a:spcBef>
              <a:buSzPct val="85000"/>
              <a:buNone/>
            </a:pP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 		SELECT 'Too short name';</a:t>
            </a:r>
          </a:p>
          <a:p>
            <a:pPr marL="101600" lvl="0" indent="0">
              <a:lnSpc>
                <a:spcPct val="100000"/>
              </a:lnSpc>
              <a:spcBef>
                <a:spcPts val="600"/>
              </a:spcBef>
              <a:buSzPct val="85000"/>
              <a:buNone/>
            </a:pP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	ELSE </a:t>
            </a:r>
          </a:p>
          <a:p>
            <a:pPr marL="101600" lvl="0" indent="0">
              <a:lnSpc>
                <a:spcPct val="100000"/>
              </a:lnSpc>
              <a:spcBef>
                <a:spcPts val="600"/>
              </a:spcBef>
              <a:buSzPct val="85000"/>
              <a:buNone/>
            </a:pP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 		SELECT @name + ' is a suitable name.' AS [Name Check Result];</a:t>
            </a:r>
          </a:p>
          <a:p>
            <a:pPr marL="11430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None/>
            </a:pPr>
            <a:endParaRPr lang="en-US" sz="2800" dirty="0">
              <a:solidFill>
                <a:schemeClr val="bg2"/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945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8;p28"/>
          <p:cNvSpPr txBox="1">
            <a:spLocks noGrp="1"/>
          </p:cNvSpPr>
          <p:nvPr/>
        </p:nvSpPr>
        <p:spPr>
          <a:xfrm>
            <a:off x="1476807" y="956625"/>
            <a:ext cx="9181350" cy="647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endParaRPr lang="en-US" sz="4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154;p26"/>
          <p:cNvSpPr txBox="1">
            <a:spLocks noGrp="1"/>
          </p:cNvSpPr>
          <p:nvPr/>
        </p:nvSpPr>
        <p:spPr>
          <a:xfrm>
            <a:off x="0" y="583875"/>
            <a:ext cx="11558790" cy="1232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>
              <a:lnSpc>
                <a:spcPct val="100000"/>
              </a:lnSpc>
              <a:buSzPts val="1100"/>
            </a:pPr>
            <a:r>
              <a:rPr lang="en-US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BUILT-IN FUNCTIONS</a:t>
            </a:r>
            <a:endParaRPr sz="40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" name="Google Shape;150;g12cf754cce0_0_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14217" y="2197936"/>
            <a:ext cx="3312846" cy="31878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6138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1;p27"/>
          <p:cNvSpPr txBox="1">
            <a:spLocks noGrp="1"/>
          </p:cNvSpPr>
          <p:nvPr/>
        </p:nvSpPr>
        <p:spPr>
          <a:xfrm>
            <a:off x="265176" y="187188"/>
            <a:ext cx="11010150" cy="772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-US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BUILT-IN</a:t>
            </a:r>
            <a:r>
              <a:rPr lang="en-US" sz="4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FUNCTIONS</a:t>
            </a:r>
            <a:endParaRPr sz="40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62;p27"/>
          <p:cNvSpPr txBox="1">
            <a:spLocks noGrp="1"/>
          </p:cNvSpPr>
          <p:nvPr/>
        </p:nvSpPr>
        <p:spPr>
          <a:xfrm>
            <a:off x="201168" y="960120"/>
            <a:ext cx="10296144" cy="239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71500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5000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LEFT(), RIGHT(), LEN()</a:t>
            </a:r>
          </a:p>
          <a:p>
            <a:pPr marL="571500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5000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SUBSTRING</a:t>
            </a:r>
          </a:p>
          <a:p>
            <a:pPr marL="571500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5000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SUBSTRING ( expression ,start , length )</a:t>
            </a:r>
          </a:p>
          <a:p>
            <a:pPr marL="571500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5000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REPLACE</a:t>
            </a:r>
          </a:p>
          <a:p>
            <a:pPr marL="571500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5000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REPLACE ( </a:t>
            </a:r>
            <a:r>
              <a:rPr lang="en-US" sz="28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string_expression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, </a:t>
            </a:r>
            <a:r>
              <a:rPr lang="en-US" sz="28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string_pattern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, </a:t>
            </a:r>
            <a:r>
              <a:rPr lang="en-US" sz="28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string_replacement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)</a:t>
            </a:r>
          </a:p>
          <a:p>
            <a:pPr marL="114300" lv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None/>
            </a:pPr>
            <a:endParaRPr lang="en-US" sz="2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171;p5"/>
          <p:cNvSpPr/>
          <p:nvPr/>
        </p:nvSpPr>
        <p:spPr>
          <a:xfrm>
            <a:off x="265176" y="4297680"/>
            <a:ext cx="9153144" cy="201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</a:pPr>
            <a:r>
              <a:rPr lang="en-US" sz="2100" dirty="0">
                <a:solidFill>
                  <a:srgbClr val="D38F73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1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100" dirty="0" err="1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en-US" sz="2100" dirty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endParaRPr lang="en-US" sz="2100" dirty="0">
              <a:solidFill>
                <a:schemeClr val="bg2"/>
              </a:solidFill>
            </a:endParaRPr>
          </a:p>
          <a:p>
            <a:pPr lvl="0">
              <a:buClr>
                <a:schemeClr val="dk1"/>
              </a:buClr>
            </a:pPr>
            <a:r>
              <a:rPr lang="en-US" sz="21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100" dirty="0">
                <a:solidFill>
                  <a:srgbClr val="D38F73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-US" sz="2100" dirty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(FirstName,3) </a:t>
            </a:r>
            <a:r>
              <a:rPr lang="en-US" sz="21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-US" sz="21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LeftFunction</a:t>
            </a:r>
            <a:r>
              <a:rPr lang="en-US" sz="2100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1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en-US" sz="2100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</a:pPr>
            <a:r>
              <a:rPr lang="en-US" sz="21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100" dirty="0">
                <a:solidFill>
                  <a:srgbClr val="D38F73"/>
                </a:solidFill>
                <a:latin typeface="Consolas"/>
                <a:ea typeface="Consolas"/>
                <a:cs typeface="Consolas"/>
                <a:sym typeface="Consolas"/>
              </a:rPr>
              <a:t>RIGHT</a:t>
            </a:r>
            <a:r>
              <a:rPr lang="en-US" sz="2100" dirty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(FirstName,3) </a:t>
            </a:r>
            <a:r>
              <a:rPr lang="en-US" sz="21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21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RightFunction</a:t>
            </a:r>
            <a:r>
              <a:rPr lang="en-US" sz="2100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1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en-US" sz="2100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</a:pPr>
            <a:r>
              <a:rPr lang="en-US" sz="21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100" dirty="0">
                <a:solidFill>
                  <a:srgbClr val="D38F73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-US" sz="2100" dirty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100" dirty="0" err="1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en-US" sz="2100" dirty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21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21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LenFunction</a:t>
            </a:r>
            <a:r>
              <a:rPr lang="en-US" sz="2100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lang="en-US" sz="21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chemeClr val="dk1"/>
              </a:buClr>
            </a:pPr>
            <a:r>
              <a:rPr lang="en-US" sz="21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100" dirty="0">
                <a:solidFill>
                  <a:srgbClr val="D38F73"/>
                </a:solidFill>
                <a:latin typeface="Consolas"/>
                <a:ea typeface="Consolas"/>
                <a:cs typeface="Consolas"/>
                <a:sym typeface="Consolas"/>
              </a:rPr>
              <a:t>SUBSTRING</a:t>
            </a:r>
            <a:r>
              <a:rPr lang="en-US" sz="2100" dirty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(FirstName,1,3) </a:t>
            </a:r>
            <a:r>
              <a:rPr lang="en-US" sz="21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21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SubstringFunction</a:t>
            </a:r>
            <a:r>
              <a:rPr lang="en-US" sz="2100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lang="en-US" sz="21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chemeClr val="dk1"/>
              </a:buClr>
            </a:pPr>
            <a:r>
              <a:rPr lang="en-US" sz="21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100" dirty="0">
                <a:solidFill>
                  <a:srgbClr val="D38F73"/>
                </a:solidFill>
                <a:latin typeface="Consolas"/>
                <a:ea typeface="Consolas"/>
                <a:cs typeface="Consolas"/>
                <a:sym typeface="Consolas"/>
              </a:rPr>
              <a:t>REPLACE</a:t>
            </a:r>
            <a:r>
              <a:rPr lang="en-US" sz="2100" dirty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100" dirty="0" err="1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en-US" sz="2100" dirty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,'</a:t>
            </a:r>
            <a:r>
              <a:rPr lang="en-US" sz="2100" dirty="0" err="1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Ale','X</a:t>
            </a:r>
            <a:r>
              <a:rPr lang="en-US" sz="2100" dirty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-') </a:t>
            </a:r>
            <a:r>
              <a:rPr lang="en-US" sz="21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21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ReplaceFunction</a:t>
            </a:r>
            <a:endParaRPr lang="en-US" sz="21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chemeClr val="dk1"/>
              </a:buClr>
            </a:pPr>
            <a:r>
              <a:rPr lang="en-US" sz="2100" dirty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n-US" sz="2100" dirty="0" err="1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dbo.Employee</a:t>
            </a:r>
            <a:endParaRPr lang="en-US" sz="2100" dirty="0">
              <a:solidFill>
                <a:schemeClr val="bg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77742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8;p28"/>
          <p:cNvSpPr txBox="1">
            <a:spLocks noGrp="1"/>
          </p:cNvSpPr>
          <p:nvPr/>
        </p:nvSpPr>
        <p:spPr>
          <a:xfrm>
            <a:off x="1476807" y="956625"/>
            <a:ext cx="9181350" cy="647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endParaRPr lang="en-US" sz="4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154;p26"/>
          <p:cNvSpPr txBox="1">
            <a:spLocks noGrp="1"/>
          </p:cNvSpPr>
          <p:nvPr/>
        </p:nvSpPr>
        <p:spPr>
          <a:xfrm>
            <a:off x="323087" y="116246"/>
            <a:ext cx="9315075" cy="93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-US" sz="54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WORKSHOP </a:t>
            </a:r>
            <a:r>
              <a:rPr lang="en-US" sz="54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54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6784" y="1128226"/>
            <a:ext cx="11618976" cy="5729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60400" lvl="0" indent="-457200">
              <a:spcBef>
                <a:spcPts val="1000"/>
              </a:spcBef>
              <a:buSzPct val="85000"/>
              <a:buFont typeface="Arial" pitchFamily="34" charset="0"/>
              <a:buChar char="•"/>
            </a:pP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Declare scalar variable for storing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FirstName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values</a:t>
            </a:r>
          </a:p>
          <a:p>
            <a:pPr marL="660400" lvl="0" indent="-457200">
              <a:spcBef>
                <a:spcPts val="1000"/>
              </a:spcBef>
              <a:buSzPct val="85000"/>
              <a:buFont typeface="Arial" pitchFamily="34" charset="0"/>
              <a:buChar char="•"/>
            </a:pP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Assign value ‘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Aleksandar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’ to the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FirstName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variable</a:t>
            </a:r>
          </a:p>
          <a:p>
            <a:pPr marL="660400" lvl="0" indent="-457200">
              <a:spcBef>
                <a:spcPts val="1000"/>
              </a:spcBef>
              <a:buSzPct val="85000"/>
              <a:buFont typeface="Arial" pitchFamily="34" charset="0"/>
              <a:buChar char="•"/>
            </a:pP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Find all Employees having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FirstName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same as the variable</a:t>
            </a:r>
          </a:p>
          <a:p>
            <a:pPr marL="660400" lvl="0" indent="-457200">
              <a:spcBef>
                <a:spcPts val="1000"/>
              </a:spcBef>
              <a:buSzPct val="85000"/>
              <a:buFont typeface="Arial" pitchFamily="34" charset="0"/>
              <a:buChar char="•"/>
            </a:pP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Declare table variable that will contain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EmployeeId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and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DateOfBirth</a:t>
            </a:r>
            <a:endParaRPr lang="en-US" sz="2800" dirty="0">
              <a:latin typeface="Roboto" charset="0"/>
              <a:ea typeface="Roboto" charset="0"/>
              <a:cs typeface="Roboto" charset="0"/>
            </a:endParaRPr>
          </a:p>
          <a:p>
            <a:pPr marL="660400" lvl="0" indent="-457200">
              <a:spcBef>
                <a:spcPts val="1000"/>
              </a:spcBef>
              <a:buSzPct val="85000"/>
              <a:buFont typeface="Arial" pitchFamily="34" charset="0"/>
              <a:buChar char="•"/>
            </a:pP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Fill the table variable with all Female employees</a:t>
            </a:r>
          </a:p>
          <a:p>
            <a:pPr marL="660400" lvl="0" indent="-457200">
              <a:spcBef>
                <a:spcPts val="1000"/>
              </a:spcBef>
              <a:buSzPct val="85000"/>
              <a:buFont typeface="Arial" pitchFamily="34" charset="0"/>
              <a:buChar char="•"/>
            </a:pP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Declare temp table that will contain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LastName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and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HireDate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columns</a:t>
            </a:r>
          </a:p>
          <a:p>
            <a:pPr marL="660400" lvl="0" indent="-457200">
              <a:spcBef>
                <a:spcPts val="1000"/>
              </a:spcBef>
              <a:buSzPct val="85000"/>
              <a:buFont typeface="Arial" pitchFamily="34" charset="0"/>
              <a:buChar char="•"/>
            </a:pP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Fill the temp table with all Male employees having First Name starting with ‘A’</a:t>
            </a:r>
          </a:p>
          <a:p>
            <a:pPr marL="660400" lvl="0" indent="-457200">
              <a:spcBef>
                <a:spcPts val="1000"/>
              </a:spcBef>
              <a:buSzPct val="85000"/>
              <a:buFont typeface="Arial" pitchFamily="34" charset="0"/>
              <a:buChar char="•"/>
            </a:pP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Retrieve the employees from the table which last name is with 7 characters</a:t>
            </a:r>
          </a:p>
        </p:txBody>
      </p:sp>
    </p:spTree>
    <p:extLst>
      <p:ext uri="{BB962C8B-B14F-4D97-AF65-F5344CB8AC3E}">
        <p14:creationId xmlns:p14="http://schemas.microsoft.com/office/powerpoint/2010/main" val="775750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8;p28"/>
          <p:cNvSpPr txBox="1">
            <a:spLocks noGrp="1"/>
          </p:cNvSpPr>
          <p:nvPr/>
        </p:nvSpPr>
        <p:spPr>
          <a:xfrm>
            <a:off x="1476807" y="956625"/>
            <a:ext cx="9181350" cy="647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endParaRPr lang="en-US" sz="4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154;p26"/>
          <p:cNvSpPr txBox="1">
            <a:spLocks noGrp="1"/>
          </p:cNvSpPr>
          <p:nvPr/>
        </p:nvSpPr>
        <p:spPr>
          <a:xfrm>
            <a:off x="0" y="583875"/>
            <a:ext cx="11558790" cy="1232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>
              <a:lnSpc>
                <a:spcPct val="100000"/>
              </a:lnSpc>
              <a:buSzPts val="1100"/>
            </a:pPr>
            <a:r>
              <a:rPr lang="en-US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SCALAR</a:t>
            </a:r>
            <a:r>
              <a:rPr lang="en-US" sz="4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FUNCTIONS</a:t>
            </a:r>
            <a:endParaRPr sz="4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" name="Google Shape;173;g12cf754cce0_0_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41391" y="2136527"/>
            <a:ext cx="3676008" cy="34413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2434058"/>
      </p:ext>
    </p:extLst>
  </p:cSld>
  <p:clrMapOvr>
    <a:masterClrMapping/>
  </p:clrMapOvr>
</p:sld>
</file>

<file path=ppt/theme/theme1.xml><?xml version="1.0" encoding="utf-8"?>
<a:theme xmlns:a="http://schemas.openxmlformats.org/drawingml/2006/main" name="DB SQL_2">
  <a:themeElements>
    <a:clrScheme name="QinShift">
      <a:dk1>
        <a:srgbClr val="00000A"/>
      </a:dk1>
      <a:lt1>
        <a:srgbClr val="FFFEF7"/>
      </a:lt1>
      <a:dk2>
        <a:srgbClr val="28414D"/>
      </a:dk2>
      <a:lt2>
        <a:srgbClr val="FFFEF7"/>
      </a:lt2>
      <a:accent1>
        <a:srgbClr val="FCEB6B"/>
      </a:accent1>
      <a:accent2>
        <a:srgbClr val="C3CAD3"/>
      </a:accent2>
      <a:accent3>
        <a:srgbClr val="28414D"/>
      </a:accent3>
      <a:accent4>
        <a:srgbClr val="D08F74"/>
      </a:accent4>
      <a:accent5>
        <a:srgbClr val="FFFEF7"/>
      </a:accent5>
      <a:accent6>
        <a:srgbClr val="00000A"/>
      </a:accent6>
      <a:hlink>
        <a:srgbClr val="FCEB6B"/>
      </a:hlink>
      <a:folHlink>
        <a:srgbClr val="D08F74"/>
      </a:folHlink>
    </a:clrScheme>
    <a:fontScheme name="QinShift">
      <a:majorFont>
        <a:latin typeface="Baskervill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8FB89D230DCC42BDD843F1B245BD7C" ma:contentTypeVersion="5" ma:contentTypeDescription="Create a new document." ma:contentTypeScope="" ma:versionID="dc5c918a3d43d4b71f7c3e546b28501e">
  <xsd:schema xmlns:xsd="http://www.w3.org/2001/XMLSchema" xmlns:xs="http://www.w3.org/2001/XMLSchema" xmlns:p="http://schemas.microsoft.com/office/2006/metadata/properties" xmlns:ns2="6b73ce5a-f2a1-4cf4-8171-3a71a0a85190" xmlns:ns3="2c4bccb4-1ba2-4bfe-9f28-22789556bff1" targetNamespace="http://schemas.microsoft.com/office/2006/metadata/properties" ma:root="true" ma:fieldsID="0002f2178cbcb7c00a5d488d31cbad9d" ns2:_="" ns3:_="">
    <xsd:import namespace="6b73ce5a-f2a1-4cf4-8171-3a71a0a85190"/>
    <xsd:import namespace="2c4bccb4-1ba2-4bfe-9f28-22789556bf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73ce5a-f2a1-4cf4-8171-3a71a0a851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4bccb4-1ba2-4bfe-9f28-22789556bff1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7A0CE2E-BC93-4D7C-9869-13C7D782BEAC}">
  <ds:schemaRefs>
    <ds:schemaRef ds:uri="http://purl.org/dc/elements/1.1/"/>
    <ds:schemaRef ds:uri="6b73ce5a-f2a1-4cf4-8171-3a71a0a85190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2c4bccb4-1ba2-4bfe-9f28-22789556bff1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DA364C0-398C-498E-AE6A-331B2F0D05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73ce5a-f2a1-4cf4-8171-3a71a0a85190"/>
    <ds:schemaRef ds:uri="2c4bccb4-1ba2-4bfe-9f28-22789556bf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FB14AAD-E32E-4304-88A7-F7C4DB51B13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DB SQL_2</Template>
  <TotalTime>858</TotalTime>
  <Words>674</Words>
  <Application>Microsoft Office PowerPoint</Application>
  <PresentationFormat>Widescreen</PresentationFormat>
  <Paragraphs>100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Baskerville</vt:lpstr>
      <vt:lpstr>Calibri</vt:lpstr>
      <vt:lpstr>Consolas</vt:lpstr>
      <vt:lpstr>Roboto</vt:lpstr>
      <vt:lpstr>Roboto Medium</vt:lpstr>
      <vt:lpstr>Wingdings</vt:lpstr>
      <vt:lpstr>DB SQL_2</vt:lpstr>
      <vt:lpstr>Built-in and Scalar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Aggregate functions, Grouping and Views</dc:title>
  <dc:creator>Trajan Stevkovski</dc:creator>
  <cp:lastModifiedBy>Pane Manaskov</cp:lastModifiedBy>
  <cp:revision>9</cp:revision>
  <dcterms:created xsi:type="dcterms:W3CDTF">2024-04-26T21:30:03Z</dcterms:created>
  <dcterms:modified xsi:type="dcterms:W3CDTF">2025-04-08T20:01:11Z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2023-06-07T15:49:38Z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206900aa-0bbd-41d5-8912-9ad52964005a</vt:lpwstr>
  </property>
  <property fmtid="{D5CDD505-2E9C-101B-9397-08002B2CF9AE}" pid="7" name="MSIP_Label_defa4170-0d19-0005-0004-bc88714345d2_ActionId">
    <vt:lpwstr>a288f342-02f6-4f88-92be-587e08407045</vt:lpwstr>
  </property>
  <property fmtid="{D5CDD505-2E9C-101B-9397-08002B2CF9AE}" pid="8" name="MSIP_Label_defa4170-0d19-0005-0004-bc88714345d2_ContentBits">
    <vt:lpwstr>0</vt:lpwstr>
  </property>
  <property fmtid="{D5CDD505-2E9C-101B-9397-08002B2CF9AE}" pid="9" name="ContentTypeId">
    <vt:lpwstr>0x0101009F8FB89D230DCC42BDD843F1B245BD7C</vt:lpwstr>
  </property>
</Properties>
</file>