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487" r:id="rId2"/>
    <p:sldId id="488" r:id="rId3"/>
    <p:sldId id="489" r:id="rId4"/>
    <p:sldId id="495" r:id="rId5"/>
    <p:sldId id="490" r:id="rId6"/>
    <p:sldId id="491" r:id="rId7"/>
    <p:sldId id="493" r:id="rId8"/>
    <p:sldId id="494" r:id="rId9"/>
    <p:sldId id="526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35" r:id="rId19"/>
    <p:sldId id="537" r:id="rId20"/>
    <p:sldId id="538" r:id="rId21"/>
    <p:sldId id="539" r:id="rId22"/>
    <p:sldId id="533" r:id="rId23"/>
    <p:sldId id="506" r:id="rId24"/>
    <p:sldId id="507" r:id="rId25"/>
    <p:sldId id="541" r:id="rId26"/>
    <p:sldId id="542" r:id="rId27"/>
    <p:sldId id="540" r:id="rId28"/>
    <p:sldId id="534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FED"/>
    <a:srgbClr val="17DDEC"/>
    <a:srgbClr val="5B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97" d="100"/>
          <a:sy n="97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613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58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648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align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912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92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621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ana.org/number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Web Basis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4400" b="1" dirty="0" smtClean="0">
                <a:solidFill>
                  <a:srgbClr val="FFFF00"/>
                </a:solidFill>
                <a:latin typeface="+mj-lt"/>
              </a:rPr>
              <a:t>Разметка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15DFED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17DDEC"/>
                </a:solidFill>
                <a:cs typeface="Segoe UI Semibold" panose="020B0702040204020203" pitchFamily="34" charset="0"/>
              </a:rPr>
              <a:t>/QA</a:t>
            </a:r>
            <a:endParaRPr lang="en-US" sz="3600" b="1" dirty="0">
              <a:solidFill>
                <a:srgbClr val="17DDEC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38356"/>
            <a:ext cx="4554657" cy="6819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888088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45105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03724" y="5253008"/>
            <a:ext cx="7452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/>
              <a:t>HTML</a:t>
            </a:r>
            <a:r>
              <a:rPr lang="ru-RU" sz="2400" i="1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3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03724" y="5253008"/>
            <a:ext cx="7452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/>
              <a:t>HTML</a:t>
            </a:r>
            <a:r>
              <a:rPr lang="ru-RU" sz="2400" i="1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15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23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 smtClean="0"/>
              <a:t>Visual Studio Code </a:t>
            </a:r>
            <a:r>
              <a:rPr lang="ru-RU" sz="2200" dirty="0" smtClean="0"/>
              <a:t>один </a:t>
            </a:r>
            <a:r>
              <a:rPr lang="ru-RU" sz="2200" dirty="0"/>
              <a:t>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8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2. </a:t>
            </a:r>
            <a:r>
              <a:rPr lang="en-US" sz="8000" b="1" dirty="0" smtClean="0"/>
              <a:t>HTML </a:t>
            </a:r>
            <a:r>
              <a:rPr lang="ru-RU" sz="8000" b="1" dirty="0" smtClean="0"/>
              <a:t>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6636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 smtClean="0"/>
              <a:t>непарными</a:t>
            </a:r>
            <a:r>
              <a:rPr lang="ru-RU" sz="3200" dirty="0" smtClean="0"/>
              <a:t>;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HTML</a:t>
            </a:r>
            <a:r>
              <a:rPr lang="ru-RU" sz="3600" b="1" dirty="0" smtClean="0"/>
              <a:t>-документ</a:t>
            </a:r>
            <a:r>
              <a:rPr lang="en-US" sz="3600" b="1" dirty="0" smtClean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855"/>
          <a:stretch/>
        </p:blipFill>
        <p:spPr>
          <a:xfrm>
            <a:off x="1084243" y="1268760"/>
            <a:ext cx="10372753" cy="4824536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3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Строчно</a:t>
            </a:r>
            <a:r>
              <a:rPr lang="uk-UA" sz="6600" b="1" dirty="0" smtClean="0"/>
              <a:t>/</a:t>
            </a:r>
            <a:r>
              <a:rPr lang="uk-UA" sz="6600" b="1" dirty="0" err="1" smtClean="0"/>
              <a:t>блочная</a:t>
            </a:r>
            <a:r>
              <a:rPr lang="uk-UA" sz="6600" b="1" dirty="0" smtClean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598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097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Строчные (</a:t>
            </a:r>
            <a:r>
              <a:rPr lang="en-US" sz="4800" b="1" dirty="0" smtClean="0"/>
              <a:t>inline</a:t>
            </a:r>
            <a:r>
              <a:rPr lang="ru-RU" sz="4800" b="1" dirty="0" smtClean="0"/>
              <a:t>) </a:t>
            </a:r>
            <a:r>
              <a:rPr lang="ru-RU" sz="4800" b="1" dirty="0"/>
              <a:t>и </a:t>
            </a:r>
            <a:r>
              <a:rPr lang="ru-RU" sz="4800" b="1" dirty="0" smtClean="0"/>
              <a:t>блочные</a:t>
            </a:r>
            <a:r>
              <a:rPr lang="en-US" sz="4800" b="1" dirty="0" smtClean="0"/>
              <a:t> (block)</a:t>
            </a:r>
            <a:r>
              <a:rPr lang="ru-RU" sz="4800" b="1" dirty="0" smtClean="0"/>
              <a:t> </a:t>
            </a:r>
            <a:r>
              <a:rPr lang="ru-RU" sz="4800" b="1" dirty="0"/>
              <a:t>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4474" y="2953397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</a:t>
            </a:r>
            <a:r>
              <a:rPr lang="ru-RU" sz="2400" dirty="0" smtClean="0"/>
              <a:t>занимает на странице прямоугольную область. </a:t>
            </a:r>
            <a:r>
              <a:rPr lang="ru-RU" sz="2400" dirty="0"/>
              <a:t>Такой элемент занимает всю доступную ширину, </a:t>
            </a:r>
            <a:r>
              <a:rPr lang="ru-RU" sz="2400" dirty="0" smtClean="0"/>
              <a:t>а высота </a:t>
            </a:r>
            <a:r>
              <a:rPr lang="ru-RU" sz="2400" dirty="0"/>
              <a:t>элемента определяется его </a:t>
            </a:r>
            <a:r>
              <a:rPr lang="ru-RU" sz="2400" dirty="0" smtClean="0"/>
              <a:t>содержимым (</a:t>
            </a:r>
            <a:r>
              <a:rPr lang="ru-RU" sz="2400" i="1" dirty="0" smtClean="0"/>
              <a:t>он </a:t>
            </a:r>
            <a:r>
              <a:rPr lang="ru-RU" sz="2400" i="1" dirty="0"/>
              <a:t>всегда начинается с новой </a:t>
            </a:r>
            <a:r>
              <a:rPr lang="ru-RU" sz="2400" i="1" dirty="0" smtClean="0"/>
              <a:t>строки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71056" y="5036983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</a:t>
            </a:r>
            <a:r>
              <a:rPr lang="ru-RU" sz="2400" dirty="0" smtClean="0"/>
              <a:t>частью строкового (</a:t>
            </a:r>
            <a:r>
              <a:rPr lang="ru-RU" sz="2400" i="1" dirty="0" smtClean="0"/>
              <a:t>текстового</a:t>
            </a:r>
            <a:r>
              <a:rPr lang="ru-RU" sz="2400" dirty="0" smtClean="0"/>
              <a:t>) содержимого строки (</a:t>
            </a:r>
            <a:r>
              <a:rPr lang="ru-RU" sz="2400" i="1" dirty="0" smtClean="0"/>
              <a:t>как </a:t>
            </a:r>
            <a:r>
              <a:rPr lang="ru-RU" sz="2400" i="1" dirty="0"/>
              <a:t>правило </a:t>
            </a:r>
            <a:r>
              <a:rPr lang="ru-RU" sz="2400" i="1" dirty="0" smtClean="0"/>
              <a:t>внутри блочного </a:t>
            </a:r>
            <a:r>
              <a:rPr lang="ru-RU" sz="2400" i="1" dirty="0"/>
              <a:t>элемента</a:t>
            </a:r>
            <a:r>
              <a:rPr lang="ru-RU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336" y="18546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Все </a:t>
            </a:r>
            <a:r>
              <a:rPr lang="ru-RU" sz="3200" b="1" dirty="0" smtClean="0"/>
              <a:t>теги внутри </a:t>
            </a:r>
            <a:r>
              <a:rPr lang="en-US" sz="3200" b="1" dirty="0" smtClean="0">
                <a:solidFill>
                  <a:srgbClr val="7030A0"/>
                </a:solidFill>
              </a:rPr>
              <a:t>&lt;BODY&gt; </a:t>
            </a:r>
            <a:r>
              <a:rPr lang="ru-RU" sz="3200" b="1" dirty="0" smtClean="0"/>
              <a:t>относятся </a:t>
            </a:r>
            <a:r>
              <a:rPr lang="ru-RU" sz="32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33315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qa16</a:t>
            </a:r>
            <a:r>
              <a:rPr lang="en-US" sz="6000" b="1" dirty="0" smtClean="0">
                <a:solidFill>
                  <a:srgbClr val="002060"/>
                </a:solidFill>
                <a:latin typeface="+mj-lt"/>
              </a:rPr>
              <a:t>.</a:t>
            </a:r>
            <a:r>
              <a:rPr lang="en-US" sz="6000" b="1" dirty="0" smtClean="0">
                <a:solidFill>
                  <a:srgbClr val="00B050"/>
                </a:solidFill>
                <a:latin typeface="+mj-lt"/>
              </a:rPr>
              <a:t>ortdnipro</a:t>
            </a:r>
            <a:r>
              <a:rPr lang="en-US" sz="6000" b="1" dirty="0" smtClean="0">
                <a:solidFill>
                  <a:srgbClr val="002060"/>
                </a:solidFill>
                <a:latin typeface="+mj-lt"/>
              </a:rPr>
              <a:t>.</a:t>
            </a:r>
            <a:r>
              <a:rPr lang="en-US" sz="6000" b="1" dirty="0" smtClean="0">
                <a:solidFill>
                  <a:srgbClr val="0070C0"/>
                </a:solidFill>
                <a:latin typeface="+mj-lt"/>
              </a:rPr>
              <a:t>org</a:t>
            </a:r>
            <a:endParaRPr lang="uk-UA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 smtClean="0">
                <a:solidFill>
                  <a:srgbClr val="C00000"/>
                </a:solidFill>
              </a:rPr>
              <a:t>QA16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2206302" y="18926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 smtClean="0"/>
              <a:t>Где взять материалы</a:t>
            </a:r>
            <a:r>
              <a:rPr lang="en-US" sz="4000" b="1" dirty="0" smtClean="0"/>
              <a:t>?</a:t>
            </a:r>
            <a:endParaRPr lang="ru-RU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90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6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 smtClean="0"/>
              <a:t>)</a:t>
            </a:r>
            <a:r>
              <a:rPr lang="en-US" sz="5400" b="1" dirty="0" smtClean="0"/>
              <a:t> </a:t>
            </a:r>
            <a:r>
              <a:rPr lang="uk-UA" sz="5400" b="1" dirty="0" smtClean="0"/>
              <a:t>теги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 smtClean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4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Изображения</a:t>
            </a:r>
            <a:r>
              <a:rPr lang="uk-UA" sz="6600" b="1" dirty="0" smtClean="0"/>
              <a:t> и </a:t>
            </a:r>
            <a:r>
              <a:rPr lang="uk-UA" sz="6600" b="1" dirty="0" err="1" smtClean="0"/>
              <a:t>ссылки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3249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40466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</a:t>
            </a:r>
            <a:r>
              <a:rPr lang="ru-RU" sz="2400" dirty="0" smtClean="0"/>
              <a:t>на </a:t>
            </a:r>
            <a:r>
              <a:rPr lang="ru-RU" sz="2400" dirty="0"/>
              <a:t>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 smtClean="0"/>
              <a:t>Подробнее </a:t>
            </a:r>
            <a:r>
              <a:rPr lang="ru-RU" sz="2400" dirty="0"/>
              <a:t>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821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058" y="4535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393305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5011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5</a:t>
            </a:r>
            <a:r>
              <a:rPr lang="en-US" sz="6600" b="1" dirty="0" smtClean="0"/>
              <a:t>. </a:t>
            </a:r>
            <a:r>
              <a:rPr lang="uk-UA" sz="6600" b="1" dirty="0" smtClean="0"/>
              <a:t>Семантика </a:t>
            </a:r>
            <a:r>
              <a:rPr lang="en-US" sz="6600" b="1" dirty="0" smtClean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611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HTML 5.x </a:t>
            </a:r>
            <a:r>
              <a:rPr lang="ru-RU" sz="2800" dirty="0" smtClean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/>
              <a:t>Семантика </a:t>
            </a:r>
            <a:r>
              <a:rPr lang="en-US" sz="4800" b="1" dirty="0" smtClean="0"/>
              <a:t>HTML</a:t>
            </a:r>
            <a:endParaRPr lang="en-US" sz="4800" b="1" dirty="0"/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</a:t>
            </a:r>
            <a:r>
              <a:rPr lang="ru-RU" sz="2400" b="1" dirty="0" smtClean="0">
                <a:hlinkClick r:id="rId3"/>
              </a:rPr>
              <a:t>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154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6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Валидация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681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/>
              <a:t>Валидатор</a:t>
            </a:r>
            <a:r>
              <a:rPr lang="ru-RU" sz="4400" b="1" dirty="0" smtClean="0"/>
              <a:t> разметки</a:t>
            </a:r>
            <a:r>
              <a:rPr lang="en-US" sz="4400" b="1" dirty="0" smtClean="0"/>
              <a:t> (HTML)</a:t>
            </a:r>
            <a:r>
              <a:rPr lang="ru-RU" sz="4400" b="1" dirty="0" smtClean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/>
              <a:t>Валидация</a:t>
            </a:r>
            <a:r>
              <a:rPr lang="ru-RU" sz="2800" dirty="0" smtClean="0"/>
              <a:t> – проверка на соответствие (</a:t>
            </a:r>
            <a:r>
              <a:rPr lang="ru-RU" sz="2800" i="1" dirty="0" smtClean="0"/>
              <a:t>проверка на корректность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39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7. Локальный </a:t>
            </a:r>
            <a:r>
              <a:rPr lang="ru-RU" sz="7200" b="1" dirty="0" smtClean="0"/>
              <a:t>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5807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4000" b="1" dirty="0"/>
              <a:t>Что нам </a:t>
            </a:r>
            <a:r>
              <a:rPr lang="ru-RU" sz="4000" b="1" dirty="0" smtClean="0"/>
              <a:t>понадобиться?</a:t>
            </a:r>
            <a:endParaRPr lang="uk-UA" sz="40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80576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Браузер</a:t>
              </a:r>
              <a:r>
                <a:rPr lang="ru-RU" sz="4000" b="1" dirty="0" smtClean="0">
                  <a:solidFill>
                    <a:srgbClr val="0070C0"/>
                  </a:solidFill>
                </a:rPr>
                <a:t>(ы)</a:t>
              </a:r>
              <a:endParaRPr lang="ru-RU" sz="4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 smtClean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9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Live Server – </a:t>
            </a:r>
            <a:r>
              <a:rPr lang="ru-RU" sz="2400" dirty="0" smtClean="0"/>
              <a:t>расширение</a:t>
            </a:r>
            <a:r>
              <a:rPr lang="uk-UA" sz="2400" dirty="0" smtClean="0"/>
              <a:t> к </a:t>
            </a:r>
            <a:r>
              <a:rPr lang="en-US" sz="2400" b="1" dirty="0" smtClean="0"/>
              <a:t>Visual Studio Code </a:t>
            </a:r>
            <a:r>
              <a:rPr lang="ru-RU" sz="2400" dirty="0" smtClean="0"/>
              <a:t>позволяющая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запускать локальный</a:t>
            </a:r>
            <a:r>
              <a:rPr lang="ru-RU" sz="2400" b="1" dirty="0" smtClean="0"/>
              <a:t> веб-сервер</a:t>
            </a:r>
            <a:r>
              <a:rPr lang="ru-RU" sz="2400" dirty="0" smtClean="0"/>
              <a:t> с целью отладки и тестирования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9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8. 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6997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124744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4869160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IP-</a:t>
            </a:r>
            <a:r>
              <a:rPr lang="ru-RU" sz="2800" b="1" dirty="0" smtClean="0"/>
              <a:t>адрес</a:t>
            </a:r>
            <a:r>
              <a:rPr lang="uk-UA" sz="2800" b="1" dirty="0" smtClean="0"/>
              <a:t> </a:t>
            </a:r>
            <a:r>
              <a:rPr lang="ru-RU" sz="2800" dirty="0" smtClean="0"/>
              <a:t>уникальный </a:t>
            </a:r>
            <a:r>
              <a:rPr lang="ru-RU" sz="2800" dirty="0"/>
              <a:t>сетевой адрес узла в компьютерной </a:t>
            </a:r>
            <a:r>
              <a:rPr lang="ru-RU" sz="2800" dirty="0" smtClean="0"/>
              <a:t>сети</a:t>
            </a:r>
            <a:r>
              <a:rPr lang="en-US" sz="2800" dirty="0" smtClean="0"/>
              <a:t> (</a:t>
            </a:r>
            <a:r>
              <a:rPr lang="uk-UA" sz="2800" dirty="0" err="1" smtClean="0"/>
              <a:t>Интернете</a:t>
            </a:r>
            <a:r>
              <a:rPr lang="en-US" sz="2800" dirty="0" smtClean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290966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Адресация в Интернете</a:t>
            </a:r>
            <a:r>
              <a:rPr lang="en-US" sz="3600" b="1" dirty="0"/>
              <a:t> / IP </a:t>
            </a:r>
            <a:r>
              <a:rPr lang="ru-RU" sz="3600" b="1" dirty="0"/>
              <a:t>адрес</a:t>
            </a:r>
            <a:endParaRPr lang="uk-UA" sz="36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2" y="3826768"/>
            <a:ext cx="10092445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 smtClean="0"/>
              <a:t>2001:0db8:11a3:09d7:1f34:8a2e:07a0:765d </a:t>
            </a:r>
            <a:r>
              <a:rPr lang="en-US" sz="3600" dirty="0" smtClean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822883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 smtClean="0"/>
              <a:t>77.222.150.27</a:t>
            </a:r>
            <a:r>
              <a:rPr lang="en-US" sz="3600" dirty="0" smtClean="0"/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03712" y="5823267"/>
            <a:ext cx="545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4"/>
              </a:rPr>
              <a:t>http://www.iana.org/numbers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124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114872" y="13062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36510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365104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405460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857671" y="807095"/>
            <a:ext cx="698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(Domain Name </a:t>
            </a:r>
            <a:r>
              <a:rPr lang="en-US" sz="2400" b="1" dirty="0" smtClean="0"/>
              <a:t>System</a:t>
            </a:r>
            <a:r>
              <a:rPr lang="ru-RU" sz="2400" b="1" dirty="0" smtClean="0"/>
              <a:t> – Система Доменных </a:t>
            </a:r>
            <a:r>
              <a:rPr lang="ru-RU" sz="2400" b="1" dirty="0"/>
              <a:t>И</a:t>
            </a:r>
            <a:r>
              <a:rPr lang="ru-RU" sz="2400" b="1" dirty="0" smtClean="0"/>
              <a:t>мён</a:t>
            </a:r>
            <a:r>
              <a:rPr lang="en-US" sz="2400" b="1" dirty="0" smtClean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484784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484784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2836754" y="5180999"/>
            <a:ext cx="7382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Основная задача </a:t>
            </a:r>
            <a:r>
              <a:rPr lang="en-US" sz="2400" b="1" dirty="0" smtClean="0"/>
              <a:t>DNS </a:t>
            </a:r>
            <a:r>
              <a:rPr lang="ru-RU" sz="2400" dirty="0" smtClean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8141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35469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</a:t>
            </a:r>
            <a:r>
              <a:rPr lang="ru-RU" sz="6600" b="1" dirty="0" smtClean="0"/>
              <a:t>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098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Крупный фотобанк с </a:t>
            </a:r>
            <a:r>
              <a:rPr lang="ru-RU" sz="3200" b="1" i="1" dirty="0" smtClean="0"/>
              <a:t>бесплатными</a:t>
            </a:r>
            <a:r>
              <a:rPr lang="ru-RU" sz="3200" i="1" dirty="0" smtClean="0"/>
              <a:t> фотографиями </a:t>
            </a:r>
            <a:endParaRPr lang="ru-RU" sz="32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Фотобанк</a:t>
            </a:r>
            <a:r>
              <a:rPr lang="en-US" sz="4800" b="1" dirty="0" smtClean="0"/>
              <a:t>  </a:t>
            </a:r>
            <a:r>
              <a:rPr lang="en-US" sz="4800" b="1" dirty="0" err="1" smtClean="0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Поехали!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7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498286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060848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5123" y="260651"/>
            <a:ext cx="780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orld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ide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eb / </a:t>
            </a:r>
            <a:r>
              <a:rPr lang="ru-RU" sz="3600" b="1" dirty="0"/>
              <a:t>Всемирная паутина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9045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2235123" y="334397"/>
            <a:ext cx="780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orld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ide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eb / </a:t>
            </a:r>
            <a:r>
              <a:rPr lang="ru-RU" sz="3600" b="1" dirty="0"/>
              <a:t>Всемирная паутина</a:t>
            </a:r>
            <a:endParaRPr lang="uk-UA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55196" y="4820959"/>
            <a:ext cx="9394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56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00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0"/>
            <a:ext cx="12192000" cy="1119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400" b="1" dirty="0"/>
              <a:t>Браузер / </a:t>
            </a:r>
            <a:r>
              <a:rPr lang="en-US" sz="4400" b="1" dirty="0" smtClean="0"/>
              <a:t>HTTP</a:t>
            </a:r>
            <a:r>
              <a:rPr lang="ru-RU" sz="4400" b="1" dirty="0" smtClean="0"/>
              <a:t>(</a:t>
            </a:r>
            <a:r>
              <a:rPr lang="en-US" sz="4400" b="1" dirty="0"/>
              <a:t>S</a:t>
            </a:r>
            <a:r>
              <a:rPr lang="en-US" sz="4400" b="1" dirty="0" smtClean="0"/>
              <a:t>)</a:t>
            </a:r>
            <a:r>
              <a:rPr lang="ru-RU" sz="4400" b="1" dirty="0" smtClean="0"/>
              <a:t> </a:t>
            </a:r>
            <a:r>
              <a:rPr lang="ru-RU" sz="4400" b="1" dirty="0"/>
              <a:t>/ </a:t>
            </a:r>
            <a:r>
              <a:rPr lang="uk-UA" sz="4400" b="1" dirty="0" smtClean="0"/>
              <a:t>В</a:t>
            </a:r>
            <a:r>
              <a:rPr lang="ru-RU" sz="4400" b="1" dirty="0" smtClean="0"/>
              <a:t>еб-сервер</a:t>
            </a:r>
            <a:endParaRPr lang="ru-RU" sz="4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697849"/>
            <a:ext cx="10225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HTTP-запросы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от клиентов, обычно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HTTP-ответы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как правило, вместе с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HTML-страницей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изображением, или другими данными.  В основе работы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протокол протокола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Hyper Text Transfer Protocol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uk-U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79575" y="1263983"/>
            <a:ext cx="8496943" cy="2702488"/>
            <a:chOff x="323529" y="1556792"/>
            <a:chExt cx="8496943" cy="2702488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2843808" y="2636912"/>
              <a:ext cx="4104456" cy="360040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948264" y="1556792"/>
              <a:ext cx="481950" cy="824880"/>
            </a:xfrm>
            <a:prstGeom prst="rect">
              <a:avLst/>
            </a:prstGeom>
            <a:noFill/>
          </p:spPr>
        </p:pic>
        <p:pic>
          <p:nvPicPr>
            <p:cNvPr id="1028" name="Picture 4" descr="https://i.iinfo.cz/images/420/htt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486" y="1676686"/>
              <a:ext cx="1482291" cy="83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Ð ÐµÐ·ÑÐ»ÑÑÐ°Ñ Ð¿Ð¾ÑÑÐºÑ Ð·Ð¾Ð±ÑÐ°Ð¶ÐµÐ½Ñ Ð·Ð° Ð·Ð°Ð¿Ð¸ÑÐ¾Ð¼ &quot;html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768" y="3140968"/>
              <a:ext cx="1118312" cy="111831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55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09329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1055440" y="623590"/>
            <a:ext cx="102251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/>
              <a:t>HTTP(S) </a:t>
            </a:r>
            <a:r>
              <a:rPr lang="en-US" sz="3200" dirty="0"/>
              <a:t>– </a:t>
            </a:r>
            <a:r>
              <a:rPr lang="ru-RU" sz="3200" dirty="0"/>
              <a:t>правила по которым «общаются»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b="1" dirty="0" smtClean="0"/>
              <a:t>браузер</a:t>
            </a:r>
            <a:r>
              <a:rPr lang="ru-RU" sz="3200" dirty="0" smtClean="0"/>
              <a:t> </a:t>
            </a:r>
            <a:r>
              <a:rPr lang="ru-RU" sz="3200" dirty="0"/>
              <a:t>и </a:t>
            </a:r>
            <a:r>
              <a:rPr lang="ru-RU" sz="3200" b="1" dirty="0"/>
              <a:t>веб-сервер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7488" y="2495801"/>
            <a:ext cx="9793088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3200" b="1" dirty="0"/>
              <a:t>1. </a:t>
            </a:r>
            <a:r>
              <a:rPr lang="ru-RU" sz="3200" dirty="0"/>
              <a:t>Браузер </a:t>
            </a:r>
            <a:r>
              <a:rPr lang="ru-RU" sz="3200" dirty="0" smtClean="0"/>
              <a:t>отправляет </a:t>
            </a:r>
            <a:r>
              <a:rPr lang="en-US" sz="3200" b="1" dirty="0" smtClean="0"/>
              <a:t>HTTP-</a:t>
            </a:r>
            <a:r>
              <a:rPr lang="ru-RU" sz="3200" b="1" dirty="0" smtClean="0"/>
              <a:t>запрос </a:t>
            </a:r>
            <a:r>
              <a:rPr lang="ru-RU" sz="3200" dirty="0" smtClean="0"/>
              <a:t>(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87488" y="3490846"/>
            <a:ext cx="9793088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ru-RU" sz="3200" b="1" dirty="0"/>
              <a:t>. </a:t>
            </a:r>
            <a:r>
              <a:rPr lang="ru-RU" sz="3200" dirty="0"/>
              <a:t>Веб-сервер возвращает </a:t>
            </a:r>
            <a:r>
              <a:rPr lang="en-US" sz="3200" b="1" dirty="0"/>
              <a:t>HTTP-</a:t>
            </a:r>
            <a:r>
              <a:rPr lang="ru-RU" sz="3200" b="1" dirty="0" smtClean="0"/>
              <a:t>ответ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488" y="4440014"/>
            <a:ext cx="9793088" cy="107721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3200" b="1" dirty="0"/>
              <a:t>3. </a:t>
            </a:r>
            <a:r>
              <a:rPr lang="ru-RU" sz="3200" dirty="0"/>
              <a:t>Веб-сервер вместе с </a:t>
            </a:r>
            <a:r>
              <a:rPr lang="en-US" sz="3200" b="1" dirty="0"/>
              <a:t>HTTP-</a:t>
            </a:r>
            <a:r>
              <a:rPr lang="ru-RU" sz="3200" b="1" dirty="0"/>
              <a:t>ответом </a:t>
            </a:r>
            <a:r>
              <a:rPr lang="ru-RU" sz="3200" dirty="0"/>
              <a:t>передаёт запрашиваемую </a:t>
            </a:r>
            <a:r>
              <a:rPr lang="ru-RU" sz="3200" dirty="0" smtClean="0"/>
              <a:t>веб-страницу</a:t>
            </a:r>
            <a:r>
              <a:rPr lang="en-US" sz="3200" dirty="0" smtClean="0"/>
              <a:t> (</a:t>
            </a:r>
            <a:r>
              <a:rPr lang="ru-RU" sz="3200" i="1" dirty="0" smtClean="0"/>
              <a:t>или другой </a:t>
            </a:r>
            <a:r>
              <a:rPr lang="ru-RU" sz="3200" i="1" dirty="0" smtClean="0"/>
              <a:t>ресурс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21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1. Зачем </a:t>
            </a:r>
            <a:r>
              <a:rPr lang="ru-RU" sz="8000" b="1" dirty="0"/>
              <a:t>нужен</a:t>
            </a:r>
            <a:endParaRPr lang="en-US" sz="8000" b="1" dirty="0"/>
          </a:p>
          <a:p>
            <a:pPr algn="ctr"/>
            <a:r>
              <a:rPr lang="ru-RU" sz="8000" b="1" dirty="0"/>
              <a:t> </a:t>
            </a:r>
            <a:r>
              <a:rPr lang="en-US" sz="8000" b="1" dirty="0"/>
              <a:t>HTML?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8030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943</Words>
  <Application>Microsoft Office PowerPoint</Application>
  <PresentationFormat>Широкоэкранный</PresentationFormat>
  <Paragraphs>149</Paragraphs>
  <Slides>37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Что нам понадобиться?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470</cp:revision>
  <dcterms:created xsi:type="dcterms:W3CDTF">2014-11-20T09:08:59Z</dcterms:created>
  <dcterms:modified xsi:type="dcterms:W3CDTF">2020-11-08T18:18:17Z</dcterms:modified>
</cp:coreProperties>
</file>