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82" r:id="rId2"/>
    <p:sldId id="265" r:id="rId3"/>
    <p:sldId id="267" r:id="rId4"/>
    <p:sldId id="268" r:id="rId5"/>
    <p:sldId id="266" r:id="rId6"/>
    <p:sldId id="260" r:id="rId7"/>
    <p:sldId id="261" r:id="rId8"/>
    <p:sldId id="262" r:id="rId9"/>
    <p:sldId id="263" r:id="rId10"/>
    <p:sldId id="264" r:id="rId11"/>
    <p:sldId id="259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F6FBA-CB0A-4E54-B5A7-340C116918E3}" type="datetimeFigureOut">
              <a:rPr lang="en-US" smtClean="0"/>
              <a:t>6/24/20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25AE2-7B14-4C8E-B2DD-3E427265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82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9FB1-8A2B-8645-BF70-1D34CD0E843E}" type="datetime1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D15D-E79C-4311-9AB5-92206F58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3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DED5-EA5D-0342-8B0D-8CFF34ABDB5D}" type="datetime1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D15D-E79C-4311-9AB5-92206F58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5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03D4-3504-4341-AD1E-B0FAE002E976}" type="datetime1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D15D-E79C-4311-9AB5-92206F58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72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48B7-FB00-8146-9FDA-1D3FC4A21A08}" type="datetime1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D15D-E79C-4311-9AB5-92206F58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16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3C86-3ABC-0549-807A-B09C1B5B2B89}" type="datetime1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D15D-E79C-4311-9AB5-92206F58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6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88CD-342F-574B-BB0C-D9DBF3CFBE0A}" type="datetime1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D15D-E79C-4311-9AB5-92206F58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85C2-A9F4-4345-9955-AEB1A8D517D9}" type="datetime1">
              <a:rPr lang="en-US" smtClean="0"/>
              <a:t>6/24/20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D15D-E79C-4311-9AB5-92206F58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AEB22-ECB6-1F4D-94DE-D85547A94CF1}" type="datetime1">
              <a:rPr lang="en-US" smtClean="0"/>
              <a:t>6/24/20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D15D-E79C-4311-9AB5-92206F58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7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075F-B7DF-E14E-B083-93328C3DB407}" type="datetime1">
              <a:rPr lang="en-US" smtClean="0"/>
              <a:t>6/24/20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D15D-E79C-4311-9AB5-92206F58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4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59AE-20F3-B845-A2EF-F5FD8548EFE9}" type="datetime1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D15D-E79C-4311-9AB5-92206F58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9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B066-0FF1-E043-968F-613491194478}" type="datetime1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D15D-E79C-4311-9AB5-92206F58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3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C6E8A-FD24-6347-92A5-1DF152E4D6D2}" type="datetime1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3D15D-E79C-4311-9AB5-92206F58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7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g-fact-86/" TargetMode="External"/><Relationship Id="rId2" Type="http://schemas.openxmlformats.org/officeDocument/2006/relationships/hyperlink" Target="https://www.geeksforgeeks.org/understanding-time-complexity-simple-example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and Analysis of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Lecture 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70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Important Differences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Input data needs to be sorted in Binary Search and not in Linear Search</a:t>
            </a:r>
          </a:p>
          <a:p>
            <a:pPr fontAlgn="base"/>
            <a:r>
              <a:rPr lang="en-US" dirty="0"/>
              <a:t>Linear search does the sequential access whereas Binary search access data randomly.</a:t>
            </a:r>
          </a:p>
          <a:p>
            <a:pPr fontAlgn="base"/>
            <a:r>
              <a:rPr lang="en-US" dirty="0"/>
              <a:t>Time complexity of linear search -O(n) , Binary search has time complexity O(log n).</a:t>
            </a:r>
          </a:p>
          <a:p>
            <a:pPr fontAlgn="base"/>
            <a:r>
              <a:rPr lang="en-US" dirty="0"/>
              <a:t> Linear search performs equality comparisons and Binary search performs ordering comparisons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D56FE-BF44-3C4B-84B9-8D1398D5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1662022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Sortin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288472" y="1724892"/>
          <a:ext cx="9601200" cy="4468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9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SORTING ALGORITHM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41" marR="8141" marT="8141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TIME COMPLEXITY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41" marR="8141" marT="814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SPACE COMPLEXITY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41" marR="8141" marT="8141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41" marR="8141" marT="8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BEST CASE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41" marR="8141" marT="8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AVERAGE CASE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41" marR="8141" marT="8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WORST CASE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41" marR="8141" marT="8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WORST CASE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41" marR="8141" marT="8141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Bubble Sort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65" marR="8141" marT="81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l-GR" sz="1000" u="none" strike="noStrike">
                          <a:effectLst/>
                        </a:rPr>
                        <a:t>Ω(</a:t>
                      </a:r>
                      <a:r>
                        <a:rPr lang="en-US" sz="1000" u="none" strike="noStrike">
                          <a:effectLst/>
                        </a:rPr>
                        <a:t>N)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65" marR="8141" marT="81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l-GR" sz="1000" u="none" strike="noStrike">
                          <a:effectLst/>
                        </a:rPr>
                        <a:t>Θ(</a:t>
                      </a:r>
                      <a:r>
                        <a:rPr lang="en-US" sz="1000" u="none" strike="noStrike">
                          <a:effectLst/>
                        </a:rPr>
                        <a:t>N</a:t>
                      </a:r>
                      <a:r>
                        <a:rPr lang="en-US" sz="800" u="none" strike="noStrike">
                          <a:effectLst/>
                        </a:rPr>
                        <a:t>2</a:t>
                      </a:r>
                      <a:r>
                        <a:rPr lang="en-US" sz="1000" u="none" strike="noStrike">
                          <a:effectLst/>
                        </a:rPr>
                        <a:t>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65" marR="8141" marT="81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O(N</a:t>
                      </a:r>
                      <a:r>
                        <a:rPr lang="en-US" sz="800" u="none" strike="noStrike">
                          <a:effectLst/>
                        </a:rPr>
                        <a:t>2</a:t>
                      </a:r>
                      <a:r>
                        <a:rPr lang="en-US" sz="1000" u="none" strike="noStrike">
                          <a:effectLst/>
                        </a:rPr>
                        <a:t>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65" marR="8141" marT="81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O(1)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65" marR="8141" marT="8141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Selection Sort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65" marR="8141" marT="81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l-GR" sz="1000" u="none" strike="noStrike">
                          <a:effectLst/>
                        </a:rPr>
                        <a:t>Ω(</a:t>
                      </a:r>
                      <a:r>
                        <a:rPr lang="en-US" sz="1000" u="none" strike="noStrike">
                          <a:effectLst/>
                        </a:rPr>
                        <a:t>N</a:t>
                      </a:r>
                      <a:r>
                        <a:rPr lang="en-US" sz="800" u="none" strike="noStrike">
                          <a:effectLst/>
                        </a:rPr>
                        <a:t>2</a:t>
                      </a:r>
                      <a:r>
                        <a:rPr lang="en-US" sz="1000" u="none" strike="noStrike">
                          <a:effectLst/>
                        </a:rPr>
                        <a:t>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65" marR="8141" marT="81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l-GR" sz="1000" u="none" strike="noStrike">
                          <a:effectLst/>
                        </a:rPr>
                        <a:t>Θ(</a:t>
                      </a:r>
                      <a:r>
                        <a:rPr lang="en-US" sz="1000" u="none" strike="noStrike">
                          <a:effectLst/>
                        </a:rPr>
                        <a:t>N</a:t>
                      </a:r>
                      <a:r>
                        <a:rPr lang="en-US" sz="800" u="none" strike="noStrike">
                          <a:effectLst/>
                        </a:rPr>
                        <a:t>2</a:t>
                      </a:r>
                      <a:r>
                        <a:rPr lang="en-US" sz="1000" u="none" strike="noStrike">
                          <a:effectLst/>
                        </a:rPr>
                        <a:t>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65" marR="8141" marT="81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O(N</a:t>
                      </a:r>
                      <a:r>
                        <a:rPr lang="en-US" sz="800" u="none" strike="noStrike">
                          <a:effectLst/>
                        </a:rPr>
                        <a:t>2</a:t>
                      </a:r>
                      <a:r>
                        <a:rPr lang="en-US" sz="1000" u="none" strike="noStrike">
                          <a:effectLst/>
                        </a:rPr>
                        <a:t>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65" marR="8141" marT="81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O(1)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65" marR="8141" marT="8141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Insertion Sort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65" marR="8141" marT="81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l-GR" sz="1000" u="none" strike="noStrike">
                          <a:effectLst/>
                        </a:rPr>
                        <a:t>Ω(</a:t>
                      </a:r>
                      <a:r>
                        <a:rPr lang="en-US" sz="1000" u="none" strike="noStrike">
                          <a:effectLst/>
                        </a:rPr>
                        <a:t>N)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65" marR="8141" marT="81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l-GR" sz="1000" u="none" strike="noStrike">
                          <a:effectLst/>
                        </a:rPr>
                        <a:t>Θ(</a:t>
                      </a:r>
                      <a:r>
                        <a:rPr lang="en-US" sz="1000" u="none" strike="noStrike">
                          <a:effectLst/>
                        </a:rPr>
                        <a:t>N</a:t>
                      </a:r>
                      <a:r>
                        <a:rPr lang="en-US" sz="800" u="none" strike="noStrike">
                          <a:effectLst/>
                        </a:rPr>
                        <a:t>2</a:t>
                      </a:r>
                      <a:r>
                        <a:rPr lang="en-US" sz="1000" u="none" strike="noStrike">
                          <a:effectLst/>
                        </a:rPr>
                        <a:t>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65" marR="8141" marT="81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O(N</a:t>
                      </a:r>
                      <a:r>
                        <a:rPr lang="en-US" sz="800" u="none" strike="noStrike">
                          <a:effectLst/>
                        </a:rPr>
                        <a:t>2</a:t>
                      </a:r>
                      <a:r>
                        <a:rPr lang="en-US" sz="1000" u="none" strike="noStrike">
                          <a:effectLst/>
                        </a:rPr>
                        <a:t>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65" marR="8141" marT="81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O(1)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65" marR="8141" marT="8141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Merge Sort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65" marR="8141" marT="81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l-GR" sz="1000" u="none" strike="noStrike">
                          <a:effectLst/>
                        </a:rPr>
                        <a:t>Ω(</a:t>
                      </a:r>
                      <a:r>
                        <a:rPr lang="en-US" sz="1000" u="none" strike="noStrike">
                          <a:effectLst/>
                        </a:rPr>
                        <a:t>N log N)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65" marR="8141" marT="81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l-GR" sz="1000" u="none" strike="noStrike">
                          <a:effectLst/>
                        </a:rPr>
                        <a:t>Θ(</a:t>
                      </a:r>
                      <a:r>
                        <a:rPr lang="en-US" sz="1000" u="none" strike="noStrike">
                          <a:effectLst/>
                        </a:rPr>
                        <a:t>N log N)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65" marR="8141" marT="81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O(N log N)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65" marR="8141" marT="81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O(N)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65" marR="8141" marT="8141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Heap Sort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65" marR="8141" marT="81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l-GR" sz="1000" u="none" strike="noStrike">
                          <a:effectLst/>
                        </a:rPr>
                        <a:t>Ω(</a:t>
                      </a:r>
                      <a:r>
                        <a:rPr lang="en-US" sz="1000" u="none" strike="noStrike">
                          <a:effectLst/>
                        </a:rPr>
                        <a:t>N log N)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65" marR="8141" marT="81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l-GR" sz="1000" u="none" strike="noStrike">
                          <a:effectLst/>
                        </a:rPr>
                        <a:t>Θ(</a:t>
                      </a:r>
                      <a:r>
                        <a:rPr lang="en-US" sz="1000" u="none" strike="noStrike">
                          <a:effectLst/>
                        </a:rPr>
                        <a:t>N log N)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65" marR="8141" marT="81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O(N log N)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65" marR="8141" marT="81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O(1)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65" marR="8141" marT="8141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Quick Sort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65" marR="8141" marT="81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l-GR" sz="1000" u="none" strike="noStrike">
                          <a:effectLst/>
                        </a:rPr>
                        <a:t>Ω(</a:t>
                      </a:r>
                      <a:r>
                        <a:rPr lang="en-US" sz="1000" u="none" strike="noStrike">
                          <a:effectLst/>
                        </a:rPr>
                        <a:t>N log N)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65" marR="8141" marT="81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l-GR" sz="1000" u="none" strike="noStrike">
                          <a:effectLst/>
                        </a:rPr>
                        <a:t>Θ(</a:t>
                      </a:r>
                      <a:r>
                        <a:rPr lang="en-US" sz="1000" u="none" strike="noStrike">
                          <a:effectLst/>
                        </a:rPr>
                        <a:t>N log N)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65" marR="8141" marT="81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O(N</a:t>
                      </a:r>
                      <a:r>
                        <a:rPr lang="en-US" sz="800" u="none" strike="noStrike">
                          <a:effectLst/>
                        </a:rPr>
                        <a:t>2</a:t>
                      </a:r>
                      <a:r>
                        <a:rPr lang="en-US" sz="1000" u="none" strike="noStrike">
                          <a:effectLst/>
                        </a:rPr>
                        <a:t>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65" marR="8141" marT="81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O(N log N)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65" marR="8141" marT="8141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Radix Sort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65" marR="8141" marT="81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l-GR" sz="1000" u="none" strike="noStrike">
                          <a:effectLst/>
                        </a:rPr>
                        <a:t>Ω(</a:t>
                      </a:r>
                      <a:r>
                        <a:rPr lang="en-US" sz="1000" u="none" strike="noStrike">
                          <a:effectLst/>
                        </a:rPr>
                        <a:t>N k)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65" marR="8141" marT="81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l-GR" sz="1000" u="none" strike="noStrike">
                          <a:effectLst/>
                        </a:rPr>
                        <a:t>Θ(</a:t>
                      </a:r>
                      <a:r>
                        <a:rPr lang="en-US" sz="1000" u="none" strike="noStrike">
                          <a:effectLst/>
                        </a:rPr>
                        <a:t>N k)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65" marR="8141" marT="81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O(N k)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65" marR="8141" marT="81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O(N + k)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65" marR="8141" marT="8141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Count Sort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65" marR="8141" marT="81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l-GR" sz="1000" u="none" strike="noStrike">
                          <a:effectLst/>
                        </a:rPr>
                        <a:t>Ω(</a:t>
                      </a:r>
                      <a:r>
                        <a:rPr lang="en-US" sz="1000" u="none" strike="noStrike">
                          <a:effectLst/>
                        </a:rPr>
                        <a:t>N + k)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65" marR="8141" marT="81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l-GR" sz="1000" u="none" strike="noStrike">
                          <a:effectLst/>
                        </a:rPr>
                        <a:t>Θ(</a:t>
                      </a:r>
                      <a:r>
                        <a:rPr lang="en-US" sz="1000" u="none" strike="noStrike">
                          <a:effectLst/>
                        </a:rPr>
                        <a:t>N + k)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65" marR="8141" marT="81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O(N + k)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65" marR="8141" marT="81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O(k)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65" marR="8141" marT="8141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55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Bucket Sort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65" marR="8141" marT="81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l-GR" sz="1000" u="none" strike="noStrike">
                          <a:effectLst/>
                        </a:rPr>
                        <a:t>Ω(</a:t>
                      </a:r>
                      <a:r>
                        <a:rPr lang="en-US" sz="1000" u="none" strike="noStrike">
                          <a:effectLst/>
                        </a:rPr>
                        <a:t>N + k)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65" marR="8141" marT="81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l-GR" sz="1000" u="none" strike="noStrike">
                          <a:effectLst/>
                        </a:rPr>
                        <a:t>Θ(</a:t>
                      </a:r>
                      <a:r>
                        <a:rPr lang="en-US" sz="1000" u="none" strike="noStrike">
                          <a:effectLst/>
                        </a:rPr>
                        <a:t>N + k)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65" marR="8141" marT="81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O(N</a:t>
                      </a:r>
                      <a:r>
                        <a:rPr lang="en-US" sz="800" u="none" strike="noStrike">
                          <a:effectLst/>
                        </a:rPr>
                        <a:t>2</a:t>
                      </a:r>
                      <a:r>
                        <a:rPr lang="en-US" sz="1000" u="none" strike="noStrike">
                          <a:effectLst/>
                        </a:rPr>
                        <a:t>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65" marR="8141" marT="81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O(N)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65" marR="8141" marT="8141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E7B7D8-B73E-4A4C-87D6-77F84A29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305135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between Posteriori and Priori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Algorithm is a combination or sequence of finite-state to solve a given problem. If the problem is having more than one solution or algorithm then the best one is </a:t>
            </a:r>
            <a:r>
              <a:rPr lang="en-US" dirty="0" err="1"/>
              <a:t>dicided</a:t>
            </a:r>
            <a:r>
              <a:rPr lang="en-US" dirty="0"/>
              <a:t> by the analysis based on two factors.</a:t>
            </a:r>
          </a:p>
          <a:p>
            <a:pPr fontAlgn="base"/>
            <a:r>
              <a:rPr lang="en-US" dirty="0"/>
              <a:t>CPU Time (</a:t>
            </a:r>
            <a:r>
              <a:rPr lang="en-US" dirty="0">
                <a:hlinkClick r:id="rId2"/>
              </a:rPr>
              <a:t>Time Complexity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Main memory space (</a:t>
            </a:r>
            <a:r>
              <a:rPr lang="en-US" dirty="0">
                <a:hlinkClick r:id="rId3"/>
              </a:rPr>
              <a:t>Space Complexity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Time complexity of an algorithm can be calculated by using two methods:</a:t>
            </a:r>
          </a:p>
          <a:p>
            <a:pPr fontAlgn="base"/>
            <a:r>
              <a:rPr lang="en-US" dirty="0"/>
              <a:t>Posteriori Analysis</a:t>
            </a:r>
          </a:p>
          <a:p>
            <a:pPr fontAlgn="base"/>
            <a:r>
              <a:rPr lang="en-US" dirty="0"/>
              <a:t>Priori Analysis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60A36-B25F-8647-9B52-00B82CB10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595868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5406"/>
              </p:ext>
            </p:extLst>
          </p:nvPr>
        </p:nvGraphicFramePr>
        <p:xfrm>
          <a:off x="1828799" y="196117"/>
          <a:ext cx="8576442" cy="6675763"/>
        </p:xfrm>
        <a:graphic>
          <a:graphicData uri="http://schemas.openxmlformats.org/drawingml/2006/table">
            <a:tbl>
              <a:tblPr/>
              <a:tblGrid>
                <a:gridCol w="4288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8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70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cap="all" dirty="0">
                          <a:solidFill>
                            <a:srgbClr val="000000"/>
                          </a:solidFill>
                          <a:effectLst/>
                        </a:rPr>
                        <a:t>A POSTERIORI ANALYSIS</a:t>
                      </a:r>
                    </a:p>
                  </a:txBody>
                  <a:tcPr marL="49391" marR="49391" marT="49391" marB="493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D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cap="all">
                          <a:solidFill>
                            <a:srgbClr val="000000"/>
                          </a:solidFill>
                          <a:effectLst/>
                        </a:rPr>
                        <a:t>A PRIORI ANALYSIS</a:t>
                      </a:r>
                    </a:p>
                  </a:txBody>
                  <a:tcPr marL="49391" marR="49391" marT="49391" marB="493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D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33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Posteriori analysis is a relative analysis.</a:t>
                      </a:r>
                    </a:p>
                  </a:txBody>
                  <a:tcPr marL="86434" marR="86434" marT="43217" marB="432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Piori analysis is an absolute analysis.</a:t>
                      </a:r>
                    </a:p>
                  </a:txBody>
                  <a:tcPr marL="86434" marR="86434" marT="43217" marB="432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85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It is dependent on language of compiler and type of hardware.</a:t>
                      </a:r>
                    </a:p>
                  </a:txBody>
                  <a:tcPr marL="86434" marR="86434" marT="43217" marB="432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It is independent of language of compiler and types of hardware.</a:t>
                      </a:r>
                    </a:p>
                  </a:txBody>
                  <a:tcPr marL="86434" marR="86434" marT="43217" marB="432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33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It will give exact answer.</a:t>
                      </a:r>
                    </a:p>
                  </a:txBody>
                  <a:tcPr marL="86434" marR="86434" marT="43217" marB="432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It will give approximate answer.</a:t>
                      </a:r>
                    </a:p>
                  </a:txBody>
                  <a:tcPr marL="86434" marR="86434" marT="43217" marB="432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290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It doesn’t use asymptotic notations to represent the time complexity of an algorithm.</a:t>
                      </a:r>
                    </a:p>
                  </a:txBody>
                  <a:tcPr marL="86434" marR="86434" marT="43217" marB="432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It uses the asymptotic notations to represent how much time the algorithm will take in order to complete its execution.</a:t>
                      </a:r>
                    </a:p>
                  </a:txBody>
                  <a:tcPr marL="86434" marR="86434" marT="43217" marB="432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3638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The time complexity of an algorithm using a posteriori analysis differ from system to system.</a:t>
                      </a:r>
                    </a:p>
                  </a:txBody>
                  <a:tcPr marL="86434" marR="86434" marT="43217" marB="432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The time complexity of an algorithm using a priori analysis is same for every system.</a:t>
                      </a:r>
                    </a:p>
                  </a:txBody>
                  <a:tcPr marL="86434" marR="86434" marT="43217" marB="432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3638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If the time taken by the algorithm is less, then the credit will go to compiler and hardware.</a:t>
                      </a:r>
                    </a:p>
                  </a:txBody>
                  <a:tcPr marL="86434" marR="86434" marT="43217" marB="432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If the program running faster, credit goes to the programmer.</a:t>
                      </a:r>
                    </a:p>
                  </a:txBody>
                  <a:tcPr marL="86434" marR="86434" marT="43217" marB="432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753A31-FC77-0A4B-9AFF-263A4369F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3209233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 = 0, </a:t>
            </a:r>
            <a:r>
              <a:rPr lang="en-US" dirty="0" err="1"/>
              <a:t>i</a:t>
            </a:r>
            <a:r>
              <a:rPr lang="en-US" dirty="0"/>
              <a:t> = N; </a:t>
            </a:r>
          </a:p>
          <a:p>
            <a:pPr marL="0" indent="0">
              <a:buNone/>
            </a:pPr>
            <a:r>
              <a:rPr lang="en-US" dirty="0"/>
              <a:t>while (</a:t>
            </a:r>
            <a:r>
              <a:rPr lang="en-US" dirty="0" err="1"/>
              <a:t>i</a:t>
            </a:r>
            <a:r>
              <a:rPr lang="en-US" dirty="0"/>
              <a:t> &gt; 0) { </a:t>
            </a:r>
          </a:p>
          <a:p>
            <a:pPr marL="0" indent="0">
              <a:buNone/>
            </a:pPr>
            <a:r>
              <a:rPr lang="en-US" dirty="0"/>
              <a:t>    a += </a:t>
            </a:r>
            <a:r>
              <a:rPr lang="en-US" dirty="0" err="1"/>
              <a:t>i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/= 2;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Complexity is 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0BA44-796D-9441-8E64-AB2AA27E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577789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&lt;=n; </a:t>
            </a:r>
            <a:r>
              <a:rPr lang="en-US" dirty="0" err="1"/>
              <a:t>i</a:t>
            </a:r>
            <a:r>
              <a:rPr lang="en-US" dirty="0"/>
              <a:t> *= c) {</a:t>
            </a:r>
          </a:p>
          <a:p>
            <a:pPr marL="0" indent="0">
              <a:buNone/>
            </a:pPr>
            <a:r>
              <a:rPr lang="en-US" dirty="0"/>
              <a:t>       // some O(1) expressions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n; </a:t>
            </a:r>
            <a:r>
              <a:rPr lang="en-US" dirty="0" err="1"/>
              <a:t>i</a:t>
            </a:r>
            <a:r>
              <a:rPr lang="en-US" dirty="0"/>
              <a:t> &gt; 0; </a:t>
            </a:r>
            <a:r>
              <a:rPr lang="en-US" dirty="0" err="1"/>
              <a:t>i</a:t>
            </a:r>
            <a:r>
              <a:rPr lang="en-US" dirty="0"/>
              <a:t> /= c) {</a:t>
            </a:r>
          </a:p>
          <a:p>
            <a:pPr marL="0" indent="0">
              <a:buNone/>
            </a:pPr>
            <a:r>
              <a:rPr lang="en-US" dirty="0"/>
              <a:t>       // some O(1) expressions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r>
              <a:rPr lang="en-US" b="1" dirty="0">
                <a:solidFill>
                  <a:srgbClr val="FF0000"/>
                </a:solidFill>
              </a:rPr>
              <a:t>The loop variables is divided / multiplied by a constant amount.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EDACCF-5537-BF47-981F-B1DFBB12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2621436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57200" y="1158775"/>
            <a:ext cx="104851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 logarithmic algorithm – O(</a:t>
            </a:r>
            <a:r>
              <a:rPr lang="en-US" sz="2800" dirty="0" err="1"/>
              <a:t>logn</a:t>
            </a:r>
            <a:r>
              <a:rPr lang="en-US" sz="2800" dirty="0"/>
              <a:t>)</a:t>
            </a:r>
          </a:p>
          <a:p>
            <a:r>
              <a:rPr lang="en-US" sz="2800" dirty="0"/>
              <a:t>Runtime grows logarithmically in proportion to n.</a:t>
            </a:r>
          </a:p>
          <a:p>
            <a:r>
              <a:rPr lang="en-US" sz="2800" dirty="0"/>
              <a:t>▪ A linear algorithm – O(n)</a:t>
            </a:r>
          </a:p>
          <a:p>
            <a:r>
              <a:rPr lang="en-US" sz="2800" dirty="0"/>
              <a:t>Runtime grows directly in proportion to n.</a:t>
            </a:r>
          </a:p>
          <a:p>
            <a:r>
              <a:rPr lang="en-US" sz="2800" dirty="0"/>
              <a:t>▪ A </a:t>
            </a:r>
            <a:r>
              <a:rPr lang="en-US" sz="2800" dirty="0" err="1"/>
              <a:t>superlinear</a:t>
            </a:r>
            <a:r>
              <a:rPr lang="en-US" sz="2800" dirty="0"/>
              <a:t> algorithm – O(</a:t>
            </a:r>
            <a:r>
              <a:rPr lang="en-US" sz="2800" dirty="0" err="1"/>
              <a:t>nlogn</a:t>
            </a:r>
            <a:r>
              <a:rPr lang="en-US" sz="2800" dirty="0"/>
              <a:t>)</a:t>
            </a:r>
          </a:p>
          <a:p>
            <a:r>
              <a:rPr lang="en-US" sz="2800" dirty="0"/>
              <a:t>Runtime grows in proportion to n.</a:t>
            </a:r>
          </a:p>
          <a:p>
            <a:r>
              <a:rPr lang="en-US" sz="2800" dirty="0"/>
              <a:t>▪ A polynomial algorithm – O(</a:t>
            </a:r>
            <a:r>
              <a:rPr lang="en-US" sz="2800" dirty="0" err="1"/>
              <a:t>nc</a:t>
            </a:r>
            <a:r>
              <a:rPr lang="en-US" sz="2800" dirty="0"/>
              <a:t>)</a:t>
            </a:r>
          </a:p>
          <a:p>
            <a:r>
              <a:rPr lang="en-US" sz="2800" dirty="0"/>
              <a:t>Runtime grows quicker than previous all based on n.</a:t>
            </a:r>
          </a:p>
          <a:p>
            <a:r>
              <a:rPr lang="en-US" sz="2800" dirty="0"/>
              <a:t>▪ A exponential algorithm – O(</a:t>
            </a:r>
            <a:r>
              <a:rPr lang="en-US" sz="2800" dirty="0" err="1"/>
              <a:t>cn</a:t>
            </a:r>
            <a:r>
              <a:rPr lang="en-US" sz="2800" dirty="0"/>
              <a:t>)</a:t>
            </a:r>
          </a:p>
          <a:p>
            <a:r>
              <a:rPr lang="en-US" sz="2800" dirty="0"/>
              <a:t>Runtime grows even faster than polynomial algorithm based on n.</a:t>
            </a:r>
          </a:p>
          <a:p>
            <a:r>
              <a:rPr lang="en-US" sz="2800" dirty="0"/>
              <a:t>▪ A factorial algorithm – O(n!)</a:t>
            </a:r>
          </a:p>
          <a:p>
            <a:r>
              <a:rPr lang="en-US" sz="2800" dirty="0"/>
              <a:t>Runtime grows the fastest and becomes quickly unusable for even</a:t>
            </a:r>
          </a:p>
          <a:p>
            <a:r>
              <a:rPr lang="en-US" sz="2800" dirty="0"/>
              <a:t>small values of n.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31520" y="204668"/>
            <a:ext cx="108508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effectLst/>
                <a:latin typeface="Roboto"/>
              </a:rPr>
              <a:t>The algorithms can be classified as follows from the best-to-worst performance (Running Time Complexity):</a:t>
            </a:r>
            <a:endParaRPr lang="en-US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9E32D2-46C9-2448-A039-24E4F6E8A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393743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12213224" cy="392795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1C27E-6B6C-CD43-8BA1-A344B2DAB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3838120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Algorithmic Examples of Runtime Analysis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Some of the examples of all those types of algorithms (in worst-case scenarios) are mentioned below:</a:t>
            </a:r>
          </a:p>
          <a:p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Logarithmic algorithm – O(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logn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) – Binary Search.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4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Linear algorithm – O(n) – Linear Search.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4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Superlinear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 algorithm – O(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nlogn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) – Heap Sort, Merge Sort.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4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Polynomial algorithm – O(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n^c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) – Strassen’s Matrix Multiplication, Bubble Sort, Selection Sort, Insertion Sort, Bucket Sort.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4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Exponential algorithm – O(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c^n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) – Tower of Hanoi.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4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Factorial algorithm – O(n!) – Determinant Expansion by Minors, Brute force Search algorithm for Traveling Salesman Problem.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AutoShape 2" descr="▪"/>
          <p:cNvSpPr>
            <a:spLocks noChangeAspect="1" noChangeArrowheads="1"/>
          </p:cNvSpPr>
          <p:nvPr/>
        </p:nvSpPr>
        <p:spPr bwMode="auto">
          <a:xfrm>
            <a:off x="155575" y="-6302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3" descr="▪"/>
          <p:cNvSpPr>
            <a:spLocks noChangeAspect="1" noChangeArrowheads="1"/>
          </p:cNvSpPr>
          <p:nvPr/>
        </p:nvSpPr>
        <p:spPr bwMode="auto">
          <a:xfrm>
            <a:off x="155575" y="-3413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▪"/>
          <p:cNvSpPr>
            <a:spLocks noChangeAspect="1" noChangeArrowheads="1"/>
          </p:cNvSpPr>
          <p:nvPr/>
        </p:nvSpPr>
        <p:spPr bwMode="auto">
          <a:xfrm>
            <a:off x="155575" y="-523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5" descr="▪"/>
          <p:cNvSpPr>
            <a:spLocks noChangeAspect="1" noChangeArrowheads="1"/>
          </p:cNvSpPr>
          <p:nvPr/>
        </p:nvSpPr>
        <p:spPr bwMode="auto">
          <a:xfrm>
            <a:off x="155575" y="236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▪"/>
          <p:cNvSpPr>
            <a:spLocks noChangeAspect="1" noChangeArrowheads="1"/>
          </p:cNvSpPr>
          <p:nvPr/>
        </p:nvSpPr>
        <p:spPr bwMode="auto">
          <a:xfrm>
            <a:off x="155575" y="525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15E9C-65D9-3245-8EE6-EAA740BB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1084405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Ideal algorithm - O(1) - Linear Search, Binary Search,</a:t>
            </a:r>
          </a:p>
          <a:p>
            <a:pPr marL="0" indent="0">
              <a:buNone/>
            </a:pPr>
            <a:r>
              <a:rPr lang="en-US" dirty="0"/>
              <a:t>    Bubble Sort, Selection Sort, Insertion Sort, Heap Sort, Shell Sort.</a:t>
            </a:r>
          </a:p>
          <a:p>
            <a:pPr marL="0" indent="0">
              <a:buNone/>
            </a:pPr>
            <a:r>
              <a:rPr lang="en-US" dirty="0"/>
              <a:t>▪ Logarithmic algorithm - O(log n) - Merge Sort.</a:t>
            </a:r>
          </a:p>
          <a:p>
            <a:pPr marL="0" indent="0">
              <a:buNone/>
            </a:pPr>
            <a:r>
              <a:rPr lang="en-US" dirty="0"/>
              <a:t>▪ Linear algorithm - O(n) - Quick Sort.</a:t>
            </a:r>
          </a:p>
          <a:p>
            <a:pPr marL="0" indent="0">
              <a:buNone/>
            </a:pPr>
            <a:r>
              <a:rPr lang="en-US" dirty="0"/>
              <a:t>▪ Sub-linear algorithm - O(</a:t>
            </a:r>
            <a:r>
              <a:rPr lang="en-US" dirty="0" err="1"/>
              <a:t>n+k</a:t>
            </a:r>
            <a:r>
              <a:rPr lang="en-US" dirty="0"/>
              <a:t>) - Radix Sort.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4D208-7EB9-4044-8016-B645D679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84246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A linear search scans one item at a time, without jumping to any item 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The worst case complexity is  O(n), sometimes known an O(n) search</a:t>
            </a:r>
          </a:p>
          <a:p>
            <a:pPr fontAlgn="base"/>
            <a:r>
              <a:rPr lang="en-US" dirty="0"/>
              <a:t>Time taken to search elements keep increasing as the number of elements are increased.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E7E6A-2BA6-6F49-BF7C-0F5BF836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2201149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Table of common time complexities</a:t>
            </a:r>
            <a:br>
              <a:rPr lang="en-US" b="1" dirty="0"/>
            </a:br>
            <a:r>
              <a:rPr lang="en-US" dirty="0"/>
              <a:t>These are the most common time complexities expressed using the Big-O notation: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F79F2E-D782-C743-97A1-E6AD4D47A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1569088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8320" y="1488728"/>
            <a:ext cx="877824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Menlo"/>
              </a:rPr>
              <a:t>╔══════════════════╦═════════════════╗</a:t>
            </a:r>
            <a:br>
              <a:rPr lang="en-US" dirty="0"/>
            </a:br>
            <a:r>
              <a:rPr lang="en-US" b="0" i="0" dirty="0">
                <a:effectLst/>
                <a:latin typeface="Menlo"/>
              </a:rPr>
              <a:t>║ </a:t>
            </a:r>
            <a:r>
              <a:rPr lang="en-US" b="1" i="0" dirty="0">
                <a:effectLst/>
                <a:latin typeface="Menlo"/>
              </a:rPr>
              <a:t>Name</a:t>
            </a:r>
            <a:r>
              <a:rPr lang="en-US" b="0" i="0" dirty="0">
                <a:effectLst/>
                <a:latin typeface="Menlo"/>
              </a:rPr>
              <a:t> ║ </a:t>
            </a:r>
            <a:r>
              <a:rPr lang="en-US" b="1" i="0" dirty="0">
                <a:effectLst/>
                <a:latin typeface="Menlo"/>
              </a:rPr>
              <a:t>Time Complexity</a:t>
            </a:r>
            <a:r>
              <a:rPr lang="en-US" b="0" i="0" dirty="0">
                <a:effectLst/>
                <a:latin typeface="Menlo"/>
              </a:rPr>
              <a:t> ║</a:t>
            </a:r>
            <a:br>
              <a:rPr lang="en-US" dirty="0"/>
            </a:br>
            <a:r>
              <a:rPr lang="en-US" b="0" i="0" dirty="0">
                <a:effectLst/>
                <a:latin typeface="Menlo"/>
              </a:rPr>
              <a:t>╠══════════════════╬═════════════════╣</a:t>
            </a:r>
            <a:br>
              <a:rPr lang="en-US" dirty="0"/>
            </a:br>
            <a:r>
              <a:rPr lang="en-US" b="0" i="0" dirty="0">
                <a:effectLst/>
                <a:latin typeface="Menlo"/>
              </a:rPr>
              <a:t>║ Constant Time ║ O(1) ║</a:t>
            </a:r>
            <a:br>
              <a:rPr lang="en-US" dirty="0"/>
            </a:br>
            <a:r>
              <a:rPr lang="en-US" b="0" i="0" dirty="0">
                <a:effectLst/>
                <a:latin typeface="Menlo"/>
              </a:rPr>
              <a:t>╠══════════════════╬═════════════════╣</a:t>
            </a:r>
            <a:br>
              <a:rPr lang="en-US" dirty="0"/>
            </a:br>
            <a:r>
              <a:rPr lang="en-US" b="0" i="0" dirty="0">
                <a:effectLst/>
                <a:latin typeface="Menlo"/>
              </a:rPr>
              <a:t>║ Logarithmic Time ║ O(log n) ║</a:t>
            </a:r>
            <a:br>
              <a:rPr lang="en-US" dirty="0"/>
            </a:br>
            <a:r>
              <a:rPr lang="en-US" b="0" i="0" dirty="0">
                <a:effectLst/>
                <a:latin typeface="Menlo"/>
              </a:rPr>
              <a:t>╠══════════════════╬═════════════════╣</a:t>
            </a:r>
            <a:br>
              <a:rPr lang="en-US" dirty="0"/>
            </a:br>
            <a:r>
              <a:rPr lang="en-US" b="0" i="0" dirty="0">
                <a:effectLst/>
                <a:latin typeface="Menlo"/>
              </a:rPr>
              <a:t>║ Linear Time ║ O(n) ║</a:t>
            </a:r>
            <a:br>
              <a:rPr lang="en-US" dirty="0"/>
            </a:br>
            <a:r>
              <a:rPr lang="en-US" b="0" i="0" dirty="0">
                <a:effectLst/>
                <a:latin typeface="Menlo"/>
              </a:rPr>
              <a:t>╠══════════════════╬═════════════════╣</a:t>
            </a:r>
            <a:br>
              <a:rPr lang="en-US" dirty="0"/>
            </a:br>
            <a:r>
              <a:rPr lang="en-US" b="0" i="0" dirty="0">
                <a:effectLst/>
                <a:latin typeface="Menlo"/>
              </a:rPr>
              <a:t>║ Quasilinear Time ║ O(n log n) ║</a:t>
            </a:r>
            <a:br>
              <a:rPr lang="en-US" dirty="0"/>
            </a:br>
            <a:r>
              <a:rPr lang="en-US" b="0" i="0" dirty="0">
                <a:effectLst/>
                <a:latin typeface="Menlo"/>
              </a:rPr>
              <a:t>╠══════════════════╬═════════════════╣</a:t>
            </a:r>
            <a:br>
              <a:rPr lang="en-US" dirty="0"/>
            </a:br>
            <a:r>
              <a:rPr lang="en-US" b="0" i="0" dirty="0">
                <a:effectLst/>
                <a:latin typeface="Menlo"/>
              </a:rPr>
              <a:t>║ Quadratic Time ║ O(n^2) ║</a:t>
            </a:r>
            <a:br>
              <a:rPr lang="en-US" dirty="0"/>
            </a:br>
            <a:r>
              <a:rPr lang="en-US" b="0" i="0" dirty="0">
                <a:effectLst/>
                <a:latin typeface="Menlo"/>
              </a:rPr>
              <a:t>╠══════════════════╬═════════════════╣</a:t>
            </a:r>
            <a:br>
              <a:rPr lang="en-US" dirty="0"/>
            </a:br>
            <a:r>
              <a:rPr lang="en-US" b="0" i="0" dirty="0">
                <a:effectLst/>
                <a:latin typeface="Menlo"/>
              </a:rPr>
              <a:t>║ Exponential Time ║ O(2^n) ║</a:t>
            </a:r>
            <a:br>
              <a:rPr lang="en-US" dirty="0"/>
            </a:br>
            <a:r>
              <a:rPr lang="en-US" b="0" i="0" dirty="0">
                <a:effectLst/>
                <a:latin typeface="Menlo"/>
              </a:rPr>
              <a:t>╠══════════════════╬═════════════════╣</a:t>
            </a:r>
            <a:br>
              <a:rPr lang="en-US" dirty="0"/>
            </a:br>
            <a:r>
              <a:rPr lang="en-US" b="0" i="0" dirty="0">
                <a:effectLst/>
                <a:latin typeface="Menlo"/>
              </a:rPr>
              <a:t>║ Factorial Time ║ O(n!) ║</a:t>
            </a:r>
            <a:br>
              <a:rPr lang="en-US" dirty="0"/>
            </a:br>
            <a:r>
              <a:rPr lang="en-US" b="0" i="0" dirty="0">
                <a:effectLst/>
                <a:latin typeface="Menlo"/>
              </a:rPr>
              <a:t>╚══════════════════╩═════════════════╝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E9351B-9451-EE40-B11D-C2391E91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79569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388"/>
            <a:ext cx="12192000" cy="68012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98C89-F6CA-BA4B-8D46-9B7BA7A2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315263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896" y="0"/>
            <a:ext cx="8800207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BFF46-820D-DF48-B843-5BE29E9FB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1076325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www.gatevidyalay.com/wp-content/uploads/2018/07/Linear-Search-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696" y="1493521"/>
            <a:ext cx="7106259" cy="299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58A890-ED82-8246-B953-73AFE3C0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248544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s://media.geeksforgeeks.org/wp-content/cdn-uploads/Linear-Search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16" y="2175641"/>
            <a:ext cx="11489767" cy="419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684D5-9356-7248-9311-AA8D0CB5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31731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Start from the leftmost element of </a:t>
            </a:r>
            <a:r>
              <a:rPr lang="en-US" dirty="0" err="1"/>
              <a:t>arr</a:t>
            </a:r>
            <a:r>
              <a:rPr lang="en-US" dirty="0"/>
              <a:t>[] and one by one compare x with each element of </a:t>
            </a:r>
            <a:r>
              <a:rPr lang="en-US" dirty="0" err="1"/>
              <a:t>arr</a:t>
            </a:r>
            <a:r>
              <a:rPr lang="en-US" dirty="0"/>
              <a:t>[]</a:t>
            </a:r>
          </a:p>
          <a:p>
            <a:pPr fontAlgn="base"/>
            <a:r>
              <a:rPr lang="en-US" dirty="0"/>
              <a:t>If x matches with an element, return the index.</a:t>
            </a:r>
          </a:p>
          <a:p>
            <a:pPr fontAlgn="base"/>
            <a:r>
              <a:rPr lang="en-US" dirty="0"/>
              <a:t>If x doesn’t match with any of elements, return -1.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C90FC-22EB-9948-864E-C96E8D47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364947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 binary search however, cut down your search to half as soon as you find middle of a sorted list.</a:t>
            </a:r>
          </a:p>
          <a:p>
            <a:pPr fontAlgn="base"/>
            <a:r>
              <a:rPr lang="en-US" dirty="0"/>
              <a:t>The middle element is looked to check if it is greater than or less than the value to be searched.</a:t>
            </a:r>
          </a:p>
          <a:p>
            <a:pPr fontAlgn="base"/>
            <a:r>
              <a:rPr lang="en-US" dirty="0"/>
              <a:t>Accordingly, search is done to either half of the given list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9D224-954F-284D-AC77-C50434D2E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257829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 of Binary Search</a:t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 descr="https://www.geeksforgeeks.org/wp-content/uploads/Binary-Search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561" y="1520596"/>
            <a:ext cx="9031111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1D7AD-938B-304C-BB74-1D03F5A6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360057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Calculating Time complexity:</a:t>
            </a:r>
            <a:endParaRPr lang="en-US" dirty="0">
              <a:latin typeface="+mn-lt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785314"/>
            <a:ext cx="9517285" cy="443198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At each iteration, the array is divided by half.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 let’s say the length of array at any iteration is 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At 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Iteration 1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Length of array =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At 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Iteration 2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Length of array = </a:t>
            </a:r>
            <a:r>
              <a:rPr kumimoji="0" lang="en-US" altLang="en-US" sz="32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n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⁄</a:t>
            </a:r>
            <a:r>
              <a:rPr kumimoji="0" lang="en-US" altLang="en-US" sz="32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At 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Iteration 3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Length of array = </a:t>
            </a:r>
            <a:r>
              <a:rPr kumimoji="0" lang="en-US" altLang="en-US" sz="32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(n⁄</a:t>
            </a:r>
            <a:r>
              <a:rPr kumimoji="0" lang="en-US" altLang="en-US" sz="32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0" lang="en-US" altLang="en-US" sz="32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⁄</a:t>
            </a:r>
            <a:r>
              <a:rPr kumimoji="0" lang="en-US" altLang="en-US" sz="32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kumimoji="0" lang="en-US" altLang="en-US" sz="32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n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⁄</a:t>
            </a:r>
            <a:r>
              <a:rPr kumimoji="0" lang="en-US" altLang="en-US" sz="32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0" lang="en-US" altLang="en-US" sz="32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Therefore, after 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Iteration k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Length of array = </a:t>
            </a:r>
            <a:r>
              <a:rPr kumimoji="0" lang="en-US" altLang="en-US" sz="32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n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⁄</a:t>
            </a:r>
            <a:r>
              <a:rPr kumimoji="0" lang="en-US" altLang="en-US" sz="32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0" lang="en-US" altLang="en-US" sz="32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k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B25B4-83B3-1947-A90E-BE772363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3042820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-343972"/>
            <a:ext cx="9119291" cy="720197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After k divisions, the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length of array becomes 1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Therefore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Length of array = </a:t>
            </a:r>
            <a:r>
              <a:rPr kumimoji="0" lang="en-US" altLang="en-US" sz="44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n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⁄</a:t>
            </a:r>
            <a:r>
              <a:rPr kumimoji="0" lang="en-US" altLang="en-US" sz="4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0" lang="en-US" altLang="en-US" sz="44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k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 1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=&gt;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 =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0" lang="en-US" altLang="en-US" sz="40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k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Applying log function on both sides: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=&gt;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log</a:t>
            </a:r>
            <a:r>
              <a:rPr kumimoji="0" lang="en-US" altLang="en-US" sz="20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(n) = log</a:t>
            </a:r>
            <a:r>
              <a:rPr kumimoji="0" lang="en-US" altLang="en-US" sz="20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0" lang="en-US" altLang="en-US" sz="44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k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=&gt;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log</a:t>
            </a:r>
            <a:r>
              <a:rPr kumimoji="0" lang="en-US" altLang="en-US" sz="20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(n) = k log</a:t>
            </a:r>
            <a:r>
              <a:rPr kumimoji="0" lang="en-US" altLang="en-US" sz="20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(2)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As 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en-US" sz="4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log</a:t>
            </a:r>
            <a:r>
              <a:rPr kumimoji="0" lang="en-US" altLang="en-US" sz="2400" b="1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(a) = 1)</a:t>
            </a: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Therefore,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=&gt;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 = log</a:t>
            </a:r>
            <a:r>
              <a:rPr kumimoji="0" lang="en-US" altLang="en-US" sz="20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(n)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22942F-ABF8-E44F-9F5E-A084E504C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1536944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708641"/>
            <a:ext cx="10259219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Hence, the time complexity of Binary Search is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log</a:t>
            </a:r>
            <a:r>
              <a:rPr kumimoji="0" lang="en-US" altLang="en-US" sz="20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2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(n)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D41DF7-8AB8-E34B-B998-7158467B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371559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1793</Words>
  <Application>Microsoft Macintosh PowerPoint</Application>
  <PresentationFormat>Widescreen</PresentationFormat>
  <Paragraphs>176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Menlo</vt:lpstr>
      <vt:lpstr>Roboto</vt:lpstr>
      <vt:lpstr>Office Theme</vt:lpstr>
      <vt:lpstr>Design and Analysis of Algorithms</vt:lpstr>
      <vt:lpstr>Linear Search </vt:lpstr>
      <vt:lpstr>PowerPoint Presentation</vt:lpstr>
      <vt:lpstr>PowerPoint Presentation</vt:lpstr>
      <vt:lpstr>Binary Search</vt:lpstr>
      <vt:lpstr>Complexity Analysis of Binary Search </vt:lpstr>
      <vt:lpstr>Calculating Time complexity:</vt:lpstr>
      <vt:lpstr>PowerPoint Presentation</vt:lpstr>
      <vt:lpstr>PowerPoint Presentation</vt:lpstr>
      <vt:lpstr>Important Differences </vt:lpstr>
      <vt:lpstr>Sortin</vt:lpstr>
      <vt:lpstr>Difference between Posteriori and Priori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Algorithmic Examples of Runtime Analysis: </vt:lpstr>
      <vt:lpstr>PowerPoint Presentation</vt:lpstr>
      <vt:lpstr>Table of common time complexities These are the most common time complexities expressed using the Big-O notation: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Naheed Azeem</cp:lastModifiedBy>
  <cp:revision>13</cp:revision>
  <dcterms:created xsi:type="dcterms:W3CDTF">2020-02-06T13:14:53Z</dcterms:created>
  <dcterms:modified xsi:type="dcterms:W3CDTF">2020-06-24T12:25:57Z</dcterms:modified>
</cp:coreProperties>
</file>