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15" autoAdjust="0"/>
  </p:normalViewPr>
  <p:slideViewPr>
    <p:cSldViewPr>
      <p:cViewPr varScale="1">
        <p:scale>
          <a:sx n="70" d="100"/>
          <a:sy n="70" d="100"/>
        </p:scale>
        <p:origin x="780"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68C015-CF0A-463E-8800-32B4DF2F9EBC}" type="datetimeFigureOut">
              <a:rPr lang="en-US" smtClean="0"/>
              <a:t>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DD5F3F-B79A-41BE-9A36-A38108FA06A5}" type="slidenum">
              <a:rPr lang="en-US" smtClean="0"/>
              <a:t>‹#›</a:t>
            </a:fld>
            <a:endParaRPr lang="en-US"/>
          </a:p>
        </p:txBody>
      </p:sp>
    </p:spTree>
    <p:extLst>
      <p:ext uri="{BB962C8B-B14F-4D97-AF65-F5344CB8AC3E}">
        <p14:creationId xmlns:p14="http://schemas.microsoft.com/office/powerpoint/2010/main" val="1292343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8B3E5B-3C67-4248-B781-542566D783E4}" type="datetime1">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70E4C-90DF-41DE-80F9-9D4D11A2557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302002-0D86-4216-9905-F793F89513B4}" type="datetime1">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70E4C-90DF-41DE-80F9-9D4D11A2557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A083DC-7BE6-4E71-A5A6-762C1DAAE159}" type="datetime1">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70E4C-90DF-41DE-80F9-9D4D11A2557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A83646-854C-49FB-9BDF-71EA02F36A0F}" type="datetime1">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70E4C-90DF-41DE-80F9-9D4D11A2557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7A0304-03DF-4FE7-AC41-5AFA1EC39E2A}" type="datetime1">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70E4C-90DF-41DE-80F9-9D4D11A2557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C23EA3-1DE1-4EE5-B06B-F8B54C4686B2}" type="datetime1">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70E4C-90DF-41DE-80F9-9D4D11A2557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83BE95-286A-431C-AA29-4A8A86517660}" type="datetime1">
              <a:rPr lang="en-US" smtClean="0"/>
              <a:t>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D70E4C-90DF-41DE-80F9-9D4D11A2557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D60FC3-2A74-48AE-8CF6-4BD60DD1CBA0}" type="datetime1">
              <a:rPr lang="en-US" smtClean="0"/>
              <a:t>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D70E4C-90DF-41DE-80F9-9D4D11A2557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C6221C-B110-4587-9CD6-FBFF49FC55E7}" type="datetime1">
              <a:rPr lang="en-US" smtClean="0"/>
              <a:t>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D70E4C-90DF-41DE-80F9-9D4D11A2557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9B1A04-C16C-4F77-9C7C-4ED486F9DDB5}" type="datetime1">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70E4C-90DF-41DE-80F9-9D4D11A2557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A56A24-8BC3-4187-BCE0-960BC00251BB}" type="datetime1">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70E4C-90DF-41DE-80F9-9D4D11A2557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1EBE9F-708D-4F9A-84E4-9C505CE057CB}" type="datetime1">
              <a:rPr lang="en-US" smtClean="0"/>
              <a:t>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70E4C-90DF-41DE-80F9-9D4D11A2557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dirty="0" smtClean="0"/>
              <a:t>DOA</a:t>
            </a:r>
            <a:endParaRPr lang="en-US" dirty="0"/>
          </a:p>
        </p:txBody>
      </p:sp>
      <p:sp>
        <p:nvSpPr>
          <p:cNvPr id="2" name="Subtitle 1"/>
          <p:cNvSpPr>
            <a:spLocks noGrp="1"/>
          </p:cNvSpPr>
          <p:nvPr>
            <p:ph type="subTitle" idx="1"/>
          </p:nvPr>
        </p:nvSpPr>
        <p:spPr/>
        <p:txBody>
          <a:bodyPr/>
          <a:lstStyle/>
          <a:p>
            <a:r>
              <a:rPr lang="en-US" dirty="0"/>
              <a:t>Understanding Time Complexity with Simple Examples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of the most commonly seen complexities are:</a:t>
            </a:r>
          </a:p>
        </p:txBody>
      </p:sp>
      <p:sp>
        <p:nvSpPr>
          <p:cNvPr id="3" name="Content Placeholder 2"/>
          <p:cNvSpPr>
            <a:spLocks noGrp="1"/>
          </p:cNvSpPr>
          <p:nvPr>
            <p:ph idx="1"/>
          </p:nvPr>
        </p:nvSpPr>
        <p:spPr/>
        <p:txBody>
          <a:bodyPr>
            <a:normAutofit/>
          </a:bodyPr>
          <a:lstStyle/>
          <a:p>
            <a:r>
              <a:rPr lang="en-US" dirty="0"/>
              <a:t>O(1) is constant-time complexity. The number of operations for the algorithm doesn’t actually change as the problem size increases.</a:t>
            </a:r>
          </a:p>
          <a:p>
            <a:r>
              <a:rPr lang="en-US" dirty="0"/>
              <a:t>O(n) time complexity means that an algorithm is linear; doubling the problem size also doubles the number of operations required.</a:t>
            </a:r>
          </a:p>
          <a:p>
            <a:endParaRPr lang="en-US" dirty="0"/>
          </a:p>
        </p:txBody>
      </p:sp>
    </p:spTree>
    <p:extLst>
      <p:ext uri="{BB962C8B-B14F-4D97-AF65-F5344CB8AC3E}">
        <p14:creationId xmlns:p14="http://schemas.microsoft.com/office/powerpoint/2010/main" val="4250391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O(log n) is logarithmic complexity. The base used to take the logarithm makes no difference, since it just multiplies the operation count by a constant factor. The most common base is base 2, written as log_2 or lg.</a:t>
            </a:r>
          </a:p>
        </p:txBody>
      </p:sp>
    </p:spTree>
    <p:extLst>
      <p:ext uri="{BB962C8B-B14F-4D97-AF65-F5344CB8AC3E}">
        <p14:creationId xmlns:p14="http://schemas.microsoft.com/office/powerpoint/2010/main" val="2257052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O(n**2) is quadratic complexity. Doubling the problem size multiplies the operation count by four. A problem 10 times larger takes 100 times more work.</a:t>
            </a:r>
          </a:p>
        </p:txBody>
      </p:sp>
    </p:spTree>
    <p:extLst>
      <p:ext uri="{BB962C8B-B14F-4D97-AF65-F5344CB8AC3E}">
        <p14:creationId xmlns:p14="http://schemas.microsoft.com/office/powerpoint/2010/main" val="3790835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O(n**3), O(n**4), O(n**5), etc. are polynomial complexity.</a:t>
            </a:r>
          </a:p>
          <a:p>
            <a:endParaRPr lang="en-US" dirty="0"/>
          </a:p>
          <a:p>
            <a:r>
              <a:rPr lang="en-US" dirty="0"/>
              <a:t>O(2**n) is exponential complexity. Increasing the problem size by 1 unit doubles the work. Doubling the problem size squares the work. The work increases so quickly that only the very smallest problem sizes are feasible.</a:t>
            </a:r>
          </a:p>
          <a:p>
            <a:endParaRPr lang="en-US" dirty="0"/>
          </a:p>
        </p:txBody>
      </p:sp>
    </p:spTree>
    <p:extLst>
      <p:ext uri="{BB962C8B-B14F-4D97-AF65-F5344CB8AC3E}">
        <p14:creationId xmlns:p14="http://schemas.microsoft.com/office/powerpoint/2010/main" val="285217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space complexity</a:t>
            </a:r>
          </a:p>
        </p:txBody>
      </p:sp>
      <p:sp>
        <p:nvSpPr>
          <p:cNvPr id="3" name="Content Placeholder 2"/>
          <p:cNvSpPr>
            <a:spLocks noGrp="1"/>
          </p:cNvSpPr>
          <p:nvPr>
            <p:ph idx="1"/>
          </p:nvPr>
        </p:nvSpPr>
        <p:spPr/>
        <p:txBody>
          <a:bodyPr/>
          <a:lstStyle/>
          <a:p>
            <a:pPr marL="0" indent="0">
              <a:buNone/>
            </a:pPr>
            <a:r>
              <a:rPr lang="en-US" dirty="0" err="1"/>
              <a:t>int</a:t>
            </a:r>
            <a:r>
              <a:rPr lang="en-US" dirty="0"/>
              <a:t> a = 0, b = 0; </a:t>
            </a:r>
          </a:p>
          <a:p>
            <a:pPr marL="0" indent="0">
              <a:buNone/>
            </a:pPr>
            <a:r>
              <a:rPr lang="en-US" dirty="0"/>
              <a:t>for (</a:t>
            </a:r>
            <a:r>
              <a:rPr lang="en-US" dirty="0" err="1"/>
              <a:t>i</a:t>
            </a:r>
            <a:r>
              <a:rPr lang="en-US" dirty="0"/>
              <a:t> = 0; </a:t>
            </a:r>
            <a:r>
              <a:rPr lang="en-US" dirty="0" err="1"/>
              <a:t>i</a:t>
            </a:r>
            <a:r>
              <a:rPr lang="en-US" dirty="0"/>
              <a:t> &lt; N; </a:t>
            </a:r>
            <a:r>
              <a:rPr lang="en-US" dirty="0" err="1"/>
              <a:t>i</a:t>
            </a:r>
            <a:r>
              <a:rPr lang="en-US" dirty="0"/>
              <a:t>++) { </a:t>
            </a:r>
          </a:p>
          <a:p>
            <a:pPr marL="0" indent="0">
              <a:buNone/>
            </a:pPr>
            <a:r>
              <a:rPr lang="en-US" dirty="0"/>
              <a:t>    a = a + rand(); </a:t>
            </a:r>
          </a:p>
          <a:p>
            <a:pPr marL="0" indent="0">
              <a:buNone/>
            </a:pPr>
            <a:r>
              <a:rPr lang="en-US" dirty="0"/>
              <a:t>} </a:t>
            </a:r>
          </a:p>
          <a:p>
            <a:pPr marL="0" indent="0">
              <a:buNone/>
            </a:pPr>
            <a:r>
              <a:rPr lang="en-US" dirty="0"/>
              <a:t>for (j = 0; j &lt; M; </a:t>
            </a:r>
            <a:r>
              <a:rPr lang="en-US" dirty="0" err="1"/>
              <a:t>j++</a:t>
            </a:r>
            <a:r>
              <a:rPr lang="en-US" dirty="0"/>
              <a:t>) { </a:t>
            </a:r>
          </a:p>
          <a:p>
            <a:pPr marL="0" indent="0">
              <a:buNone/>
            </a:pPr>
            <a:r>
              <a:rPr lang="en-US" dirty="0"/>
              <a:t>    b = b + rand(); </a:t>
            </a:r>
          </a:p>
          <a:p>
            <a:pPr marL="0" indent="0">
              <a:buNone/>
            </a:pPr>
            <a:r>
              <a:rPr lang="en-US" dirty="0"/>
              <a:t>}</a:t>
            </a:r>
          </a:p>
        </p:txBody>
      </p:sp>
    </p:spTree>
    <p:extLst>
      <p:ext uri="{BB962C8B-B14F-4D97-AF65-F5344CB8AC3E}">
        <p14:creationId xmlns:p14="http://schemas.microsoft.com/office/powerpoint/2010/main" val="1939960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pt-BR" b="1" dirty="0">
                <a:solidFill>
                  <a:srgbClr val="FF0000"/>
                </a:solidFill>
              </a:rPr>
              <a:t>O(N + M) time, O(1) </a:t>
            </a:r>
            <a:r>
              <a:rPr lang="pt-BR" b="1" dirty="0" smtClean="0">
                <a:solidFill>
                  <a:srgbClr val="FF0000"/>
                </a:solidFill>
              </a:rPr>
              <a:t>space</a:t>
            </a:r>
          </a:p>
          <a:p>
            <a:r>
              <a:rPr lang="en-US" dirty="0" smtClean="0"/>
              <a:t>The </a:t>
            </a:r>
            <a:r>
              <a:rPr lang="en-US" dirty="0"/>
              <a:t>first loop is O(N) and the second loop is O(M). Since we don’t know which is bigger, we say this is O(N + M). This can also be written as O(max(N, M)).</a:t>
            </a:r>
          </a:p>
          <a:p>
            <a:r>
              <a:rPr lang="en-US" dirty="0"/>
              <a:t>Since there is no additional space being utilized, the space complexity is constant / O(1)</a:t>
            </a:r>
          </a:p>
        </p:txBody>
      </p:sp>
    </p:spTree>
    <p:extLst>
      <p:ext uri="{BB962C8B-B14F-4D97-AF65-F5344CB8AC3E}">
        <p14:creationId xmlns:p14="http://schemas.microsoft.com/office/powerpoint/2010/main" val="1103403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pt-BR" dirty="0"/>
              <a:t>int a = 0; </a:t>
            </a:r>
          </a:p>
          <a:p>
            <a:pPr marL="0" indent="0">
              <a:buNone/>
            </a:pPr>
            <a:r>
              <a:rPr lang="pt-BR" dirty="0"/>
              <a:t>for (i = 0; i &lt; N; i++) { </a:t>
            </a:r>
          </a:p>
          <a:p>
            <a:pPr marL="0" indent="0">
              <a:buNone/>
            </a:pPr>
            <a:r>
              <a:rPr lang="pt-BR" dirty="0"/>
              <a:t>    for (j = N; j &gt; i; j--) { </a:t>
            </a:r>
          </a:p>
          <a:p>
            <a:pPr marL="0" indent="0">
              <a:buNone/>
            </a:pPr>
            <a:r>
              <a:rPr lang="pt-BR" dirty="0"/>
              <a:t>        a = a + i + j; </a:t>
            </a:r>
          </a:p>
          <a:p>
            <a:pPr marL="0" indent="0">
              <a:buNone/>
            </a:pPr>
            <a:r>
              <a:rPr lang="pt-BR" dirty="0"/>
              <a:t>    } </a:t>
            </a:r>
          </a:p>
          <a:p>
            <a:pPr marL="0" indent="0">
              <a:buNone/>
            </a:pPr>
            <a:r>
              <a:rPr lang="pt-BR" dirty="0"/>
              <a:t>} </a:t>
            </a:r>
            <a:endParaRPr lang="en-US" dirty="0"/>
          </a:p>
        </p:txBody>
      </p:sp>
    </p:spTree>
    <p:extLst>
      <p:ext uri="{BB962C8B-B14F-4D97-AF65-F5344CB8AC3E}">
        <p14:creationId xmlns:p14="http://schemas.microsoft.com/office/powerpoint/2010/main" val="3652972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complexity</a:t>
            </a:r>
          </a:p>
        </p:txBody>
      </p:sp>
      <p:sp>
        <p:nvSpPr>
          <p:cNvPr id="3" name="Content Placeholder 2"/>
          <p:cNvSpPr>
            <a:spLocks noGrp="1"/>
          </p:cNvSpPr>
          <p:nvPr>
            <p:ph idx="1"/>
          </p:nvPr>
        </p:nvSpPr>
        <p:spPr/>
        <p:txBody>
          <a:bodyPr/>
          <a:lstStyle/>
          <a:p>
            <a:pPr marL="0" indent="0">
              <a:buNone/>
            </a:pPr>
            <a:r>
              <a:rPr lang="en-US" dirty="0">
                <a:solidFill>
                  <a:srgbClr val="FF0000"/>
                </a:solidFill>
              </a:rPr>
              <a:t>O(N*N</a:t>
            </a:r>
            <a:r>
              <a:rPr lang="en-US" dirty="0" smtClean="0">
                <a:solidFill>
                  <a:srgbClr val="FF0000"/>
                </a:solidFill>
              </a:rPr>
              <a:t>)</a:t>
            </a:r>
          </a:p>
          <a:p>
            <a:pPr marL="0" indent="0">
              <a:buNone/>
            </a:pPr>
            <a:r>
              <a:rPr lang="pt-BR" dirty="0" smtClean="0"/>
              <a:t>The </a:t>
            </a:r>
            <a:r>
              <a:rPr lang="pt-BR" dirty="0"/>
              <a:t>above code runs total no of times</a:t>
            </a:r>
          </a:p>
          <a:p>
            <a:pPr marL="0" indent="0">
              <a:buNone/>
            </a:pPr>
            <a:r>
              <a:rPr lang="pt-BR" dirty="0"/>
              <a:t>= N + (N – 1) + (N – 2) + … 1 + 0</a:t>
            </a:r>
          </a:p>
          <a:p>
            <a:pPr marL="0" indent="0">
              <a:buNone/>
            </a:pPr>
            <a:r>
              <a:rPr lang="pt-BR" dirty="0"/>
              <a:t>= N * (N + 1) / 2</a:t>
            </a:r>
          </a:p>
          <a:p>
            <a:pPr marL="0" indent="0">
              <a:buNone/>
            </a:pPr>
            <a:r>
              <a:rPr lang="pt-BR" dirty="0"/>
              <a:t>= 1/2 * N^2 + 1/2 * N</a:t>
            </a:r>
          </a:p>
          <a:p>
            <a:pPr marL="0" indent="0">
              <a:buNone/>
            </a:pPr>
            <a:r>
              <a:rPr lang="pt-BR" dirty="0"/>
              <a:t>O(N^2) times.</a:t>
            </a:r>
            <a:endParaRPr lang="en-US" dirty="0" smtClean="0"/>
          </a:p>
          <a:p>
            <a:pPr marL="0" indent="0">
              <a:buNone/>
            </a:pPr>
            <a:endParaRPr lang="en-US" dirty="0">
              <a:solidFill>
                <a:srgbClr val="FF0000"/>
              </a:solidFill>
            </a:endParaRPr>
          </a:p>
        </p:txBody>
      </p:sp>
    </p:spTree>
    <p:extLst>
      <p:ext uri="{BB962C8B-B14F-4D97-AF65-F5344CB8AC3E}">
        <p14:creationId xmlns:p14="http://schemas.microsoft.com/office/powerpoint/2010/main" val="3294741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complexity</a:t>
            </a:r>
          </a:p>
        </p:txBody>
      </p:sp>
      <p:sp>
        <p:nvSpPr>
          <p:cNvPr id="3" name="Content Placeholder 2"/>
          <p:cNvSpPr>
            <a:spLocks noGrp="1"/>
          </p:cNvSpPr>
          <p:nvPr>
            <p:ph idx="1"/>
          </p:nvPr>
        </p:nvSpPr>
        <p:spPr/>
        <p:txBody>
          <a:bodyPr/>
          <a:lstStyle/>
          <a:p>
            <a:pPr marL="0" indent="0">
              <a:buNone/>
            </a:pPr>
            <a:r>
              <a:rPr lang="en-US" dirty="0" err="1"/>
              <a:t>int</a:t>
            </a:r>
            <a:r>
              <a:rPr lang="en-US" dirty="0"/>
              <a:t> </a:t>
            </a:r>
            <a:r>
              <a:rPr lang="en-US" dirty="0" err="1"/>
              <a:t>i</a:t>
            </a:r>
            <a:r>
              <a:rPr lang="en-US" dirty="0"/>
              <a:t>, j, k = 0; </a:t>
            </a:r>
          </a:p>
          <a:p>
            <a:pPr marL="0" indent="0">
              <a:buNone/>
            </a:pPr>
            <a:r>
              <a:rPr lang="en-US" dirty="0"/>
              <a:t>for (</a:t>
            </a:r>
            <a:r>
              <a:rPr lang="en-US" dirty="0" err="1"/>
              <a:t>i</a:t>
            </a:r>
            <a:r>
              <a:rPr lang="en-US" dirty="0"/>
              <a:t> = n / 2; </a:t>
            </a:r>
            <a:r>
              <a:rPr lang="en-US" dirty="0" err="1"/>
              <a:t>i</a:t>
            </a:r>
            <a:r>
              <a:rPr lang="en-US" dirty="0"/>
              <a:t> &lt;= n; </a:t>
            </a:r>
            <a:r>
              <a:rPr lang="en-US" dirty="0" err="1"/>
              <a:t>i</a:t>
            </a:r>
            <a:r>
              <a:rPr lang="en-US" dirty="0"/>
              <a:t>++) { </a:t>
            </a:r>
          </a:p>
          <a:p>
            <a:pPr marL="0" indent="0">
              <a:buNone/>
            </a:pPr>
            <a:r>
              <a:rPr lang="en-US" dirty="0"/>
              <a:t>    for (j = 2; j &lt;= n; j = j * 2) { </a:t>
            </a:r>
          </a:p>
          <a:p>
            <a:pPr marL="0" indent="0">
              <a:buNone/>
            </a:pPr>
            <a:r>
              <a:rPr lang="en-US" dirty="0"/>
              <a:t>        k = k + n / 2; </a:t>
            </a:r>
          </a:p>
          <a:p>
            <a:pPr marL="0" indent="0">
              <a:buNone/>
            </a:pPr>
            <a:r>
              <a:rPr lang="en-US" dirty="0"/>
              <a:t>    } </a:t>
            </a:r>
          </a:p>
          <a:p>
            <a:pPr marL="0" indent="0">
              <a:buNone/>
            </a:pPr>
            <a:r>
              <a:rPr lang="en-US" dirty="0"/>
              <a:t>} </a:t>
            </a:r>
          </a:p>
        </p:txBody>
      </p:sp>
    </p:spTree>
    <p:extLst>
      <p:ext uri="{BB962C8B-B14F-4D97-AF65-F5344CB8AC3E}">
        <p14:creationId xmlns:p14="http://schemas.microsoft.com/office/powerpoint/2010/main" val="1853364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b="1" dirty="0">
                <a:solidFill>
                  <a:srgbClr val="FF0000"/>
                </a:solidFill>
              </a:rPr>
              <a:t>O(</a:t>
            </a:r>
            <a:r>
              <a:rPr lang="en-US" b="1" dirty="0" err="1">
                <a:solidFill>
                  <a:srgbClr val="FF0000"/>
                </a:solidFill>
              </a:rPr>
              <a:t>nLogn</a:t>
            </a:r>
            <a:r>
              <a:rPr lang="en-US" b="1" dirty="0" smtClean="0">
                <a:solidFill>
                  <a:srgbClr val="FF0000"/>
                </a:solidFill>
              </a:rPr>
              <a:t>)</a:t>
            </a:r>
          </a:p>
          <a:p>
            <a:pPr marL="0" indent="0">
              <a:buNone/>
            </a:pPr>
            <a:r>
              <a:rPr lang="en-US" dirty="0"/>
              <a:t>If you notice, j keeps doubling till it is less than or equal to n. Number of times, we can double a number till it is less than n would be log(n).</a:t>
            </a:r>
          </a:p>
          <a:p>
            <a:pPr marL="0" indent="0">
              <a:buNone/>
            </a:pPr>
            <a:r>
              <a:rPr lang="en-US" dirty="0"/>
              <a:t>Let’s take the examples here.</a:t>
            </a:r>
          </a:p>
          <a:p>
            <a:pPr marL="0" indent="0">
              <a:buNone/>
            </a:pPr>
            <a:r>
              <a:rPr lang="en-US" dirty="0"/>
              <a:t>for n = 16, j = 2, 4, 8, 16</a:t>
            </a:r>
          </a:p>
          <a:p>
            <a:pPr marL="0" indent="0">
              <a:buNone/>
            </a:pPr>
            <a:r>
              <a:rPr lang="en-US" dirty="0"/>
              <a:t>for n = 32, j = 2, 4, 8, 16, 32</a:t>
            </a:r>
          </a:p>
          <a:p>
            <a:pPr marL="0" indent="0">
              <a:buNone/>
            </a:pPr>
            <a:r>
              <a:rPr lang="en-US" dirty="0"/>
              <a:t>So, j would run for O(log n) steps.</a:t>
            </a:r>
          </a:p>
          <a:p>
            <a:pPr marL="0" indent="0">
              <a:buNone/>
            </a:pPr>
            <a:r>
              <a:rPr lang="en-US" dirty="0" err="1"/>
              <a:t>i</a:t>
            </a:r>
            <a:r>
              <a:rPr lang="en-US" dirty="0"/>
              <a:t> runs for n/2 steps.</a:t>
            </a:r>
          </a:p>
          <a:p>
            <a:pPr marL="0" indent="0">
              <a:buNone/>
            </a:pPr>
            <a:r>
              <a:rPr lang="en-US" dirty="0"/>
              <a:t>So, total steps = O(n/ 2 * log (n)) = O(n*</a:t>
            </a:r>
            <a:r>
              <a:rPr lang="en-US" dirty="0" err="1"/>
              <a:t>logn</a:t>
            </a:r>
            <a:r>
              <a:rPr lang="en-US" dirty="0"/>
              <a:t>)</a:t>
            </a:r>
          </a:p>
          <a:p>
            <a:pPr marL="0" indent="0">
              <a:buNone/>
            </a:pPr>
            <a:endParaRPr lang="en-US" b="1" dirty="0">
              <a:solidFill>
                <a:srgbClr val="FF0000"/>
              </a:solidFill>
            </a:endParaRPr>
          </a:p>
        </p:txBody>
      </p:sp>
    </p:spTree>
    <p:extLst>
      <p:ext uri="{BB962C8B-B14F-4D97-AF65-F5344CB8AC3E}">
        <p14:creationId xmlns:p14="http://schemas.microsoft.com/office/powerpoint/2010/main" val="3142642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Life Example</a:t>
            </a:r>
            <a:endParaRPr lang="en-US" dirty="0"/>
          </a:p>
        </p:txBody>
      </p:sp>
      <p:sp>
        <p:nvSpPr>
          <p:cNvPr id="3" name="Content Placeholder 2"/>
          <p:cNvSpPr>
            <a:spLocks noGrp="1"/>
          </p:cNvSpPr>
          <p:nvPr>
            <p:ph idx="1"/>
          </p:nvPr>
        </p:nvSpPr>
        <p:spPr/>
        <p:txBody>
          <a:bodyPr/>
          <a:lstStyle/>
          <a:p>
            <a:r>
              <a:rPr lang="en-US" dirty="0"/>
              <a:t>Imagine a classroom of 100 students in which you gave your pen to one person. Now, you want that pen. Here are some ways to find the pen and what the O order is.</a:t>
            </a:r>
          </a:p>
          <a:p>
            <a:endParaRPr lang="en-US" dirty="0"/>
          </a:p>
        </p:txBody>
      </p:sp>
    </p:spTree>
    <p:extLst>
      <p:ext uri="{BB962C8B-B14F-4D97-AF65-F5344CB8AC3E}">
        <p14:creationId xmlns:p14="http://schemas.microsoft.com/office/powerpoint/2010/main" val="521937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The following graph compares the growth rates of various time complexities</a:t>
            </a:r>
          </a:p>
        </p:txBody>
      </p:sp>
      <p:sp>
        <p:nvSpPr>
          <p:cNvPr id="7" name="AutoShape 6" descr="Image result for The following graph compares the growth rates of various time complexit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stretch>
            <a:fillRect/>
          </a:stretch>
        </p:blipFill>
        <p:spPr>
          <a:xfrm>
            <a:off x="914400" y="1905000"/>
            <a:ext cx="7571405" cy="4105275"/>
          </a:xfrm>
          <a:prstGeom prst="rect">
            <a:avLst/>
          </a:prstGeom>
        </p:spPr>
      </p:pic>
    </p:spTree>
    <p:extLst>
      <p:ext uri="{BB962C8B-B14F-4D97-AF65-F5344CB8AC3E}">
        <p14:creationId xmlns:p14="http://schemas.microsoft.com/office/powerpoint/2010/main" val="103941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a:t>When writing down big-O notation, we can keep only the fastest-growing term and drop slower-growing terms. </a:t>
            </a:r>
            <a:endParaRPr lang="en-US" dirty="0" smtClean="0"/>
          </a:p>
          <a:p>
            <a:r>
              <a:rPr lang="en-US" dirty="0"/>
              <a:t>For example, instead of writing O(n**2 + 10n + 5), we drop the lower terms and write only O(n**2). </a:t>
            </a:r>
          </a:p>
        </p:txBody>
      </p:sp>
    </p:spTree>
    <p:extLst>
      <p:ext uri="{BB962C8B-B14F-4D97-AF65-F5344CB8AC3E}">
        <p14:creationId xmlns:p14="http://schemas.microsoft.com/office/powerpoint/2010/main" val="1653224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Big-O notation is an upper bound, expressing the worst-case time required to run an algorithm on various inputs. </a:t>
            </a:r>
          </a:p>
        </p:txBody>
      </p:sp>
    </p:spTree>
    <p:extLst>
      <p:ext uri="{BB962C8B-B14F-4D97-AF65-F5344CB8AC3E}">
        <p14:creationId xmlns:p14="http://schemas.microsoft.com/office/powerpoint/2010/main" val="1571875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time, space complexity of following code:</a:t>
            </a:r>
          </a:p>
        </p:txBody>
      </p:sp>
      <p:sp>
        <p:nvSpPr>
          <p:cNvPr id="3" name="Content Placeholder 2"/>
          <p:cNvSpPr>
            <a:spLocks noGrp="1"/>
          </p:cNvSpPr>
          <p:nvPr>
            <p:ph idx="1"/>
          </p:nvPr>
        </p:nvSpPr>
        <p:spPr/>
        <p:txBody>
          <a:bodyPr/>
          <a:lstStyle/>
          <a:p>
            <a:pPr marL="0" indent="0">
              <a:buNone/>
            </a:pPr>
            <a:r>
              <a:rPr lang="en-US" dirty="0" err="1"/>
              <a:t>int</a:t>
            </a:r>
            <a:r>
              <a:rPr lang="en-US" dirty="0"/>
              <a:t> a = 0, b = 0; </a:t>
            </a:r>
          </a:p>
          <a:p>
            <a:pPr marL="0" indent="0">
              <a:buNone/>
            </a:pPr>
            <a:r>
              <a:rPr lang="en-US" dirty="0"/>
              <a:t>for (</a:t>
            </a:r>
            <a:r>
              <a:rPr lang="en-US" dirty="0" err="1"/>
              <a:t>i</a:t>
            </a:r>
            <a:r>
              <a:rPr lang="en-US" dirty="0"/>
              <a:t> = 0; </a:t>
            </a:r>
            <a:r>
              <a:rPr lang="en-US" dirty="0" err="1"/>
              <a:t>i</a:t>
            </a:r>
            <a:r>
              <a:rPr lang="en-US" dirty="0"/>
              <a:t> &lt; N; </a:t>
            </a:r>
            <a:r>
              <a:rPr lang="en-US" dirty="0" err="1"/>
              <a:t>i</a:t>
            </a:r>
            <a:r>
              <a:rPr lang="en-US" dirty="0"/>
              <a:t>++) { </a:t>
            </a:r>
          </a:p>
          <a:p>
            <a:pPr marL="0" indent="0">
              <a:buNone/>
            </a:pPr>
            <a:r>
              <a:rPr lang="en-US" dirty="0"/>
              <a:t>    a = a + rand(); </a:t>
            </a:r>
          </a:p>
          <a:p>
            <a:pPr marL="0" indent="0">
              <a:buNone/>
            </a:pPr>
            <a:r>
              <a:rPr lang="en-US" dirty="0"/>
              <a:t>} </a:t>
            </a:r>
          </a:p>
          <a:p>
            <a:pPr marL="0" indent="0">
              <a:buNone/>
            </a:pPr>
            <a:r>
              <a:rPr lang="en-US" dirty="0"/>
              <a:t>for (j = 0; j &lt; M; </a:t>
            </a:r>
            <a:r>
              <a:rPr lang="en-US" dirty="0" err="1"/>
              <a:t>j++</a:t>
            </a:r>
            <a:r>
              <a:rPr lang="en-US" dirty="0"/>
              <a:t>) { </a:t>
            </a:r>
          </a:p>
          <a:p>
            <a:pPr marL="0" indent="0">
              <a:buNone/>
            </a:pPr>
            <a:r>
              <a:rPr lang="en-US" dirty="0"/>
              <a:t>    b = b + rand(); </a:t>
            </a:r>
          </a:p>
          <a:p>
            <a:pPr marL="0" indent="0">
              <a:buNone/>
            </a:pPr>
            <a:r>
              <a:rPr lang="en-US" dirty="0"/>
              <a:t>} </a:t>
            </a:r>
          </a:p>
        </p:txBody>
      </p:sp>
    </p:spTree>
    <p:extLst>
      <p:ext uri="{BB962C8B-B14F-4D97-AF65-F5344CB8AC3E}">
        <p14:creationId xmlns:p14="http://schemas.microsoft.com/office/powerpoint/2010/main" val="791476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pt-BR" dirty="0"/>
              <a:t>int a = 0; </a:t>
            </a:r>
          </a:p>
          <a:p>
            <a:pPr marL="0" indent="0">
              <a:buNone/>
            </a:pPr>
            <a:r>
              <a:rPr lang="pt-BR" dirty="0"/>
              <a:t>for (i = 0; i &lt; N; i++) { </a:t>
            </a:r>
          </a:p>
          <a:p>
            <a:pPr marL="0" indent="0">
              <a:buNone/>
            </a:pPr>
            <a:r>
              <a:rPr lang="pt-BR" dirty="0"/>
              <a:t>    for (j = N; j &gt; i; j--) { </a:t>
            </a:r>
          </a:p>
          <a:p>
            <a:pPr marL="0" indent="0">
              <a:buNone/>
            </a:pPr>
            <a:r>
              <a:rPr lang="pt-BR" dirty="0"/>
              <a:t>        a = a + i + j; </a:t>
            </a:r>
          </a:p>
          <a:p>
            <a:pPr marL="0" indent="0">
              <a:buNone/>
            </a:pPr>
            <a:r>
              <a:rPr lang="pt-BR" dirty="0"/>
              <a:t>    } </a:t>
            </a:r>
          </a:p>
          <a:p>
            <a:pPr marL="0" indent="0">
              <a:buNone/>
            </a:pPr>
            <a:r>
              <a:rPr lang="pt-BR" dirty="0"/>
              <a:t>} </a:t>
            </a:r>
            <a:endParaRPr lang="en-US" dirty="0"/>
          </a:p>
        </p:txBody>
      </p:sp>
    </p:spTree>
    <p:extLst>
      <p:ext uri="{BB962C8B-B14F-4D97-AF65-F5344CB8AC3E}">
        <p14:creationId xmlns:p14="http://schemas.microsoft.com/office/powerpoint/2010/main" val="3627240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What is the time complexity of following code:</a:t>
            </a:r>
          </a:p>
          <a:p>
            <a:pPr marL="0" indent="0">
              <a:buNone/>
            </a:pPr>
            <a:endParaRPr lang="en-US" dirty="0"/>
          </a:p>
          <a:p>
            <a:pPr marL="0" indent="0">
              <a:buNone/>
            </a:pPr>
            <a:r>
              <a:rPr lang="en-US" dirty="0" err="1"/>
              <a:t>int</a:t>
            </a:r>
            <a:r>
              <a:rPr lang="en-US" dirty="0"/>
              <a:t> </a:t>
            </a:r>
            <a:r>
              <a:rPr lang="en-US" dirty="0" err="1"/>
              <a:t>i</a:t>
            </a:r>
            <a:r>
              <a:rPr lang="en-US" dirty="0"/>
              <a:t>, j, k = 0; </a:t>
            </a:r>
          </a:p>
          <a:p>
            <a:pPr marL="0" indent="0">
              <a:buNone/>
            </a:pPr>
            <a:r>
              <a:rPr lang="en-US" dirty="0"/>
              <a:t>for (</a:t>
            </a:r>
            <a:r>
              <a:rPr lang="en-US" dirty="0" err="1"/>
              <a:t>i</a:t>
            </a:r>
            <a:r>
              <a:rPr lang="en-US" dirty="0"/>
              <a:t> = n / 2; </a:t>
            </a:r>
            <a:r>
              <a:rPr lang="en-US" dirty="0" err="1"/>
              <a:t>i</a:t>
            </a:r>
            <a:r>
              <a:rPr lang="en-US" dirty="0"/>
              <a:t> &lt;= n; </a:t>
            </a:r>
            <a:r>
              <a:rPr lang="en-US" dirty="0" err="1"/>
              <a:t>i</a:t>
            </a:r>
            <a:r>
              <a:rPr lang="en-US" dirty="0"/>
              <a:t>++) { </a:t>
            </a:r>
          </a:p>
          <a:p>
            <a:pPr marL="0" indent="0">
              <a:buNone/>
            </a:pPr>
            <a:r>
              <a:rPr lang="en-US" dirty="0"/>
              <a:t>    for (j = 2; j &lt;= n; j = j * 2) { </a:t>
            </a:r>
          </a:p>
          <a:p>
            <a:pPr marL="0" indent="0">
              <a:buNone/>
            </a:pPr>
            <a:r>
              <a:rPr lang="en-US" dirty="0"/>
              <a:t>        k = k + n / 2; </a:t>
            </a:r>
          </a:p>
          <a:p>
            <a:pPr marL="0" indent="0">
              <a:buNone/>
            </a:pPr>
            <a:r>
              <a:rPr lang="en-US" dirty="0"/>
              <a:t>    } </a:t>
            </a:r>
          </a:p>
          <a:p>
            <a:pPr marL="0" indent="0">
              <a:buNone/>
            </a:pPr>
            <a:r>
              <a:rPr lang="en-US"/>
              <a:t>} </a:t>
            </a:r>
          </a:p>
        </p:txBody>
      </p:sp>
    </p:spTree>
    <p:extLst>
      <p:ext uri="{BB962C8B-B14F-4D97-AF65-F5344CB8AC3E}">
        <p14:creationId xmlns:p14="http://schemas.microsoft.com/office/powerpoint/2010/main" val="206832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r>
              <a:rPr lang="en-US" dirty="0"/>
              <a:t>O(n2): You go and ask the first person of the class, if he has the pen. Also, you ask this person about other 99 people in the classroom if they have that pen and so on</a:t>
            </a:r>
            <a:r>
              <a:rPr lang="en-US" dirty="0" smtClean="0"/>
              <a:t>, </a:t>
            </a:r>
            <a:r>
              <a:rPr lang="en-US" dirty="0"/>
              <a:t>This is what we call O(n2).</a:t>
            </a:r>
          </a:p>
          <a:p>
            <a:endParaRPr lang="en-US" dirty="0" smtClean="0"/>
          </a:p>
          <a:p>
            <a:r>
              <a:rPr lang="en-US" dirty="0"/>
              <a:t>O(n): Going and asking each student individually is O(N).</a:t>
            </a:r>
          </a:p>
        </p:txBody>
      </p:sp>
    </p:spTree>
    <p:extLst>
      <p:ext uri="{BB962C8B-B14F-4D97-AF65-F5344CB8AC3E}">
        <p14:creationId xmlns:p14="http://schemas.microsoft.com/office/powerpoint/2010/main" val="1572028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O(log n): Now I divide the class into two groups, then ask: “Is it on the left side, or the right side of the classroom?” Then I take that group and divide it into two and ask again, and so on. Repeat the process till you are left with one student who has your pen. This is what you mean by O(log n).</a:t>
            </a:r>
          </a:p>
        </p:txBody>
      </p:sp>
    </p:spTree>
    <p:extLst>
      <p:ext uri="{BB962C8B-B14F-4D97-AF65-F5344CB8AC3E}">
        <p14:creationId xmlns:p14="http://schemas.microsoft.com/office/powerpoint/2010/main" val="167613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 might need to do the O(n2) search if only one student knows on which student the pen is hidden. I’d use the O(n) if one student had the pen and only they knew it. I’d use the O(log n) search if all the students knew, but would only tell me if I guessed the right side.</a:t>
            </a:r>
          </a:p>
        </p:txBody>
      </p:sp>
    </p:spTree>
    <p:extLst>
      <p:ext uri="{BB962C8B-B14F-4D97-AF65-F5344CB8AC3E}">
        <p14:creationId xmlns:p14="http://schemas.microsoft.com/office/powerpoint/2010/main" val="2910221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0" indent="0">
              <a:buNone/>
            </a:pPr>
            <a:r>
              <a:rPr lang="en-US" dirty="0"/>
              <a:t>#include &lt;</a:t>
            </a:r>
            <a:r>
              <a:rPr lang="en-US" dirty="0" err="1"/>
              <a:t>stdio.h</a:t>
            </a:r>
            <a:r>
              <a:rPr lang="en-US" dirty="0"/>
              <a:t>&gt; </a:t>
            </a:r>
          </a:p>
          <a:p>
            <a:pPr marL="0" indent="0">
              <a:buNone/>
            </a:pPr>
            <a:r>
              <a:rPr lang="en-US" dirty="0" err="1"/>
              <a:t>int</a:t>
            </a:r>
            <a:r>
              <a:rPr lang="en-US" dirty="0"/>
              <a:t> main() </a:t>
            </a:r>
          </a:p>
          <a:p>
            <a:pPr marL="0" indent="0">
              <a:buNone/>
            </a:pPr>
            <a:r>
              <a:rPr lang="en-US" dirty="0"/>
              <a:t>{ </a:t>
            </a:r>
          </a:p>
          <a:p>
            <a:pPr marL="0" indent="0">
              <a:buNone/>
            </a:pPr>
            <a:r>
              <a:rPr lang="en-US" dirty="0"/>
              <a:t>    </a:t>
            </a:r>
            <a:r>
              <a:rPr lang="en-US" dirty="0" err="1"/>
              <a:t>printf</a:t>
            </a:r>
            <a:r>
              <a:rPr lang="en-US" dirty="0"/>
              <a:t>("Hello World"); </a:t>
            </a:r>
          </a:p>
          <a:p>
            <a:pPr marL="0" indent="0">
              <a:buNone/>
            </a:pPr>
            <a:r>
              <a:rPr lang="en-US" dirty="0"/>
              <a:t>} </a:t>
            </a:r>
          </a:p>
          <a:p>
            <a:endParaRPr lang="en-US" dirty="0"/>
          </a:p>
          <a:p>
            <a:r>
              <a:rPr lang="en-US" dirty="0"/>
              <a:t>In above code “Hello World!!!” print only once on a screen. So, time complexity is constant: O(1)</a:t>
            </a:r>
          </a:p>
        </p:txBody>
      </p:sp>
    </p:spTree>
    <p:extLst>
      <p:ext uri="{BB962C8B-B14F-4D97-AF65-F5344CB8AC3E}">
        <p14:creationId xmlns:p14="http://schemas.microsoft.com/office/powerpoint/2010/main" val="1871332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Now consider another code:</a:t>
            </a:r>
          </a:p>
          <a:p>
            <a:endParaRPr lang="en-US" dirty="0"/>
          </a:p>
          <a:p>
            <a:pPr marL="0" indent="0">
              <a:buNone/>
            </a:pPr>
            <a:r>
              <a:rPr lang="en-US" dirty="0"/>
              <a:t>#include &lt;</a:t>
            </a:r>
            <a:r>
              <a:rPr lang="en-US" dirty="0" err="1"/>
              <a:t>stdio.h</a:t>
            </a:r>
            <a:r>
              <a:rPr lang="en-US" dirty="0"/>
              <a:t>&gt; </a:t>
            </a:r>
          </a:p>
          <a:p>
            <a:pPr marL="0" indent="0">
              <a:buNone/>
            </a:pPr>
            <a:r>
              <a:rPr lang="en-US" dirty="0"/>
              <a:t>void main() </a:t>
            </a:r>
          </a:p>
          <a:p>
            <a:pPr marL="0" indent="0">
              <a:buNone/>
            </a:pPr>
            <a:r>
              <a:rPr lang="en-US" dirty="0"/>
              <a:t>{ </a:t>
            </a:r>
          </a:p>
          <a:p>
            <a:pPr marL="0" indent="0">
              <a:buNone/>
            </a:pPr>
            <a:r>
              <a:rPr lang="en-US" dirty="0"/>
              <a:t>    </a:t>
            </a:r>
            <a:r>
              <a:rPr lang="en-US" dirty="0" err="1"/>
              <a:t>int</a:t>
            </a:r>
            <a:r>
              <a:rPr lang="en-US" dirty="0"/>
              <a:t> </a:t>
            </a:r>
            <a:r>
              <a:rPr lang="en-US" dirty="0" err="1"/>
              <a:t>i</a:t>
            </a:r>
            <a:r>
              <a:rPr lang="en-US" dirty="0"/>
              <a:t>, n = 8; </a:t>
            </a:r>
          </a:p>
          <a:p>
            <a:pPr marL="0" indent="0">
              <a:buNone/>
            </a:pPr>
            <a:r>
              <a:rPr lang="en-US" dirty="0"/>
              <a:t>    for (</a:t>
            </a:r>
            <a:r>
              <a:rPr lang="en-US" dirty="0" err="1"/>
              <a:t>i</a:t>
            </a:r>
            <a:r>
              <a:rPr lang="en-US" dirty="0"/>
              <a:t> = 1; </a:t>
            </a:r>
            <a:r>
              <a:rPr lang="en-US" dirty="0" err="1"/>
              <a:t>i</a:t>
            </a:r>
            <a:r>
              <a:rPr lang="en-US" dirty="0"/>
              <a:t> &lt;= n; </a:t>
            </a:r>
            <a:r>
              <a:rPr lang="en-US" dirty="0" err="1"/>
              <a:t>i</a:t>
            </a:r>
            <a:r>
              <a:rPr lang="en-US" dirty="0"/>
              <a:t>++) { </a:t>
            </a:r>
          </a:p>
          <a:p>
            <a:pPr marL="0" indent="0">
              <a:buNone/>
            </a:pPr>
            <a:r>
              <a:rPr lang="en-US" dirty="0"/>
              <a:t>        </a:t>
            </a:r>
            <a:r>
              <a:rPr lang="en-US" dirty="0" err="1"/>
              <a:t>printf</a:t>
            </a:r>
            <a:r>
              <a:rPr lang="en-US" dirty="0"/>
              <a:t>("Hello Word !!!"); </a:t>
            </a:r>
          </a:p>
          <a:p>
            <a:pPr marL="0" indent="0">
              <a:buNone/>
            </a:pPr>
            <a:r>
              <a:rPr lang="en-US" dirty="0"/>
              <a:t>    } </a:t>
            </a:r>
          </a:p>
          <a:p>
            <a:pPr marL="0" indent="0">
              <a:buNone/>
            </a:pPr>
            <a:r>
              <a:rPr lang="en-US" dirty="0"/>
              <a:t>}</a:t>
            </a:r>
          </a:p>
        </p:txBody>
      </p:sp>
    </p:spTree>
    <p:extLst>
      <p:ext uri="{BB962C8B-B14F-4D97-AF65-F5344CB8AC3E}">
        <p14:creationId xmlns:p14="http://schemas.microsoft.com/office/powerpoint/2010/main" val="2269977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Output:</a:t>
            </a:r>
          </a:p>
          <a:p>
            <a:pPr marL="0" indent="0">
              <a:buNone/>
            </a:pPr>
            <a:r>
              <a:rPr lang="en-US" dirty="0"/>
              <a:t>Hello Word !!!Hello Word !!!Hello Word !!!Hello Word !!!</a:t>
            </a:r>
          </a:p>
          <a:p>
            <a:pPr marL="0" indent="0">
              <a:buNone/>
            </a:pPr>
            <a:r>
              <a:rPr lang="en-US" dirty="0"/>
              <a:t>Hello Word !!!Hello Word !!!Hello Word !!!Hello Word !!!</a:t>
            </a:r>
          </a:p>
          <a:p>
            <a:r>
              <a:rPr lang="en-US" dirty="0"/>
              <a:t>In above code “Hello World!!!” will print N times. So, time complexity of above code is O(N).</a:t>
            </a:r>
          </a:p>
        </p:txBody>
      </p:sp>
    </p:spTree>
    <p:extLst>
      <p:ext uri="{BB962C8B-B14F-4D97-AF65-F5344CB8AC3E}">
        <p14:creationId xmlns:p14="http://schemas.microsoft.com/office/powerpoint/2010/main" val="1254403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Complexity is expressed using big-O notation. The complexity is written as O(&lt;some function&gt;), meaning that the number of operations is proportional to the given function multiplied by some constant factor. For example, if an algorithm takes 2*(n**2) operations, the complexity is written as O(n**2), dropping the constant multiplier of 2.</a:t>
            </a:r>
          </a:p>
        </p:txBody>
      </p:sp>
    </p:spTree>
    <p:extLst>
      <p:ext uri="{BB962C8B-B14F-4D97-AF65-F5344CB8AC3E}">
        <p14:creationId xmlns:p14="http://schemas.microsoft.com/office/powerpoint/2010/main" val="575058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1255</Words>
  <Application>Microsoft Office PowerPoint</Application>
  <PresentationFormat>On-screen Show (4:3)</PresentationFormat>
  <Paragraphs>105</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DOA</vt:lpstr>
      <vt:lpstr>Real Life Example</vt:lpstr>
      <vt:lpstr>Answer</vt:lpstr>
      <vt:lpstr>PowerPoint Presentation</vt:lpstr>
      <vt:lpstr>PowerPoint Presentation</vt:lpstr>
      <vt:lpstr>PowerPoint Presentation</vt:lpstr>
      <vt:lpstr>PowerPoint Presentation</vt:lpstr>
      <vt:lpstr>PowerPoint Presentation</vt:lpstr>
      <vt:lpstr>PowerPoint Presentation</vt:lpstr>
      <vt:lpstr>Some of the most commonly seen complexities are:</vt:lpstr>
      <vt:lpstr>PowerPoint Presentation</vt:lpstr>
      <vt:lpstr>PowerPoint Presentation</vt:lpstr>
      <vt:lpstr>PowerPoint Presentation</vt:lpstr>
      <vt:lpstr>time, space complexity</vt:lpstr>
      <vt:lpstr>PowerPoint Presentation</vt:lpstr>
      <vt:lpstr>PowerPoint Presentation</vt:lpstr>
      <vt:lpstr>time complexity</vt:lpstr>
      <vt:lpstr>time complexity</vt:lpstr>
      <vt:lpstr>PowerPoint Presentation</vt:lpstr>
      <vt:lpstr>The following graph compares the growth rates of various time complexities</vt:lpstr>
      <vt:lpstr>PowerPoint Presentation</vt:lpstr>
      <vt:lpstr>PowerPoint Presentation</vt:lpstr>
      <vt:lpstr>What is the time, space complexity of following code: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Architecture</dc:title>
  <dc:creator>Naheed Azeem</dc:creator>
  <cp:lastModifiedBy>Windows User</cp:lastModifiedBy>
  <cp:revision>28</cp:revision>
  <dcterms:created xsi:type="dcterms:W3CDTF">2010-02-05T21:39:52Z</dcterms:created>
  <dcterms:modified xsi:type="dcterms:W3CDTF">2020-02-06T06:09:50Z</dcterms:modified>
</cp:coreProperties>
</file>