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0" r:id="rId3"/>
    <p:sldId id="265" r:id="rId4"/>
    <p:sldId id="267" r:id="rId5"/>
    <p:sldId id="268" r:id="rId6"/>
    <p:sldId id="266" r:id="rId7"/>
    <p:sldId id="260" r:id="rId8"/>
    <p:sldId id="261" r:id="rId9"/>
    <p:sldId id="262" r:id="rId10"/>
    <p:sldId id="263" r:id="rId11"/>
    <p:sldId id="264" r:id="rId12"/>
    <p:sldId id="323" r:id="rId13"/>
    <p:sldId id="291" r:id="rId14"/>
    <p:sldId id="324" r:id="rId15"/>
    <p:sldId id="292" r:id="rId16"/>
    <p:sldId id="325" r:id="rId17"/>
    <p:sldId id="326" r:id="rId18"/>
    <p:sldId id="327" r:id="rId19"/>
    <p:sldId id="293" r:id="rId20"/>
    <p:sldId id="294" r:id="rId21"/>
    <p:sldId id="329" r:id="rId22"/>
    <p:sldId id="328" r:id="rId23"/>
    <p:sldId id="269" r:id="rId24"/>
    <p:sldId id="270" r:id="rId25"/>
    <p:sldId id="273" r:id="rId26"/>
    <p:sldId id="274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83"/>
  </p:normalViewPr>
  <p:slideViewPr>
    <p:cSldViewPr snapToGrid="0">
      <p:cViewPr varScale="1">
        <p:scale>
          <a:sx n="98" d="100"/>
          <a:sy n="98" d="100"/>
        </p:scale>
        <p:origin x="21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ABE85C-CB26-784B-8351-3725F27CE0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9CFC3-C974-FF40-9974-77E05E28BB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B9FC3-0B99-EB42-B75E-F61056A6A004}" type="datetimeFigureOut">
              <a:rPr lang="en-PK" smtClean="0"/>
              <a:t>09/07/2020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C6707-3C7B-7A4F-A1BD-9B092E5D2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83310-6C4E-0B41-BD4F-2B36ABBD8B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305-5DD7-5B44-8590-AE865A3F70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24123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5180-4831-FA44-8C6D-967972A4155D}" type="datetimeFigureOut">
              <a:rPr lang="en-PK" smtClean="0"/>
              <a:t>09/07/2020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7CE3-6F7B-8047-9060-6BC56403F62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42549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2C4B-A602-854E-A67B-DF18DEF2678C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E413-27A1-2D4C-B9BE-E344374DF07F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0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A69-B977-5249-B59F-272026AE9465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4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DA6-F90A-DF4F-9E70-7FD16364F522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154E-FD65-FD43-9709-50441F31A279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C4B4-B128-2F45-9939-E3EEB36487BA}" type="datetime1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E3B-9341-A041-BF6D-53D80DF0CA7C}" type="datetime1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36E-EA1B-A64C-9871-12E2896587D0}" type="datetime1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A54C-29A7-4944-BC5A-E134AE54B2BA}" type="datetime1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3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221E-A63D-F64C-9863-889FE2A1EED0}" type="datetime1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1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B351-0151-6A4C-9C22-8FB6C23276C7}" type="datetime1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FA8A-1249-BF48-B7C7-6F52C4689C18}" type="datetime1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-fact-86/" TargetMode="External"/><Relationship Id="rId2" Type="http://schemas.openxmlformats.org/officeDocument/2006/relationships/hyperlink" Target="https://www.geeksforgeeks.org/understanding-time-complexity-simple-example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02</a:t>
            </a:r>
          </a:p>
          <a:p>
            <a:r>
              <a:rPr lang="en-US" dirty="0"/>
              <a:t>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256167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41"/>
            <a:ext cx="10259219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Hence, the time complexity of Binary Search is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log</a:t>
            </a:r>
            <a:r>
              <a:rPr kumimoji="0" lang="en-US" altLang="en-US" sz="20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2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(n)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D41DF7-8AB8-E34B-B998-7158467B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18385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Differences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Input data needs to be sorted in Binary Search and not in Linear Search</a:t>
            </a:r>
          </a:p>
          <a:p>
            <a:pPr fontAlgn="base"/>
            <a:r>
              <a:rPr lang="en-US" dirty="0"/>
              <a:t>Linear search does the sequential access whereas Binary search access data randomly.</a:t>
            </a:r>
          </a:p>
          <a:p>
            <a:pPr fontAlgn="base"/>
            <a:r>
              <a:rPr lang="en-US" dirty="0"/>
              <a:t>Time complexity of linear search -O(n) , Binary search has time complexity O(log n).</a:t>
            </a:r>
          </a:p>
          <a:p>
            <a:pPr fontAlgn="base"/>
            <a:r>
              <a:rPr lang="en-US" dirty="0"/>
              <a:t> Linear search performs equality comparisons and Binary search performs ordering comparisons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D56FE-BF44-3C4B-84B9-8D1398D5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90213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i="1" dirty="0"/>
              <a:t>Selection sort</a:t>
            </a:r>
            <a:r>
              <a:rPr lang="en-US" dirty="0"/>
              <a:t> orders a list of values by repetitively putting a particular value into its final position</a:t>
            </a:r>
          </a:p>
          <a:p>
            <a:pPr>
              <a:spcBef>
                <a:spcPct val="50000"/>
              </a:spcBef>
            </a:pPr>
            <a:r>
              <a:rPr lang="en-US" dirty="0"/>
              <a:t>More specifically: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find the smallest value in the list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switch it with the value in the first position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find the next smallest value in the list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switch it with the value in the second position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repeat until all values are in their proper places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18 -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0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18 -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Fig18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36" y="1612901"/>
            <a:ext cx="6062132" cy="37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8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Insertion sort</a:t>
            </a:r>
            <a:r>
              <a:rPr lang="en-US" dirty="0"/>
              <a:t> orders a values by repetitively inserting a particular value into a sorted subset of the list</a:t>
            </a:r>
          </a:p>
          <a:p>
            <a:pPr>
              <a:spcBef>
                <a:spcPct val="50000"/>
              </a:spcBef>
            </a:pPr>
            <a:r>
              <a:rPr lang="en-US" dirty="0"/>
              <a:t>More specifically: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consider the first item to be a sorted </a:t>
            </a:r>
            <a:r>
              <a:rPr lang="en-US" dirty="0" err="1"/>
              <a:t>sublist</a:t>
            </a:r>
            <a:r>
              <a:rPr lang="en-US" dirty="0"/>
              <a:t> of length 1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insert the second item into the sorted </a:t>
            </a:r>
            <a:r>
              <a:rPr lang="en-US" dirty="0" err="1"/>
              <a:t>sublist</a:t>
            </a:r>
            <a:r>
              <a:rPr lang="en-US" dirty="0"/>
              <a:t>, shifting the first item if needed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insert the third item into the sorted </a:t>
            </a:r>
            <a:r>
              <a:rPr lang="en-US" dirty="0" err="1"/>
              <a:t>sublist</a:t>
            </a:r>
            <a:r>
              <a:rPr lang="en-US" dirty="0"/>
              <a:t>, shifting the other items as needed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repeat until all values have been inserted into their proper positions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18 -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8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18 -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Fig18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9" y="1740430"/>
            <a:ext cx="6377499" cy="351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8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i="1" dirty="0"/>
              <a:t>Bubble sort</a:t>
            </a:r>
            <a:r>
              <a:rPr lang="en-US" dirty="0"/>
              <a:t> orders a list of values by repetitively comparing neighboring elements and swapping their positions if necessary</a:t>
            </a:r>
          </a:p>
          <a:p>
            <a:pPr>
              <a:spcBef>
                <a:spcPct val="50000"/>
              </a:spcBef>
            </a:pPr>
            <a:r>
              <a:rPr lang="en-US" dirty="0"/>
              <a:t>More specifically: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scan the list, exchanging adjacent elements if they are not in relative order; this bubbles the highest value to the top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scan the list again, bubbling up the second highest value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repeat until all elements have been placed in their proper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18 -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7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i="1" dirty="0"/>
              <a:t>Quick sort</a:t>
            </a:r>
            <a:r>
              <a:rPr lang="en-US" dirty="0"/>
              <a:t> orders values by partitioning the list around one element, then sorting each partition</a:t>
            </a:r>
          </a:p>
          <a:p>
            <a:pPr>
              <a:spcBef>
                <a:spcPct val="50000"/>
              </a:spcBef>
            </a:pPr>
            <a:r>
              <a:rPr lang="en-US" dirty="0"/>
              <a:t>More specifically: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choose one element in the list to be the partition element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organize the elements so that all elements less than the partition element are to the left and all greater are to the right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apply the quick sort algorithm (recursively) to both partitions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18 -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i="1" dirty="0"/>
              <a:t>Merge sort</a:t>
            </a:r>
            <a:r>
              <a:rPr lang="en-US" dirty="0"/>
              <a:t> orders values by recursively dividing the list in half until each sub-list has one element, then recombining</a:t>
            </a:r>
          </a:p>
          <a:p>
            <a:pPr>
              <a:spcBef>
                <a:spcPct val="50000"/>
              </a:spcBef>
            </a:pPr>
            <a:r>
              <a:rPr lang="en-US" dirty="0"/>
              <a:t>More specifically: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divide the list into two roughly equal parts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recursively divide each part in half, continuing until a part contains only one element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merge the two parts into one sorted list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continue to merge parts as the recursion unfolds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18 -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1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Dividing lists in half repeatedly: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18 -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Fig18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3" y="2315104"/>
            <a:ext cx="5690437" cy="27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6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Searching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Search Problem: </a:t>
            </a:r>
            <a:r>
              <a:rPr lang="en-US" altLang="zh-TW" dirty="0"/>
              <a:t>Locating an element in an </a:t>
            </a:r>
          </a:p>
          <a:p>
            <a:pPr>
              <a:buNone/>
            </a:pPr>
            <a:r>
              <a:rPr lang="en-US" altLang="zh-TW" dirty="0"/>
              <a:t>                                (ordered) list.</a:t>
            </a:r>
          </a:p>
          <a:p>
            <a:pPr>
              <a:buNone/>
            </a:pPr>
            <a:endParaRPr lang="en-US" altLang="zh-TW" dirty="0"/>
          </a:p>
          <a:p>
            <a:r>
              <a:rPr lang="en-US" altLang="zh-TW" dirty="0"/>
              <a:t>Linear search</a:t>
            </a:r>
          </a:p>
          <a:p>
            <a:r>
              <a:rPr lang="en-US" altLang="zh-TW" dirty="0"/>
              <a:t>Binary search (ordered list)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4D70-A348-4363-BA95-4F56A3A60545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923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sorted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18 -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Fig18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04" y="2243668"/>
            <a:ext cx="5220229" cy="31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48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A25B3-C256-6340-8B3F-54835959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FBBD4-93D5-4D4C-920E-24405639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37" y="1044856"/>
            <a:ext cx="6398079" cy="428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90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F2E51-4F44-7E47-9274-BFFFFC7A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B5902-F962-6B4B-B485-5CB9A46A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06" y="136525"/>
            <a:ext cx="6568984" cy="631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8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Posteriori and Priori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Algorithm is a combination or sequence of finite-state to solve a given problem. If the problem is having more than one solution or algorithm then the best one is decided by the analysis based on two factors.</a:t>
            </a:r>
          </a:p>
          <a:p>
            <a:pPr fontAlgn="base"/>
            <a:r>
              <a:rPr lang="en-US" dirty="0"/>
              <a:t>CPU Time (</a:t>
            </a:r>
            <a:r>
              <a:rPr lang="en-US" dirty="0">
                <a:hlinkClick r:id="rId2"/>
              </a:rPr>
              <a:t>Time Complexity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Main memory space (</a:t>
            </a:r>
            <a:r>
              <a:rPr lang="en-US" dirty="0">
                <a:hlinkClick r:id="rId3"/>
              </a:rPr>
              <a:t>Space Complexity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Time complexity of an algorithm can be calculated by using two methods:</a:t>
            </a:r>
          </a:p>
          <a:p>
            <a:pPr fontAlgn="base"/>
            <a:r>
              <a:rPr lang="en-US" dirty="0"/>
              <a:t>Posteriori Analysis</a:t>
            </a:r>
          </a:p>
          <a:p>
            <a:pPr fontAlgn="base"/>
            <a:r>
              <a:rPr lang="en-US" dirty="0"/>
              <a:t>Priori Analysis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60A36-B25F-8647-9B52-00B82CB1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547162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799" y="196117"/>
          <a:ext cx="8576442" cy="6675763"/>
        </p:xfrm>
        <a:graphic>
          <a:graphicData uri="http://schemas.openxmlformats.org/drawingml/2006/table">
            <a:tbl>
              <a:tblPr/>
              <a:tblGrid>
                <a:gridCol w="4288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0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cap="all" dirty="0">
                          <a:solidFill>
                            <a:srgbClr val="000000"/>
                          </a:solidFill>
                          <a:effectLst/>
                        </a:rPr>
                        <a:t>A POSTERIORI ANALYSIS</a:t>
                      </a:r>
                    </a:p>
                  </a:txBody>
                  <a:tcPr marL="49391" marR="49391" marT="49391" marB="49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cap="all">
                          <a:solidFill>
                            <a:srgbClr val="000000"/>
                          </a:solidFill>
                          <a:effectLst/>
                        </a:rPr>
                        <a:t>A PRIORI ANALYSIS</a:t>
                      </a:r>
                    </a:p>
                  </a:txBody>
                  <a:tcPr marL="49391" marR="49391" marT="49391" marB="493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33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Posteriori analysis is a relative analysis.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Piori analysis is an absolute analysis.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8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is dependent on language of compiler and type of hardware.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is independent of language of compiler and types of hardware.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33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It will give exact answer.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It will give approximate answer.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29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It doesn’t use asymptotic notations to represent the time complexity of an algorithm.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uses the asymptotic notations to represent how much time the algorithm will take in order to complete its execution.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63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The time complexity of an algorithm using a posteriori analysis differ from system to system.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The time complexity of an algorithm using a priori analysis is same for every system.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63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If the time taken by the algorithm is less, then the credit will go to compiler and hardware.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If the program running faster, credit goes to the programmer.</a:t>
                      </a:r>
                    </a:p>
                  </a:txBody>
                  <a:tcPr marL="86434" marR="86434" marT="43217" marB="432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753A31-FC77-0A4B-9AFF-263A4369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4228119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7200" y="1158775"/>
            <a:ext cx="104851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logarithmic algorithm – O(</a:t>
            </a:r>
            <a:r>
              <a:rPr lang="en-US" sz="2800" dirty="0" err="1"/>
              <a:t>logn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Runtime grows logarithmically in proportion to n.</a:t>
            </a:r>
          </a:p>
          <a:p>
            <a:r>
              <a:rPr lang="en-US" sz="2800" dirty="0"/>
              <a:t>▪ A linear algorithm – O(n)</a:t>
            </a:r>
          </a:p>
          <a:p>
            <a:pPr lvl="1"/>
            <a:r>
              <a:rPr lang="en-US" sz="2800" dirty="0"/>
              <a:t>Runtime grows directly in proportion to n.</a:t>
            </a:r>
          </a:p>
          <a:p>
            <a:r>
              <a:rPr lang="en-US" sz="2800" dirty="0"/>
              <a:t>▪ A </a:t>
            </a:r>
            <a:r>
              <a:rPr lang="en-US" sz="2800" dirty="0" err="1"/>
              <a:t>superlinear</a:t>
            </a:r>
            <a:r>
              <a:rPr lang="en-US" sz="2800" dirty="0"/>
              <a:t> algorithm – 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Runtime grows in proportion to n.</a:t>
            </a:r>
          </a:p>
          <a:p>
            <a:r>
              <a:rPr lang="en-US" sz="2800" dirty="0"/>
              <a:t>▪ A polynomial algorithm – O(</a:t>
            </a:r>
            <a:r>
              <a:rPr lang="en-US" sz="2800" dirty="0" err="1"/>
              <a:t>nc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Runtime grows quicker than previous all based on n.</a:t>
            </a:r>
          </a:p>
          <a:p>
            <a:r>
              <a:rPr lang="en-US" sz="2800" dirty="0"/>
              <a:t>▪ A exponential algorithm – O(</a:t>
            </a:r>
            <a:r>
              <a:rPr lang="en-US" sz="2800" dirty="0" err="1"/>
              <a:t>cn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Runtime grows even faster than polynomial algorithm based on n.</a:t>
            </a:r>
          </a:p>
          <a:p>
            <a:r>
              <a:rPr lang="en-US" sz="2800" dirty="0"/>
              <a:t>▪ A factorial algorithm – O(n!)</a:t>
            </a:r>
          </a:p>
          <a:p>
            <a:pPr lvl="1"/>
            <a:r>
              <a:rPr lang="en-US" sz="2800" dirty="0"/>
              <a:t>Runtime grows the fastest and becomes quickly unusable for even</a:t>
            </a:r>
          </a:p>
          <a:p>
            <a:r>
              <a:rPr lang="en-US" sz="2800" dirty="0"/>
              <a:t>small values of n.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1520" y="204668"/>
            <a:ext cx="1085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Roboto"/>
              </a:rPr>
              <a:t>The algorithms can be classified as follows from the best-to-worst performance (Running Time Complexity):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9E32D2-46C9-2448-A039-24E4F6E8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214735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213224" cy="392795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1C27E-6B6C-CD43-8BA1-A344B2DA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07316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Algorithmic Examples of Runtime Analysis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of the examples of all those types of algorithms (in worst-case scenarios) are mentioned below:</a:t>
            </a:r>
          </a:p>
          <a:p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Logarithmic algorithm – O(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logn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) – Binary Search.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Linear algorithm – O(n) – Linear Search.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Superlinear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algorithm – O(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nlogn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) – Heap Sort, Merge Sort.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Polynomial algorithm – O(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n^c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) –Bubble Sort, Selection Sort, Insertion Sort</a:t>
            </a:r>
          </a:p>
          <a:p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Exponential algorithm – O(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c^n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) – Tower of Hanoi.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Factorial algorithm – O(n!) –Brute force Search algorithm for Traveling Salesman Problem.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AutoShape 2" descr="▪"/>
          <p:cNvSpPr>
            <a:spLocks noChangeAspect="1" noChangeArrowheads="1"/>
          </p:cNvSpPr>
          <p:nvPr/>
        </p:nvSpPr>
        <p:spPr bwMode="auto">
          <a:xfrm>
            <a:off x="155575" y="-630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▪"/>
          <p:cNvSpPr>
            <a:spLocks noChangeAspect="1" noChangeArrowheads="1"/>
          </p:cNvSpPr>
          <p:nvPr/>
        </p:nvSpPr>
        <p:spPr bwMode="auto">
          <a:xfrm>
            <a:off x="155575" y="-3413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▪"/>
          <p:cNvSpPr>
            <a:spLocks noChangeAspect="1" noChangeArrowheads="1"/>
          </p:cNvSpPr>
          <p:nvPr/>
        </p:nvSpPr>
        <p:spPr bwMode="auto">
          <a:xfrm>
            <a:off x="155575" y="-523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▪"/>
          <p:cNvSpPr>
            <a:spLocks noChangeAspect="1" noChangeArrowheads="1"/>
          </p:cNvSpPr>
          <p:nvPr/>
        </p:nvSpPr>
        <p:spPr bwMode="auto">
          <a:xfrm>
            <a:off x="155575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▪"/>
          <p:cNvSpPr>
            <a:spLocks noChangeAspect="1" noChangeArrowheads="1"/>
          </p:cNvSpPr>
          <p:nvPr/>
        </p:nvSpPr>
        <p:spPr bwMode="auto">
          <a:xfrm>
            <a:off x="155575" y="525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15E9C-65D9-3245-8EE6-EAA740BB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18873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 linear search scans one item at a time, without jumping to any item 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The worst case complexity is  O(n), sometimes known an O(n) search</a:t>
            </a:r>
          </a:p>
          <a:p>
            <a:pPr fontAlgn="base"/>
            <a:r>
              <a:rPr lang="en-US" dirty="0"/>
              <a:t>Time taken to search elements keep increasing as the number of elements are increased.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E7E6A-2BA6-6F49-BF7C-0F5BF836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89543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media.geeksforgeeks.org/wp-content/cdn-uploads/Linear-Searc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6" y="2175641"/>
            <a:ext cx="11489767" cy="419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684D5-9356-7248-9311-AA8D0CB5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91438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Start from the leftmost element of </a:t>
            </a:r>
            <a:r>
              <a:rPr lang="en-US" dirty="0" err="1"/>
              <a:t>arr</a:t>
            </a:r>
            <a:r>
              <a:rPr lang="en-US" dirty="0"/>
              <a:t>[] and one by one compare x with each element of </a:t>
            </a:r>
            <a:r>
              <a:rPr lang="en-US" dirty="0" err="1"/>
              <a:t>arr</a:t>
            </a:r>
            <a:r>
              <a:rPr lang="en-US" dirty="0"/>
              <a:t>[]</a:t>
            </a:r>
          </a:p>
          <a:p>
            <a:pPr fontAlgn="base"/>
            <a:r>
              <a:rPr lang="en-US" dirty="0"/>
              <a:t>If x matches with an element, return the index.</a:t>
            </a:r>
          </a:p>
          <a:p>
            <a:pPr fontAlgn="base"/>
            <a:r>
              <a:rPr lang="en-US" dirty="0"/>
              <a:t>If x doesn’t match with any of elements, return -1.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C90FC-22EB-9948-864E-C96E8D47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92714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binary search however, cut down your search to half as soon as you find middle of a sorted list.</a:t>
            </a:r>
          </a:p>
          <a:p>
            <a:pPr fontAlgn="base"/>
            <a:r>
              <a:rPr lang="en-US" dirty="0"/>
              <a:t>The middle element is looked to check if it is greater than or less than the value to be searched.</a:t>
            </a:r>
          </a:p>
          <a:p>
            <a:pPr fontAlgn="base"/>
            <a:r>
              <a:rPr lang="en-US" dirty="0"/>
              <a:t>Accordingly, search is done to either half of the given list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9D224-954F-284D-AC77-C50434D2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42055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 of Binary Search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https://www.geeksforgeeks.org/wp-content/uploads/Binary-Searc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561" y="1520596"/>
            <a:ext cx="903111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1D7AD-938B-304C-BB74-1D03F5A6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68206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Calculating Time complexity:</a:t>
            </a:r>
            <a:endParaRPr lang="en-US" dirty="0">
              <a:latin typeface="+mn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785314"/>
            <a:ext cx="9517285" cy="4431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 each iteration, the array is divided by half.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 let’s say the length of array at any iteration is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Iteration 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Length of array =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Iteration 2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Length of array = </a:t>
            </a:r>
            <a:r>
              <a:rPr kumimoji="0" lang="en-US" altLang="en-US" sz="3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⁄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Iteration 3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Length of array = </a:t>
            </a:r>
            <a:r>
              <a:rPr kumimoji="0" lang="en-US" altLang="en-US" sz="3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(n⁄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⁄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sz="3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⁄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Therefore, after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Iteration k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Length of array = </a:t>
            </a:r>
            <a:r>
              <a:rPr kumimoji="0" lang="en-US" altLang="en-US" sz="3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⁄</a:t>
            </a:r>
            <a:r>
              <a:rPr kumimoji="0" lang="en-US" altLang="en-US" sz="32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2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k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B25B4-83B3-1947-A90E-BE772363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02584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-343972"/>
            <a:ext cx="9119291" cy="72019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After k divisions, the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length of array becomes 1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Therefore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Length of array = </a:t>
            </a:r>
            <a:r>
              <a:rPr kumimoji="0" lang="en-US" altLang="en-US" sz="4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⁄</a:t>
            </a:r>
            <a:r>
              <a:rPr kumimoji="0" lang="en-US" altLang="en-US" sz="4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4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k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 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=&gt;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 =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40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k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Applying log function on both sides: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=&gt;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</a:t>
            </a:r>
            <a:r>
              <a:rPr kumimoji="0" lang="en-US" altLang="en-US" sz="20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(n) = log</a:t>
            </a:r>
            <a:r>
              <a:rPr kumimoji="0" lang="en-US" altLang="en-US" sz="20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4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k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=&gt;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</a:t>
            </a:r>
            <a:r>
              <a:rPr kumimoji="0" lang="en-US" altLang="en-US" sz="20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(n) = k log</a:t>
            </a:r>
            <a:r>
              <a:rPr kumimoji="0" lang="en-US" altLang="en-US" sz="20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(2)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 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log</a:t>
            </a:r>
            <a:r>
              <a:rPr kumimoji="0" lang="en-US" altLang="en-US" sz="2400" b="1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(a) = 1)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Therefore,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=&gt;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 = log</a:t>
            </a:r>
            <a:r>
              <a:rPr kumimoji="0" lang="en-US" altLang="en-US" sz="20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22942F-ABF8-E44F-9F5E-A084E504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75275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1667</Words>
  <Application>Microsoft Macintosh PowerPoint</Application>
  <PresentationFormat>Widescreen</PresentationFormat>
  <Paragraphs>161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Office Theme</vt:lpstr>
      <vt:lpstr>Design and Analysis of Algorithms</vt:lpstr>
      <vt:lpstr>Searching Algorithms</vt:lpstr>
      <vt:lpstr>Linear Search </vt:lpstr>
      <vt:lpstr>PowerPoint Presentation</vt:lpstr>
      <vt:lpstr>PowerPoint Presentation</vt:lpstr>
      <vt:lpstr>Binary Search</vt:lpstr>
      <vt:lpstr>Complexity Analysis of Binary Search </vt:lpstr>
      <vt:lpstr>Calculating Time complexity:</vt:lpstr>
      <vt:lpstr>PowerPoint Presentation</vt:lpstr>
      <vt:lpstr>PowerPoint Presentation</vt:lpstr>
      <vt:lpstr>Important Differences </vt:lpstr>
      <vt:lpstr>Selection Sort</vt:lpstr>
      <vt:lpstr>Selection Sort</vt:lpstr>
      <vt:lpstr>Insertion Sort</vt:lpstr>
      <vt:lpstr>Insertion Sort</vt:lpstr>
      <vt:lpstr>Bubble Sort</vt:lpstr>
      <vt:lpstr>Quick Sort</vt:lpstr>
      <vt:lpstr>Merge Sort</vt:lpstr>
      <vt:lpstr>Merge Sort</vt:lpstr>
      <vt:lpstr>Merge Sort</vt:lpstr>
      <vt:lpstr>PowerPoint Presentation</vt:lpstr>
      <vt:lpstr>PowerPoint Presentation</vt:lpstr>
      <vt:lpstr>Difference between Posteriori and Priori analysis </vt:lpstr>
      <vt:lpstr>PowerPoint Presentation</vt:lpstr>
      <vt:lpstr>PowerPoint Presentation</vt:lpstr>
      <vt:lpstr>PowerPoint Presentation</vt:lpstr>
      <vt:lpstr>Algorithmic Examples of Runtime Analysis: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Windows User</dc:creator>
  <cp:lastModifiedBy>Naheed Azeem</cp:lastModifiedBy>
  <cp:revision>27</cp:revision>
  <dcterms:created xsi:type="dcterms:W3CDTF">2020-01-23T06:21:40Z</dcterms:created>
  <dcterms:modified xsi:type="dcterms:W3CDTF">2020-07-09T05:23:12Z</dcterms:modified>
</cp:coreProperties>
</file>