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0"/>
  </p:notesMasterIdLst>
  <p:handoutMasterIdLst>
    <p:handoutMasterId r:id="rId43"/>
  </p:handoutMasterIdLst>
  <p:sldIdLst>
    <p:sldId id="256" r:id="rId3"/>
    <p:sldId id="257" r:id="rId4"/>
    <p:sldId id="258" r:id="rId5"/>
    <p:sldId id="259" r:id="rId6"/>
    <p:sldId id="261" r:id="rId7"/>
    <p:sldId id="264" r:id="rId8"/>
    <p:sldId id="265" r:id="rId9"/>
    <p:sldId id="266" r:id="rId11"/>
    <p:sldId id="268" r:id="rId12"/>
    <p:sldId id="262" r:id="rId13"/>
    <p:sldId id="263" r:id="rId14"/>
    <p:sldId id="269" r:id="rId15"/>
    <p:sldId id="267" r:id="rId16"/>
    <p:sldId id="270" r:id="rId17"/>
    <p:sldId id="271" r:id="rId18"/>
    <p:sldId id="272" r:id="rId19"/>
    <p:sldId id="273" r:id="rId20"/>
    <p:sldId id="274" r:id="rId21"/>
    <p:sldId id="275" r:id="rId22"/>
    <p:sldId id="276" r:id="rId23"/>
    <p:sldId id="288" r:id="rId24"/>
    <p:sldId id="277" r:id="rId25"/>
    <p:sldId id="289" r:id="rId26"/>
    <p:sldId id="279" r:id="rId27"/>
    <p:sldId id="278" r:id="rId28"/>
    <p:sldId id="290" r:id="rId29"/>
    <p:sldId id="291" r:id="rId30"/>
    <p:sldId id="292" r:id="rId31"/>
    <p:sldId id="293" r:id="rId32"/>
    <p:sldId id="294" r:id="rId33"/>
    <p:sldId id="280" r:id="rId34"/>
    <p:sldId id="281" r:id="rId35"/>
    <p:sldId id="282" r:id="rId36"/>
    <p:sldId id="295" r:id="rId37"/>
    <p:sldId id="284" r:id="rId38"/>
    <p:sldId id="296" r:id="rId39"/>
    <p:sldId id="285" r:id="rId40"/>
    <p:sldId id="287"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218" autoAdjust="0"/>
    <p:restoredTop sz="94681"/>
  </p:normalViewPr>
  <p:slideViewPr>
    <p:cSldViewPr snapToGrid="0">
      <p:cViewPr varScale="1">
        <p:scale>
          <a:sx n="72" d="100"/>
          <a:sy n="72" d="100"/>
        </p:scale>
        <p:origin x="208" y="18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4B9FC3-0B99-EB42-B75E-F61056A6A004}"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GB"/>
              <a:t>Freaking out about how to teach virtually just as much as they are about the virus itself</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39F305-5DD7-5B44-8590-AE865A3F702B}" type="slidenum">
              <a:rPr lang="en-US" smtClean="0"/>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85180-4831-FA44-8C6D-967972A4155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GB"/>
              <a:t>Freaking out about how to teach virtually just as much as they are about the virus itself</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97CE3-6F7B-8047-9060-6BC56403F62E}" type="slidenum">
              <a:rPr lang="en-US" smtClean="0"/>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Definition: An algorithm that always takes the best immediate, or local, solution while finding an answer. Greedy algorithms find the overall, or globally, optimal solution for some optimization problems, but may find less-than-optimal solutions for some instances of other problems</a:t>
            </a:r>
            <a:endParaRPr lang="en-US"/>
          </a:p>
        </p:txBody>
      </p:sp>
      <p:sp>
        <p:nvSpPr>
          <p:cNvPr id="4" name="Footer Placeholder 3"/>
          <p:cNvSpPr>
            <a:spLocks noGrp="1"/>
          </p:cNvSpPr>
          <p:nvPr>
            <p:ph type="ftr" sz="quarter" idx="4"/>
          </p:nvPr>
        </p:nvSpPr>
        <p:spPr/>
        <p:txBody>
          <a:bodyPr/>
          <a:p>
            <a:r>
              <a:rPr lang="en-GB"/>
              <a:t>Freaking out about how to teach virtually just as much as they are about the virus itself</a:t>
            </a:r>
            <a:endParaRPr lang="en-US"/>
          </a:p>
        </p:txBody>
      </p:sp>
      <p:sp>
        <p:nvSpPr>
          <p:cNvPr id="5" name="Slide Number Placeholder 4"/>
          <p:cNvSpPr>
            <a:spLocks noGrp="1"/>
          </p:cNvSpPr>
          <p:nvPr>
            <p:ph type="sldNum" sz="quarter" idx="5"/>
          </p:nvPr>
        </p:nvSpPr>
        <p:spPr/>
        <p:txBody>
          <a:bodyPr/>
          <a:p>
            <a:fld id="{C2D97CE3-6F7B-8047-9060-6BC56403F62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0D82C4B-A602-854E-A67B-DF18DEF2678C}" type="datetime1">
              <a:rPr lang="en-US" smtClean="0"/>
            </a:fld>
            <a:endParaRPr lang="en-US"/>
          </a:p>
        </p:txBody>
      </p:sp>
      <p:sp>
        <p:nvSpPr>
          <p:cNvPr id="5" name="Footer Placeholder 4"/>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6" name="Slide Number Placeholder 5"/>
          <p:cNvSpPr>
            <a:spLocks noGrp="1"/>
          </p:cNvSpPr>
          <p:nvPr>
            <p:ph type="sldNum" sz="quarter" idx="12"/>
          </p:nvPr>
        </p:nvSpPr>
        <p:spPr/>
        <p:txBody>
          <a:bodyPr/>
          <a:lstStyle/>
          <a:p>
            <a:fld id="{02BF1BB8-0DBF-486D-B60C-1676DCCA133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1D8E413-27A1-2D4C-B9BE-E344374DF07F}" type="datetime1">
              <a:rPr lang="en-US" smtClean="0"/>
            </a:fld>
            <a:endParaRPr lang="en-US"/>
          </a:p>
        </p:txBody>
      </p:sp>
      <p:sp>
        <p:nvSpPr>
          <p:cNvPr id="5" name="Footer Placeholder 4"/>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6" name="Slide Number Placeholder 5"/>
          <p:cNvSpPr>
            <a:spLocks noGrp="1"/>
          </p:cNvSpPr>
          <p:nvPr>
            <p:ph type="sldNum" sz="quarter" idx="12"/>
          </p:nvPr>
        </p:nvSpPr>
        <p:spPr/>
        <p:txBody>
          <a:bodyPr/>
          <a:lstStyle/>
          <a:p>
            <a:fld id="{02BF1BB8-0DBF-486D-B60C-1676DCCA133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AD46A69-B977-5249-B59F-272026AE9465}" type="datetime1">
              <a:rPr lang="en-US" smtClean="0"/>
            </a:fld>
            <a:endParaRPr lang="en-US"/>
          </a:p>
        </p:txBody>
      </p:sp>
      <p:sp>
        <p:nvSpPr>
          <p:cNvPr id="5" name="Footer Placeholder 4"/>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6" name="Slide Number Placeholder 5"/>
          <p:cNvSpPr>
            <a:spLocks noGrp="1"/>
          </p:cNvSpPr>
          <p:nvPr>
            <p:ph type="sldNum" sz="quarter" idx="12"/>
          </p:nvPr>
        </p:nvSpPr>
        <p:spPr/>
        <p:txBody>
          <a:bodyPr/>
          <a:lstStyle/>
          <a:p>
            <a:fld id="{02BF1BB8-0DBF-486D-B60C-1676DCCA133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B204DA6-F90A-DF4F-9E70-7FD16364F522}" type="datetime1">
              <a:rPr lang="en-US" smtClean="0"/>
            </a:fld>
            <a:endParaRPr lang="en-US"/>
          </a:p>
        </p:txBody>
      </p:sp>
      <p:sp>
        <p:nvSpPr>
          <p:cNvPr id="5" name="Footer Placeholder 4"/>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6" name="Slide Number Placeholder 5"/>
          <p:cNvSpPr>
            <a:spLocks noGrp="1"/>
          </p:cNvSpPr>
          <p:nvPr>
            <p:ph type="sldNum" sz="quarter" idx="12"/>
          </p:nvPr>
        </p:nvSpPr>
        <p:spPr/>
        <p:txBody>
          <a:bodyPr/>
          <a:lstStyle/>
          <a:p>
            <a:fld id="{02BF1BB8-0DBF-486D-B60C-1676DCCA133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895154E-FD65-FD43-9709-50441F31A279}" type="datetime1">
              <a:rPr lang="en-US" smtClean="0"/>
            </a:fld>
            <a:endParaRPr lang="en-US"/>
          </a:p>
        </p:txBody>
      </p:sp>
      <p:sp>
        <p:nvSpPr>
          <p:cNvPr id="5" name="Footer Placeholder 4"/>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6" name="Slide Number Placeholder 5"/>
          <p:cNvSpPr>
            <a:spLocks noGrp="1"/>
          </p:cNvSpPr>
          <p:nvPr>
            <p:ph type="sldNum" sz="quarter" idx="12"/>
          </p:nvPr>
        </p:nvSpPr>
        <p:spPr/>
        <p:txBody>
          <a:bodyPr/>
          <a:lstStyle/>
          <a:p>
            <a:fld id="{02BF1BB8-0DBF-486D-B60C-1676DCCA133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D31C4B4-B128-2F45-9939-E3EEB36487BA}" type="datetime1">
              <a:rPr lang="en-US" smtClean="0"/>
            </a:fld>
            <a:endParaRPr lang="en-US"/>
          </a:p>
        </p:txBody>
      </p:sp>
      <p:sp>
        <p:nvSpPr>
          <p:cNvPr id="6" name="Footer Placeholder 5"/>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7" name="Slide Number Placeholder 6"/>
          <p:cNvSpPr>
            <a:spLocks noGrp="1"/>
          </p:cNvSpPr>
          <p:nvPr>
            <p:ph type="sldNum" sz="quarter" idx="12"/>
          </p:nvPr>
        </p:nvSpPr>
        <p:spPr/>
        <p:txBody>
          <a:bodyPr/>
          <a:lstStyle/>
          <a:p>
            <a:fld id="{02BF1BB8-0DBF-486D-B60C-1676DCCA133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5216E3B-9341-A041-BF6D-53D80DF0CA7C}" type="datetime1">
              <a:rPr lang="en-US" smtClean="0"/>
            </a:fld>
            <a:endParaRPr lang="en-US"/>
          </a:p>
        </p:txBody>
      </p:sp>
      <p:sp>
        <p:nvSpPr>
          <p:cNvPr id="8" name="Footer Placeholder 7"/>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9" name="Slide Number Placeholder 8"/>
          <p:cNvSpPr>
            <a:spLocks noGrp="1"/>
          </p:cNvSpPr>
          <p:nvPr>
            <p:ph type="sldNum" sz="quarter" idx="12"/>
          </p:nvPr>
        </p:nvSpPr>
        <p:spPr/>
        <p:txBody>
          <a:bodyPr/>
          <a:lstStyle/>
          <a:p>
            <a:fld id="{02BF1BB8-0DBF-486D-B60C-1676DCCA133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5B2836E-EA1B-A64C-9871-12E2896587D0}" type="datetime1">
              <a:rPr lang="en-US" smtClean="0"/>
            </a:fld>
            <a:endParaRPr lang="en-US"/>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5" name="Slide Number Placeholder 4"/>
          <p:cNvSpPr>
            <a:spLocks noGrp="1"/>
          </p:cNvSpPr>
          <p:nvPr>
            <p:ph type="sldNum" sz="quarter" idx="12"/>
          </p:nvPr>
        </p:nvSpPr>
        <p:spPr/>
        <p:txBody>
          <a:bodyPr/>
          <a:lstStyle/>
          <a:p>
            <a:fld id="{02BF1BB8-0DBF-486D-B60C-1676DCCA133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DA54C-29A7-4944-BC5A-E134AE54B2BA}" type="datetime1">
              <a:rPr lang="en-US" smtClean="0"/>
            </a:fld>
            <a:endParaRPr lang="en-US"/>
          </a:p>
        </p:txBody>
      </p:sp>
      <p:sp>
        <p:nvSpPr>
          <p:cNvPr id="3" name="Footer Placeholder 2"/>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4" name="Slide Number Placeholder 3"/>
          <p:cNvSpPr>
            <a:spLocks noGrp="1"/>
          </p:cNvSpPr>
          <p:nvPr>
            <p:ph type="sldNum" sz="quarter" idx="12"/>
          </p:nvPr>
        </p:nvSpPr>
        <p:spPr/>
        <p:txBody>
          <a:bodyPr/>
          <a:lstStyle/>
          <a:p>
            <a:fld id="{02BF1BB8-0DBF-486D-B60C-1676DCCA133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803221E-A63D-F64C-9863-889FE2A1EED0}" type="datetime1">
              <a:rPr lang="en-US" smtClean="0"/>
            </a:fld>
            <a:endParaRPr lang="en-US"/>
          </a:p>
        </p:txBody>
      </p:sp>
      <p:sp>
        <p:nvSpPr>
          <p:cNvPr id="6" name="Footer Placeholder 5"/>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7" name="Slide Number Placeholder 6"/>
          <p:cNvSpPr>
            <a:spLocks noGrp="1"/>
          </p:cNvSpPr>
          <p:nvPr>
            <p:ph type="sldNum" sz="quarter" idx="12"/>
          </p:nvPr>
        </p:nvSpPr>
        <p:spPr/>
        <p:txBody>
          <a:bodyPr/>
          <a:lstStyle/>
          <a:p>
            <a:fld id="{02BF1BB8-0DBF-486D-B60C-1676DCCA133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C1DB351-0151-6A4C-9C22-8FB6C23276C7}" type="datetime1">
              <a:rPr lang="en-US" smtClean="0"/>
            </a:fld>
            <a:endParaRPr lang="en-US"/>
          </a:p>
        </p:txBody>
      </p:sp>
      <p:sp>
        <p:nvSpPr>
          <p:cNvPr id="6" name="Footer Placeholder 5"/>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7" name="Slide Number Placeholder 6"/>
          <p:cNvSpPr>
            <a:spLocks noGrp="1"/>
          </p:cNvSpPr>
          <p:nvPr>
            <p:ph type="sldNum" sz="quarter" idx="12"/>
          </p:nvPr>
        </p:nvSpPr>
        <p:spPr/>
        <p:txBody>
          <a:bodyPr/>
          <a:lstStyle/>
          <a:p>
            <a:fld id="{02BF1BB8-0DBF-486D-B60C-1676DCCA133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78FA8A-1249-BF48-B7C7-6F52C4689C18}"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Freaking out about how to teach virtually just as much as they are about the virus itself.</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BF1BB8-0DBF-486D-B60C-1676DCCA133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and Analysis of Algorithms</a:t>
            </a:r>
            <a:endParaRPr lang="en-US" dirty="0"/>
          </a:p>
        </p:txBody>
      </p:sp>
      <p:sp>
        <p:nvSpPr>
          <p:cNvPr id="3" name="Subtitle 2"/>
          <p:cNvSpPr>
            <a:spLocks noGrp="1"/>
          </p:cNvSpPr>
          <p:nvPr>
            <p:ph type="subTitle" idx="1"/>
          </p:nvPr>
        </p:nvSpPr>
        <p:spPr/>
        <p:txBody>
          <a:bodyPr/>
          <a:lstStyle/>
          <a:p>
            <a:r>
              <a:rPr lang="en-US" dirty="0"/>
              <a:t>Lecture 04</a:t>
            </a:r>
            <a:endParaRPr lang="en-US" dirty="0"/>
          </a:p>
          <a:p>
            <a:r>
              <a:rPr lang="en-US" dirty="0"/>
              <a:t>Optimization Problem: Greedy Method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Knapsack problem </a:t>
            </a:r>
            <a:br>
              <a:rPr lang="en-GB" dirty="0"/>
            </a:br>
            <a:endParaRPr lang="en-US" dirty="0"/>
          </a:p>
        </p:txBody>
      </p:sp>
      <p:sp>
        <p:nvSpPr>
          <p:cNvPr id="3" name="Content Placeholder 2"/>
          <p:cNvSpPr>
            <a:spLocks noGrp="1"/>
          </p:cNvSpPr>
          <p:nvPr>
            <p:ph idx="1"/>
          </p:nvPr>
        </p:nvSpPr>
        <p:spPr/>
        <p:txBody>
          <a:bodyPr/>
          <a:lstStyle/>
          <a:p>
            <a:r>
              <a:rPr lang="en-GB" dirty="0"/>
              <a:t>Given some items, pack the knapsack to get</a:t>
            </a:r>
            <a:br>
              <a:rPr lang="en-GB" dirty="0"/>
            </a:br>
            <a:r>
              <a:rPr lang="en-GB" dirty="0"/>
              <a:t>the maximum total value. Each item has some weight and some value. Total weight that we can carry is no more than some fixed number W.</a:t>
            </a:r>
            <a:br>
              <a:rPr lang="en-GB" dirty="0"/>
            </a:br>
            <a:endParaRPr lang="en-GB" dirty="0"/>
          </a:p>
          <a:p>
            <a:r>
              <a:rPr lang="en-GB" dirty="0"/>
              <a:t>So we must consider weights of items as well as their values. </a:t>
            </a:r>
            <a:endParaRPr lang="en-GB" dirty="0"/>
          </a:p>
          <a:p>
            <a:pPr marL="0" indent="0">
              <a:buNone/>
            </a:pPr>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Knapsack problem </a:t>
            </a:r>
            <a:br>
              <a:rPr lang="en-GB" dirty="0"/>
            </a:br>
            <a:endParaRPr lang="en-US" dirty="0"/>
          </a:p>
        </p:txBody>
      </p:sp>
      <p:sp>
        <p:nvSpPr>
          <p:cNvPr id="3" name="Content Placeholder 2"/>
          <p:cNvSpPr>
            <a:spLocks noGrp="1"/>
          </p:cNvSpPr>
          <p:nvPr>
            <p:ph idx="1"/>
          </p:nvPr>
        </p:nvSpPr>
        <p:spPr/>
        <p:txBody>
          <a:bodyPr>
            <a:normAutofit fontScale="92500" lnSpcReduction="20000"/>
          </a:bodyPr>
          <a:lstStyle/>
          <a:p>
            <a:r>
              <a:rPr lang="en-GB" dirty="0"/>
              <a:t>There are two versions of the problem: </a:t>
            </a:r>
            <a:endParaRPr lang="en-GB" dirty="0"/>
          </a:p>
          <a:p>
            <a:pPr marL="514350" indent="-514350">
              <a:buFont typeface="+mj-lt"/>
              <a:buAutoNum type="arabicPeriod"/>
            </a:pPr>
            <a:r>
              <a:rPr lang="en-GB" b="1" dirty="0">
                <a:solidFill>
                  <a:srgbClr val="FF0000"/>
                </a:solidFill>
              </a:rPr>
              <a:t>0-1 knapsack problem </a:t>
            </a:r>
            <a:endParaRPr lang="en-GB" b="1" dirty="0">
              <a:solidFill>
                <a:srgbClr val="FF0000"/>
              </a:solidFill>
            </a:endParaRPr>
          </a:p>
          <a:p>
            <a:r>
              <a:rPr lang="en-GB" dirty="0"/>
              <a:t>Items are indivisible; you either take an item or not. Some special instances can be solved with </a:t>
            </a:r>
            <a:r>
              <a:rPr lang="en-GB" i="1" dirty="0"/>
              <a:t>dynamic programming </a:t>
            </a:r>
            <a:endParaRPr lang="en-GB" i="1" dirty="0"/>
          </a:p>
          <a:p>
            <a:r>
              <a:rPr lang="en-GB" dirty="0"/>
              <a:t>No greedy algorithm exists.</a:t>
            </a:r>
            <a:br>
              <a:rPr lang="en-GB" dirty="0"/>
            </a:br>
            <a:endParaRPr lang="en-GB" dirty="0"/>
          </a:p>
          <a:p>
            <a:pPr marL="0" indent="0">
              <a:buNone/>
            </a:pPr>
            <a:endParaRPr lang="en-GB" dirty="0"/>
          </a:p>
          <a:p>
            <a:pPr marL="514350" indent="-514350">
              <a:buFont typeface="+mj-lt"/>
              <a:buAutoNum type="arabicPeriod" startAt="2"/>
            </a:pPr>
            <a:r>
              <a:rPr lang="en-GB" b="1" dirty="0">
                <a:solidFill>
                  <a:srgbClr val="FF0000"/>
                </a:solidFill>
              </a:rPr>
              <a:t>Fractional knapsack problem</a:t>
            </a:r>
            <a:endParaRPr lang="en-GB" b="1" dirty="0">
              <a:solidFill>
                <a:srgbClr val="FF0000"/>
              </a:solidFill>
            </a:endParaRPr>
          </a:p>
          <a:p>
            <a:r>
              <a:rPr lang="en-GB" dirty="0"/>
              <a:t>Items are divisible: you can take any fraction of an item. Solved by greedy algorithm.</a:t>
            </a:r>
            <a:endParaRPr lang="en-GB" dirty="0"/>
          </a:p>
          <a:p>
            <a:r>
              <a:rPr lang="en-GB" dirty="0"/>
              <a:t>Object can be 0 &lt;= x. &lt;= 1</a:t>
            </a:r>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optimal Fractional Knapsack Algorithm </a:t>
            </a:r>
            <a:br>
              <a:rPr lang="en-GB" dirty="0"/>
            </a:br>
            <a:endParaRPr lang="en-US" dirty="0"/>
          </a:p>
        </p:txBody>
      </p:sp>
      <p:sp>
        <p:nvSpPr>
          <p:cNvPr id="3" name="Content Placeholder 2"/>
          <p:cNvSpPr>
            <a:spLocks noGrp="1"/>
          </p:cNvSpPr>
          <p:nvPr>
            <p:ph idx="1"/>
          </p:nvPr>
        </p:nvSpPr>
        <p:spPr>
          <a:xfrm>
            <a:off x="585216" y="1353312"/>
            <a:ext cx="10768584" cy="4823651"/>
          </a:xfrm>
        </p:spPr>
        <p:txBody>
          <a:bodyPr>
            <a:normAutofit fontScale="92500" lnSpcReduction="10000"/>
          </a:bodyPr>
          <a:lstStyle/>
          <a:p>
            <a:r>
              <a:rPr lang="en-GB" sz="3200" dirty="0">
                <a:solidFill>
                  <a:srgbClr val="FF0000"/>
                </a:solidFill>
              </a:rPr>
              <a:t>This algorithm is for time complexity O(n </a:t>
            </a:r>
            <a:r>
              <a:rPr lang="en-GB" sz="3200" dirty="0" err="1">
                <a:solidFill>
                  <a:srgbClr val="FF0000"/>
                </a:solidFill>
              </a:rPr>
              <a:t>logn</a:t>
            </a:r>
            <a:r>
              <a:rPr lang="en-GB" sz="3200" dirty="0">
                <a:solidFill>
                  <a:srgbClr val="FF0000"/>
                </a:solidFill>
              </a:rPr>
              <a:t>)) </a:t>
            </a:r>
            <a:endParaRPr lang="en-GB" sz="3200" dirty="0">
              <a:solidFill>
                <a:srgbClr val="FF0000"/>
              </a:solidFill>
            </a:endParaRPr>
          </a:p>
          <a:p>
            <a:pPr marL="514350" indent="-514350">
              <a:buFont typeface="+mj-lt"/>
              <a:buAutoNum type="arabicPeriod"/>
            </a:pPr>
            <a:r>
              <a:rPr lang="en-GB" sz="3200" dirty="0"/>
              <a:t>Sort the n objects from large to small based on the ratios vi/</a:t>
            </a:r>
            <a:r>
              <a:rPr lang="en-GB" sz="3200" dirty="0" err="1"/>
              <a:t>wi</a:t>
            </a:r>
            <a:r>
              <a:rPr lang="en-GB" sz="3200" dirty="0"/>
              <a:t>. We assume the arrays w[1..n] and v[1..n] store the respective weights and values after sorting.</a:t>
            </a:r>
            <a:endParaRPr lang="en-GB" sz="3200" dirty="0"/>
          </a:p>
          <a:p>
            <a:pPr marL="514350" indent="-514350">
              <a:buFont typeface="+mj-lt"/>
              <a:buAutoNum type="arabicPeriod"/>
            </a:pPr>
            <a:r>
              <a:rPr lang="en-GB" sz="3200" dirty="0"/>
              <a:t>initialize array x[1..n] to zeros. </a:t>
            </a:r>
            <a:endParaRPr lang="en-GB" sz="3200" dirty="0"/>
          </a:p>
          <a:p>
            <a:pPr marL="514350" indent="-514350">
              <a:buFont typeface="+mj-lt"/>
              <a:buAutoNum type="arabicPeriod"/>
            </a:pPr>
            <a:r>
              <a:rPr lang="en-GB" sz="3200" dirty="0"/>
              <a:t>weight = 0; </a:t>
            </a:r>
            <a:r>
              <a:rPr lang="en-GB" sz="3200" dirty="0" err="1"/>
              <a:t>i</a:t>
            </a:r>
            <a:r>
              <a:rPr lang="en-GB" sz="3200" dirty="0"/>
              <a:t> = 1</a:t>
            </a:r>
            <a:endParaRPr lang="en-GB" sz="3200" dirty="0"/>
          </a:p>
          <a:p>
            <a:pPr marL="514350" indent="-514350">
              <a:buFont typeface="+mj-lt"/>
              <a:buAutoNum type="arabicPeriod"/>
            </a:pPr>
            <a:r>
              <a:rPr lang="en-GB" sz="3200" dirty="0"/>
              <a:t>while (</a:t>
            </a:r>
            <a:r>
              <a:rPr lang="en-GB" sz="3200" dirty="0" err="1"/>
              <a:t>i</a:t>
            </a:r>
            <a:r>
              <a:rPr lang="en-GB" sz="3200" dirty="0"/>
              <a:t> &lt;= n and weight &lt; W) do </a:t>
            </a:r>
            <a:endParaRPr lang="en-GB" sz="3200" dirty="0"/>
          </a:p>
          <a:p>
            <a:pPr marL="971550" lvl="1" indent="-514350">
              <a:buFont typeface="+mj-lt"/>
              <a:buAutoNum type="alphaLcParenR"/>
            </a:pPr>
            <a:r>
              <a:rPr lang="en-GB" sz="2800" dirty="0"/>
              <a:t> If weight + w[</a:t>
            </a:r>
            <a:r>
              <a:rPr lang="en-GB" sz="2800" dirty="0" err="1"/>
              <a:t>i</a:t>
            </a:r>
            <a:r>
              <a:rPr lang="en-GB" sz="2800" dirty="0"/>
              <a:t>] &lt;= W then x[</a:t>
            </a:r>
            <a:r>
              <a:rPr lang="en-GB" sz="2800" dirty="0" err="1"/>
              <a:t>i</a:t>
            </a:r>
            <a:r>
              <a:rPr lang="en-GB" sz="2800" dirty="0"/>
              <a:t>]=1</a:t>
            </a:r>
            <a:endParaRPr lang="en-GB" sz="2800" dirty="0"/>
          </a:p>
          <a:p>
            <a:pPr marL="971550" lvl="1" indent="-514350">
              <a:buFont typeface="+mj-lt"/>
              <a:buAutoNum type="alphaLcParenR"/>
            </a:pPr>
            <a:r>
              <a:rPr lang="en-GB" sz="2800" dirty="0"/>
              <a:t>else x[</a:t>
            </a:r>
            <a:r>
              <a:rPr lang="en-GB" sz="2800" dirty="0" err="1"/>
              <a:t>i</a:t>
            </a:r>
            <a:r>
              <a:rPr lang="en-GB" sz="2800" dirty="0"/>
              <a:t>] = (W – weight) / w[</a:t>
            </a:r>
            <a:r>
              <a:rPr lang="en-GB" sz="2800" dirty="0" err="1"/>
              <a:t>i</a:t>
            </a:r>
            <a:r>
              <a:rPr lang="en-GB" sz="2800" dirty="0"/>
              <a:t>] </a:t>
            </a:r>
            <a:endParaRPr lang="en-GB" sz="2800" dirty="0"/>
          </a:p>
          <a:p>
            <a:pPr marL="971550" lvl="1" indent="-514350">
              <a:buFont typeface="+mj-lt"/>
              <a:buAutoNum type="alphaLcParenR"/>
            </a:pPr>
            <a:r>
              <a:rPr lang="en-GB" sz="2800" dirty="0"/>
              <a:t>weight = weight + x[</a:t>
            </a:r>
            <a:r>
              <a:rPr lang="en-GB" sz="2800" dirty="0" err="1"/>
              <a:t>i</a:t>
            </a:r>
            <a:r>
              <a:rPr lang="en-GB" sz="2800" dirty="0"/>
              <a:t>] * w[</a:t>
            </a:r>
            <a:r>
              <a:rPr lang="en-GB" sz="2800" dirty="0" err="1"/>
              <a:t>i</a:t>
            </a:r>
            <a:r>
              <a:rPr lang="en-GB" sz="2800" dirty="0"/>
              <a:t>]</a:t>
            </a:r>
            <a:endParaRPr lang="en-GB" sz="2800" dirty="0"/>
          </a:p>
          <a:p>
            <a:pPr marL="971550" lvl="1" indent="-514350">
              <a:buFont typeface="+mj-lt"/>
              <a:buAutoNum type="alphaLcParenR"/>
            </a:pPr>
            <a:r>
              <a:rPr lang="en-GB" sz="2800" dirty="0" err="1"/>
              <a:t>i</a:t>
            </a:r>
            <a:r>
              <a:rPr lang="en-GB" sz="2800" dirty="0"/>
              <a:t>++ </a:t>
            </a:r>
            <a:endParaRPr lang="en-GB" sz="2800" dirty="0"/>
          </a:p>
          <a:p>
            <a:endParaRPr lang="en-GB" sz="3200" dirty="0"/>
          </a:p>
          <a:p>
            <a:endParaRPr lang="en-US" sz="3200"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Knapsack Problem </a:t>
            </a:r>
            <a:endParaRPr lang="en-US" dirty="0"/>
          </a:p>
        </p:txBody>
      </p:sp>
      <p:sp>
        <p:nvSpPr>
          <p:cNvPr id="3" name="Content Placeholder 2"/>
          <p:cNvSpPr>
            <a:spLocks noGrp="1"/>
          </p:cNvSpPr>
          <p:nvPr>
            <p:ph idx="1"/>
          </p:nvPr>
        </p:nvSpPr>
        <p:spPr/>
        <p:txBody>
          <a:bodyPr/>
          <a:lstStyle/>
          <a:p>
            <a:r>
              <a:rPr lang="en-GB" dirty="0"/>
              <a:t>Let us consider that the capacity of the knapsack W = 60 and the list of provided items are shown in the following table − </a:t>
            </a:r>
            <a:endParaRPr lang="en-GB" dirty="0"/>
          </a:p>
          <a:p>
            <a:endParaRPr lang="en-GB" dirty="0"/>
          </a:p>
          <a:p>
            <a:r>
              <a:rPr lang="en-US" dirty="0"/>
              <a:t>Ratio: Value / </a:t>
            </a:r>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graphicFrame>
        <p:nvGraphicFramePr>
          <p:cNvPr id="5" name="Table 4"/>
          <p:cNvGraphicFramePr>
            <a:graphicFrameLocks noGrp="1"/>
          </p:cNvGraphicFramePr>
          <p:nvPr/>
        </p:nvGraphicFramePr>
        <p:xfrm>
          <a:off x="838200" y="3269774"/>
          <a:ext cx="9439910" cy="2624984"/>
        </p:xfrm>
        <a:graphic>
          <a:graphicData uri="http://schemas.openxmlformats.org/drawingml/2006/table">
            <a:tbl>
              <a:tblPr/>
              <a:tblGrid>
                <a:gridCol w="1027430"/>
                <a:gridCol w="2103120"/>
                <a:gridCol w="2103120"/>
                <a:gridCol w="2103120"/>
                <a:gridCol w="2103120"/>
              </a:tblGrid>
              <a:tr h="1340201">
                <a:tc>
                  <a:txBody>
                    <a:bodyPr/>
                    <a:lstStyle/>
                    <a:p>
                      <a:r>
                        <a:rPr lang="en-GB" sz="1800" dirty="0">
                          <a:solidFill>
                            <a:srgbClr val="FF0000"/>
                          </a:solidFill>
                          <a:effectLst/>
                          <a:latin typeface="Myanmar Text,Bold"/>
                        </a:rPr>
                        <a:t>Item </a:t>
                      </a:r>
                      <a:endParaRPr lang="en-GB" dirty="0">
                        <a:solidFill>
                          <a:srgbClr val="FF0000"/>
                        </a:solidFill>
                        <a:effectLst/>
                      </a:endParaRPr>
                    </a:p>
                  </a:txBody>
                  <a:tcPr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r>
                        <a:rPr lang="en-GB" sz="1800" dirty="0">
                          <a:solidFill>
                            <a:srgbClr val="FF0000"/>
                          </a:solidFill>
                          <a:effectLst/>
                          <a:latin typeface="Myanmar Text,Bold"/>
                        </a:rPr>
                        <a:t>A </a:t>
                      </a:r>
                      <a:endParaRPr lang="en-GB" dirty="0">
                        <a:solidFill>
                          <a:srgbClr val="FF0000"/>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r>
                        <a:rPr lang="en-GB" sz="1800" dirty="0">
                          <a:solidFill>
                            <a:srgbClr val="FF0000"/>
                          </a:solidFill>
                          <a:effectLst/>
                          <a:latin typeface="Myanmar Text,Bold"/>
                        </a:rPr>
                        <a:t>B </a:t>
                      </a:r>
                      <a:endParaRPr lang="en-GB" dirty="0">
                        <a:solidFill>
                          <a:srgbClr val="FF0000"/>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r>
                        <a:rPr lang="en-GB" sz="1800" dirty="0">
                          <a:solidFill>
                            <a:srgbClr val="FF0000"/>
                          </a:solidFill>
                          <a:effectLst/>
                          <a:latin typeface="Myanmar Text,Bold"/>
                        </a:rPr>
                        <a:t>C </a:t>
                      </a:r>
                      <a:endParaRPr lang="en-GB" dirty="0">
                        <a:solidFill>
                          <a:srgbClr val="FF0000"/>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r>
                        <a:rPr lang="en-GB" sz="1800" dirty="0">
                          <a:solidFill>
                            <a:srgbClr val="FF0000"/>
                          </a:solidFill>
                          <a:effectLst/>
                          <a:latin typeface="Myanmar Text,Bold"/>
                        </a:rPr>
                        <a:t>D </a:t>
                      </a:r>
                      <a:endParaRPr lang="en-GB" dirty="0">
                        <a:solidFill>
                          <a:srgbClr val="FF0000"/>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292899">
                <a:tc>
                  <a:txBody>
                    <a:bodyPr/>
                    <a:lstStyle/>
                    <a:p>
                      <a:r>
                        <a:rPr lang="en-GB" sz="1800" dirty="0">
                          <a:effectLst/>
                          <a:latin typeface="Myanmar Text" panose="020B0502040204020203" pitchFamily="34" charset="0"/>
                        </a:rPr>
                        <a:t>Value </a:t>
                      </a:r>
                      <a:endParaRPr lang="en-GB"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dirty="0">
                          <a:effectLst/>
                          <a:latin typeface="Myanmar Text" panose="020B0502040204020203" pitchFamily="34" charset="0"/>
                        </a:rPr>
                        <a:t>280 </a:t>
                      </a:r>
                      <a:endParaRPr lang="en-US"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dirty="0">
                          <a:effectLst/>
                          <a:latin typeface="Myanmar Text" panose="020B0502040204020203" pitchFamily="34" charset="0"/>
                        </a:rPr>
                        <a:t>100 </a:t>
                      </a:r>
                      <a:endParaRPr lang="en-US"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dirty="0">
                          <a:effectLst/>
                          <a:latin typeface="Myanmar Text" panose="020B0502040204020203" pitchFamily="34" charset="0"/>
                        </a:rPr>
                        <a:t>120 </a:t>
                      </a:r>
                      <a:endParaRPr lang="en-US"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latin typeface="Myanmar Text" panose="020B0502040204020203" pitchFamily="34" charset="0"/>
                        </a:rPr>
                        <a:t>120 </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53263">
                <a:tc>
                  <a:txBody>
                    <a:bodyPr/>
                    <a:lstStyle/>
                    <a:p>
                      <a:r>
                        <a:rPr lang="en-GB" sz="1800" dirty="0">
                          <a:effectLst/>
                          <a:latin typeface="Myanmar Text" panose="020B0502040204020203" pitchFamily="34" charset="0"/>
                        </a:rPr>
                        <a:t>Weight </a:t>
                      </a:r>
                      <a:endParaRPr lang="en-GB"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dirty="0">
                          <a:effectLst/>
                          <a:latin typeface="Myanmar Text" panose="020B0502040204020203" pitchFamily="34" charset="0"/>
                        </a:rPr>
                        <a:t>40 </a:t>
                      </a:r>
                      <a:endParaRPr lang="en-US"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dirty="0">
                          <a:effectLst/>
                          <a:latin typeface="Myanmar Text" panose="020B0502040204020203" pitchFamily="34" charset="0"/>
                        </a:rPr>
                        <a:t>10 </a:t>
                      </a:r>
                      <a:endParaRPr lang="en-US"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dirty="0">
                          <a:effectLst/>
                          <a:latin typeface="Myanmar Text" panose="020B0502040204020203" pitchFamily="34" charset="0"/>
                        </a:rPr>
                        <a:t>30</a:t>
                      </a:r>
                      <a:endParaRPr lang="en-US"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latin typeface="Myanmar Text" panose="020B0502040204020203" pitchFamily="34" charset="0"/>
                        </a:rPr>
                        <a:t>24 </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92899">
                <a:tc>
                  <a:txBody>
                    <a:bodyPr/>
                    <a:lstStyle/>
                    <a:p>
                      <a:r>
                        <a:rPr lang="en-GB" sz="1800" dirty="0">
                          <a:effectLst/>
                          <a:latin typeface="Myanmar Text" panose="020B0502040204020203" pitchFamily="34" charset="0"/>
                        </a:rPr>
                        <a:t>Ratio </a:t>
                      </a:r>
                      <a:endParaRPr lang="en-GB"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dirty="0">
                          <a:effectLst/>
                        </a:rPr>
                        <a:t>7</a:t>
                      </a:r>
                      <a:endParaRPr lang="en-US"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dirty="0">
                          <a:effectLst/>
                        </a:rPr>
                        <a:t>10</a:t>
                      </a:r>
                      <a:endParaRPr lang="en-US"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dirty="0">
                          <a:effectLst/>
                        </a:rPr>
                        <a:t>6</a:t>
                      </a:r>
                      <a:endParaRPr lang="en-US"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dirty="0">
                          <a:effectLst/>
                        </a:rPr>
                        <a:t>5</a:t>
                      </a:r>
                      <a:endParaRPr lang="en-US"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8580"/>
            <a:ext cx="10515600" cy="5878383"/>
          </a:xfrm>
        </p:spPr>
        <p:txBody>
          <a:bodyPr/>
          <a:lstStyle/>
          <a:p>
            <a:r>
              <a:rPr lang="en-GB" dirty="0"/>
              <a:t>As the provided items are not sorted. After sorting, the items are as shown in the following table. </a:t>
            </a:r>
            <a:endParaRPr lang="en-GB" dirty="0"/>
          </a:p>
          <a:p>
            <a:endParaRPr lang="en-US" dirty="0"/>
          </a:p>
          <a:p>
            <a:endParaRPr lang="en-US" dirty="0"/>
          </a:p>
          <a:p>
            <a:endParaRPr lang="en-US" dirty="0"/>
          </a:p>
          <a:p>
            <a:endParaRPr lang="en-US" dirty="0"/>
          </a:p>
          <a:p>
            <a:pPr marL="0" indent="0">
              <a:buNone/>
            </a:pPr>
            <a:endParaRPr lang="en-US" dirty="0"/>
          </a:p>
          <a:p>
            <a:pPr marL="457200" lvl="1" indent="0">
              <a:buNone/>
            </a:pPr>
            <a:r>
              <a:rPr lang="en-US" dirty="0"/>
              <a:t>		B		A		C		D</a:t>
            </a:r>
            <a:endParaRPr lang="en-US" dirty="0"/>
          </a:p>
          <a:p>
            <a:pPr marL="457200" lvl="1" indent="0">
              <a:buNone/>
            </a:pPr>
            <a:r>
              <a:rPr lang="en-US" dirty="0"/>
              <a:t>                    1                         1.                    10 /20                  0</a:t>
            </a:r>
            <a:endParaRPr lang="en-US" dirty="0"/>
          </a:p>
          <a:p>
            <a:pPr marL="457200" lvl="1" indent="0">
              <a:buNone/>
            </a:pPr>
            <a:endParaRPr lang="en-US" dirty="0"/>
          </a:p>
          <a:p>
            <a:pPr marL="457200" lvl="1" indent="0">
              <a:buNone/>
            </a:pPr>
            <a:r>
              <a:rPr lang="en-US" dirty="0"/>
              <a:t>Weight : 1* 10 + 1*40 + 10/20* 20 +0* 24 </a:t>
            </a:r>
            <a:endParaRPr lang="en-US" dirty="0"/>
          </a:p>
          <a:p>
            <a:pPr marL="457200" lvl="1" indent="0">
              <a:buNone/>
            </a:pPr>
            <a:r>
              <a:rPr lang="en-US" dirty="0"/>
              <a:t>Now calculate the profit:  1*100+ 1* 280 +10/20* 120 +0 * 120</a:t>
            </a:r>
            <a:endParaRPr lang="en-US" dirty="0"/>
          </a:p>
          <a:p>
            <a:pPr marL="457200" lvl="1" indent="0">
              <a:buNone/>
            </a:pPr>
            <a:r>
              <a:rPr lang="en-US" dirty="0"/>
              <a:t>                                               100+280+60+0= 440</a:t>
            </a:r>
            <a:endParaRPr lang="en-US" dirty="0"/>
          </a:p>
          <a:p>
            <a:pPr marL="457200" lvl="1" indent="0">
              <a:buNone/>
            </a:pPr>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graphicFrame>
        <p:nvGraphicFramePr>
          <p:cNvPr id="5" name="Table 4"/>
          <p:cNvGraphicFramePr>
            <a:graphicFrameLocks noGrp="1"/>
          </p:cNvGraphicFramePr>
          <p:nvPr/>
        </p:nvGraphicFramePr>
        <p:xfrm>
          <a:off x="838200" y="1391314"/>
          <a:ext cx="10515600" cy="1463040"/>
        </p:xfrm>
        <a:graphic>
          <a:graphicData uri="http://schemas.openxmlformats.org/drawingml/2006/table">
            <a:tbl>
              <a:tblPr/>
              <a:tblGrid>
                <a:gridCol w="2237509"/>
                <a:gridCol w="1968731"/>
                <a:gridCol w="2103120"/>
                <a:gridCol w="2103120"/>
                <a:gridCol w="2103120"/>
              </a:tblGrid>
              <a:tr h="0">
                <a:tc>
                  <a:txBody>
                    <a:bodyPr/>
                    <a:lstStyle/>
                    <a:p>
                      <a:r>
                        <a:rPr lang="en-GB" sz="1800" dirty="0">
                          <a:solidFill>
                            <a:srgbClr val="FF0000"/>
                          </a:solidFill>
                          <a:effectLst/>
                          <a:latin typeface="Myanmar Text,Bold"/>
                        </a:rPr>
                        <a:t>Item </a:t>
                      </a:r>
                      <a:endParaRPr lang="en-GB" dirty="0">
                        <a:solidFill>
                          <a:srgbClr val="FF0000"/>
                        </a:solidFill>
                        <a:effectLst/>
                      </a:endParaRPr>
                    </a:p>
                  </a:txBody>
                  <a:tcPr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r>
                        <a:rPr lang="en-GB" sz="1800" dirty="0">
                          <a:solidFill>
                            <a:srgbClr val="FF0000"/>
                          </a:solidFill>
                          <a:effectLst/>
                          <a:latin typeface="Myanmar Text,Bold"/>
                        </a:rPr>
                        <a:t>B </a:t>
                      </a:r>
                      <a:endParaRPr lang="en-GB" dirty="0">
                        <a:solidFill>
                          <a:srgbClr val="FF0000"/>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r>
                        <a:rPr lang="en-GB" sz="1800" dirty="0">
                          <a:solidFill>
                            <a:srgbClr val="FF0000"/>
                          </a:solidFill>
                          <a:effectLst/>
                          <a:latin typeface="Myanmar Text,Bold"/>
                        </a:rPr>
                        <a:t>A </a:t>
                      </a:r>
                      <a:endParaRPr lang="en-GB" dirty="0">
                        <a:solidFill>
                          <a:srgbClr val="FF0000"/>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r>
                        <a:rPr lang="en-GB" sz="1800" dirty="0">
                          <a:solidFill>
                            <a:srgbClr val="FF0000"/>
                          </a:solidFill>
                          <a:effectLst/>
                          <a:latin typeface="Myanmar Text,Bold"/>
                        </a:rPr>
                        <a:t>C </a:t>
                      </a:r>
                      <a:endParaRPr lang="en-GB" dirty="0">
                        <a:solidFill>
                          <a:srgbClr val="FF0000"/>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r>
                        <a:rPr lang="en-GB" sz="1800" dirty="0">
                          <a:solidFill>
                            <a:srgbClr val="FF0000"/>
                          </a:solidFill>
                          <a:effectLst/>
                          <a:latin typeface="Myanmar Text,Bold"/>
                        </a:rPr>
                        <a:t>D </a:t>
                      </a:r>
                      <a:endParaRPr lang="en-GB" dirty="0">
                        <a:solidFill>
                          <a:srgbClr val="FF0000"/>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0">
                <a:tc>
                  <a:txBody>
                    <a:bodyPr/>
                    <a:lstStyle/>
                    <a:p>
                      <a:r>
                        <a:rPr lang="en-GB" sz="1800" dirty="0">
                          <a:effectLst/>
                          <a:latin typeface="Myanmar Text" panose="020B0502040204020203" pitchFamily="34" charset="0"/>
                        </a:rPr>
                        <a:t>Value </a:t>
                      </a:r>
                      <a:endParaRPr lang="en-GB"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dirty="0">
                          <a:effectLst/>
                          <a:latin typeface="Myanmar Text" panose="020B0502040204020203" pitchFamily="34" charset="0"/>
                        </a:rPr>
                        <a:t>100 </a:t>
                      </a:r>
                      <a:endParaRPr lang="en-US"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dirty="0">
                          <a:effectLst/>
                          <a:latin typeface="Myanmar Text" panose="020B0502040204020203" pitchFamily="34" charset="0"/>
                        </a:rPr>
                        <a:t>280 </a:t>
                      </a:r>
                      <a:endParaRPr lang="en-US"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dirty="0">
                          <a:effectLst/>
                          <a:latin typeface="Myanmar Text" panose="020B0502040204020203" pitchFamily="34" charset="0"/>
                        </a:rPr>
                        <a:t>120 </a:t>
                      </a:r>
                      <a:endParaRPr lang="en-US"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dirty="0">
                          <a:effectLst/>
                          <a:latin typeface="Myanmar Text" panose="020B0502040204020203" pitchFamily="34" charset="0"/>
                        </a:rPr>
                        <a:t>120 </a:t>
                      </a:r>
                      <a:endParaRPr lang="en-US"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r>
                        <a:rPr lang="en-GB" sz="1800" dirty="0">
                          <a:effectLst/>
                          <a:latin typeface="Myanmar Text" panose="020B0502040204020203" pitchFamily="34" charset="0"/>
                        </a:rPr>
                        <a:t>Weight </a:t>
                      </a:r>
                      <a:endParaRPr lang="en-GB"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dirty="0">
                          <a:effectLst/>
                          <a:latin typeface="Myanmar Text" panose="020B0502040204020203" pitchFamily="34" charset="0"/>
                        </a:rPr>
                        <a:t>10 </a:t>
                      </a:r>
                      <a:endParaRPr lang="en-US"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dirty="0">
                          <a:effectLst/>
                          <a:latin typeface="Myanmar Text" panose="020B0502040204020203" pitchFamily="34" charset="0"/>
                        </a:rPr>
                        <a:t>40 </a:t>
                      </a:r>
                      <a:endParaRPr lang="en-US"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dirty="0">
                          <a:effectLst/>
                          <a:latin typeface="Myanmar Text" panose="020B0502040204020203" pitchFamily="34" charset="0"/>
                        </a:rPr>
                        <a:t>20 </a:t>
                      </a:r>
                      <a:endParaRPr lang="en-US"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dirty="0">
                          <a:effectLst/>
                          <a:latin typeface="Myanmar Text" panose="020B0502040204020203" pitchFamily="34" charset="0"/>
                        </a:rPr>
                        <a:t>24 </a:t>
                      </a:r>
                      <a:endParaRPr lang="en-US"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r>
                        <a:rPr lang="en-GB" sz="1800" dirty="0">
                          <a:effectLst/>
                          <a:latin typeface="Myanmar Text" panose="020B0502040204020203" pitchFamily="34" charset="0"/>
                        </a:rPr>
                        <a:t>Ratio </a:t>
                      </a:r>
                      <a:endParaRPr lang="en-GB"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dirty="0">
                          <a:effectLst/>
                          <a:latin typeface="Myanmar Text" panose="020B0502040204020203" pitchFamily="34" charset="0"/>
                        </a:rPr>
                        <a:t>10 </a:t>
                      </a:r>
                      <a:endParaRPr lang="en-US"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dirty="0">
                          <a:effectLst/>
                          <a:latin typeface="Myanmar Text" panose="020B0502040204020203" pitchFamily="34" charset="0"/>
                        </a:rPr>
                        <a:t>7 </a:t>
                      </a:r>
                      <a:endParaRPr lang="en-US"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dirty="0">
                          <a:effectLst/>
                          <a:latin typeface="Myanmar Text" panose="020B0502040204020203" pitchFamily="34" charset="0"/>
                        </a:rPr>
                        <a:t>6 </a:t>
                      </a:r>
                      <a:endParaRPr lang="en-US"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dirty="0">
                          <a:effectLst/>
                          <a:latin typeface="Myanmar Text" panose="020B0502040204020203" pitchFamily="34" charset="0"/>
                        </a:rPr>
                        <a:t>5 </a:t>
                      </a:r>
                      <a:endParaRPr lang="en-US"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a:t>
            </a:r>
            <a:br>
              <a:rPr lang="en-GB" dirty="0"/>
            </a:br>
            <a:endParaRPr lang="en-US" dirty="0"/>
          </a:p>
        </p:txBody>
      </p:sp>
      <p:sp>
        <p:nvSpPr>
          <p:cNvPr id="3" name="Content Placeholder 2"/>
          <p:cNvSpPr>
            <a:spLocks noGrp="1"/>
          </p:cNvSpPr>
          <p:nvPr>
            <p:ph idx="1"/>
          </p:nvPr>
        </p:nvSpPr>
        <p:spPr/>
        <p:txBody>
          <a:bodyPr/>
          <a:lstStyle/>
          <a:p>
            <a:r>
              <a:rPr lang="en-GB" dirty="0"/>
              <a:t>After sorting all the items, First all of B is chosen as weight of B is less than the capacity of the knapsack. </a:t>
            </a:r>
            <a:endParaRPr lang="en-GB" dirty="0"/>
          </a:p>
          <a:p>
            <a:r>
              <a:rPr lang="en-GB" dirty="0"/>
              <a:t>Next, item A is chosen, as the available capacity of the knapsack is greater than the weight of A. </a:t>
            </a:r>
            <a:endParaRPr lang="en-GB" dirty="0"/>
          </a:p>
          <a:p>
            <a:r>
              <a:rPr lang="en-GB" dirty="0"/>
              <a:t>Now, C is chosen as the next item. However, the whole item cannot be chosen as the remaining capacity of the knapsack is less than the weight of C. </a:t>
            </a:r>
            <a:endParaRPr lang="en-GB" dirty="0"/>
          </a:p>
          <a:p>
            <a:r>
              <a:rPr lang="en-GB" dirty="0"/>
              <a:t>Hence, fraction of C (i.e. (60 − 50)/20) is chosen. </a:t>
            </a:r>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7177"/>
            <a:ext cx="10515600" cy="4351338"/>
          </a:xfrm>
        </p:spPr>
        <p:txBody>
          <a:bodyPr/>
          <a:lstStyle/>
          <a:p>
            <a:r>
              <a:rPr lang="en-GB" dirty="0"/>
              <a:t>Now, the capacity of the Knapsack is equal to the selected items. Hence, no more item can be selected. </a:t>
            </a:r>
            <a:endParaRPr lang="en-GB" dirty="0"/>
          </a:p>
          <a:p>
            <a:r>
              <a:rPr lang="en-GB" dirty="0"/>
              <a:t>The total weight of the selected items is </a:t>
            </a:r>
            <a:endParaRPr lang="en-GB" dirty="0"/>
          </a:p>
          <a:p>
            <a:pPr marL="0" indent="0">
              <a:buNone/>
            </a:pPr>
            <a:r>
              <a:rPr lang="en-GB" dirty="0"/>
              <a:t>      </a:t>
            </a:r>
            <a:r>
              <a:rPr lang="en-GB" b="1" dirty="0"/>
              <a:t>10 + 40 + 20 * (10/20) = 60 </a:t>
            </a:r>
            <a:endParaRPr lang="en-GB" b="1" dirty="0"/>
          </a:p>
          <a:p>
            <a:r>
              <a:rPr lang="en-GB" dirty="0"/>
              <a:t>And the total profit is </a:t>
            </a:r>
            <a:endParaRPr lang="en-GB" dirty="0"/>
          </a:p>
          <a:p>
            <a:pPr marL="0" indent="0">
              <a:buNone/>
            </a:pPr>
            <a:r>
              <a:rPr lang="en-GB" dirty="0"/>
              <a:t>      </a:t>
            </a:r>
            <a:r>
              <a:rPr lang="en-GB" b="1" dirty="0"/>
              <a:t>100 + 280 + 120 * (10/20) = 380 + 60 = 440 </a:t>
            </a:r>
            <a:endParaRPr lang="en-GB" b="1" dirty="0"/>
          </a:p>
          <a:p>
            <a:r>
              <a:rPr lang="en-GB" dirty="0"/>
              <a:t>This is the optimal solution. We cannot gain more profit selecting any different combination of items. </a:t>
            </a:r>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graphicFrame>
        <p:nvGraphicFramePr>
          <p:cNvPr id="5" name="Table 4"/>
          <p:cNvGraphicFramePr>
            <a:graphicFrameLocks noGrp="1"/>
          </p:cNvGraphicFramePr>
          <p:nvPr/>
        </p:nvGraphicFramePr>
        <p:xfrm>
          <a:off x="838200" y="4878515"/>
          <a:ext cx="10515600" cy="731520"/>
        </p:xfrm>
        <a:graphic>
          <a:graphicData uri="http://schemas.openxmlformats.org/drawingml/2006/table">
            <a:tbl>
              <a:tblPr/>
              <a:tblGrid>
                <a:gridCol w="2103120"/>
                <a:gridCol w="2103120"/>
                <a:gridCol w="2103120"/>
                <a:gridCol w="2103120"/>
                <a:gridCol w="2103120"/>
              </a:tblGrid>
              <a:tr h="0">
                <a:tc>
                  <a:txBody>
                    <a:bodyPr/>
                    <a:lstStyle/>
                    <a:p>
                      <a:r>
                        <a:rPr lang="en-GB" sz="1800" b="1" dirty="0">
                          <a:solidFill>
                            <a:srgbClr val="FF0000"/>
                          </a:solidFill>
                          <a:effectLst/>
                          <a:latin typeface="Microsoft YaHei UI Light" panose="020B0502040204020203" pitchFamily="34" charset="-122"/>
                          <a:ea typeface="Microsoft YaHei UI Light" panose="020B0502040204020203" pitchFamily="34" charset="-122"/>
                        </a:rPr>
                        <a:t>Item </a:t>
                      </a:r>
                      <a:endParaRPr lang="en-GB" b="1" dirty="0">
                        <a:solidFill>
                          <a:srgbClr val="FF0000"/>
                        </a:solidFill>
                        <a:effectLst/>
                      </a:endParaRPr>
                    </a:p>
                  </a:txBody>
                  <a:tcPr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r>
                        <a:rPr lang="en-GB" sz="1800" b="1" dirty="0">
                          <a:solidFill>
                            <a:srgbClr val="FF0000"/>
                          </a:solidFill>
                          <a:effectLst/>
                          <a:latin typeface="Microsoft YaHei UI Light" panose="020B0502040204020203" pitchFamily="34" charset="-122"/>
                          <a:ea typeface="Microsoft YaHei UI Light" panose="020B0502040204020203" pitchFamily="34" charset="-122"/>
                        </a:rPr>
                        <a:t>A </a:t>
                      </a:r>
                      <a:endParaRPr lang="en-GB" b="1" dirty="0">
                        <a:solidFill>
                          <a:srgbClr val="FF0000"/>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r>
                        <a:rPr lang="en-GB" sz="1800" b="1" dirty="0">
                          <a:solidFill>
                            <a:srgbClr val="FF0000"/>
                          </a:solidFill>
                          <a:effectLst/>
                          <a:latin typeface="Microsoft YaHei UI Light" panose="020B0502040204020203" pitchFamily="34" charset="-122"/>
                          <a:ea typeface="Microsoft YaHei UI Light" panose="020B0502040204020203" pitchFamily="34" charset="-122"/>
                        </a:rPr>
                        <a:t>B </a:t>
                      </a:r>
                      <a:endParaRPr lang="en-GB" b="1" dirty="0">
                        <a:solidFill>
                          <a:srgbClr val="FF0000"/>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r>
                        <a:rPr lang="en-GB" sz="1800" b="1" dirty="0">
                          <a:solidFill>
                            <a:srgbClr val="FF0000"/>
                          </a:solidFill>
                          <a:effectLst/>
                          <a:latin typeface="Microsoft YaHei UI Light" panose="020B0502040204020203" pitchFamily="34" charset="-122"/>
                          <a:ea typeface="Microsoft YaHei UI Light" panose="020B0502040204020203" pitchFamily="34" charset="-122"/>
                        </a:rPr>
                        <a:t>C </a:t>
                      </a:r>
                      <a:endParaRPr lang="en-GB" b="1" dirty="0">
                        <a:solidFill>
                          <a:srgbClr val="FF0000"/>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r>
                        <a:rPr lang="en-GB" sz="1800" b="1" dirty="0">
                          <a:solidFill>
                            <a:srgbClr val="FF0000"/>
                          </a:solidFill>
                          <a:effectLst/>
                          <a:latin typeface="Microsoft YaHei UI Light" panose="020B0502040204020203" pitchFamily="34" charset="-122"/>
                          <a:ea typeface="Microsoft YaHei UI Light" panose="020B0502040204020203" pitchFamily="34" charset="-122"/>
                        </a:rPr>
                        <a:t>D </a:t>
                      </a:r>
                      <a:endParaRPr lang="en-GB" b="1" dirty="0">
                        <a:solidFill>
                          <a:srgbClr val="FF0000"/>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0">
                <a:tc>
                  <a:txBody>
                    <a:bodyPr/>
                    <a:lstStyle/>
                    <a:p>
                      <a:r>
                        <a:rPr lang="en-GB" sz="1800">
                          <a:effectLst/>
                          <a:latin typeface="Microsoft YaHei UI Light" panose="020B0502040204020203" pitchFamily="34" charset="-122"/>
                          <a:ea typeface="Microsoft YaHei UI Light" panose="020B0502040204020203" pitchFamily="34" charset="-122"/>
                        </a:rPr>
                        <a:t>Selected </a:t>
                      </a:r>
                      <a:endParaRPr lang="en-GB">
                        <a:effectLst/>
                      </a:endParaRPr>
                    </a:p>
                  </a:txBody>
                  <a:tcPr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latin typeface="Microsoft YaHei UI Light" panose="020B0502040204020203" pitchFamily="34" charset="-122"/>
                          <a:ea typeface="Microsoft YaHei UI Light" panose="020B0502040204020203" pitchFamily="34" charset="-122"/>
                        </a:rPr>
                        <a:t>1 </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latin typeface="Microsoft YaHei UI Light" panose="020B0502040204020203" pitchFamily="34" charset="-122"/>
                          <a:ea typeface="Microsoft YaHei UI Light" panose="020B0502040204020203" pitchFamily="34" charset="-122"/>
                        </a:rPr>
                        <a:t>1 </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latin typeface="Microsoft YaHei UI Light" panose="020B0502040204020203" pitchFamily="34" charset="-122"/>
                          <a:ea typeface="Microsoft YaHei UI Light" panose="020B0502040204020203" pitchFamily="34" charset="-122"/>
                        </a:rPr>
                        <a:t>0.5 </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dirty="0">
                          <a:effectLst/>
                          <a:latin typeface="Microsoft YaHei UI Light" panose="020B0502040204020203" pitchFamily="34" charset="-122"/>
                          <a:ea typeface="Microsoft YaHei UI Light" panose="020B0502040204020203" pitchFamily="34" charset="-122"/>
                        </a:rPr>
                        <a:t>0 </a:t>
                      </a:r>
                      <a:endParaRPr lang="en-US"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Job Sequencing Problem</a:t>
            </a:r>
            <a:endParaRPr lang="en-US" dirty="0"/>
          </a:p>
        </p:txBody>
      </p:sp>
      <p:sp>
        <p:nvSpPr>
          <p:cNvPr id="3" name="Content Placeholder 2"/>
          <p:cNvSpPr>
            <a:spLocks noGrp="1"/>
          </p:cNvSpPr>
          <p:nvPr>
            <p:ph idx="1"/>
          </p:nvPr>
        </p:nvSpPr>
        <p:spPr/>
        <p:txBody>
          <a:bodyPr/>
          <a:lstStyle/>
          <a:p>
            <a:r>
              <a:rPr lang="en-GB" dirty="0"/>
              <a:t>The objective is to find a sequence of jobs, which is completed within their deadlines with maximum profit </a:t>
            </a:r>
            <a:endParaRPr lang="en-GB" dirty="0"/>
          </a:p>
          <a:p>
            <a:r>
              <a:rPr lang="en-GB" dirty="0"/>
              <a:t>Because we are using two loops one within another, the complexity of this algorithm is O(n2) </a:t>
            </a:r>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86447" y="658277"/>
            <a:ext cx="10619106" cy="5940088"/>
          </a:xfrm>
          <a:prstGeom prst="rect">
            <a:avLst/>
          </a:prstGeom>
          <a:noFill/>
        </p:spPr>
        <p:txBody>
          <a:bodyPr wrap="square" rtlCol="0">
            <a:spAutoFit/>
          </a:bodyPr>
          <a:lstStyle/>
          <a:p>
            <a:pPr lvl="0" eaLnBrk="0" fontAlgn="base" hangingPunct="0">
              <a:spcBef>
                <a:spcPct val="0"/>
              </a:spcBef>
              <a:spcAft>
                <a:spcPct val="0"/>
              </a:spcAft>
            </a:pPr>
            <a:r>
              <a:rPr lang="en-US" altLang="en-US" sz="2000" b="1" dirty="0">
                <a:latin typeface="CourierNewPSMT" panose="02070309020205020404" pitchFamily="49" charset="0"/>
              </a:rPr>
              <a:t>Algorithm Job_seq (d, 1, n)</a:t>
            </a:r>
            <a:endParaRPr lang="en-US" altLang="en-US" sz="2000" b="1" dirty="0">
              <a:latin typeface="CourierNewPSMT" panose="02070309020205020404" pitchFamily="49" charset="0"/>
            </a:endParaRPr>
          </a:p>
          <a:p>
            <a:pPr lvl="0" eaLnBrk="0" fontAlgn="base" hangingPunct="0">
              <a:spcBef>
                <a:spcPct val="0"/>
              </a:spcBef>
              <a:spcAft>
                <a:spcPct val="0"/>
              </a:spcAft>
            </a:pPr>
            <a:r>
              <a:rPr lang="en-US" altLang="en-US" sz="1600" dirty="0">
                <a:latin typeface="CourierNewPSMT" panose="02070309020205020404" pitchFamily="49" charset="0"/>
              </a:rPr>
              <a:t>{ </a:t>
            </a:r>
            <a:endParaRPr lang="en-US" altLang="en-US" sz="1600" dirty="0">
              <a:latin typeface="CourierNewPSMT" panose="02070309020205020404" pitchFamily="49" charset="0"/>
            </a:endParaRPr>
          </a:p>
          <a:p>
            <a:pPr lvl="0" eaLnBrk="0" fontAlgn="base" hangingPunct="0">
              <a:spcBef>
                <a:spcPct val="0"/>
              </a:spcBef>
              <a:spcAft>
                <a:spcPct val="0"/>
              </a:spcAft>
            </a:pPr>
            <a:r>
              <a:rPr lang="en-US" altLang="en-US" dirty="0">
                <a:latin typeface="CourierNewPSMT" panose="02070309020205020404" pitchFamily="49" charset="0"/>
              </a:rPr>
              <a:t>d [0] = 0;   								        </a:t>
            </a:r>
            <a:r>
              <a:rPr lang="en-US" altLang="en-US" sz="2000" b="1" dirty="0">
                <a:solidFill>
                  <a:srgbClr val="FF0000"/>
                </a:solidFill>
                <a:latin typeface="CourierNewPS"/>
              </a:rPr>
              <a:t>1 </a:t>
            </a:r>
            <a:endParaRPr lang="en-US" altLang="en-US" sz="2000" b="1" dirty="0">
              <a:solidFill>
                <a:srgbClr val="FF0000"/>
              </a:solidFill>
              <a:latin typeface="CourierNewPS"/>
            </a:endParaRPr>
          </a:p>
          <a:p>
            <a:pPr lvl="0" eaLnBrk="0" fontAlgn="base" hangingPunct="0">
              <a:spcBef>
                <a:spcPct val="0"/>
              </a:spcBef>
              <a:spcAft>
                <a:spcPct val="0"/>
              </a:spcAft>
            </a:pPr>
            <a:r>
              <a:rPr lang="en-US" altLang="en-US" dirty="0">
                <a:latin typeface="CourierNewPSMT" panose="02070309020205020404" pitchFamily="49" charset="0"/>
              </a:rPr>
              <a:t>JS [1] = 1;									 </a:t>
            </a:r>
            <a:r>
              <a:rPr lang="en-US" altLang="en-US" sz="2000" b="1" dirty="0">
                <a:solidFill>
                  <a:srgbClr val="FF0000"/>
                </a:solidFill>
                <a:latin typeface="CourierNewPS"/>
              </a:rPr>
              <a:t>1 </a:t>
            </a:r>
            <a:endParaRPr lang="en-US" altLang="en-US" sz="700" dirty="0"/>
          </a:p>
          <a:p>
            <a:pPr lvl="0" eaLnBrk="0" fontAlgn="base" hangingPunct="0">
              <a:spcBef>
                <a:spcPct val="0"/>
              </a:spcBef>
              <a:spcAft>
                <a:spcPct val="0"/>
              </a:spcAft>
            </a:pPr>
            <a:r>
              <a:rPr lang="en-US" altLang="en-US" dirty="0">
                <a:latin typeface="CourierNewPSMT" panose="02070309020205020404" pitchFamily="49" charset="0"/>
              </a:rPr>
              <a:t>i = 1;     									 </a:t>
            </a:r>
            <a:r>
              <a:rPr lang="en-US" altLang="en-US" b="1" dirty="0">
                <a:solidFill>
                  <a:srgbClr val="FF0000"/>
                </a:solidFill>
                <a:latin typeface="CourierNewPS"/>
              </a:rPr>
              <a:t>1</a:t>
            </a:r>
            <a:endParaRPr lang="en-US" altLang="en-US" sz="700" dirty="0"/>
          </a:p>
          <a:p>
            <a:pPr lvl="0" eaLnBrk="0" fontAlgn="base" hangingPunct="0">
              <a:spcBef>
                <a:spcPct val="0"/>
              </a:spcBef>
              <a:spcAft>
                <a:spcPct val="0"/>
              </a:spcAft>
            </a:pPr>
            <a:br>
              <a:rPr lang="en-US" altLang="en-US" dirty="0">
                <a:latin typeface="CourierNewPSMT" panose="02070309020205020404" pitchFamily="49" charset="0"/>
              </a:rPr>
            </a:br>
            <a:r>
              <a:rPr lang="en-US" altLang="en-US" dirty="0">
                <a:latin typeface="CourierNewPSMT" panose="02070309020205020404" pitchFamily="49" charset="0"/>
              </a:rPr>
              <a:t>for j= 2 to n do;{								</a:t>
            </a:r>
            <a:r>
              <a:rPr lang="en-US" altLang="en-US" b="1" dirty="0">
                <a:solidFill>
                  <a:srgbClr val="FF0000"/>
                </a:solidFill>
                <a:latin typeface="CourierNewPS"/>
              </a:rPr>
              <a:t> n</a:t>
            </a:r>
            <a:br>
              <a:rPr lang="en-US" altLang="en-US" dirty="0">
                <a:latin typeface="CourierNewPSMT" panose="02070309020205020404" pitchFamily="49" charset="0"/>
              </a:rPr>
            </a:br>
            <a:r>
              <a:rPr lang="en-US" altLang="en-US" dirty="0">
                <a:latin typeface="CourierNewPSMT" panose="02070309020205020404" pitchFamily="49" charset="0"/>
              </a:rPr>
              <a:t>k = i;			</a:t>
            </a:r>
            <a:r>
              <a:rPr lang="en-US" altLang="en-US" b="1" dirty="0">
                <a:solidFill>
                  <a:srgbClr val="FF0000"/>
                </a:solidFill>
                <a:latin typeface="CourierNewPS"/>
              </a:rPr>
              <a:t> 							1</a:t>
            </a:r>
            <a:br>
              <a:rPr lang="en-US" altLang="en-US" dirty="0">
                <a:latin typeface="CourierNewPSMT" panose="02070309020205020404" pitchFamily="49" charset="0"/>
              </a:rPr>
            </a:br>
            <a:r>
              <a:rPr lang="en-US" altLang="en-US" dirty="0">
                <a:latin typeface="CourierNewPSMT" panose="02070309020205020404" pitchFamily="49" charset="0"/>
              </a:rPr>
              <a:t>while ((d[JS[k] &gt; d[j]]) and (d[JS[k]] != k))</a:t>
            </a:r>
            <a:r>
              <a:rPr lang="en-US" altLang="en-US" b="1" dirty="0">
                <a:solidFill>
                  <a:srgbClr val="FF0000"/>
                </a:solidFill>
                <a:latin typeface="CourierNewPS"/>
              </a:rPr>
              <a:t> 				2*n</a:t>
            </a:r>
            <a:r>
              <a:rPr lang="en-US" altLang="en-US" dirty="0">
                <a:latin typeface="CourierNewPSMT" panose="02070309020205020404" pitchFamily="49" charset="0"/>
              </a:rPr>
              <a:t> </a:t>
            </a:r>
            <a:endParaRPr lang="en-US" altLang="en-US" dirty="0">
              <a:latin typeface="CourierNewPSMT" panose="02070309020205020404" pitchFamily="49" charset="0"/>
            </a:endParaRPr>
          </a:p>
          <a:p>
            <a:pPr lvl="0" eaLnBrk="0" fontAlgn="base" hangingPunct="0">
              <a:spcBef>
                <a:spcPct val="0"/>
              </a:spcBef>
              <a:spcAft>
                <a:spcPct val="0"/>
              </a:spcAft>
            </a:pPr>
            <a:r>
              <a:rPr lang="en-US" altLang="en-US" dirty="0">
                <a:latin typeface="CourierNewPSMT" panose="02070309020205020404" pitchFamily="49" charset="0"/>
              </a:rPr>
              <a:t>do k = k -1;   					 			</a:t>
            </a:r>
            <a:r>
              <a:rPr lang="en-US" altLang="en-US" b="1" dirty="0">
                <a:solidFill>
                  <a:srgbClr val="FF0000"/>
                </a:solidFill>
                <a:latin typeface="CourierNewPS"/>
              </a:rPr>
              <a:t>2 </a:t>
            </a:r>
            <a:r>
              <a:rPr lang="en-US" altLang="en-US" dirty="0">
                <a:latin typeface="CourierNewPSMT" panose="02070309020205020404" pitchFamily="49" charset="0"/>
              </a:rPr>
              <a:t>	</a:t>
            </a:r>
            <a:br>
              <a:rPr lang="en-US" altLang="en-US" dirty="0">
                <a:latin typeface="CourierNewPSMT" panose="02070309020205020404" pitchFamily="49" charset="0"/>
              </a:rPr>
            </a:br>
            <a:r>
              <a:rPr lang="en-US" altLang="en-US" dirty="0">
                <a:latin typeface="CourierNewPSMT" panose="02070309020205020404" pitchFamily="49" charset="0"/>
              </a:rPr>
              <a:t>if ((d[JS[k] &lt; d[j]]) and (d[j] &gt; k)) then </a:t>
            </a:r>
            <a:endParaRPr lang="en-US" altLang="en-US" dirty="0">
              <a:latin typeface="CourierNewPSMT" panose="02070309020205020404" pitchFamily="49" charset="0"/>
            </a:endParaRPr>
          </a:p>
          <a:p>
            <a:pPr lvl="0" eaLnBrk="0" fontAlgn="base" hangingPunct="0">
              <a:spcBef>
                <a:spcPct val="0"/>
              </a:spcBef>
              <a:spcAft>
                <a:spcPct val="0"/>
              </a:spcAft>
            </a:pPr>
            <a:r>
              <a:rPr lang="en-US" altLang="en-US" dirty="0">
                <a:latin typeface="CourierNewPSMT" panose="02070309020205020404" pitchFamily="49" charset="0"/>
              </a:rPr>
              <a:t>{ 	</a:t>
            </a:r>
            <a:r>
              <a:rPr lang="en-US" altLang="en-US" b="1" dirty="0">
                <a:solidFill>
                  <a:srgbClr val="FF0000"/>
                </a:solidFill>
                <a:latin typeface="CourierNewPS"/>
              </a:rPr>
              <a:t> 			2*n </a:t>
            </a:r>
            <a:r>
              <a:rPr lang="en-US" altLang="en-US" dirty="0">
                <a:latin typeface="CourierNewPSMT" panose="02070309020205020404" pitchFamily="49" charset="0"/>
              </a:rPr>
              <a:t>		</a:t>
            </a:r>
            <a:endParaRPr lang="en-US" altLang="en-US" sz="700" dirty="0"/>
          </a:p>
          <a:p>
            <a:pPr lvl="0" eaLnBrk="0" fontAlgn="base" hangingPunct="0">
              <a:spcBef>
                <a:spcPct val="0"/>
              </a:spcBef>
              <a:spcAft>
                <a:spcPct val="0"/>
              </a:spcAft>
            </a:pPr>
            <a:r>
              <a:rPr lang="en-US" altLang="en-US" dirty="0">
                <a:latin typeface="CourierNewPSMT" panose="02070309020205020404" pitchFamily="49" charset="0"/>
              </a:rPr>
              <a:t>For m= i to (k+1) step-1 do 						</a:t>
            </a:r>
            <a:r>
              <a:rPr lang="en-US" altLang="en-US" b="1" dirty="0">
                <a:solidFill>
                  <a:srgbClr val="FF0000"/>
                </a:solidFill>
                <a:latin typeface="CourierNewPS"/>
              </a:rPr>
              <a:t>n*n</a:t>
            </a:r>
            <a:endParaRPr lang="en-US" altLang="en-US" dirty="0">
              <a:latin typeface="CourierNewPSMT" panose="02070309020205020404" pitchFamily="49" charset="0"/>
            </a:endParaRPr>
          </a:p>
          <a:p>
            <a:pPr lvl="0" eaLnBrk="0" fontAlgn="base" hangingPunct="0">
              <a:spcBef>
                <a:spcPct val="0"/>
              </a:spcBef>
              <a:spcAft>
                <a:spcPct val="0"/>
              </a:spcAft>
            </a:pPr>
            <a:r>
              <a:rPr lang="en-US" altLang="en-US" dirty="0">
                <a:latin typeface="CourierNewPSMT" panose="02070309020205020404" pitchFamily="49" charset="0"/>
              </a:rPr>
              <a:t>JS [m+1] = JS [m]; 		</a:t>
            </a:r>
            <a:r>
              <a:rPr lang="en-US" altLang="en-US" b="1" dirty="0">
                <a:solidFill>
                  <a:srgbClr val="FF0000"/>
                </a:solidFill>
                <a:latin typeface="CourierNewPS"/>
              </a:rPr>
              <a:t> 						1*n*n </a:t>
            </a:r>
            <a:r>
              <a:rPr lang="en-US" altLang="en-US" dirty="0">
                <a:latin typeface="CourierNewPSMT" panose="02070309020205020404" pitchFamily="49" charset="0"/>
              </a:rPr>
              <a:t>	</a:t>
            </a:r>
            <a:endParaRPr lang="en-US" altLang="en-US" sz="700" dirty="0"/>
          </a:p>
          <a:p>
            <a:pPr lvl="0" eaLnBrk="0" fontAlgn="base" hangingPunct="0">
              <a:spcBef>
                <a:spcPct val="0"/>
              </a:spcBef>
              <a:spcAft>
                <a:spcPct val="0"/>
              </a:spcAft>
            </a:pPr>
            <a:r>
              <a:rPr lang="en-US" altLang="en-US" dirty="0">
                <a:latin typeface="CourierNewPSMT" panose="02070309020205020404" pitchFamily="49" charset="0"/>
              </a:rPr>
              <a:t>JS [K+1] = j; 								</a:t>
            </a:r>
            <a:r>
              <a:rPr lang="en-US" altLang="en-US" b="1" dirty="0">
                <a:solidFill>
                  <a:srgbClr val="FF0000"/>
                </a:solidFill>
                <a:latin typeface="CourierNewPS"/>
              </a:rPr>
              <a:t>1*n*n</a:t>
            </a:r>
            <a:endParaRPr lang="en-US" altLang="en-US" dirty="0">
              <a:latin typeface="CourierNewPSMT" panose="02070309020205020404" pitchFamily="49" charset="0"/>
            </a:endParaRPr>
          </a:p>
          <a:p>
            <a:pPr lvl="0" eaLnBrk="0" fontAlgn="base" hangingPunct="0">
              <a:spcBef>
                <a:spcPct val="0"/>
              </a:spcBef>
              <a:spcAft>
                <a:spcPct val="0"/>
              </a:spcAft>
            </a:pPr>
            <a:r>
              <a:rPr lang="en-US" altLang="en-US" dirty="0">
                <a:latin typeface="CourierNewPSMT" panose="02070309020205020404" pitchFamily="49" charset="0"/>
              </a:rPr>
              <a:t>i = i+1;</a:t>
            </a:r>
            <a:r>
              <a:rPr lang="en-US" altLang="en-US" b="1" dirty="0">
                <a:solidFill>
                  <a:srgbClr val="FF0000"/>
                </a:solidFill>
                <a:latin typeface="CourierNewPS"/>
              </a:rPr>
              <a:t> 									2*n*n</a:t>
            </a:r>
            <a:r>
              <a:rPr lang="en-US" altLang="en-US" dirty="0">
                <a:latin typeface="CourierNewPSMT" panose="02070309020205020404" pitchFamily="49" charset="0"/>
              </a:rPr>
              <a:t> 	</a:t>
            </a:r>
            <a:endParaRPr lang="en-US" altLang="en-US" sz="700" dirty="0"/>
          </a:p>
          <a:p>
            <a:pPr lvl="0" eaLnBrk="0" fontAlgn="base" hangingPunct="0">
              <a:spcBef>
                <a:spcPct val="0"/>
              </a:spcBef>
              <a:spcAft>
                <a:spcPct val="0"/>
              </a:spcAft>
            </a:pPr>
            <a:r>
              <a:rPr lang="en-US" altLang="en-US" dirty="0">
                <a:latin typeface="CourierNewPSMT" panose="02070309020205020404" pitchFamily="49" charset="0"/>
              </a:rPr>
              <a:t>} } </a:t>
            </a:r>
            <a:endParaRPr lang="en-US" altLang="en-US" sz="700" dirty="0"/>
          </a:p>
          <a:p>
            <a:pPr lvl="0" eaLnBrk="0" fontAlgn="base" hangingPunct="0">
              <a:spcBef>
                <a:spcPct val="0"/>
              </a:spcBef>
              <a:spcAft>
                <a:spcPct val="0"/>
              </a:spcAft>
            </a:pPr>
            <a:r>
              <a:rPr lang="en-US" altLang="en-US" dirty="0">
                <a:latin typeface="CourierNewPSMT" panose="02070309020205020404" pitchFamily="49" charset="0"/>
              </a:rPr>
              <a:t>Return i; </a:t>
            </a:r>
            <a:endParaRPr lang="en-US" altLang="en-US" dirty="0">
              <a:latin typeface="CourierNewPSMT" panose="02070309020205020404" pitchFamily="49" charset="0"/>
            </a:endParaRPr>
          </a:p>
          <a:p>
            <a:pPr lvl="0" eaLnBrk="0" fontAlgn="base" hangingPunct="0">
              <a:spcBef>
                <a:spcPct val="0"/>
              </a:spcBef>
              <a:spcAft>
                <a:spcPct val="0"/>
              </a:spcAft>
            </a:pPr>
            <a:r>
              <a:rPr lang="en-US" altLang="en-US" dirty="0">
                <a:latin typeface="CourierNewPSMT" panose="02070309020205020404" pitchFamily="49" charset="0"/>
              </a:rPr>
              <a:t>}</a:t>
            </a:r>
            <a:endParaRPr lang="en-US" altLang="en-US" dirty="0">
              <a:latin typeface="CourierNewPSMT" panose="02070309020205020404" pitchFamily="49" charset="0"/>
            </a:endParaRPr>
          </a:p>
          <a:p>
            <a:pPr eaLnBrk="0" fontAlgn="base" hangingPunct="0">
              <a:spcBef>
                <a:spcPct val="0"/>
              </a:spcBef>
              <a:spcAft>
                <a:spcPct val="0"/>
              </a:spcAft>
            </a:pPr>
            <a:r>
              <a:rPr lang="en-US" altLang="en-US" b="1" dirty="0">
                <a:solidFill>
                  <a:srgbClr val="FF0000"/>
                </a:solidFill>
                <a:latin typeface="CourierNewPS"/>
              </a:rPr>
              <a:t>Time complexity = O(n</a:t>
            </a:r>
            <a:r>
              <a:rPr lang="en-US" altLang="en-US" sz="1200" b="1" dirty="0">
                <a:solidFill>
                  <a:srgbClr val="FF0000"/>
                </a:solidFill>
                <a:latin typeface="CourierNewPS"/>
              </a:rPr>
              <a:t>2</a:t>
            </a:r>
            <a:r>
              <a:rPr lang="en-US" altLang="en-US" b="1" dirty="0">
                <a:solidFill>
                  <a:srgbClr val="FF0000"/>
                </a:solidFill>
                <a:latin typeface="CourierNewPS"/>
              </a:rPr>
              <a:t>) </a:t>
            </a:r>
            <a:endParaRPr lang="en-US" altLang="en-US" sz="600" dirty="0"/>
          </a:p>
          <a:p>
            <a:pPr lvl="0" eaLnBrk="0" fontAlgn="base" hangingPunct="0">
              <a:spcBef>
                <a:spcPct val="0"/>
              </a:spcBef>
              <a:spcAft>
                <a:spcPct val="0"/>
              </a:spcAft>
            </a:pPr>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pic>
        <p:nvPicPr>
          <p:cNvPr id="2049" name="Picture 1" descr="page5image4061718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045906" y="872162"/>
            <a:ext cx="6466218" cy="20484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2685037" y="4408325"/>
            <a:ext cx="4773038" cy="461665"/>
          </a:xfrm>
          <a:prstGeom prst="rect">
            <a:avLst/>
          </a:prstGeom>
        </p:spPr>
        <p:txBody>
          <a:bodyPr wrap="none">
            <a:spAutoFit/>
          </a:bodyPr>
          <a:lstStyle/>
          <a:p>
            <a:r>
              <a:rPr lang="en-GB" sz="2400" b="1" dirty="0">
                <a:solidFill>
                  <a:srgbClr val="FF0000"/>
                </a:solidFill>
                <a:latin typeface="Century" panose="02040604050505020304" pitchFamily="18" charset="0"/>
              </a:rPr>
              <a:t>Value of maximum deadline = 5 </a:t>
            </a:r>
            <a:endParaRPr lang="en-GB" sz="2400" b="1" dirty="0">
              <a:solidFill>
                <a:srgbClr val="FF0000"/>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Feasible Soltution</a:t>
            </a:r>
            <a:endParaRPr lang="en-US" dirty="0"/>
          </a:p>
        </p:txBody>
      </p:sp>
      <p:sp>
        <p:nvSpPr>
          <p:cNvPr id="3" name="Content Placeholder 2"/>
          <p:cNvSpPr>
            <a:spLocks noGrp="1"/>
          </p:cNvSpPr>
          <p:nvPr>
            <p:ph idx="1"/>
          </p:nvPr>
        </p:nvSpPr>
        <p:spPr/>
        <p:txBody>
          <a:bodyPr/>
          <a:lstStyle/>
          <a:p>
            <a:r>
              <a:rPr lang="en-GB" dirty="0"/>
              <a:t>A </a:t>
            </a:r>
            <a:r>
              <a:rPr lang="en-GB" b="1" dirty="0"/>
              <a:t>solution</a:t>
            </a:r>
            <a:r>
              <a:rPr lang="en-GB" dirty="0"/>
              <a:t> (set of values for the decision variables) for which all of the constraints in the given problem are satisfied is called a </a:t>
            </a:r>
            <a:r>
              <a:rPr lang="en-GB" b="1" dirty="0"/>
              <a:t>feasible solution</a:t>
            </a:r>
            <a:r>
              <a:rPr lang="en-GB" dirty="0"/>
              <a:t>.</a:t>
            </a:r>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pic>
        <p:nvPicPr>
          <p:cNvPr id="3074" name="Picture 2" descr="page5image4062113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981" y="136525"/>
            <a:ext cx="10140914" cy="4856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nvGraphicFramePr>
        <p:xfrm>
          <a:off x="1524000" y="5153105"/>
          <a:ext cx="8128000" cy="889000"/>
        </p:xfrm>
        <a:graphic>
          <a:graphicData uri="http://schemas.openxmlformats.org/drawingml/2006/table">
            <a:tbl>
              <a:tblPr firstRow="1" bandRow="1">
                <a:tableStyleId>{10A1B5D5-9B99-4C35-A422-299274C87663}</a:tableStyleId>
              </a:tblPr>
              <a:tblGrid>
                <a:gridCol w="1625600"/>
                <a:gridCol w="1625600"/>
                <a:gridCol w="1625600"/>
                <a:gridCol w="1625600"/>
                <a:gridCol w="1625600"/>
              </a:tblGrid>
              <a:tr h="370840">
                <a:tc>
                  <a:txBody>
                    <a:bodyPr/>
                    <a:lstStyle/>
                    <a:p>
                      <a:pPr algn="ctr"/>
                      <a:r>
                        <a:rPr lang="en-US" sz="2800" b="1"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2</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3</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4</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5</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a:t>J1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J4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J3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J5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Rectangle 7"/>
          <p:cNvSpPr/>
          <p:nvPr/>
        </p:nvSpPr>
        <p:spPr>
          <a:xfrm>
            <a:off x="5163631" y="585062"/>
            <a:ext cx="4773038" cy="461665"/>
          </a:xfrm>
          <a:prstGeom prst="rect">
            <a:avLst/>
          </a:prstGeom>
        </p:spPr>
        <p:txBody>
          <a:bodyPr wrap="none">
            <a:spAutoFit/>
          </a:bodyPr>
          <a:lstStyle/>
          <a:p>
            <a:r>
              <a:rPr lang="en-GB" sz="2400" b="1" dirty="0">
                <a:solidFill>
                  <a:srgbClr val="FF0000"/>
                </a:solidFill>
                <a:latin typeface="Century" panose="02040604050505020304" pitchFamily="18" charset="0"/>
              </a:rPr>
              <a:t>Value of maximum deadline = 5 </a:t>
            </a:r>
            <a:endParaRPr lang="en-GB" sz="2400" b="1" dirty="0">
              <a:solidFill>
                <a:srgbClr val="FF0000"/>
              </a:solidFill>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0-1.    1-2.   2-3    3-4    4-5</a:t>
            </a:r>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graphicFrame>
        <p:nvGraphicFramePr>
          <p:cNvPr id="7" name="Table 6"/>
          <p:cNvGraphicFramePr>
            <a:graphicFrameLocks noGrp="1"/>
          </p:cNvGraphicFramePr>
          <p:nvPr/>
        </p:nvGraphicFramePr>
        <p:xfrm>
          <a:off x="1817373" y="1421605"/>
          <a:ext cx="8128000" cy="1280160"/>
        </p:xfrm>
        <a:graphic>
          <a:graphicData uri="http://schemas.openxmlformats.org/drawingml/2006/table">
            <a:tbl>
              <a:tblPr firstRow="1" bandRow="1">
                <a:tableStyleId>{10A1B5D5-9B99-4C35-A422-299274C87663}</a:tableStyleId>
              </a:tblPr>
              <a:tblGrid>
                <a:gridCol w="1625600"/>
                <a:gridCol w="1625600"/>
                <a:gridCol w="1625600"/>
                <a:gridCol w="1625600"/>
                <a:gridCol w="1625600"/>
              </a:tblGrid>
              <a:tr h="370840">
                <a:tc>
                  <a:txBody>
                    <a:bodyPr/>
                    <a:lstStyle/>
                    <a:p>
                      <a:pPr algn="ctr"/>
                      <a:r>
                        <a:rPr lang="en-US" sz="3600" b="1" dirty="0"/>
                        <a:t>1</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a:t>2</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a:t>3</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a:t>4</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a:t>5</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3600" b="1" dirty="0"/>
                        <a:t> J2</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a:t>J4</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a:t>J3</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a:t>J5</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a:t>J1</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a:off x="1817373" y="3429000"/>
            <a:ext cx="8163389" cy="646331"/>
          </a:xfrm>
          <a:prstGeom prst="rect">
            <a:avLst/>
          </a:prstGeom>
        </p:spPr>
        <p:txBody>
          <a:bodyPr wrap="none">
            <a:spAutoFit/>
          </a:bodyPr>
          <a:lstStyle/>
          <a:p>
            <a:r>
              <a:rPr lang="en-GB" sz="3600" dirty="0">
                <a:solidFill>
                  <a:srgbClr val="FF0000"/>
                </a:solidFill>
              </a:rPr>
              <a:t>Profit = 180 + 300 + 190 + 120 + 200  = 990</a:t>
            </a:r>
            <a:endParaRPr lang="en-GB" sz="3600"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Huffman Coding</a:t>
            </a:r>
            <a:endParaRPr lang="en-US" dirty="0"/>
          </a:p>
        </p:txBody>
      </p:sp>
      <p:sp>
        <p:nvSpPr>
          <p:cNvPr id="6" name="Text Placeholder 5"/>
          <p:cNvSpPr>
            <a:spLocks noGrp="1"/>
          </p:cNvSpPr>
          <p:nvPr>
            <p:ph type="body" idx="1"/>
          </p:nvPr>
        </p:nvSpPr>
        <p:spPr/>
        <p:txBody>
          <a:bodyPr/>
          <a:lstStyle/>
          <a:p>
            <a:r>
              <a:rPr lang="en-US" dirty="0"/>
              <a:t>Greedy Method</a:t>
            </a:r>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p:txBody>
          <a:bodyPr/>
          <a:lstStyle/>
          <a:p>
            <a:r>
              <a:rPr lang="en-GB" dirty="0"/>
              <a:t>Message: BCCABBDDAECCBBAEDDCC       length: 20 letters</a:t>
            </a:r>
            <a:endParaRPr lang="en-GB" dirty="0"/>
          </a:p>
          <a:p>
            <a:endParaRPr lang="en-GB" dirty="0"/>
          </a:p>
          <a:p>
            <a:r>
              <a:rPr lang="en-GB" dirty="0"/>
              <a:t>T</a:t>
            </a:r>
            <a:r>
              <a:rPr lang="en-US" dirty="0"/>
              <a:t>otal size of the message is 8 * 20= 160 bits</a:t>
            </a:r>
            <a:endParaRPr lang="en-US" dirty="0"/>
          </a:p>
          <a:p>
            <a:endParaRPr lang="en-US" dirty="0"/>
          </a:p>
          <a:p>
            <a:endParaRPr lang="en-US" dirty="0"/>
          </a:p>
          <a:p>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p>
        </p:txBody>
      </p:sp>
      <p:sp>
        <p:nvSpPr>
          <p:cNvPr id="3" name="Content Placeholder 2"/>
          <p:cNvSpPr>
            <a:spLocks noGrp="1"/>
          </p:cNvSpPr>
          <p:nvPr>
            <p:ph idx="1"/>
          </p:nvPr>
        </p:nvSpPr>
        <p:spPr/>
        <p:txBody>
          <a:bodyPr/>
          <a:lstStyle/>
          <a:p>
            <a:r>
              <a:rPr lang="en-US" dirty="0"/>
              <a:t>Message send in the form of ASCII code</a:t>
            </a:r>
            <a:endParaRPr lang="en-US" dirty="0"/>
          </a:p>
          <a:p>
            <a:r>
              <a:rPr lang="en-US" dirty="0"/>
              <a:t>ASCII  represented as bits.  8 bits codes for each Character</a:t>
            </a:r>
            <a:endParaRPr lang="en-US" dirty="0"/>
          </a:p>
          <a:p>
            <a:pPr marL="0" indent="0">
              <a:buNone/>
            </a:pPr>
            <a:r>
              <a:rPr lang="en-US" dirty="0"/>
              <a:t>Lets suppose </a:t>
            </a:r>
            <a:endParaRPr lang="en-US" dirty="0"/>
          </a:p>
          <a:p>
            <a:r>
              <a:rPr lang="en-US" dirty="0"/>
              <a:t>                        A is represented as 65 01000001 </a:t>
            </a:r>
            <a:endParaRPr lang="en-US" dirty="0"/>
          </a:p>
          <a:p>
            <a:r>
              <a:rPr lang="en-US" dirty="0"/>
              <a:t>                        B is represented as 66 01000010 and so on</a:t>
            </a:r>
            <a:endParaRPr lang="en-US"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Huffman Coding</a:t>
            </a:r>
            <a:endParaRPr lang="en-US" dirty="0"/>
          </a:p>
        </p:txBody>
      </p:sp>
      <p:sp>
        <p:nvSpPr>
          <p:cNvPr id="3" name="Content Placeholder 2"/>
          <p:cNvSpPr>
            <a:spLocks noGrp="1"/>
          </p:cNvSpPr>
          <p:nvPr>
            <p:ph idx="1"/>
          </p:nvPr>
        </p:nvSpPr>
        <p:spPr/>
        <p:txBody>
          <a:bodyPr/>
          <a:lstStyle/>
          <a:p>
            <a:r>
              <a:rPr lang="en-GB" b="1" dirty="0">
                <a:solidFill>
                  <a:srgbClr val="0432FF"/>
                </a:solidFill>
              </a:rPr>
              <a:t>A technique to compress data effectively</a:t>
            </a:r>
            <a:br>
              <a:rPr lang="en-GB" b="1" dirty="0"/>
            </a:br>
            <a:r>
              <a:rPr lang="en-GB" dirty="0"/>
              <a:t>• </a:t>
            </a:r>
            <a:r>
              <a:rPr lang="en-GB" b="1" dirty="0"/>
              <a:t>Usually between 20%-90% compression </a:t>
            </a:r>
            <a:endParaRPr lang="en-GB" b="1" dirty="0"/>
          </a:p>
          <a:p>
            <a:pPr marL="0" indent="0">
              <a:buNone/>
            </a:pPr>
            <a:endParaRPr lang="en-GB" dirty="0"/>
          </a:p>
          <a:p>
            <a:r>
              <a:rPr lang="en-GB" b="1" dirty="0">
                <a:solidFill>
                  <a:srgbClr val="0432FF"/>
                </a:solidFill>
              </a:rPr>
              <a:t>Lossless compression</a:t>
            </a:r>
            <a:br>
              <a:rPr lang="en-GB" b="1" dirty="0"/>
            </a:br>
            <a:r>
              <a:rPr lang="en-GB" dirty="0"/>
              <a:t>• </a:t>
            </a:r>
            <a:r>
              <a:rPr lang="en-GB" b="1" dirty="0"/>
              <a:t>No information is lost</a:t>
            </a:r>
            <a:br>
              <a:rPr lang="en-GB" b="1" dirty="0"/>
            </a:br>
            <a:r>
              <a:rPr lang="en-GB" dirty="0"/>
              <a:t>• </a:t>
            </a:r>
            <a:r>
              <a:rPr lang="en-GB" b="1" dirty="0"/>
              <a:t>When decompress, you get the original file </a:t>
            </a:r>
            <a:endParaRPr lang="en-GB" dirty="0"/>
          </a:p>
          <a:p>
            <a:endParaRPr lang="en-US"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Huffman Coding: Applications </a:t>
            </a:r>
            <a:br>
              <a:rPr lang="en-GB" dirty="0"/>
            </a:br>
            <a:endParaRPr lang="en-US" dirty="0"/>
          </a:p>
        </p:txBody>
      </p:sp>
      <p:sp>
        <p:nvSpPr>
          <p:cNvPr id="3" name="Content Placeholder 2"/>
          <p:cNvSpPr>
            <a:spLocks noGrp="1"/>
          </p:cNvSpPr>
          <p:nvPr>
            <p:ph idx="1"/>
          </p:nvPr>
        </p:nvSpPr>
        <p:spPr/>
        <p:txBody>
          <a:bodyPr/>
          <a:lstStyle/>
          <a:p>
            <a:r>
              <a:rPr lang="en-GB" b="1" dirty="0">
                <a:solidFill>
                  <a:srgbClr val="0432FF"/>
                </a:solidFill>
              </a:rPr>
              <a:t>Saving space</a:t>
            </a:r>
            <a:endParaRPr lang="en-GB" dirty="0"/>
          </a:p>
          <a:p>
            <a:pPr lvl="1"/>
            <a:r>
              <a:rPr lang="en-GB" b="1" dirty="0"/>
              <a:t>Store compressed files instead of original files </a:t>
            </a:r>
            <a:endParaRPr lang="en-GB" b="1" dirty="0"/>
          </a:p>
          <a:p>
            <a:pPr marL="457200" lvl="1" indent="0">
              <a:buNone/>
            </a:pPr>
            <a:endParaRPr lang="en-GB" dirty="0"/>
          </a:p>
          <a:p>
            <a:r>
              <a:rPr lang="en-GB" b="1" dirty="0">
                <a:solidFill>
                  <a:srgbClr val="0432FF"/>
                </a:solidFill>
              </a:rPr>
              <a:t>Transmitting files or data</a:t>
            </a:r>
            <a:endParaRPr lang="en-GB" dirty="0"/>
          </a:p>
          <a:p>
            <a:pPr lvl="1"/>
            <a:r>
              <a:rPr lang="en-GB" b="1" dirty="0"/>
              <a:t>Send compressed data to save transmission time and power </a:t>
            </a:r>
            <a:endParaRPr lang="en-GB" b="1" dirty="0"/>
          </a:p>
          <a:p>
            <a:pPr marL="457200" lvl="1" indent="0">
              <a:buNone/>
            </a:pPr>
            <a:endParaRPr lang="en-GB" dirty="0"/>
          </a:p>
          <a:p>
            <a:r>
              <a:rPr lang="en-GB" b="1" dirty="0">
                <a:solidFill>
                  <a:srgbClr val="0432FF"/>
                </a:solidFill>
              </a:rPr>
              <a:t>Encryption and decryption</a:t>
            </a:r>
            <a:endParaRPr lang="en-GB" dirty="0"/>
          </a:p>
          <a:p>
            <a:pPr lvl="1"/>
            <a:r>
              <a:rPr lang="en-GB" dirty="0"/>
              <a:t> </a:t>
            </a:r>
            <a:r>
              <a:rPr lang="en-GB" b="1" dirty="0"/>
              <a:t>Cannot read the compressed file without knowing the “key” </a:t>
            </a:r>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Main Idea: Frequency-Based Encoding </a:t>
            </a:r>
            <a:br>
              <a:rPr lang="en-GB" dirty="0"/>
            </a:br>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pic>
        <p:nvPicPr>
          <p:cNvPr id="7" name="Picture 6"/>
          <p:cNvPicPr>
            <a:picLocks noChangeAspect="1"/>
          </p:cNvPicPr>
          <p:nvPr/>
        </p:nvPicPr>
        <p:blipFill>
          <a:blip r:embed="rId1"/>
          <a:stretch>
            <a:fillRect/>
          </a:stretch>
        </p:blipFill>
        <p:spPr>
          <a:xfrm>
            <a:off x="349500" y="1240970"/>
            <a:ext cx="11493000" cy="561702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pic>
        <p:nvPicPr>
          <p:cNvPr id="5" name="Picture 4"/>
          <p:cNvPicPr>
            <a:picLocks noChangeAspect="1"/>
          </p:cNvPicPr>
          <p:nvPr/>
        </p:nvPicPr>
        <p:blipFill>
          <a:blip r:embed="rId1"/>
          <a:stretch>
            <a:fillRect/>
          </a:stretch>
        </p:blipFill>
        <p:spPr>
          <a:xfrm>
            <a:off x="261650" y="0"/>
            <a:ext cx="11668699"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Solution</a:t>
            </a:r>
            <a:endParaRPr lang="en-US" dirty="0"/>
          </a:p>
        </p:txBody>
      </p:sp>
      <p:sp>
        <p:nvSpPr>
          <p:cNvPr id="3" name="Content Placeholder 2"/>
          <p:cNvSpPr>
            <a:spLocks noGrp="1"/>
          </p:cNvSpPr>
          <p:nvPr>
            <p:ph idx="1"/>
          </p:nvPr>
        </p:nvSpPr>
        <p:spPr/>
        <p:txBody>
          <a:bodyPr/>
          <a:lstStyle/>
          <a:p>
            <a:r>
              <a:rPr lang="en-GB" dirty="0"/>
              <a:t>An </a:t>
            </a:r>
            <a:r>
              <a:rPr lang="en-GB" b="1" dirty="0"/>
              <a:t>optimal solution</a:t>
            </a:r>
            <a:r>
              <a:rPr lang="en-GB" dirty="0"/>
              <a:t> is a </a:t>
            </a:r>
            <a:r>
              <a:rPr lang="en-GB" b="1" dirty="0"/>
              <a:t>feasible solution</a:t>
            </a:r>
            <a:r>
              <a:rPr lang="en-GB" dirty="0"/>
              <a:t> where the objective function reaches its maximum (or minimum) value – for example, the most profit or the least cost. </a:t>
            </a:r>
            <a:endParaRPr lang="en-GB" dirty="0"/>
          </a:p>
          <a:p>
            <a:r>
              <a:rPr lang="en-GB" dirty="0"/>
              <a:t>There can only be one Optimal solution.</a:t>
            </a:r>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Huffman Coding </a:t>
            </a:r>
            <a:br>
              <a:rPr lang="en-GB" dirty="0"/>
            </a:br>
            <a:endParaRPr lang="en-US" dirty="0"/>
          </a:p>
        </p:txBody>
      </p:sp>
      <p:sp>
        <p:nvSpPr>
          <p:cNvPr id="4" name="Content Placeholder 3"/>
          <p:cNvSpPr>
            <a:spLocks noGrp="1"/>
          </p:cNvSpPr>
          <p:nvPr>
            <p:ph idx="1"/>
          </p:nvPr>
        </p:nvSpPr>
        <p:spPr/>
        <p:txBody>
          <a:bodyPr>
            <a:normAutofit fontScale="92500" lnSpcReduction="10000"/>
          </a:bodyPr>
          <a:lstStyle/>
          <a:p>
            <a:r>
              <a:rPr lang="en-GB" b="1" dirty="0">
                <a:solidFill>
                  <a:srgbClr val="C00000"/>
                </a:solidFill>
              </a:rPr>
              <a:t>A variable-length coding for characters</a:t>
            </a:r>
            <a:endParaRPr lang="en-GB" b="1" dirty="0">
              <a:solidFill>
                <a:srgbClr val="C00000"/>
              </a:solidFill>
            </a:endParaRPr>
          </a:p>
          <a:p>
            <a:pPr lvl="1"/>
            <a:r>
              <a:rPr lang="en-GB" b="1" dirty="0"/>
              <a:t>More frequent </a:t>
            </a:r>
            <a:r>
              <a:rPr lang="en-GB" b="1" dirty="0" err="1"/>
              <a:t>characters</a:t>
            </a:r>
            <a:r>
              <a:rPr lang="en-GB" dirty="0" err="1"/>
              <a:t></a:t>
            </a:r>
            <a:r>
              <a:rPr lang="en-GB" b="1" dirty="0" err="1"/>
              <a:t>shorter</a:t>
            </a:r>
            <a:r>
              <a:rPr lang="en-GB" b="1" dirty="0"/>
              <a:t> codes </a:t>
            </a:r>
            <a:endParaRPr lang="en-GB" b="1" dirty="0"/>
          </a:p>
          <a:p>
            <a:pPr lvl="1"/>
            <a:r>
              <a:rPr lang="en-GB" b="1" dirty="0"/>
              <a:t>Less frequent </a:t>
            </a:r>
            <a:r>
              <a:rPr lang="en-GB" b="1" dirty="0" err="1"/>
              <a:t>characters</a:t>
            </a:r>
            <a:r>
              <a:rPr lang="en-GB" dirty="0" err="1"/>
              <a:t></a:t>
            </a:r>
            <a:r>
              <a:rPr lang="en-GB" b="1" dirty="0" err="1"/>
              <a:t>longer</a:t>
            </a:r>
            <a:r>
              <a:rPr lang="en-GB" b="1" dirty="0"/>
              <a:t> codes </a:t>
            </a:r>
            <a:endParaRPr lang="en-GB" b="1" dirty="0"/>
          </a:p>
          <a:p>
            <a:pPr lvl="1"/>
            <a:endParaRPr lang="en-GB" dirty="0"/>
          </a:p>
          <a:p>
            <a:r>
              <a:rPr lang="en-GB" dirty="0"/>
              <a:t> </a:t>
            </a:r>
            <a:r>
              <a:rPr lang="en-GB" b="1" dirty="0"/>
              <a:t>It is not like </a:t>
            </a:r>
            <a:r>
              <a:rPr lang="en-GB" b="1" dirty="0">
                <a:solidFill>
                  <a:srgbClr val="0432FF"/>
                </a:solidFill>
              </a:rPr>
              <a:t>ASCII coding </a:t>
            </a:r>
            <a:r>
              <a:rPr lang="en-GB" b="1" dirty="0"/>
              <a:t>where all characters have the same coding length (8 bits) </a:t>
            </a:r>
            <a:endParaRPr lang="en-GB" dirty="0"/>
          </a:p>
          <a:p>
            <a:pPr marL="0" indent="0">
              <a:buNone/>
            </a:pPr>
            <a:endParaRPr lang="en-GB" b="1" dirty="0">
              <a:solidFill>
                <a:srgbClr val="C00000"/>
              </a:solidFill>
            </a:endParaRPr>
          </a:p>
          <a:p>
            <a:r>
              <a:rPr lang="en-GB" b="1" dirty="0">
                <a:solidFill>
                  <a:srgbClr val="C00000"/>
                </a:solidFill>
              </a:rPr>
              <a:t>Two main questions </a:t>
            </a:r>
            <a:endParaRPr lang="en-GB" b="1" dirty="0">
              <a:solidFill>
                <a:srgbClr val="C00000"/>
              </a:solidFill>
            </a:endParaRPr>
          </a:p>
          <a:p>
            <a:pPr lvl="1"/>
            <a:r>
              <a:rPr lang="en-GB" b="1" dirty="0"/>
              <a:t>How to assign codes </a:t>
            </a:r>
            <a:r>
              <a:rPr lang="en-GB" b="1" i="1" dirty="0"/>
              <a:t>(</a:t>
            </a:r>
            <a:r>
              <a:rPr lang="en-GB" b="1" i="1" dirty="0">
                <a:solidFill>
                  <a:srgbClr val="0432FF"/>
                </a:solidFill>
              </a:rPr>
              <a:t>Encoding process</a:t>
            </a:r>
            <a:r>
              <a:rPr lang="en-GB" b="1" i="1" dirty="0"/>
              <a:t>)? </a:t>
            </a:r>
            <a:endParaRPr lang="en-GB" b="1" i="1" dirty="0"/>
          </a:p>
          <a:p>
            <a:pPr lvl="1"/>
            <a:r>
              <a:rPr lang="en-GB" b="1" dirty="0"/>
              <a:t>How to decode (from the compressed file, generate the original file) </a:t>
            </a:r>
            <a:r>
              <a:rPr lang="en-GB" b="1" i="1" dirty="0"/>
              <a:t>(</a:t>
            </a:r>
            <a:r>
              <a:rPr lang="en-GB" b="1" i="1" dirty="0">
                <a:solidFill>
                  <a:srgbClr val="0432FF"/>
                </a:solidFill>
              </a:rPr>
              <a:t>Decoding process</a:t>
            </a:r>
            <a:r>
              <a:rPr lang="en-GB" b="1" i="1" dirty="0"/>
              <a:t>)? </a:t>
            </a:r>
            <a:endParaRPr lang="en-GB" dirty="0"/>
          </a:p>
          <a:p>
            <a:endParaRPr lang="en-US" dirty="0"/>
          </a:p>
        </p:txBody>
      </p:sp>
      <p:sp>
        <p:nvSpPr>
          <p:cNvPr id="2" name="Footer Placeholder 1"/>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a:t>
            </a:r>
            <a:r>
              <a:rPr lang="en-US" dirty="0"/>
              <a:t>ow to encode the Fixed Leng</a:t>
            </a:r>
            <a:r>
              <a:rPr lang="en-GB" dirty="0" err="1"/>
              <a:t>th</a:t>
            </a:r>
            <a:br>
              <a:rPr lang="en-US" dirty="0"/>
            </a:br>
            <a:r>
              <a:rPr lang="en-GB" dirty="0"/>
              <a:t>BCCABBDDAECCBBAEDDCC</a:t>
            </a:r>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graphicFrame>
        <p:nvGraphicFramePr>
          <p:cNvPr id="5" name="Table 4"/>
          <p:cNvGraphicFramePr>
            <a:graphicFrameLocks noGrp="1"/>
          </p:cNvGraphicFramePr>
          <p:nvPr/>
        </p:nvGraphicFramePr>
        <p:xfrm>
          <a:off x="1498191" y="2240280"/>
          <a:ext cx="8127999" cy="2721956"/>
        </p:xfrm>
        <a:graphic>
          <a:graphicData uri="http://schemas.openxmlformats.org/drawingml/2006/table">
            <a:tbl>
              <a:tblPr firstRow="1" bandRow="1">
                <a:tableStyleId>{5C22544A-7EE6-4342-B048-85BDC9FD1C3A}</a:tableStyleId>
              </a:tblPr>
              <a:tblGrid>
                <a:gridCol w="2709333"/>
                <a:gridCol w="2709333"/>
                <a:gridCol w="2709333"/>
              </a:tblGrid>
              <a:tr h="740756">
                <a:tc>
                  <a:txBody>
                    <a:bodyPr/>
                    <a:lstStyle/>
                    <a:p>
                      <a:pPr algn="ctr"/>
                      <a:r>
                        <a:rPr lang="en-US" sz="2000" b="1" dirty="0"/>
                        <a:t>Character</a:t>
                      </a:r>
                      <a:endParaRPr lang="en-US" sz="2000" b="1" dirty="0"/>
                    </a:p>
                  </a:txBody>
                  <a:tcPr/>
                </a:tc>
                <a:tc>
                  <a:txBody>
                    <a:bodyPr/>
                    <a:lstStyle/>
                    <a:p>
                      <a:pPr algn="ctr"/>
                      <a:r>
                        <a:rPr lang="en-US" sz="2000" b="1" dirty="0"/>
                        <a:t>Count / Frequency</a:t>
                      </a:r>
                      <a:endParaRPr lang="en-US" sz="2000" b="1" dirty="0"/>
                    </a:p>
                  </a:txBody>
                  <a:tcPr/>
                </a:tc>
                <a:tc>
                  <a:txBody>
                    <a:bodyPr/>
                    <a:lstStyle/>
                    <a:p>
                      <a:pPr algn="ctr"/>
                      <a:r>
                        <a:rPr lang="en-US" sz="2000" b="1" dirty="0"/>
                        <a:t>Code</a:t>
                      </a:r>
                      <a:endParaRPr lang="en-US" sz="2000" b="1" dirty="0"/>
                    </a:p>
                  </a:txBody>
                  <a:tcPr/>
                </a:tc>
              </a:tr>
              <a:tr h="370840">
                <a:tc>
                  <a:txBody>
                    <a:bodyPr/>
                    <a:lstStyle/>
                    <a:p>
                      <a:pPr algn="ctr"/>
                      <a:r>
                        <a:rPr lang="en-US" sz="2000" b="1" dirty="0"/>
                        <a:t>A</a:t>
                      </a:r>
                      <a:endParaRPr lang="en-US" sz="2000" b="1" dirty="0"/>
                    </a:p>
                  </a:txBody>
                  <a:tcPr/>
                </a:tc>
                <a:tc>
                  <a:txBody>
                    <a:bodyPr/>
                    <a:lstStyle/>
                    <a:p>
                      <a:pPr algn="ctr"/>
                      <a:r>
                        <a:rPr lang="en-US" sz="2000" b="1" dirty="0"/>
                        <a:t>3</a:t>
                      </a:r>
                      <a:endParaRPr lang="en-US" sz="2000" b="1" dirty="0"/>
                    </a:p>
                  </a:txBody>
                  <a:tcPr/>
                </a:tc>
                <a:tc>
                  <a:txBody>
                    <a:bodyPr/>
                    <a:lstStyle/>
                    <a:p>
                      <a:pPr algn="ctr"/>
                      <a:r>
                        <a:rPr lang="en-US" sz="2000" b="1" dirty="0"/>
                        <a:t>000</a:t>
                      </a:r>
                      <a:endParaRPr lang="en-US" sz="2000" b="1" dirty="0"/>
                    </a:p>
                  </a:txBody>
                  <a:tcPr/>
                </a:tc>
              </a:tr>
              <a:tr h="370840">
                <a:tc>
                  <a:txBody>
                    <a:bodyPr/>
                    <a:lstStyle/>
                    <a:p>
                      <a:pPr algn="ctr"/>
                      <a:r>
                        <a:rPr lang="en-US" sz="2000" b="1" dirty="0"/>
                        <a:t>B</a:t>
                      </a:r>
                      <a:endParaRPr lang="en-US" sz="2000" b="1" dirty="0"/>
                    </a:p>
                  </a:txBody>
                  <a:tcPr/>
                </a:tc>
                <a:tc>
                  <a:txBody>
                    <a:bodyPr/>
                    <a:lstStyle/>
                    <a:p>
                      <a:pPr algn="ctr"/>
                      <a:r>
                        <a:rPr lang="en-US" sz="2000" b="1" dirty="0"/>
                        <a:t>5</a:t>
                      </a:r>
                      <a:endParaRPr lang="en-US" sz="2000" b="1" dirty="0"/>
                    </a:p>
                  </a:txBody>
                  <a:tcPr/>
                </a:tc>
                <a:tc>
                  <a:txBody>
                    <a:bodyPr/>
                    <a:lstStyle/>
                    <a:p>
                      <a:pPr algn="ctr"/>
                      <a:r>
                        <a:rPr lang="en-US" sz="2000" b="1" dirty="0"/>
                        <a:t>001</a:t>
                      </a:r>
                      <a:endParaRPr lang="en-US" sz="2000" b="1" dirty="0"/>
                    </a:p>
                  </a:txBody>
                  <a:tcPr/>
                </a:tc>
              </a:tr>
              <a:tr h="370840">
                <a:tc>
                  <a:txBody>
                    <a:bodyPr/>
                    <a:lstStyle/>
                    <a:p>
                      <a:pPr algn="ctr"/>
                      <a:r>
                        <a:rPr lang="en-US" sz="2000" b="1" dirty="0"/>
                        <a:t>C</a:t>
                      </a:r>
                      <a:endParaRPr lang="en-US" sz="2000" b="1" dirty="0"/>
                    </a:p>
                  </a:txBody>
                  <a:tcPr/>
                </a:tc>
                <a:tc>
                  <a:txBody>
                    <a:bodyPr/>
                    <a:lstStyle/>
                    <a:p>
                      <a:pPr algn="ctr"/>
                      <a:r>
                        <a:rPr lang="en-US" sz="2000" b="1" dirty="0"/>
                        <a:t>6</a:t>
                      </a:r>
                      <a:endParaRPr lang="en-US" sz="2000" b="1" dirty="0"/>
                    </a:p>
                  </a:txBody>
                  <a:tcPr/>
                </a:tc>
                <a:tc>
                  <a:txBody>
                    <a:bodyPr/>
                    <a:lstStyle/>
                    <a:p>
                      <a:pPr algn="ctr"/>
                      <a:r>
                        <a:rPr lang="en-US" sz="2000" b="1" dirty="0"/>
                        <a:t>010</a:t>
                      </a:r>
                      <a:endParaRPr lang="en-US" sz="2000" b="1" dirty="0"/>
                    </a:p>
                  </a:txBody>
                  <a:tcPr/>
                </a:tc>
              </a:tr>
              <a:tr h="370840">
                <a:tc>
                  <a:txBody>
                    <a:bodyPr/>
                    <a:lstStyle/>
                    <a:p>
                      <a:pPr algn="ctr"/>
                      <a:r>
                        <a:rPr lang="en-US" sz="2000" b="1" dirty="0"/>
                        <a:t>D</a:t>
                      </a:r>
                      <a:endParaRPr lang="en-US" sz="2000" b="1" dirty="0"/>
                    </a:p>
                  </a:txBody>
                  <a:tcPr/>
                </a:tc>
                <a:tc>
                  <a:txBody>
                    <a:bodyPr/>
                    <a:lstStyle/>
                    <a:p>
                      <a:pPr algn="ctr"/>
                      <a:r>
                        <a:rPr lang="en-US" sz="2000" b="1" dirty="0"/>
                        <a:t>4</a:t>
                      </a:r>
                      <a:endParaRPr lang="en-US" sz="2000" b="1" dirty="0"/>
                    </a:p>
                  </a:txBody>
                  <a:tcPr/>
                </a:tc>
                <a:tc>
                  <a:txBody>
                    <a:bodyPr/>
                    <a:lstStyle/>
                    <a:p>
                      <a:pPr algn="ctr"/>
                      <a:r>
                        <a:rPr lang="en-US" sz="2000" b="1" dirty="0"/>
                        <a:t>011</a:t>
                      </a:r>
                      <a:endParaRPr lang="en-US" sz="2000" b="1" dirty="0"/>
                    </a:p>
                  </a:txBody>
                  <a:tcPr/>
                </a:tc>
              </a:tr>
              <a:tr h="370840">
                <a:tc>
                  <a:txBody>
                    <a:bodyPr/>
                    <a:lstStyle/>
                    <a:p>
                      <a:pPr algn="ctr"/>
                      <a:r>
                        <a:rPr lang="en-US" sz="2000" b="1" dirty="0"/>
                        <a:t>E</a:t>
                      </a:r>
                      <a:endParaRPr lang="en-US" sz="2000" b="1" dirty="0"/>
                    </a:p>
                  </a:txBody>
                  <a:tcPr/>
                </a:tc>
                <a:tc>
                  <a:txBody>
                    <a:bodyPr/>
                    <a:lstStyle/>
                    <a:p>
                      <a:pPr algn="ctr"/>
                      <a:r>
                        <a:rPr lang="en-US" sz="2000" b="1" dirty="0"/>
                        <a:t>2</a:t>
                      </a:r>
                      <a:endParaRPr lang="en-US" sz="2000" b="1" dirty="0"/>
                    </a:p>
                  </a:txBody>
                  <a:tcPr/>
                </a:tc>
                <a:tc>
                  <a:txBody>
                    <a:bodyPr/>
                    <a:lstStyle/>
                    <a:p>
                      <a:pPr algn="ctr"/>
                      <a:r>
                        <a:rPr lang="en-US" sz="2000" b="1" dirty="0"/>
                        <a:t>100</a:t>
                      </a:r>
                      <a:endParaRPr lang="en-US" sz="2000" b="1" dirty="0"/>
                    </a:p>
                  </a:txBody>
                  <a:tcPr/>
                </a:tc>
              </a:tr>
            </a:tbl>
          </a:graphicData>
        </a:graphic>
      </p:graphicFrame>
      <p:sp>
        <p:nvSpPr>
          <p:cNvPr id="6" name="Rectangle 5"/>
          <p:cNvSpPr/>
          <p:nvPr/>
        </p:nvSpPr>
        <p:spPr>
          <a:xfrm>
            <a:off x="3048000" y="5163869"/>
            <a:ext cx="6096000" cy="954107"/>
          </a:xfrm>
          <a:prstGeom prst="rect">
            <a:avLst/>
          </a:prstGeom>
        </p:spPr>
        <p:txBody>
          <a:bodyPr>
            <a:spAutoFit/>
          </a:bodyPr>
          <a:lstStyle/>
          <a:p>
            <a:r>
              <a:rPr lang="en-GB" sz="2800" dirty="0">
                <a:latin typeface="Calibri" panose="020F0502020204030204" charset="0"/>
              </a:rPr>
              <a:t>Length: 20</a:t>
            </a:r>
            <a:br>
              <a:rPr lang="en-GB" sz="2800" dirty="0">
                <a:latin typeface="Calibri" panose="020F0502020204030204" charset="0"/>
              </a:rPr>
            </a:br>
            <a:r>
              <a:rPr lang="en-GB" sz="2800" dirty="0">
                <a:latin typeface="Calibri" panose="020F0502020204030204" charset="0"/>
              </a:rPr>
              <a:t>Size: 20*3 = 60 bits</a:t>
            </a:r>
            <a:endParaRPr lang="en-GB" sz="2800" dirty="0">
              <a:effectLs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Decoding for fixed-length codes is much easier </a:t>
            </a:r>
            <a:endParaRPr lang="en-GB" dirty="0">
              <a:effectLst/>
            </a:endParaRPr>
          </a:p>
        </p:txBody>
      </p:sp>
      <p:sp>
        <p:nvSpPr>
          <p:cNvPr id="3" name="Content Placeholder 2"/>
          <p:cNvSpPr>
            <a:spLocks noGrp="1"/>
          </p:cNvSpPr>
          <p:nvPr>
            <p:ph idx="1"/>
          </p:nvPr>
        </p:nvSpPr>
        <p:spPr/>
        <p:txBody>
          <a:bodyPr/>
          <a:lstStyle/>
          <a:p>
            <a:r>
              <a:rPr lang="en-US" dirty="0"/>
              <a:t>We need ASCII bits to decode the message</a:t>
            </a:r>
            <a:endParaRPr lang="en-US" dirty="0"/>
          </a:p>
          <a:p>
            <a:endParaRPr lang="en-US" dirty="0"/>
          </a:p>
          <a:p>
            <a:r>
              <a:rPr lang="en-US" dirty="0"/>
              <a:t>5* 8</a:t>
            </a:r>
            <a:endParaRPr lang="en-US"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graphicFrame>
        <p:nvGraphicFramePr>
          <p:cNvPr id="5" name="Table 4"/>
          <p:cNvGraphicFramePr>
            <a:graphicFrameLocks noGrp="1"/>
          </p:cNvGraphicFramePr>
          <p:nvPr/>
        </p:nvGraphicFramePr>
        <p:xfrm>
          <a:off x="838200" y="2218214"/>
          <a:ext cx="10515600" cy="3566160"/>
        </p:xfrm>
        <a:graphic>
          <a:graphicData uri="http://schemas.openxmlformats.org/drawingml/2006/table">
            <a:tbl>
              <a:tblPr/>
              <a:tblGrid>
                <a:gridCol w="5257800"/>
                <a:gridCol w="5257800"/>
              </a:tblGrid>
              <a:tr h="334127">
                <a:tc>
                  <a:txBody>
                    <a:bodyPr/>
                    <a:lstStyle/>
                    <a:p>
                      <a:endParaRPr lang="en-US">
                        <a:effectLst/>
                      </a:endParaRPr>
                    </a:p>
                  </a:txBody>
                  <a:tcPr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417659">
                <a:tc>
                  <a:txBody>
                    <a:bodyPr/>
                    <a:lstStyle/>
                    <a:p>
                      <a:r>
                        <a:rPr lang="en-GB" sz="2400" dirty="0">
                          <a:effectLst/>
                          <a:latin typeface="Calibri" panose="020F0502020204030204" charset="0"/>
                        </a:rPr>
                        <a:t>A </a:t>
                      </a:r>
                      <a:endParaRPr lang="en-GB"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2400">
                          <a:effectLst/>
                          <a:latin typeface="Calibri" panose="020F0502020204030204" charset="0"/>
                        </a:rPr>
                        <a:t>000 </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17659">
                <a:tc>
                  <a:txBody>
                    <a:bodyPr/>
                    <a:lstStyle/>
                    <a:p>
                      <a:r>
                        <a:rPr lang="en-GB" sz="2400">
                          <a:effectLst/>
                          <a:latin typeface="Calibri" panose="020F0502020204030204" charset="0"/>
                        </a:rPr>
                        <a:t>B </a:t>
                      </a:r>
                      <a:endParaRPr lang="en-GB">
                        <a:effectLst/>
                      </a:endParaRPr>
                    </a:p>
                  </a:txBody>
                  <a:tcPr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2400">
                          <a:effectLst/>
                          <a:latin typeface="Calibri" panose="020F0502020204030204" charset="0"/>
                        </a:rPr>
                        <a:t>001 </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17659">
                <a:tc>
                  <a:txBody>
                    <a:bodyPr/>
                    <a:lstStyle/>
                    <a:p>
                      <a:r>
                        <a:rPr lang="en-GB" sz="2400">
                          <a:effectLst/>
                          <a:latin typeface="Calibri" panose="020F0502020204030204" charset="0"/>
                        </a:rPr>
                        <a:t>C </a:t>
                      </a:r>
                      <a:endParaRPr lang="en-GB">
                        <a:effectLst/>
                      </a:endParaRPr>
                    </a:p>
                  </a:txBody>
                  <a:tcPr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2400">
                          <a:effectLst/>
                          <a:latin typeface="Calibri" panose="020F0502020204030204" charset="0"/>
                        </a:rPr>
                        <a:t>010 </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17659">
                <a:tc>
                  <a:txBody>
                    <a:bodyPr/>
                    <a:lstStyle/>
                    <a:p>
                      <a:r>
                        <a:rPr lang="en-GB" sz="2400">
                          <a:effectLst/>
                          <a:latin typeface="Calibri" panose="020F0502020204030204" charset="0"/>
                        </a:rPr>
                        <a:t>D </a:t>
                      </a:r>
                      <a:endParaRPr lang="en-GB">
                        <a:effectLst/>
                      </a:endParaRPr>
                    </a:p>
                  </a:txBody>
                  <a:tcPr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2400">
                          <a:effectLst/>
                          <a:latin typeface="Calibri" panose="020F0502020204030204" charset="0"/>
                        </a:rPr>
                        <a:t>011 </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17659">
                <a:tc>
                  <a:txBody>
                    <a:bodyPr/>
                    <a:lstStyle/>
                    <a:p>
                      <a:r>
                        <a:rPr lang="en-GB" sz="2400">
                          <a:effectLst/>
                          <a:latin typeface="Calibri" panose="020F0502020204030204" charset="0"/>
                        </a:rPr>
                        <a:t>E </a:t>
                      </a:r>
                      <a:endParaRPr lang="en-GB">
                        <a:effectLst/>
                      </a:endParaRPr>
                    </a:p>
                  </a:txBody>
                  <a:tcPr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2400">
                          <a:effectLst/>
                          <a:latin typeface="Calibri" panose="020F0502020204030204" charset="0"/>
                        </a:rPr>
                        <a:t>100 </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17659">
                <a:tc>
                  <a:txBody>
                    <a:bodyPr/>
                    <a:lstStyle/>
                    <a:p>
                      <a:r>
                        <a:rPr lang="en-GB" sz="2400" dirty="0">
                          <a:effectLst/>
                          <a:latin typeface="Calibri" panose="020F0502020204030204" charset="0"/>
                        </a:rPr>
                        <a:t> 5* 8 =40 bits </a:t>
                      </a:r>
                      <a:endParaRPr lang="en-GB"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GB" sz="2400" dirty="0">
                          <a:effectLst/>
                          <a:latin typeface="Calibri" panose="020F0502020204030204" charset="0"/>
                        </a:rPr>
                        <a:t>5*3= 15 bits </a:t>
                      </a:r>
                      <a:endParaRPr lang="en-GB"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17659">
                <a:tc gridSpan="2">
                  <a:txBody>
                    <a:bodyPr/>
                    <a:lstStyle/>
                    <a:p>
                      <a:r>
                        <a:rPr lang="en-GB" sz="2400" dirty="0">
                          <a:effectLst/>
                          <a:latin typeface="Calibri" panose="020F0502020204030204" charset="0"/>
                        </a:rPr>
                        <a:t>55 bits </a:t>
                      </a:r>
                      <a:endParaRPr lang="en-GB"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C9C9"/>
                    </a:solidFill>
                  </a:tcPr>
                </a:tc>
                <a:tc hMerge="1">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with decoding table</a:t>
            </a:r>
            <a:endParaRPr lang="en-US" dirty="0"/>
          </a:p>
        </p:txBody>
      </p:sp>
      <p:sp>
        <p:nvSpPr>
          <p:cNvPr id="3" name="Content Placeholder 2"/>
          <p:cNvSpPr>
            <a:spLocks noGrp="1"/>
          </p:cNvSpPr>
          <p:nvPr>
            <p:ph idx="1"/>
          </p:nvPr>
        </p:nvSpPr>
        <p:spPr/>
        <p:txBody>
          <a:bodyPr/>
          <a:lstStyle/>
          <a:p>
            <a:r>
              <a:rPr lang="en-US" dirty="0"/>
              <a:t>Size of Message = 60 bits</a:t>
            </a:r>
            <a:endParaRPr lang="en-US" dirty="0"/>
          </a:p>
          <a:p>
            <a:r>
              <a:rPr lang="en-US" dirty="0"/>
              <a:t>Decode Table= 55 bits</a:t>
            </a:r>
            <a:endParaRPr lang="en-US" dirty="0"/>
          </a:p>
          <a:p>
            <a:r>
              <a:rPr lang="en-US" dirty="0"/>
              <a:t>Total size= 115 bits   </a:t>
            </a:r>
            <a:endParaRPr lang="en-US" dirty="0"/>
          </a:p>
          <a:p>
            <a:endParaRPr lang="en-US" dirty="0"/>
          </a:p>
          <a:p>
            <a:r>
              <a:rPr lang="en-GB" dirty="0"/>
              <a:t>T</a:t>
            </a:r>
            <a:r>
              <a:rPr lang="en-US" dirty="0"/>
              <a:t>his way 35-40% reduction in size</a:t>
            </a:r>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Huffman Algorithm </a:t>
            </a:r>
            <a:br>
              <a:rPr lang="en-GB" dirty="0"/>
            </a:br>
            <a:endParaRPr lang="en-US" dirty="0"/>
          </a:p>
        </p:txBody>
      </p:sp>
      <p:sp>
        <p:nvSpPr>
          <p:cNvPr id="3" name="Content Placeholder 2"/>
          <p:cNvSpPr>
            <a:spLocks noGrp="1"/>
          </p:cNvSpPr>
          <p:nvPr>
            <p:ph idx="1"/>
          </p:nvPr>
        </p:nvSpPr>
        <p:spPr/>
        <p:txBody>
          <a:bodyPr/>
          <a:lstStyle/>
          <a:p>
            <a:r>
              <a:rPr lang="en-GB" b="1" dirty="0">
                <a:solidFill>
                  <a:srgbClr val="C00000"/>
                </a:solidFill>
              </a:rPr>
              <a:t>Step 1: Get Frequencies</a:t>
            </a:r>
            <a:br>
              <a:rPr lang="en-GB" b="1" dirty="0"/>
            </a:br>
            <a:r>
              <a:rPr lang="en-GB" dirty="0"/>
              <a:t>• </a:t>
            </a:r>
            <a:r>
              <a:rPr lang="en-GB" b="1" dirty="0"/>
              <a:t>Scan the file to be compressed and count the occurrence of each character </a:t>
            </a:r>
            <a:r>
              <a:rPr lang="en-GB" dirty="0"/>
              <a:t>• </a:t>
            </a:r>
            <a:r>
              <a:rPr lang="en-GB" b="1" dirty="0"/>
              <a:t>Sort the characters based on their frequency </a:t>
            </a:r>
            <a:endParaRPr lang="en-GB" dirty="0"/>
          </a:p>
          <a:p>
            <a:r>
              <a:rPr lang="en-GB" dirty="0"/>
              <a:t> </a:t>
            </a:r>
            <a:r>
              <a:rPr lang="en-GB" b="1" dirty="0">
                <a:solidFill>
                  <a:srgbClr val="C00000"/>
                </a:solidFill>
              </a:rPr>
              <a:t>Step 2: Build Tree &amp; Assign Codes</a:t>
            </a:r>
            <a:br>
              <a:rPr lang="en-GB" b="1" dirty="0"/>
            </a:br>
            <a:r>
              <a:rPr lang="en-GB" dirty="0"/>
              <a:t>• </a:t>
            </a:r>
            <a:r>
              <a:rPr lang="en-GB" b="1" dirty="0"/>
              <a:t>Build a Huffman-code tree (binary tree) </a:t>
            </a:r>
            <a:r>
              <a:rPr lang="en-GB" dirty="0"/>
              <a:t>• </a:t>
            </a:r>
            <a:r>
              <a:rPr lang="en-GB" b="1" dirty="0"/>
              <a:t>Traverse the tree to assign codes </a:t>
            </a:r>
            <a:endParaRPr lang="en-GB" dirty="0"/>
          </a:p>
          <a:p>
            <a:r>
              <a:rPr lang="en-GB" b="1" dirty="0">
                <a:solidFill>
                  <a:srgbClr val="C00000"/>
                </a:solidFill>
              </a:rPr>
              <a:t>Step 3: Encode (Compress)</a:t>
            </a:r>
            <a:br>
              <a:rPr lang="en-GB" b="1" dirty="0">
                <a:solidFill>
                  <a:srgbClr val="C00000"/>
                </a:solidFill>
              </a:rPr>
            </a:br>
            <a:r>
              <a:rPr lang="en-GB" dirty="0"/>
              <a:t>• </a:t>
            </a:r>
            <a:r>
              <a:rPr lang="en-GB" b="1" dirty="0"/>
              <a:t>Scan the file again and replace each character by its code </a:t>
            </a:r>
            <a:endParaRPr lang="en-GB" dirty="0"/>
          </a:p>
          <a:p>
            <a:r>
              <a:rPr lang="en-GB" b="1" dirty="0">
                <a:solidFill>
                  <a:srgbClr val="C00000"/>
                </a:solidFill>
              </a:rPr>
              <a:t>Step 4: Decode (Decompress)</a:t>
            </a:r>
            <a:br>
              <a:rPr lang="en-GB" b="1" dirty="0">
                <a:solidFill>
                  <a:srgbClr val="C00000"/>
                </a:solidFill>
              </a:rPr>
            </a:br>
            <a:r>
              <a:rPr lang="en-GB" dirty="0"/>
              <a:t>• </a:t>
            </a:r>
            <a:r>
              <a:rPr lang="en-GB" b="1" dirty="0"/>
              <a:t>Huffman tree is the key to decompress the file </a:t>
            </a:r>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3453"/>
            <a:ext cx="10515600" cy="5623510"/>
          </a:xfrm>
        </p:spPr>
        <p:txBody>
          <a:bodyPr/>
          <a:lstStyle/>
          <a:p>
            <a:r>
              <a:rPr lang="en-GB" dirty="0"/>
              <a:t>Message: BCCABBDDAECCBBAEDDCC </a:t>
            </a:r>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pic>
        <p:nvPicPr>
          <p:cNvPr id="6" name="Picture 5"/>
          <p:cNvPicPr>
            <a:picLocks noChangeAspect="1"/>
          </p:cNvPicPr>
          <p:nvPr/>
        </p:nvPicPr>
        <p:blipFill>
          <a:blip r:embed="rId1"/>
          <a:stretch>
            <a:fillRect/>
          </a:stretch>
        </p:blipFill>
        <p:spPr>
          <a:xfrm>
            <a:off x="1619250" y="1225550"/>
            <a:ext cx="8953500" cy="4406900"/>
          </a:xfrm>
          <a:prstGeom prst="rect">
            <a:avLst/>
          </a:prstGeom>
        </p:spPr>
      </p:pic>
      <p:sp>
        <p:nvSpPr>
          <p:cNvPr id="2" name="Rectangle 1"/>
          <p:cNvSpPr/>
          <p:nvPr/>
        </p:nvSpPr>
        <p:spPr>
          <a:xfrm>
            <a:off x="1619250" y="2222357"/>
            <a:ext cx="3723199" cy="523220"/>
          </a:xfrm>
          <a:prstGeom prst="rect">
            <a:avLst/>
          </a:prstGeom>
        </p:spPr>
        <p:txBody>
          <a:bodyPr wrap="none">
            <a:spAutoFit/>
          </a:bodyPr>
          <a:lstStyle/>
          <a:p>
            <a:r>
              <a:rPr lang="en-GB" sz="2800" dirty="0">
                <a:solidFill>
                  <a:srgbClr val="C00000"/>
                </a:solidFill>
                <a:latin typeface="Calibri" panose="020F0502020204030204" charset="0"/>
              </a:rPr>
              <a:t>Step 1: Get Frequencies </a:t>
            </a:r>
            <a:endParaRPr lang="en-GB" sz="2800" dirty="0">
              <a:solidFill>
                <a:srgbClr val="C00000"/>
              </a:solidFill>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 2: Build Huffman Tree &amp; Assign Codes </a:t>
            </a:r>
            <a:br>
              <a:rPr lang="en-GB" dirty="0"/>
            </a:br>
            <a:endParaRPr lang="en-US" dirty="0"/>
          </a:p>
        </p:txBody>
      </p:sp>
      <p:sp>
        <p:nvSpPr>
          <p:cNvPr id="3" name="Content Placeholder 2"/>
          <p:cNvSpPr>
            <a:spLocks noGrp="1"/>
          </p:cNvSpPr>
          <p:nvPr>
            <p:ph idx="1"/>
          </p:nvPr>
        </p:nvSpPr>
        <p:spPr/>
        <p:txBody>
          <a:bodyPr>
            <a:normAutofit lnSpcReduction="10000"/>
          </a:bodyPr>
          <a:lstStyle/>
          <a:p>
            <a:r>
              <a:rPr lang="en-GB" b="1" dirty="0"/>
              <a:t>It is a binary tree in which each character is a leaf node </a:t>
            </a:r>
            <a:r>
              <a:rPr lang="en-GB" dirty="0"/>
              <a:t>• </a:t>
            </a:r>
            <a:r>
              <a:rPr lang="en-GB" b="1" dirty="0"/>
              <a:t>Initially each node is a separate root </a:t>
            </a:r>
            <a:endParaRPr lang="en-GB" b="1" dirty="0"/>
          </a:p>
          <a:p>
            <a:endParaRPr lang="en-GB" dirty="0"/>
          </a:p>
          <a:p>
            <a:r>
              <a:rPr lang="en-GB" dirty="0"/>
              <a:t> </a:t>
            </a:r>
            <a:r>
              <a:rPr lang="en-GB" b="1" dirty="0"/>
              <a:t>At each step</a:t>
            </a:r>
            <a:br>
              <a:rPr lang="en-GB" b="1" dirty="0"/>
            </a:br>
            <a:r>
              <a:rPr lang="en-GB" dirty="0"/>
              <a:t>• </a:t>
            </a:r>
            <a:r>
              <a:rPr lang="en-GB" b="1" dirty="0">
                <a:solidFill>
                  <a:srgbClr val="C00000"/>
                </a:solidFill>
              </a:rPr>
              <a:t>Select two roots with smallest frequency and connect them to a new </a:t>
            </a:r>
            <a:r>
              <a:rPr lang="en-GB" dirty="0">
                <a:solidFill>
                  <a:srgbClr val="C00000"/>
                </a:solidFill>
              </a:rPr>
              <a:t> </a:t>
            </a:r>
            <a:r>
              <a:rPr lang="en-GB" b="1" dirty="0">
                <a:solidFill>
                  <a:srgbClr val="C00000"/>
                </a:solidFill>
              </a:rPr>
              <a:t>parent (Break ties arbitrary) [</a:t>
            </a:r>
            <a:r>
              <a:rPr lang="en-GB" b="1" dirty="0">
                <a:solidFill>
                  <a:srgbClr val="0432FF"/>
                </a:solidFill>
              </a:rPr>
              <a:t>The greedy choice</a:t>
            </a:r>
            <a:r>
              <a:rPr lang="en-GB" b="1" dirty="0">
                <a:solidFill>
                  <a:srgbClr val="C00000"/>
                </a:solidFill>
              </a:rPr>
              <a:t>]</a:t>
            </a:r>
            <a:endParaRPr lang="en-GB" b="1" dirty="0">
              <a:solidFill>
                <a:srgbClr val="C00000"/>
              </a:solidFill>
            </a:endParaRPr>
          </a:p>
          <a:p>
            <a:pPr marL="0" indent="0">
              <a:buNone/>
            </a:pPr>
            <a:br>
              <a:rPr lang="en-GB" b="1" dirty="0">
                <a:solidFill>
                  <a:srgbClr val="C00000"/>
                </a:solidFill>
              </a:rPr>
            </a:br>
            <a:r>
              <a:rPr lang="en-GB" dirty="0">
                <a:solidFill>
                  <a:srgbClr val="C00000"/>
                </a:solidFill>
              </a:rPr>
              <a:t>• </a:t>
            </a:r>
            <a:r>
              <a:rPr lang="en-GB" b="1" dirty="0">
                <a:solidFill>
                  <a:srgbClr val="C00000"/>
                </a:solidFill>
              </a:rPr>
              <a:t>The parent will get the sum of frequencies of the two child nodes</a:t>
            </a:r>
            <a:endParaRPr lang="en-GB" b="1" dirty="0">
              <a:solidFill>
                <a:srgbClr val="C00000"/>
              </a:solidFill>
            </a:endParaRPr>
          </a:p>
          <a:p>
            <a:pPr marL="0" indent="0">
              <a:buNone/>
            </a:pPr>
            <a:r>
              <a:rPr lang="en-GB" b="1" dirty="0"/>
              <a:t> </a:t>
            </a:r>
            <a:endParaRPr lang="en-GB" dirty="0"/>
          </a:p>
          <a:p>
            <a:r>
              <a:rPr lang="en-GB" dirty="0"/>
              <a:t> </a:t>
            </a:r>
            <a:r>
              <a:rPr lang="en-GB" b="1" dirty="0"/>
              <a:t>Repeat until you have one root </a:t>
            </a:r>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pic>
        <p:nvPicPr>
          <p:cNvPr id="5" name="Picture 4"/>
          <p:cNvPicPr>
            <a:picLocks noChangeAspect="1"/>
          </p:cNvPicPr>
          <p:nvPr/>
        </p:nvPicPr>
        <p:blipFill>
          <a:blip r:embed="rId1"/>
          <a:stretch>
            <a:fillRect/>
          </a:stretch>
        </p:blipFill>
        <p:spPr>
          <a:xfrm>
            <a:off x="1549400" y="1193800"/>
            <a:ext cx="9093200" cy="4470400"/>
          </a:xfrm>
          <a:prstGeom prst="rect">
            <a:avLst/>
          </a:prstGeom>
        </p:spPr>
      </p:pic>
      <p:sp>
        <p:nvSpPr>
          <p:cNvPr id="6" name="Rectangle 5"/>
          <p:cNvSpPr/>
          <p:nvPr/>
        </p:nvSpPr>
        <p:spPr>
          <a:xfrm>
            <a:off x="1136650" y="501650"/>
            <a:ext cx="6006837" cy="369332"/>
          </a:xfrm>
          <a:prstGeom prst="rect">
            <a:avLst/>
          </a:prstGeom>
        </p:spPr>
        <p:txBody>
          <a:bodyPr wrap="none">
            <a:spAutoFit/>
          </a:bodyPr>
          <a:lstStyle/>
          <a:p>
            <a:r>
              <a:rPr lang="en-GB" b="1" dirty="0">
                <a:solidFill>
                  <a:srgbClr val="425168"/>
                </a:solidFill>
                <a:latin typeface="Arial" panose="020B0604020202020204" pitchFamily="34" charset="0"/>
              </a:rPr>
              <a:t>Now we have a single root...This is the Huffman Tree </a:t>
            </a:r>
            <a:endParaRPr lang="en-GB" dirty="0">
              <a:effectLs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pic>
        <p:nvPicPr>
          <p:cNvPr id="5" name="Picture 4"/>
          <p:cNvPicPr>
            <a:picLocks noChangeAspect="1"/>
          </p:cNvPicPr>
          <p:nvPr/>
        </p:nvPicPr>
        <p:blipFill>
          <a:blip r:embed="rId1"/>
          <a:stretch>
            <a:fillRect/>
          </a:stretch>
        </p:blipFill>
        <p:spPr>
          <a:xfrm>
            <a:off x="1136650" y="1092200"/>
            <a:ext cx="9918700" cy="4673600"/>
          </a:xfrm>
          <a:prstGeom prst="rect">
            <a:avLst/>
          </a:prstGeom>
        </p:spPr>
      </p:pic>
      <p:sp>
        <p:nvSpPr>
          <p:cNvPr id="3" name="Rectangle 2"/>
          <p:cNvSpPr/>
          <p:nvPr/>
        </p:nvSpPr>
        <p:spPr>
          <a:xfrm>
            <a:off x="1403430" y="501650"/>
            <a:ext cx="1890646" cy="369332"/>
          </a:xfrm>
          <a:prstGeom prst="rect">
            <a:avLst/>
          </a:prstGeom>
        </p:spPr>
        <p:txBody>
          <a:bodyPr wrap="none">
            <a:spAutoFit/>
          </a:bodyPr>
          <a:lstStyle/>
          <a:p>
            <a:r>
              <a:rPr lang="en-GB" dirty="0">
                <a:latin typeface="Calibri" panose="020F0502020204030204" charset="0"/>
              </a:rPr>
              <a:t>Lets Assign Codes </a:t>
            </a:r>
            <a:endParaRPr lang="en-GB" dirty="0">
              <a:effectLst/>
            </a:endParaRPr>
          </a:p>
        </p:txBody>
      </p:sp>
      <p:sp>
        <p:nvSpPr>
          <p:cNvPr id="6" name="Rectangle 5"/>
          <p:cNvSpPr/>
          <p:nvPr/>
        </p:nvSpPr>
        <p:spPr>
          <a:xfrm>
            <a:off x="4038600" y="335260"/>
            <a:ext cx="6096000" cy="923330"/>
          </a:xfrm>
          <a:prstGeom prst="rect">
            <a:avLst/>
          </a:prstGeom>
        </p:spPr>
        <p:txBody>
          <a:bodyPr>
            <a:spAutoFit/>
          </a:bodyPr>
          <a:lstStyle/>
          <a:p>
            <a:r>
              <a:rPr lang="en-GB" b="1" dirty="0">
                <a:solidFill>
                  <a:srgbClr val="7F0000"/>
                </a:solidFill>
                <a:latin typeface="Calibri" panose="020F0502020204030204" charset="0"/>
              </a:rPr>
              <a:t>Traverse the tree</a:t>
            </a:r>
            <a:br>
              <a:rPr lang="en-GB" b="1" dirty="0">
                <a:solidFill>
                  <a:srgbClr val="7F0000"/>
                </a:solidFill>
                <a:latin typeface="Calibri" panose="020F0502020204030204" charset="0"/>
              </a:rPr>
            </a:br>
            <a:r>
              <a:rPr lang="en-GB" dirty="0">
                <a:latin typeface="ArialMT"/>
              </a:rPr>
              <a:t>• </a:t>
            </a:r>
            <a:r>
              <a:rPr lang="en-GB" b="1" dirty="0">
                <a:latin typeface="Calibri" panose="020F0502020204030204" charset="0"/>
              </a:rPr>
              <a:t>Any left </a:t>
            </a:r>
            <a:r>
              <a:rPr lang="en-GB" b="1" dirty="0" err="1">
                <a:latin typeface="Calibri" panose="020F0502020204030204" charset="0"/>
              </a:rPr>
              <a:t>edge</a:t>
            </a:r>
            <a:r>
              <a:rPr lang="en-GB" dirty="0" err="1">
                <a:latin typeface="Wingdings" panose="05000000000000000000" pitchFamily="2" charset="2"/>
              </a:rPr>
              <a:t></a:t>
            </a:r>
            <a:r>
              <a:rPr lang="en-GB" b="1" dirty="0" err="1">
                <a:latin typeface="Calibri" panose="020F0502020204030204" charset="0"/>
              </a:rPr>
              <a:t>add</a:t>
            </a:r>
            <a:r>
              <a:rPr lang="en-GB" b="1" dirty="0">
                <a:latin typeface="Calibri" panose="020F0502020204030204" charset="0"/>
              </a:rPr>
              <a:t> label 0 </a:t>
            </a:r>
            <a:r>
              <a:rPr lang="en-GB" dirty="0">
                <a:latin typeface="ArialMT"/>
              </a:rPr>
              <a:t>• </a:t>
            </a:r>
            <a:endParaRPr lang="en-GB" dirty="0">
              <a:latin typeface="ArialMT"/>
            </a:endParaRPr>
          </a:p>
          <a:p>
            <a:r>
              <a:rPr lang="en-GB" b="1" dirty="0">
                <a:latin typeface="ArialMT"/>
              </a:rPr>
              <a:t>  </a:t>
            </a:r>
            <a:r>
              <a:rPr lang="en-GB" b="1" dirty="0">
                <a:latin typeface="Calibri" panose="020F0502020204030204" charset="0"/>
              </a:rPr>
              <a:t>As right </a:t>
            </a:r>
            <a:r>
              <a:rPr lang="en-GB" b="1" dirty="0" err="1">
                <a:latin typeface="Calibri" panose="020F0502020204030204" charset="0"/>
              </a:rPr>
              <a:t>edge</a:t>
            </a:r>
            <a:r>
              <a:rPr lang="en-GB" dirty="0" err="1">
                <a:latin typeface="Wingdings" panose="05000000000000000000" pitchFamily="2" charset="2"/>
              </a:rPr>
              <a:t></a:t>
            </a:r>
            <a:r>
              <a:rPr lang="en-GB" b="1" dirty="0" err="1">
                <a:latin typeface="Calibri" panose="020F0502020204030204" charset="0"/>
              </a:rPr>
              <a:t>add</a:t>
            </a:r>
            <a:r>
              <a:rPr lang="en-GB" b="1" dirty="0">
                <a:latin typeface="Calibri" panose="020F0502020204030204" charset="0"/>
              </a:rPr>
              <a:t> label 1 </a:t>
            </a:r>
            <a:endParaRPr lang="en-GB" dirty="0">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Time Complexity</a:t>
            </a:r>
            <a:endParaRPr lang="en-US"/>
          </a:p>
        </p:txBody>
      </p:sp>
      <p:sp>
        <p:nvSpPr>
          <p:cNvPr id="3" name="Content Placeholder 2"/>
          <p:cNvSpPr>
            <a:spLocks noGrp="1"/>
          </p:cNvSpPr>
          <p:nvPr>
            <p:ph idx="1"/>
          </p:nvPr>
        </p:nvSpPr>
        <p:spPr/>
        <p:txBody>
          <a:bodyPr/>
          <a:lstStyle/>
          <a:p>
            <a:r>
              <a:rPr lang="en-GB" dirty="0"/>
              <a:t>An appropriate data structure is a binary min-heap </a:t>
            </a:r>
            <a:endParaRPr lang="en-GB" dirty="0"/>
          </a:p>
          <a:p>
            <a:r>
              <a:rPr lang="en-GB" dirty="0"/>
              <a:t>Rebuilding the heap is </a:t>
            </a:r>
            <a:r>
              <a:rPr lang="en-GB" i="1" dirty="0" err="1"/>
              <a:t>lgn</a:t>
            </a:r>
            <a:r>
              <a:rPr lang="en-GB" i="1" dirty="0"/>
              <a:t> </a:t>
            </a:r>
            <a:r>
              <a:rPr lang="en-GB" dirty="0"/>
              <a:t>and </a:t>
            </a:r>
            <a:r>
              <a:rPr lang="en-GB" i="1" dirty="0"/>
              <a:t>n-1 </a:t>
            </a:r>
            <a:r>
              <a:rPr lang="en-GB" dirty="0"/>
              <a:t>extractions are made, so the complexity is O( </a:t>
            </a:r>
            <a:r>
              <a:rPr lang="en-GB" i="1" dirty="0" err="1"/>
              <a:t>nlgn</a:t>
            </a:r>
            <a:r>
              <a:rPr lang="en-GB" dirty="0"/>
              <a:t>) </a:t>
            </a:r>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Optimization Problems</a:t>
            </a:r>
            <a:endParaRPr lang="en-US" dirty="0"/>
          </a:p>
        </p:txBody>
      </p:sp>
      <p:sp>
        <p:nvSpPr>
          <p:cNvPr id="3" name="Content Placeholder 2"/>
          <p:cNvSpPr>
            <a:spLocks noGrp="1"/>
          </p:cNvSpPr>
          <p:nvPr>
            <p:ph idx="1"/>
          </p:nvPr>
        </p:nvSpPr>
        <p:spPr/>
        <p:txBody>
          <a:bodyPr/>
          <a:lstStyle/>
          <a:p>
            <a:r>
              <a:rPr lang="en-GB" dirty="0"/>
              <a:t>An optimization problem is one in which you want to find, not just a solution, but the best solution from all feasible solutions ( either minimum result or maximum result)</a:t>
            </a:r>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 solving Optimization Problelm</a:t>
            </a:r>
            <a:endParaRPr lang="en-US" dirty="0"/>
          </a:p>
        </p:txBody>
      </p:sp>
      <p:sp>
        <p:nvSpPr>
          <p:cNvPr id="3" name="Content Placeholder 2"/>
          <p:cNvSpPr>
            <a:spLocks noGrp="1"/>
          </p:cNvSpPr>
          <p:nvPr>
            <p:ph idx="1"/>
          </p:nvPr>
        </p:nvSpPr>
        <p:spPr/>
        <p:txBody>
          <a:bodyPr/>
          <a:lstStyle/>
          <a:p>
            <a:r>
              <a:rPr lang="en-US" dirty="0"/>
              <a:t>Greedy Method</a:t>
            </a:r>
            <a:endParaRPr lang="en-US" dirty="0"/>
          </a:p>
          <a:p>
            <a:r>
              <a:rPr lang="en-US" dirty="0"/>
              <a:t>Dynamic Programming</a:t>
            </a:r>
            <a:endParaRPr lang="en-US" dirty="0"/>
          </a:p>
          <a:p>
            <a:r>
              <a:rPr lang="en-US" dirty="0"/>
              <a:t>B</a:t>
            </a:r>
            <a:r>
              <a:rPr lang="en-GB" dirty="0"/>
              <a:t>r</a:t>
            </a:r>
            <a:r>
              <a:rPr lang="en-US" dirty="0"/>
              <a:t>anch and Bound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GB" dirty="0"/>
              <a:t>f</a:t>
            </a:r>
            <a:r>
              <a:rPr lang="en-US" dirty="0"/>
              <a:t>or  i =1 to n do</a:t>
            </a:r>
            <a:endParaRPr lang="en-US" dirty="0"/>
          </a:p>
          <a:p>
            <a:pPr marL="0" indent="0">
              <a:buNone/>
            </a:pPr>
            <a:r>
              <a:rPr lang="en-US" dirty="0"/>
              <a:t>{</a:t>
            </a:r>
            <a:endParaRPr lang="en-US" dirty="0"/>
          </a:p>
          <a:p>
            <a:pPr marL="0" indent="0">
              <a:buNone/>
            </a:pPr>
            <a:r>
              <a:rPr lang="en-US" dirty="0"/>
              <a:t>x= select(a);</a:t>
            </a:r>
            <a:endParaRPr lang="en-US" dirty="0"/>
          </a:p>
          <a:p>
            <a:pPr marL="0" indent="0">
              <a:buNone/>
            </a:pPr>
            <a:r>
              <a:rPr lang="en-US" dirty="0"/>
              <a:t>feasible (x) then</a:t>
            </a:r>
            <a:endParaRPr lang="en-US" dirty="0"/>
          </a:p>
          <a:p>
            <a:pPr marL="0" indent="0">
              <a:buNone/>
            </a:pPr>
            <a:r>
              <a:rPr lang="en-US" dirty="0"/>
              <a:t>solution = solution +x;</a:t>
            </a:r>
            <a:endParaRPr lang="en-US" dirty="0"/>
          </a:p>
          <a:p>
            <a:pPr marL="0" indent="0">
              <a:buNone/>
            </a:pPr>
            <a:r>
              <a:rPr lang="en-US" dirty="0"/>
              <a:t>}</a:t>
            </a:r>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Algorithm</a:t>
            </a:r>
            <a:endParaRPr lang="en-US" dirty="0"/>
          </a:p>
        </p:txBody>
      </p:sp>
      <p:sp>
        <p:nvSpPr>
          <p:cNvPr id="3" name="Content Placeholder 2"/>
          <p:cNvSpPr>
            <a:spLocks noGrp="1"/>
          </p:cNvSpPr>
          <p:nvPr>
            <p:ph idx="1"/>
          </p:nvPr>
        </p:nvSpPr>
        <p:spPr/>
        <p:txBody>
          <a:bodyPr/>
          <a:lstStyle/>
          <a:p>
            <a:r>
              <a:rPr lang="en-GB" dirty="0"/>
              <a:t>In greedy algorithm approach, decisions are made from the given solution domain. As being greedy, the closest solution that seems to provide an optimum solution is chosen.</a:t>
            </a:r>
            <a:endParaRPr lang="en-GB" dirty="0"/>
          </a:p>
          <a:p>
            <a:r>
              <a:rPr lang="en-GB" dirty="0"/>
              <a:t>Greedy algorithms try to find a localized optimum solution, which may eventually lead to globally optimized solutions. However, generally greedy algorithms do not provide globally optimized solutions.</a:t>
            </a:r>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a:t>
            </a:r>
            <a:br>
              <a:rPr lang="en-GB" dirty="0"/>
            </a:br>
            <a:endParaRPr lang="en-US" dirty="0"/>
          </a:p>
        </p:txBody>
      </p:sp>
      <p:sp>
        <p:nvSpPr>
          <p:cNvPr id="3" name="Content Placeholder 2"/>
          <p:cNvSpPr>
            <a:spLocks noGrp="1"/>
          </p:cNvSpPr>
          <p:nvPr>
            <p:ph idx="1"/>
          </p:nvPr>
        </p:nvSpPr>
        <p:spPr/>
        <p:txBody>
          <a:bodyPr>
            <a:normAutofit/>
          </a:bodyPr>
          <a:lstStyle/>
          <a:p>
            <a:r>
              <a:rPr lang="en-GB" dirty="0"/>
              <a:t>Most networking algorithms use the greedy approach. Here is a list of few of them </a:t>
            </a:r>
            <a:endParaRPr lang="en-GB" dirty="0"/>
          </a:p>
          <a:p>
            <a:pPr lvl="1">
              <a:buFont typeface="Courier New" panose="02070309020205020404" pitchFamily="49" charset="0"/>
              <a:buChar char="o"/>
            </a:pPr>
            <a:r>
              <a:rPr lang="en-GB" dirty="0"/>
              <a:t>Knapsack Problem</a:t>
            </a:r>
            <a:endParaRPr lang="en-GB" dirty="0"/>
          </a:p>
          <a:p>
            <a:pPr lvl="1">
              <a:buFont typeface="Courier New" panose="02070309020205020404" pitchFamily="49" charset="0"/>
              <a:buChar char="o"/>
            </a:pPr>
            <a:r>
              <a:rPr lang="en-GB" dirty="0"/>
              <a:t>Job Scheduling Problem</a:t>
            </a:r>
            <a:endParaRPr lang="en-GB" dirty="0"/>
          </a:p>
          <a:p>
            <a:pPr lvl="1">
              <a:buFont typeface="Courier New" panose="02070309020205020404" pitchFamily="49" charset="0"/>
              <a:buChar char="o"/>
            </a:pPr>
            <a:r>
              <a:rPr lang="en-GB" dirty="0"/>
              <a:t>Prim's Minimal Spanning Tree Algorithm</a:t>
            </a:r>
            <a:endParaRPr lang="en-GB" dirty="0"/>
          </a:p>
          <a:p>
            <a:pPr lvl="1">
              <a:buFont typeface="Courier New" panose="02070309020205020404" pitchFamily="49" charset="0"/>
              <a:buChar char="o"/>
            </a:pPr>
            <a:r>
              <a:rPr lang="en-GB" dirty="0"/>
              <a:t>Kruskal's Minimal Spanning Tree Algorithm</a:t>
            </a:r>
            <a:endParaRPr lang="en-GB" dirty="0"/>
          </a:p>
          <a:p>
            <a:pPr lvl="1">
              <a:buFont typeface="Courier New" panose="02070309020205020404" pitchFamily="49" charset="0"/>
              <a:buChar char="o"/>
            </a:pPr>
            <a:r>
              <a:rPr lang="en-GB" dirty="0"/>
              <a:t>Travelling Salesman Problem</a:t>
            </a:r>
            <a:endParaRPr lang="en-GB" dirty="0"/>
          </a:p>
          <a:p>
            <a:pPr lvl="1">
              <a:buFont typeface="Courier New" panose="02070309020205020404" pitchFamily="49" charset="0"/>
              <a:buChar char="o"/>
            </a:pPr>
            <a:r>
              <a:rPr lang="en-GB" dirty="0"/>
              <a:t>Dijkstra's Minimal Spanning Tree Algorithm</a:t>
            </a:r>
            <a:endParaRPr lang="en-GB" dirty="0"/>
          </a:p>
          <a:p>
            <a:pPr lvl="1">
              <a:buFont typeface="Courier New" panose="02070309020205020404" pitchFamily="49" charset="0"/>
              <a:buChar char="o"/>
            </a:pPr>
            <a:r>
              <a:rPr lang="en-GB" dirty="0"/>
              <a:t>Graph - Map </a:t>
            </a:r>
            <a:r>
              <a:rPr lang="en-GB" dirty="0" err="1"/>
              <a:t>Coloring</a:t>
            </a:r>
            <a:endParaRPr lang="en-GB" dirty="0"/>
          </a:p>
          <a:p>
            <a:pPr lvl="1">
              <a:buFont typeface="Courier New" panose="02070309020205020404" pitchFamily="49" charset="0"/>
              <a:buChar char="o"/>
            </a:pPr>
            <a:r>
              <a:rPr lang="en-GB" dirty="0"/>
              <a:t>Graph - Vertex Cover</a:t>
            </a:r>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Greedy Technique</a:t>
            </a:r>
            <a:br>
              <a:rPr lang="en-GB" dirty="0"/>
            </a:br>
            <a:endParaRPr lang="en-US" dirty="0"/>
          </a:p>
        </p:txBody>
      </p:sp>
      <p:sp>
        <p:nvSpPr>
          <p:cNvPr id="3" name="Content Placeholder 2"/>
          <p:cNvSpPr>
            <a:spLocks noGrp="1"/>
          </p:cNvSpPr>
          <p:nvPr>
            <p:ph idx="1"/>
          </p:nvPr>
        </p:nvSpPr>
        <p:spPr/>
        <p:txBody>
          <a:bodyPr/>
          <a:lstStyle/>
          <a:p>
            <a:r>
              <a:rPr lang="en-GB" dirty="0"/>
              <a:t>Constructs a solution to an optimization problem piece by piece through a sequence of choices that are: </a:t>
            </a:r>
            <a:endParaRPr lang="en-GB" dirty="0"/>
          </a:p>
          <a:p>
            <a:endParaRPr lang="en-GB" dirty="0"/>
          </a:p>
          <a:p>
            <a:pPr marL="514350" indent="-514350">
              <a:buFont typeface="+mj-lt"/>
              <a:buAutoNum type="arabicPeriod"/>
            </a:pPr>
            <a:r>
              <a:rPr lang="en-GB" dirty="0"/>
              <a:t>feasible, i.e. satisfying the constraints.</a:t>
            </a:r>
            <a:endParaRPr lang="en-GB" dirty="0"/>
          </a:p>
          <a:p>
            <a:pPr marL="514350" indent="-514350">
              <a:buFont typeface="+mj-lt"/>
              <a:buAutoNum type="arabicPeriod"/>
            </a:pPr>
            <a:r>
              <a:rPr lang="en-GB" dirty="0"/>
              <a:t>locally optimal (with respect to some </a:t>
            </a:r>
            <a:r>
              <a:rPr lang="en-GB" dirty="0" err="1"/>
              <a:t>neighborhood</a:t>
            </a:r>
            <a:r>
              <a:rPr lang="en-GB" dirty="0"/>
              <a:t> definition).</a:t>
            </a:r>
            <a:endParaRPr lang="en-GB" dirty="0"/>
          </a:p>
          <a:p>
            <a:pPr marL="514350" indent="-514350">
              <a:buFont typeface="+mj-lt"/>
              <a:buAutoNum type="arabicPeriod"/>
            </a:pPr>
            <a:r>
              <a:rPr lang="en-GB" dirty="0"/>
              <a:t>greedy (in terms of some measure). </a:t>
            </a:r>
            <a:endParaRPr lang="en-GB" dirty="0"/>
          </a:p>
          <a:p>
            <a:pPr marL="0" indent="0">
              <a:buNone/>
            </a:pPr>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11317</Words>
  <Application>WPS Presentation</Application>
  <PresentationFormat>Widescreen</PresentationFormat>
  <Paragraphs>555</Paragraphs>
  <Slides>39</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39</vt:i4>
      </vt:variant>
    </vt:vector>
  </HeadingPairs>
  <TitlesOfParts>
    <vt:vector size="56" baseType="lpstr">
      <vt:lpstr>Arial</vt:lpstr>
      <vt:lpstr>SimSun</vt:lpstr>
      <vt:lpstr>Wingdings</vt:lpstr>
      <vt:lpstr>Courier New</vt:lpstr>
      <vt:lpstr>Calibri Light</vt:lpstr>
      <vt:lpstr>Calibri</vt:lpstr>
      <vt:lpstr>Microsoft YaHei</vt:lpstr>
      <vt:lpstr>Arial Unicode MS</vt:lpstr>
      <vt:lpstr>Myanmar Text,Bold</vt:lpstr>
      <vt:lpstr>Segoe Print</vt:lpstr>
      <vt:lpstr>Myanmar Text</vt:lpstr>
      <vt:lpstr>Microsoft YaHei UI Light</vt:lpstr>
      <vt:lpstr>CourierNewPSMT</vt:lpstr>
      <vt:lpstr>CourierNewPS</vt:lpstr>
      <vt:lpstr>Century</vt:lpstr>
      <vt:lpstr>ArialMT</vt:lpstr>
      <vt:lpstr>Office Theme</vt:lpstr>
      <vt:lpstr>Design and Analysis of Algorithms</vt:lpstr>
      <vt:lpstr>Feasible Soltution</vt:lpstr>
      <vt:lpstr>Optimal Solution</vt:lpstr>
      <vt:lpstr>Optimization Problems</vt:lpstr>
      <vt:lpstr>Strategies for solving Optimization Problelm</vt:lpstr>
      <vt:lpstr>PowerPoint 演示文稿</vt:lpstr>
      <vt:lpstr>Greedy Algorithm</vt:lpstr>
      <vt:lpstr>Examples </vt:lpstr>
      <vt:lpstr>Greedy Technique </vt:lpstr>
      <vt:lpstr>Knapsack problem  </vt:lpstr>
      <vt:lpstr>Knapsack problem  </vt:lpstr>
      <vt:lpstr>The optimal Fractional Knapsack Algorithm  </vt:lpstr>
      <vt:lpstr>Knapsack Problem </vt:lpstr>
      <vt:lpstr>PowerPoint 演示文稿</vt:lpstr>
      <vt:lpstr>Solution </vt:lpstr>
      <vt:lpstr>PowerPoint 演示文稿</vt:lpstr>
      <vt:lpstr>Job Sequencing Problem</vt:lpstr>
      <vt:lpstr>PowerPoint 演示文稿</vt:lpstr>
      <vt:lpstr>Example</vt:lpstr>
      <vt:lpstr>PowerPoint 演示文稿</vt:lpstr>
      <vt:lpstr>PowerPoint 演示文稿</vt:lpstr>
      <vt:lpstr>PowerPoint 演示文稿</vt:lpstr>
      <vt:lpstr>Huffman Coding</vt:lpstr>
      <vt:lpstr>Example:</vt:lpstr>
      <vt:lpstr>PowerPoint 演示文稿</vt:lpstr>
      <vt:lpstr>Huffman Coding</vt:lpstr>
      <vt:lpstr>Huffman Coding: Applications  </vt:lpstr>
      <vt:lpstr>Main Idea: Frequency-Based Encoding  </vt:lpstr>
      <vt:lpstr>PowerPoint 演示文稿</vt:lpstr>
      <vt:lpstr>Huffman Coding  </vt:lpstr>
      <vt:lpstr>How to encode the Fixed Length BCCABBDDAECCBBAEDDCC</vt:lpstr>
      <vt:lpstr>Decoding for fixed-length codes is much easier </vt:lpstr>
      <vt:lpstr>Message with decoding table</vt:lpstr>
      <vt:lpstr>Huffman Algorithm  </vt:lpstr>
      <vt:lpstr>PowerPoint 演示文稿</vt:lpstr>
      <vt:lpstr>Step 2: Build Huffman Tree &amp; Assign Codes  </vt:lpstr>
      <vt:lpstr>PowerPoint 演示文稿</vt:lpstr>
      <vt:lpstr>PowerPoint 演示文稿</vt:lpstr>
      <vt:lpstr>Time Complexity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dc:title>
  <dc:creator>Naheed Azeem</dc:creator>
  <cp:lastModifiedBy>Bangash</cp:lastModifiedBy>
  <cp:revision>8</cp:revision>
  <dcterms:created xsi:type="dcterms:W3CDTF">2020-07-29T05:55:00Z</dcterms:created>
  <dcterms:modified xsi:type="dcterms:W3CDTF">2021-01-25T18:04:44Z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