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89" r:id="rId4"/>
    <p:sldId id="294" r:id="rId5"/>
    <p:sldId id="290" r:id="rId6"/>
    <p:sldId id="297" r:id="rId7"/>
    <p:sldId id="299" r:id="rId8"/>
    <p:sldId id="296" r:id="rId9"/>
    <p:sldId id="298" r:id="rId10"/>
    <p:sldId id="301" r:id="rId11"/>
    <p:sldId id="300" r:id="rId12"/>
    <p:sldId id="302" r:id="rId13"/>
    <p:sldId id="320" r:id="rId14"/>
    <p:sldId id="321" r:id="rId15"/>
    <p:sldId id="303" r:id="rId16"/>
    <p:sldId id="304" r:id="rId17"/>
    <p:sldId id="305" r:id="rId18"/>
    <p:sldId id="306" r:id="rId19"/>
    <p:sldId id="308" r:id="rId20"/>
    <p:sldId id="307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0" autoAdjust="0"/>
    <p:restoredTop sz="96327"/>
  </p:normalViewPr>
  <p:slideViewPr>
    <p:cSldViewPr snapToGrid="0">
      <p:cViewPr varScale="1">
        <p:scale>
          <a:sx n="86" d="100"/>
          <a:sy n="86" d="100"/>
        </p:scale>
        <p:origin x="23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B9FC3-0B99-EB42-B75E-F61056A6A0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305-5DD7-5B44-8590-AE865A3F70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24575,'0'-5'0,"0"1"0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1743,-2 2-1,0 1 1741,0 0-1741,0 0 0,4-1 0,-9 11 0,7-3 550,16-12-549,4 0-552,-35 29 1496,24-16-1890,22-20 945,12-2 0,13-8 2745,1 0-5490,7-1 3178,0 0-866,0-12 433,0-2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6-918,30-15 918,1 0 918,-35 15-918,5-2 0,15-2 443,15-20-886,16 7 443,-7-5 0,17 3 0,1-6 0,8-2 0,7-5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1743,-2 2-1,0 1 1741,0 0-1741,0 0 0,4-1 0,-9 11 0,7-3 550,16-12-549,4 0-552,-35 29 1496,24-16-1890,22-20 945,12-2 0,13-8 2745,1 0-5490,7-1 3178,0 0-866,0-12 433,0-2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" units="cm"/>
      <inkml:brushProperty name="height" value="0.6" units="cm"/>
      <inkml:brushProperty name="color" value="#00a0d7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6-918,30-15 918,1 0 918,-35 15-918,5-2 0,15-2 443,15-20-886,16 7 443,-7-5 0,17 3 0,1-6 0,8-2 0,7-5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1743,-2 2-1,0 1 1741,0 0-1741,0 0 0,4-1 0,-9 11 0,7-3 550,16-12-549,4 0-552,-35 29 1496,24-16-1890,22-20 945,12-2 0,13-8 2745,1 0-5490,7-1 3178,0 0-866,0-12 433,0-2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0 24575,'-37'0'0,"-24"18"0,16 3 0,-5 3-1443,-15 3 1444,-1 5 1441,1 11-1442,3 0 0,7-16 0,4 1 223,8 11-222,6 0-225,-17 9 805,7 7-1162,5-20 581,25-6 0,3-12 1469,14 4-2938,0-7 1857,0-1-776,0 0 388,0 1 0,0-1 0,0 0 0,0 0 0,0-12 0,0-9 0,0-7 0,0-6 0,0 13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6-918,30-15 918,1 0 918,-35 15-918,5-2 0,15-2 443,15-20-886,16 7 443,-7-5 0,17 3 0,1-6 0,8-2 0,7-5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01T10:01: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1136 1 24575,'-36'0'0,"-11"17"0,-10 9 0,-28 12 0,-6 5-1742,27-10 1743,-2 2-1,0 1 1741,0 0-1741,0 0 0,4-1 0,-9 11 0,7-3 550,16-12-549,4 0-552,-35 29 1496,24-16-1890,22-20 945,12-2 0,13-8 2745,1 0-5490,7-1 3178,0 0-866,0-12 433,0-2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0 24575,'-13'0'0,"-1"0"0,-13 6 0,8 18 0,-17-12 0,25 24 0,-9-26 0,13 12 0,-8-9 0,8 1 0,0 0 0,7 0 0,0 0 0,-6-1 0,5 0 0,-5 0 0,0 1 0,-10 0 0,-7 8 0,-17 3 0,6 15 0,0-6 0,4-1 0,12-4 0,-4-12 0,8 4 0,0-7 0,6 0 0,1 0 0,7 0 0,0-1 0,0 0 0,0 0 0,0 0 0,0 0 0,0 1 0,0-1 0,0 0 0,0 0 0,0 0 0,0 1 0,0-1 0,0 1 0,0 0 0,0 0 0,0-1 0,0 1 0,0-6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 24575,'-13'0'0,"-8"0"0,-2 0 0,0 0 0,1 13 0,7-9 0,1 16 0,6-13 0,1 7 0,7-1 0,0 0 0,-6 0 0,-40 12 0,-7 13 0,-33 2 0,18 15 0,6-17 0,9 5 0,11-17 0,9 4 0,11-13 0,7 4 0,8-7 0,-6-6 0,12-8 0,-6-7 0,7-6 0,0 6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0 24575,'-37'0'0,"-24"18"0,16 3 0,-5 3-1443,-15 3 1444,-1 5 1441,1 11-1442,3 0 0,7-16 0,4 1 223,8 11-222,6 0-225,-17 9 805,7 7-1162,5-20 581,25-6 0,3-12 1469,14 4-2938,0-7 1857,0-1-776,0 0 388,0 1 0,0-1 0,0 0 0,0 0 0,0-12 0,0-9 0,0-7 0,0-6 0,0 13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01T10:01:3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2746,'73'-47,"0"0,0 0,-6 6,-3 0,-8 3,-13 3,-3 3,6-2,-1 2,21-17,16-8,-31 19,-9 4,-11 15,-13-4,38-7,1-12,6-5,-5 8,1-1,18-13,-4 2,-30 18,-3 1,38-23,-15 7,0-6,-14 17,-15 5,-9 7,-8 12,-1-12,38-18,-14 6,3-4,7-4,1-1,0 0,-2 2,-8 5,0 3,32-29,-8 10,-5 2,-26 18,-1 3,-15 14,-2 1,17-15,14-7,7-3,-12 6,2-1,20-16,-2 2,0-5,-3 4,-14 9,6-2,-17 11,-2 2,-14 14,-1 6,2-20,9 6,0-12,5 0,-9 18,1-5,-6 2,-3 11,5-5,2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3-01T10:01:34"/>
    </inkml:context>
    <inkml:brush xml:id="br0">
      <inkml:brushProperty name="width" value="0.5" units="cm"/>
      <inkml:brushProperty name="height" value="1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1,'77'12,"1"1,6 4,-1 3,-13 2,0 3,13 4,1 1,7 4,-2 1,-5 0,-1-1,1-4,-4 0,-25-4,-1-2,5-3,-1 0,25 29,7-7,-40-18,-1-1,24 14,11 2,-14 6,7 0,-7 0,-4-7,-5 5,-12-15,0 6,-10-9,-6-6,-9-3,-7-6,3 5,15 1,11 1,20 8,-7-4,25 9,-33-7,1 2,0-4,1 1,11 12,-3 0,20 8,-37-15,0-1,24 4,-1 6,-9-9,-18-7,-15-4,-3-5,-10 8,5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6-918,30-15 918,1 0 918,-35 15-918,5-2 0,15-2 443,15-20-886,16 7 443,-7-5 0,17 3 0,1-6 0,8-2 0,7-5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24575,'0'13'0,"-14"1"0,10 0 0,-9 0 0,13 0 0,-7-7 0,0 6 0,-8-5 0,1 13 0,-1-5 0,0 13 0,1-13 0,-1 5 0,7-7 0,2 0 0,-1 0 0,6 0 0,-6-1 0,7 1 0,0-1 0,-13 1 0,3 0 0,-12 8 0,0-6 0,4 14 0,3-14 0,2 6 0,5-9 0,0 1 0,-4 0 0,10 0 0,-4-1 0,6 1 0,0-2 0,0 1 0,0 0 0,0 0 0,0 0 0,0 0 0,0 0 0,0 1 0,0-1 0,0 1 0,0-1 0,0 1 0,0-1 0,0 1 0,0 0 0,0-1 0,0 1 0,0 0 0,0 0 0,0-1 0,0 0 0,0 0 0,0-12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0 24575,'0'18'0,"0"-4"0,-26 50 0,-17-6 0,-15 2 0,24-23 0,0 0 0,-21 23 0,-1-1 0,8 3 0,8-28 0,15-2 0,4-10 0,13-8 0,-5 0 0,12-1 0,-12-5 0,12 5 0,-5-6 0,6 6 0,0 0 0,0-1 0,0 1 0,0-5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03-01T10:01: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1126 1 24575,'-92'0'0,"24"0"0,17-1 0,0 2 0,-21 7 0,19 2 0,-8 7 0,-16 17 0,-3 6-918,30-15 918,1 0 918,-35 15-918,5-2 0,15-2 443,15-20-886,16 7 443,-7-5 0,17 3 0,1-6 0,8-2 0,7-5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5180-4831-FA44-8C6D-967972A4155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Freaking out about how to teach virtually just as much as they are about the virus itself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7CE3-6F7B-8047-9060-6BC56403F6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2C4B-A602-854E-A67B-DF18DEF267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E413-27A1-2D4C-B9BE-E344374DF07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A69-B977-5249-B59F-272026AE94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DA6-F90A-DF4F-9E70-7FD16364F52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154E-FD65-FD43-9709-50441F31A27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C4B4-B128-2F45-9939-E3EEB36487B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6E3B-9341-A041-BF6D-53D80DF0CA7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836E-EA1B-A64C-9871-12E2896587D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54C-29A7-4944-BC5A-E134AE54B2B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221E-A63D-F64C-9863-889FE2A1EED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B351-0151-6A4C-9C22-8FB6C23276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FA8A-1249-BF48-B7C7-6F52C4689C1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1BB8-0DBF-486D-B60C-1676DCCA13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customXml" Target="../ink/ink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customXml" Target="../ink/ink12.xml"/><Relationship Id="rId6" Type="http://schemas.openxmlformats.org/officeDocument/2006/relationships/image" Target="../media/image10.png"/><Relationship Id="rId5" Type="http://schemas.openxmlformats.org/officeDocument/2006/relationships/customXml" Target="../ink/ink11.xml"/><Relationship Id="rId4" Type="http://schemas.openxmlformats.org/officeDocument/2006/relationships/image" Target="../media/image9.png"/><Relationship Id="rId3" Type="http://schemas.openxmlformats.org/officeDocument/2006/relationships/customXml" Target="../ink/ink10.xml"/><Relationship Id="rId2" Type="http://schemas.openxmlformats.org/officeDocument/2006/relationships/image" Target="../media/image8.png"/><Relationship Id="rId1" Type="http://schemas.openxmlformats.org/officeDocument/2006/relationships/customXml" Target="../ink/ink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.xml"/><Relationship Id="rId8" Type="http://schemas.openxmlformats.org/officeDocument/2006/relationships/image" Target="../media/image11.png"/><Relationship Id="rId7" Type="http://schemas.openxmlformats.org/officeDocument/2006/relationships/customXml" Target="../ink/ink16.xml"/><Relationship Id="rId6" Type="http://schemas.openxmlformats.org/officeDocument/2006/relationships/image" Target="../media/image10.png"/><Relationship Id="rId5" Type="http://schemas.openxmlformats.org/officeDocument/2006/relationships/customXml" Target="../ink/ink15.xml"/><Relationship Id="rId4" Type="http://schemas.openxmlformats.org/officeDocument/2006/relationships/image" Target="../media/image9.png"/><Relationship Id="rId3" Type="http://schemas.openxmlformats.org/officeDocument/2006/relationships/customXml" Target="../ink/ink14.xml"/><Relationship Id="rId2" Type="http://schemas.openxmlformats.org/officeDocument/2006/relationships/image" Target="../media/image8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png"/><Relationship Id="rId13" Type="http://schemas.openxmlformats.org/officeDocument/2006/relationships/customXml" Target="../ink/ink19.xml"/><Relationship Id="rId12" Type="http://schemas.openxmlformats.org/officeDocument/2006/relationships/image" Target="../media/image13.png"/><Relationship Id="rId11" Type="http://schemas.openxmlformats.org/officeDocument/2006/relationships/customXml" Target="../ink/ink18.xml"/><Relationship Id="rId10" Type="http://schemas.openxmlformats.org/officeDocument/2006/relationships/image" Target="../media/image12.png"/><Relationship Id="rId1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.xml"/><Relationship Id="rId8" Type="http://schemas.openxmlformats.org/officeDocument/2006/relationships/image" Target="../media/image11.png"/><Relationship Id="rId7" Type="http://schemas.openxmlformats.org/officeDocument/2006/relationships/customXml" Target="../ink/ink23.xml"/><Relationship Id="rId6" Type="http://schemas.openxmlformats.org/officeDocument/2006/relationships/image" Target="../media/image10.png"/><Relationship Id="rId5" Type="http://schemas.openxmlformats.org/officeDocument/2006/relationships/customXml" Target="../ink/ink22.xml"/><Relationship Id="rId4" Type="http://schemas.openxmlformats.org/officeDocument/2006/relationships/image" Target="../media/image9.png"/><Relationship Id="rId3" Type="http://schemas.openxmlformats.org/officeDocument/2006/relationships/customXml" Target="../ink/ink21.xml"/><Relationship Id="rId2" Type="http://schemas.openxmlformats.org/officeDocument/2006/relationships/image" Target="../media/image8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5" Type="http://schemas.openxmlformats.org/officeDocument/2006/relationships/customXml" Target="../ink/ink27.xml"/><Relationship Id="rId14" Type="http://schemas.openxmlformats.org/officeDocument/2006/relationships/image" Target="../media/image14.png"/><Relationship Id="rId13" Type="http://schemas.openxmlformats.org/officeDocument/2006/relationships/customXml" Target="../ink/ink26.xml"/><Relationship Id="rId12" Type="http://schemas.openxmlformats.org/officeDocument/2006/relationships/image" Target="../media/image13.png"/><Relationship Id="rId11" Type="http://schemas.openxmlformats.org/officeDocument/2006/relationships/customXml" Target="../ink/ink25.xml"/><Relationship Id="rId10" Type="http://schemas.openxmlformats.org/officeDocument/2006/relationships/image" Target="../media/image12.png"/><Relationship Id="rId1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.xml"/><Relationship Id="rId8" Type="http://schemas.openxmlformats.org/officeDocument/2006/relationships/image" Target="../media/image11.png"/><Relationship Id="rId7" Type="http://schemas.openxmlformats.org/officeDocument/2006/relationships/customXml" Target="../ink/ink31.xml"/><Relationship Id="rId6" Type="http://schemas.openxmlformats.org/officeDocument/2006/relationships/image" Target="../media/image10.png"/><Relationship Id="rId5" Type="http://schemas.openxmlformats.org/officeDocument/2006/relationships/customXml" Target="../ink/ink30.xml"/><Relationship Id="rId4" Type="http://schemas.openxmlformats.org/officeDocument/2006/relationships/image" Target="../media/image9.png"/><Relationship Id="rId3" Type="http://schemas.openxmlformats.org/officeDocument/2006/relationships/customXml" Target="../ink/ink29.xml"/><Relationship Id="rId2" Type="http://schemas.openxmlformats.org/officeDocument/2006/relationships/image" Target="../media/image8.pn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5" Type="http://schemas.openxmlformats.org/officeDocument/2006/relationships/customXml" Target="../ink/ink35.xml"/><Relationship Id="rId14" Type="http://schemas.openxmlformats.org/officeDocument/2006/relationships/image" Target="../media/image14.png"/><Relationship Id="rId13" Type="http://schemas.openxmlformats.org/officeDocument/2006/relationships/customXml" Target="../ink/ink34.xml"/><Relationship Id="rId12" Type="http://schemas.openxmlformats.org/officeDocument/2006/relationships/image" Target="../media/image13.png"/><Relationship Id="rId11" Type="http://schemas.openxmlformats.org/officeDocument/2006/relationships/customXml" Target="../ink/ink33.xml"/><Relationship Id="rId10" Type="http://schemas.openxmlformats.org/officeDocument/2006/relationships/image" Target="../media/image12.png"/><Relationship Id="rId1" Type="http://schemas.openxmlformats.org/officeDocument/2006/relationships/customXml" Target="../ink/ink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archives/27134" TargetMode="Externa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05</a:t>
            </a:r>
            <a:endParaRPr lang="en-US" dirty="0"/>
          </a:p>
          <a:p>
            <a:r>
              <a:rPr lang="en-US" dirty="0"/>
              <a:t>Optimization Problem: Greedy Method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 with edges, rather than nodes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Two steps: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– Sort edges by increasing edge weight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– Select the first |V| – 1 edges that do not generate a cycle 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cxnSp>
        <p:nvCxnSpPr>
          <p:cNvPr id="42" name="Straight Connector 41"/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edges by increasing edge weight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174"/>
            <a:ext cx="10515600" cy="4917789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/>
              <a:t>d  = 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aj</a:t>
            </a:r>
            <a:r>
              <a:rPr lang="en-US" dirty="0"/>
              <a:t>   =  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/>
              <a:t>e  =  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ef</a:t>
            </a:r>
            <a:r>
              <a:rPr lang="en-US" dirty="0"/>
              <a:t>  =   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ih  =   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fg</a:t>
            </a:r>
            <a:r>
              <a:rPr lang="en-US" dirty="0"/>
              <a:t>  =   3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gh  =  3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ab</a:t>
            </a:r>
            <a:r>
              <a:rPr lang="en-US" dirty="0"/>
              <a:t>  =  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bc</a:t>
            </a:r>
            <a:r>
              <a:rPr lang="en-US" dirty="0"/>
              <a:t>  =  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bj</a:t>
            </a:r>
            <a:r>
              <a:rPr lang="en-US" dirty="0"/>
              <a:t>  =  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fh</a:t>
            </a:r>
            <a:r>
              <a:rPr lang="en-US" dirty="0"/>
              <a:t>  =  4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dg  =  5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ij  =  5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hj</a:t>
            </a:r>
            <a:r>
              <a:rPr lang="en-US" dirty="0"/>
              <a:t>=  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</a:t>
            </a:r>
            <a:r>
              <a:rPr lang="en-US" dirty="0"/>
              <a:t>f  = 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</a:t>
            </a:r>
            <a:r>
              <a:rPr lang="en-US" dirty="0"/>
              <a:t>h = 7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cxnSp>
        <p:nvCxnSpPr>
          <p:cNvPr id="42" name="Straight Connector 41"/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14015" y="26081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</a:t>
            </a:r>
            <a:r>
              <a:rPr lang="en-US" dirty="0"/>
              <a:t>d  =  1</a:t>
            </a:r>
            <a:endParaRPr lang="en-US" dirty="0"/>
          </a:p>
          <a:p>
            <a:r>
              <a:rPr lang="en-US" dirty="0" err="1"/>
              <a:t>aj</a:t>
            </a:r>
            <a:r>
              <a:rPr lang="en-US" dirty="0"/>
              <a:t>   =  1</a:t>
            </a:r>
            <a:endParaRPr lang="en-US" dirty="0"/>
          </a:p>
          <a:p>
            <a:r>
              <a:rPr lang="en-GB" dirty="0"/>
              <a:t>c</a:t>
            </a:r>
            <a:r>
              <a:rPr lang="en-US" dirty="0"/>
              <a:t>e  =  2</a:t>
            </a:r>
            <a:endParaRPr lang="en-US" dirty="0"/>
          </a:p>
          <a:p>
            <a:r>
              <a:rPr lang="en-US" dirty="0" err="1"/>
              <a:t>ef</a:t>
            </a:r>
            <a:r>
              <a:rPr lang="en-US" dirty="0"/>
              <a:t>  =   2</a:t>
            </a:r>
            <a:endParaRPr lang="en-US" dirty="0"/>
          </a:p>
          <a:p>
            <a:r>
              <a:rPr lang="en-US" dirty="0"/>
              <a:t>ih  =   2</a:t>
            </a:r>
            <a:endParaRPr lang="en-US" dirty="0"/>
          </a:p>
          <a:p>
            <a:r>
              <a:rPr lang="en-GB" dirty="0" err="1"/>
              <a:t>fg</a:t>
            </a:r>
            <a:r>
              <a:rPr lang="en-US" dirty="0"/>
              <a:t>  =   3</a:t>
            </a:r>
            <a:endParaRPr lang="en-US" dirty="0"/>
          </a:p>
          <a:p>
            <a:r>
              <a:rPr lang="en-US" dirty="0"/>
              <a:t>gh  =  3</a:t>
            </a:r>
            <a:endParaRPr lang="en-US" dirty="0"/>
          </a:p>
          <a:p>
            <a:r>
              <a:rPr lang="en-GB" dirty="0"/>
              <a:t>ab</a:t>
            </a:r>
            <a:r>
              <a:rPr lang="en-US" dirty="0"/>
              <a:t>  =  4</a:t>
            </a:r>
            <a:endParaRPr lang="en-US" dirty="0"/>
          </a:p>
          <a:p>
            <a:r>
              <a:rPr lang="en-GB" dirty="0" err="1"/>
              <a:t>bc</a:t>
            </a:r>
            <a:r>
              <a:rPr lang="en-US" dirty="0"/>
              <a:t>  =  4</a:t>
            </a:r>
            <a:endParaRPr lang="en-US" dirty="0"/>
          </a:p>
          <a:p>
            <a:r>
              <a:rPr lang="en-GB" dirty="0" err="1"/>
              <a:t>bj</a:t>
            </a:r>
            <a:r>
              <a:rPr lang="en-US" dirty="0"/>
              <a:t>  =  4</a:t>
            </a:r>
            <a:endParaRPr lang="en-US" dirty="0"/>
          </a:p>
          <a:p>
            <a:r>
              <a:rPr lang="en-GB" dirty="0" err="1"/>
              <a:t>fh</a:t>
            </a:r>
            <a:r>
              <a:rPr lang="en-US" dirty="0"/>
              <a:t>  =  4</a:t>
            </a:r>
            <a:endParaRPr lang="en-US" dirty="0"/>
          </a:p>
          <a:p>
            <a:r>
              <a:rPr lang="en-US" dirty="0"/>
              <a:t>dg  =  5</a:t>
            </a:r>
            <a:endParaRPr lang="en-US" dirty="0"/>
          </a:p>
          <a:p>
            <a:r>
              <a:rPr lang="en-US" dirty="0"/>
              <a:t>ij  =  5</a:t>
            </a:r>
            <a:endParaRPr lang="en-US" dirty="0"/>
          </a:p>
          <a:p>
            <a:r>
              <a:rPr lang="en-US" dirty="0" err="1"/>
              <a:t>hj</a:t>
            </a:r>
            <a:r>
              <a:rPr lang="en-US" dirty="0"/>
              <a:t>=  6</a:t>
            </a:r>
            <a:endParaRPr lang="en-US" dirty="0"/>
          </a:p>
          <a:p>
            <a:r>
              <a:rPr lang="en-GB" dirty="0"/>
              <a:t>d</a:t>
            </a:r>
            <a:r>
              <a:rPr lang="en-US" dirty="0"/>
              <a:t>f  = 6</a:t>
            </a:r>
            <a:endParaRPr lang="en-US" dirty="0"/>
          </a:p>
          <a:p>
            <a:r>
              <a:rPr lang="en-GB" dirty="0"/>
              <a:t>b</a:t>
            </a:r>
            <a:r>
              <a:rPr lang="en-US" dirty="0"/>
              <a:t>h = 7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GB" dirty="0">
                <a:latin typeface="ArialMT"/>
              </a:rPr>
              <a:t>Complexity Analysis is O(n2)</a:t>
            </a:r>
            <a:endParaRPr lang="en-GB" dirty="0"/>
          </a:p>
          <a:p>
            <a:r>
              <a:rPr lang="en-US" dirty="0"/>
              <a:t> Time </a:t>
            </a:r>
            <a:r>
              <a:rPr lang="en-GB" dirty="0">
                <a:latin typeface="ArialMT"/>
              </a:rPr>
              <a:t>Complexity Analysis is O(E log V) using binary heap.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Dijkstra Algorithm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Single-Source Shortest Path Problem </a:t>
            </a:r>
            <a:br>
              <a:rPr lang="en-GB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Single-Source Shortest Path Problem - The problem of finding shortest paths from a source vertex v to all other vertices in the graph. 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Dijkstra's algorithm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3"/>
            <a:ext cx="10515600" cy="4876800"/>
          </a:xfrm>
        </p:spPr>
        <p:txBody>
          <a:bodyPr/>
          <a:lstStyle/>
          <a:p>
            <a:r>
              <a:rPr lang="en-GB" dirty="0"/>
              <a:t>Dijkstra's algorithm - is a solution to the single-source shortest path problem in graph theory. </a:t>
            </a:r>
            <a:endParaRPr lang="en-GB" dirty="0"/>
          </a:p>
          <a:p>
            <a:r>
              <a:rPr lang="en-GB" dirty="0"/>
              <a:t>Works on both directed and undirected graphs. However, all edges must have nonnegative weights. 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Approach: </a:t>
            </a:r>
            <a:r>
              <a:rPr lang="en-GB" dirty="0"/>
              <a:t>Greedy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Input:</a:t>
            </a:r>
            <a:r>
              <a:rPr lang="en-GB" dirty="0"/>
              <a:t> Weighted graph G={E,V} and source vertex </a:t>
            </a:r>
            <a:r>
              <a:rPr lang="en-GB" dirty="0" err="1"/>
              <a:t>v∈V</a:t>
            </a:r>
            <a:r>
              <a:rPr lang="en-GB" dirty="0"/>
              <a:t>,  such that all edge weights are nonnegative 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Output:</a:t>
            </a:r>
            <a:r>
              <a:rPr lang="en-GB" dirty="0"/>
              <a:t> Lengths of shortest paths (or the shortest paths themselves) from a given source vertex </a:t>
            </a:r>
            <a:r>
              <a:rPr lang="en-GB" dirty="0" err="1"/>
              <a:t>v∈V</a:t>
            </a:r>
            <a:r>
              <a:rPr lang="en-GB" dirty="0"/>
              <a:t> to all other vertices 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What is Edge Relaxation?</a:t>
            </a:r>
            <a:br>
              <a:rPr lang="en-GB" b="1" dirty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05338" y="2261157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2278857" y="2262746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931819" y="2218294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>
          <a:xfrm>
            <a:off x="3164682" y="2686608"/>
            <a:ext cx="1440656" cy="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07832" y="2683434"/>
            <a:ext cx="1440656" cy="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5010" y="2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60" y="2261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7644" y="221829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∞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9825" y="1321356"/>
            <a:ext cx="5980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303030"/>
                </a:solidFill>
                <a:latin typeface="Arimo"/>
              </a:rPr>
              <a:t>Consider the edge (</a:t>
            </a:r>
            <a:r>
              <a:rPr lang="en-GB" sz="2400" dirty="0" err="1">
                <a:solidFill>
                  <a:srgbClr val="303030"/>
                </a:solidFill>
                <a:latin typeface="Arimo"/>
              </a:rPr>
              <a:t>a,b</a:t>
            </a:r>
            <a:r>
              <a:rPr lang="en-GB" sz="2400" dirty="0">
                <a:solidFill>
                  <a:srgbClr val="303030"/>
                </a:solidFill>
                <a:latin typeface="Arimo"/>
              </a:rPr>
              <a:t>) in the following graph-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455891" y="3590915"/>
            <a:ext cx="112802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Here, d[a] and d[b] denotes the shortest path estimate for vertices a and b respectively from the source vertex ‘S’.</a:t>
            </a:r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Now,</a:t>
            </a:r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algn="ctr"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If d[a] + w &lt; d[b]</a:t>
            </a:r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algn="ctr"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then d[b] = d[a] + w </a:t>
            </a:r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fontAlgn="base"/>
            <a:endParaRPr lang="en-GB" sz="2400" dirty="0">
              <a:solidFill>
                <a:srgbClr val="303030"/>
              </a:solidFill>
              <a:latin typeface="Arimo"/>
            </a:endParaRPr>
          </a:p>
          <a:p>
            <a:pPr fontAlgn="base"/>
            <a:r>
              <a:rPr lang="en-GB" sz="2400" dirty="0">
                <a:solidFill>
                  <a:srgbClr val="303030"/>
                </a:solidFill>
                <a:latin typeface="Arimo"/>
              </a:rPr>
              <a:t>This is called as </a:t>
            </a:r>
            <a:r>
              <a:rPr lang="en-GB" sz="2400" dirty="0">
                <a:solidFill>
                  <a:srgbClr val="FF0000"/>
                </a:solidFill>
                <a:latin typeface="Arimo"/>
              </a:rPr>
              <a:t>edge relaxation</a:t>
            </a:r>
            <a:r>
              <a:rPr lang="en-GB" sz="2400" dirty="0">
                <a:solidFill>
                  <a:srgbClr val="303030"/>
                </a:solidFill>
                <a:latin typeface="Arimo"/>
              </a:rPr>
              <a:t>.</a:t>
            </a:r>
            <a:endParaRPr lang="en-GB" sz="2400" b="0" i="0" u="none" strike="noStrike" dirty="0">
              <a:solidFill>
                <a:srgbClr val="303030"/>
              </a:solidFill>
              <a:effectLst/>
              <a:latin typeface="Arim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80098" y="184896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[a]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69198" y="17611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[b]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Spanning Tree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690688"/>
            <a:ext cx="10515600" cy="4351338"/>
          </a:xfrm>
          <a:custGeom>
            <a:avLst/>
            <a:gdLst>
              <a:gd name="connsiteX0" fmla="*/ 0 w 10515600"/>
              <a:gd name="connsiteY0" fmla="*/ 0 h 4351338"/>
              <a:gd name="connsiteX1" fmla="*/ 10515600 w 10515600"/>
              <a:gd name="connsiteY1" fmla="*/ 0 h 4351338"/>
              <a:gd name="connsiteX2" fmla="*/ 10515600 w 10515600"/>
              <a:gd name="connsiteY2" fmla="*/ 4351338 h 4351338"/>
              <a:gd name="connsiteX3" fmla="*/ 0 w 10515600"/>
              <a:gd name="connsiteY3" fmla="*/ 4351338 h 4351338"/>
              <a:gd name="connsiteX4" fmla="*/ 0 w 10515600"/>
              <a:gd name="connsiteY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351338" fill="none" extrusionOk="0">
                <a:moveTo>
                  <a:pt x="0" y="0"/>
                </a:moveTo>
                <a:cubicBezTo>
                  <a:pt x="1336723" y="-49533"/>
                  <a:pt x="5786221" y="-14809"/>
                  <a:pt x="10515600" y="0"/>
                </a:cubicBezTo>
                <a:cubicBezTo>
                  <a:pt x="10603239" y="1193899"/>
                  <a:pt x="10442921" y="2912271"/>
                  <a:pt x="10515600" y="4351338"/>
                </a:cubicBezTo>
                <a:cubicBezTo>
                  <a:pt x="5888664" y="4303107"/>
                  <a:pt x="3324145" y="4435793"/>
                  <a:pt x="0" y="4351338"/>
                </a:cubicBezTo>
                <a:cubicBezTo>
                  <a:pt x="-38581" y="3871614"/>
                  <a:pt x="63341" y="1879497"/>
                  <a:pt x="0" y="0"/>
                </a:cubicBezTo>
                <a:close/>
              </a:path>
              <a:path w="10515600" h="4351338" stroke="0" extrusionOk="0">
                <a:moveTo>
                  <a:pt x="0" y="0"/>
                </a:moveTo>
                <a:cubicBezTo>
                  <a:pt x="2385074" y="118645"/>
                  <a:pt x="7736396" y="116012"/>
                  <a:pt x="10515600" y="0"/>
                </a:cubicBezTo>
                <a:cubicBezTo>
                  <a:pt x="10382718" y="807182"/>
                  <a:pt x="10600551" y="2193140"/>
                  <a:pt x="10515600" y="4351338"/>
                </a:cubicBezTo>
                <a:cubicBezTo>
                  <a:pt x="8570514" y="4485938"/>
                  <a:pt x="4733866" y="4194142"/>
                  <a:pt x="0" y="4351338"/>
                </a:cubicBezTo>
                <a:cubicBezTo>
                  <a:pt x="-20187" y="2435032"/>
                  <a:pt x="-152480" y="135264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3200" i="1" dirty="0"/>
              <a:t>Given a connected, undirected graph, a spanning tree of that graph is a subgraph which is a tree and connects all the vertices together. </a:t>
            </a:r>
            <a:endParaRPr lang="en-GB" sz="3200" dirty="0"/>
          </a:p>
          <a:p>
            <a:r>
              <a:rPr lang="en-GB" sz="3200" i="1" dirty="0"/>
              <a:t>A single graph can have many different spanning trees. </a:t>
            </a:r>
            <a:endParaRPr lang="en-GB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0" name="Ink 9"/>
              <p14:cNvContentPartPr/>
              <p14:nvPr/>
            </p14:nvContentPartPr>
            <p14:xfrm>
              <a:off x="2219255" y="4333771"/>
              <a:ext cx="360" cy="36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"/>
            </p:blipFill>
            <p:spPr>
              <a:xfrm>
                <a:off x="2219255" y="4333771"/>
                <a:ext cx="360" cy="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0" name="Ink 49"/>
              <p14:cNvContentPartPr/>
              <p14:nvPr/>
            </p14:nvContentPartPr>
            <p14:xfrm>
              <a:off x="8724095" y="3802051"/>
              <a:ext cx="360" cy="36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4"/>
            </p:blipFill>
            <p:spPr>
              <a:xfrm>
                <a:off x="8724095" y="3802051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2275725" y="2038131"/>
              <a:ext cx="1209600" cy="9889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2275725" y="2038131"/>
                <a:ext cx="1209600" cy="988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Ink 12"/>
              <p14:cNvContentPartPr/>
              <p14:nvPr/>
            </p14:nvContentPartPr>
            <p14:xfrm>
              <a:off x="2258445" y="3616371"/>
              <a:ext cx="1249920" cy="5828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4"/>
            </p:blipFill>
            <p:spPr>
              <a:xfrm>
                <a:off x="2258445" y="3616371"/>
                <a:ext cx="1249920" cy="582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3760177" y="5259477"/>
                <a:ext cx="405360" cy="14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6839257" y="719517"/>
                <a:ext cx="112320" cy="290520"/>
              </a:xfrm>
              <a:prstGeom prst="rect"/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3" name="Ink 42"/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"/>
            </p:blipFill>
            <p:spPr>
              <a:xfrm>
                <a:off x="7291417" y="4951677"/>
                <a:ext cx="173880" cy="2487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3760177" y="5259477"/>
                <a:ext cx="405360" cy="14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6839257" y="719517"/>
                <a:ext cx="112320" cy="290520"/>
              </a:xfrm>
              <a:prstGeom prst="rect"/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3" name="Ink 42"/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"/>
            </p:blipFill>
            <p:spPr>
              <a:xfrm>
                <a:off x="7291417" y="4951677"/>
                <a:ext cx="173880" cy="248760"/>
              </a:xfrm>
              <a:prstGeom prst="rect"/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7204297" y="5368557"/>
                <a:ext cx="409320" cy="2494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3760177" y="5259477"/>
                <a:ext cx="405360" cy="14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6839257" y="719517"/>
                <a:ext cx="112320" cy="290520"/>
              </a:xfrm>
              <a:prstGeom prst="rect"/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3" name="Ink 42"/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"/>
            </p:blipFill>
            <p:spPr>
              <a:xfrm>
                <a:off x="7291417" y="4951677"/>
                <a:ext cx="173880" cy="248760"/>
              </a:xfrm>
              <a:prstGeom prst="rect"/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7204297" y="5368557"/>
                <a:ext cx="409320" cy="24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9778297" y="3195237"/>
                <a:ext cx="164160" cy="275040"/>
              </a:xfrm>
              <a:prstGeom prst="rect"/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2" name="Ink 41"/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12"/>
            </p:blipFill>
            <p:spPr>
              <a:xfrm>
                <a:off x="11319097" y="2543637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6" name="Ink 45"/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4"/>
            </p:blipFill>
            <p:spPr>
              <a:xfrm>
                <a:off x="7280257" y="815997"/>
                <a:ext cx="237960" cy="163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3760177" y="5259477"/>
                <a:ext cx="405360" cy="14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6839257" y="719517"/>
                <a:ext cx="112320" cy="290520"/>
              </a:xfrm>
              <a:prstGeom prst="rect"/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3" name="Ink 42"/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"/>
            </p:blipFill>
            <p:spPr>
              <a:xfrm>
                <a:off x="7291417" y="4951677"/>
                <a:ext cx="173880" cy="248760"/>
              </a:xfrm>
              <a:prstGeom prst="rect"/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7204297" y="5368557"/>
                <a:ext cx="409320" cy="24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9778297" y="3195237"/>
                <a:ext cx="164160" cy="275040"/>
              </a:xfrm>
              <a:prstGeom prst="rect"/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2" name="Ink 41"/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12"/>
            </p:blipFill>
            <p:spPr>
              <a:xfrm>
                <a:off x="11319097" y="2543637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6" name="Ink 45"/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4"/>
            </p:blipFill>
            <p:spPr>
              <a:xfrm>
                <a:off x="7280257" y="815997"/>
                <a:ext cx="237960" cy="163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5" name="Ink 44"/>
              <p14:cNvContentPartPr/>
              <p14:nvPr/>
            </p14:nvContentPartPr>
            <p14:xfrm>
              <a:off x="9884137" y="3801117"/>
              <a:ext cx="292320" cy="2307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16"/>
            </p:blipFill>
            <p:spPr>
              <a:xfrm>
                <a:off x="9884137" y="3801117"/>
                <a:ext cx="292320" cy="230760"/>
              </a:xfrm>
              <a:prstGeom prst="rect"/>
            </p:spPr>
          </p:pic>
        </mc:Fallback>
      </mc:AlternateContent>
      <p:sp>
        <p:nvSpPr>
          <p:cNvPr id="47" name="TextBox 46"/>
          <p:cNvSpPr txBox="1"/>
          <p:nvPr/>
        </p:nvSpPr>
        <p:spPr>
          <a:xfrm>
            <a:off x="10408596" y="395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43038" y="2876550"/>
            <a:ext cx="885825" cy="857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</a:t>
            </a:r>
            <a:endParaRPr lang="en-US" sz="3600" dirty="0"/>
          </a:p>
        </p:txBody>
      </p:sp>
      <p:sp>
        <p:nvSpPr>
          <p:cNvPr id="6" name="Oval 5"/>
          <p:cNvSpPr/>
          <p:nvPr/>
        </p:nvSpPr>
        <p:spPr>
          <a:xfrm>
            <a:off x="3429000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3276601" y="1211263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6424613" y="4187825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6424613" y="1138238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</a:t>
            </a:r>
            <a:endParaRPr lang="en-US" sz="3600" dirty="0"/>
          </a:p>
        </p:txBody>
      </p:sp>
      <p:sp>
        <p:nvSpPr>
          <p:cNvPr id="10" name="Oval 9"/>
          <p:cNvSpPr/>
          <p:nvPr/>
        </p:nvSpPr>
        <p:spPr>
          <a:xfrm>
            <a:off x="8577263" y="2876550"/>
            <a:ext cx="885825" cy="85725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en-US" sz="3600" dirty="0"/>
          </a:p>
        </p:txBody>
      </p:sp>
      <p:cxnSp>
        <p:nvCxnSpPr>
          <p:cNvPr id="12" name="Straight Arrow Connector 11"/>
          <p:cNvCxnSpPr>
            <a:stCxn id="5" idx="7"/>
            <a:endCxn id="7" idx="3"/>
          </p:cNvCxnSpPr>
          <p:nvPr/>
        </p:nvCxnSpPr>
        <p:spPr>
          <a:xfrm flipV="1">
            <a:off x="2199137" y="1942972"/>
            <a:ext cx="1207190" cy="1059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6" idx="1"/>
          </p:cNvCxnSpPr>
          <p:nvPr/>
        </p:nvCxnSpPr>
        <p:spPr>
          <a:xfrm>
            <a:off x="2199137" y="3608259"/>
            <a:ext cx="1359589" cy="705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6" idx="0"/>
          </p:cNvCxnSpPr>
          <p:nvPr/>
        </p:nvCxnSpPr>
        <p:spPr>
          <a:xfrm>
            <a:off x="3719514" y="2068513"/>
            <a:ext cx="152399" cy="2119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4162426" y="1566863"/>
            <a:ext cx="2262187" cy="7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4314825" y="4616450"/>
            <a:ext cx="2109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8" idx="1"/>
          </p:cNvCxnSpPr>
          <p:nvPr/>
        </p:nvCxnSpPr>
        <p:spPr>
          <a:xfrm>
            <a:off x="4032700" y="1942972"/>
            <a:ext cx="2521639" cy="237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6850286" y="1995489"/>
            <a:ext cx="17240" cy="219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3"/>
          </p:cNvCxnSpPr>
          <p:nvPr/>
        </p:nvCxnSpPr>
        <p:spPr>
          <a:xfrm flipV="1">
            <a:off x="7293199" y="3608259"/>
            <a:ext cx="1413790" cy="90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1"/>
          </p:cNvCxnSpPr>
          <p:nvPr/>
        </p:nvCxnSpPr>
        <p:spPr>
          <a:xfrm>
            <a:off x="7310438" y="1566863"/>
            <a:ext cx="1396551" cy="143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28863" y="2284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12127" y="3957638"/>
            <a:ext cx="1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68240" y="28804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69719" y="121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20562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72063" y="4743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67525" y="2876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3400" y="1942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304243" y="4060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46952" y="7381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00918" y="31051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151983" y="488321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♾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406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1912" y="5112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" name="Ink 10"/>
              <p14:cNvContentPartPr/>
              <p14:nvPr/>
            </p14:nvContentPartPr>
            <p14:xfrm>
              <a:off x="3760177" y="5259477"/>
              <a:ext cx="405360" cy="1422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"/>
            </p:blipFill>
            <p:spPr>
              <a:xfrm>
                <a:off x="3760177" y="5259477"/>
                <a:ext cx="405360" cy="14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1" name="Ink 20"/>
              <p14:cNvContentPartPr/>
              <p14:nvPr/>
            </p14:nvContentPartPr>
            <p14:xfrm>
              <a:off x="6839257" y="719517"/>
              <a:ext cx="112320" cy="29052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4"/>
            </p:blipFill>
            <p:spPr>
              <a:xfrm>
                <a:off x="6839257" y="719517"/>
                <a:ext cx="112320" cy="290520"/>
              </a:xfrm>
              <a:prstGeom prst="rect"/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7293199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2426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10438" y="5259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3" name="Ink 42"/>
              <p14:cNvContentPartPr/>
              <p14:nvPr/>
            </p14:nvContentPartPr>
            <p14:xfrm>
              <a:off x="7291417" y="4951677"/>
              <a:ext cx="173880" cy="2487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6"/>
            </p:blipFill>
            <p:spPr>
              <a:xfrm>
                <a:off x="7291417" y="4951677"/>
                <a:ext cx="173880" cy="248760"/>
              </a:xfrm>
              <a:prstGeom prst="rect"/>
            </p:spPr>
          </p:pic>
        </mc:Fallback>
      </mc:AlternateContent>
      <p:sp>
        <p:nvSpPr>
          <p:cNvPr id="13" name="TextBox 12"/>
          <p:cNvSpPr txBox="1"/>
          <p:nvPr/>
        </p:nvSpPr>
        <p:spPr>
          <a:xfrm>
            <a:off x="7593129" y="5482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5" name="Ink 14"/>
              <p14:cNvContentPartPr/>
              <p14:nvPr/>
            </p14:nvContentPartPr>
            <p14:xfrm>
              <a:off x="7204297" y="5368557"/>
              <a:ext cx="409320" cy="24948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8"/>
            </p:blipFill>
            <p:spPr>
              <a:xfrm>
                <a:off x="7204297" y="5368557"/>
                <a:ext cx="409320" cy="249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Ink 16"/>
              <p14:cNvContentPartPr/>
              <p14:nvPr/>
            </p14:nvContentPartPr>
            <p14:xfrm>
              <a:off x="9778297" y="3195237"/>
              <a:ext cx="164160" cy="27504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10"/>
            </p:blipFill>
            <p:spPr>
              <a:xfrm>
                <a:off x="9778297" y="3195237"/>
                <a:ext cx="164160" cy="275040"/>
              </a:xfrm>
              <a:prstGeom prst="rect"/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9778297" y="3733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12124" y="736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2" name="Ink 41"/>
              <p14:cNvContentPartPr/>
              <p14:nvPr/>
            </p14:nvContentPartPr>
            <p14:xfrm>
              <a:off x="11319097" y="2543637"/>
              <a:ext cx="360" cy="36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12"/>
            </p:blipFill>
            <p:spPr>
              <a:xfrm>
                <a:off x="11319097" y="2543637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6" name="Ink 45"/>
              <p14:cNvContentPartPr/>
              <p14:nvPr/>
            </p14:nvContentPartPr>
            <p14:xfrm>
              <a:off x="7280257" y="815997"/>
              <a:ext cx="237960" cy="1634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14"/>
            </p:blipFill>
            <p:spPr>
              <a:xfrm>
                <a:off x="7280257" y="815997"/>
                <a:ext cx="237960" cy="163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5" name="Ink 44"/>
              <p14:cNvContentPartPr/>
              <p14:nvPr/>
            </p14:nvContentPartPr>
            <p14:xfrm>
              <a:off x="9884137" y="3801117"/>
              <a:ext cx="292320" cy="23076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16"/>
            </p:blipFill>
            <p:spPr>
              <a:xfrm>
                <a:off x="9884137" y="3801117"/>
                <a:ext cx="292320" cy="230760"/>
              </a:xfrm>
              <a:prstGeom prst="rect"/>
            </p:spPr>
          </p:pic>
        </mc:Fallback>
      </mc:AlternateContent>
      <p:sp>
        <p:nvSpPr>
          <p:cNvPr id="47" name="TextBox 46"/>
          <p:cNvSpPr txBox="1"/>
          <p:nvPr/>
        </p:nvSpPr>
        <p:spPr>
          <a:xfrm>
            <a:off x="10408596" y="395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 Complexity of Dijkstra's Algorithm is O ( V 2 ) but with </a:t>
            </a:r>
            <a:r>
              <a:rPr lang="en-GB" b="1" dirty="0"/>
              <a:t>min</a:t>
            </a:r>
            <a:r>
              <a:rPr lang="en-GB" dirty="0"/>
              <a:t>-priority queue it drops down to O ( V + E l o g V ) 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031999" y="2665198"/>
          <a:ext cx="6966858" cy="249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US" dirty="0"/>
                        <a:t>elected Vertex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10229" y="238700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31588" y="238700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985977" y="4483247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735765" y="209550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91000" y="95250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319823" y="500424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0" idx="4"/>
            <a:endCxn id="57" idx="0"/>
          </p:cNvCxnSpPr>
          <p:nvPr/>
        </p:nvCxnSpPr>
        <p:spPr>
          <a:xfrm>
            <a:off x="8874641" y="3429000"/>
            <a:ext cx="331382" cy="129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6" idx="6"/>
            <a:endCxn id="57" idx="2"/>
          </p:cNvCxnSpPr>
          <p:nvPr/>
        </p:nvCxnSpPr>
        <p:spPr>
          <a:xfrm flipV="1">
            <a:off x="6448646" y="5241852"/>
            <a:ext cx="2192965" cy="28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6" idx="0"/>
            <a:endCxn id="52" idx="4"/>
          </p:cNvCxnSpPr>
          <p:nvPr/>
        </p:nvCxnSpPr>
        <p:spPr>
          <a:xfrm flipV="1">
            <a:off x="5884235" y="3429000"/>
            <a:ext cx="211765" cy="157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2" idx="6"/>
            <a:endCxn id="10" idx="2"/>
          </p:cNvCxnSpPr>
          <p:nvPr/>
        </p:nvCxnSpPr>
        <p:spPr>
          <a:xfrm>
            <a:off x="6660411" y="2908005"/>
            <a:ext cx="164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721749" cy="115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2" idx="7"/>
            <a:endCxn id="51" idx="3"/>
          </p:cNvCxnSpPr>
          <p:nvPr/>
        </p:nvCxnSpPr>
        <p:spPr>
          <a:xfrm flipV="1">
            <a:off x="6495099" y="1231999"/>
            <a:ext cx="859594" cy="130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2" idx="1"/>
            <a:endCxn id="55" idx="5"/>
          </p:cNvCxnSpPr>
          <p:nvPr/>
        </p:nvCxnSpPr>
        <p:spPr>
          <a:xfrm flipH="1" flipV="1">
            <a:off x="5154511" y="1841895"/>
            <a:ext cx="542389" cy="69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5" idx="7"/>
            <a:endCxn id="51" idx="2"/>
          </p:cNvCxnSpPr>
          <p:nvPr/>
        </p:nvCxnSpPr>
        <p:spPr>
          <a:xfrm flipV="1">
            <a:off x="5154511" y="863600"/>
            <a:ext cx="2034870" cy="24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4" idx="7"/>
            <a:endCxn id="55" idx="2"/>
          </p:cNvCxnSpPr>
          <p:nvPr/>
        </p:nvCxnSpPr>
        <p:spPr>
          <a:xfrm flipV="1">
            <a:off x="2699276" y="1473496"/>
            <a:ext cx="1491724" cy="7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4" idx="4"/>
            <a:endCxn id="53" idx="1"/>
          </p:cNvCxnSpPr>
          <p:nvPr/>
        </p:nvCxnSpPr>
        <p:spPr>
          <a:xfrm>
            <a:off x="2300177" y="3137491"/>
            <a:ext cx="851112" cy="149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3" idx="5"/>
            <a:endCxn id="56" idx="2"/>
          </p:cNvCxnSpPr>
          <p:nvPr/>
        </p:nvCxnSpPr>
        <p:spPr>
          <a:xfrm>
            <a:off x="3949488" y="5372642"/>
            <a:ext cx="1370335" cy="15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5"/>
            <a:endCxn id="57" idx="1"/>
          </p:cNvCxnSpPr>
          <p:nvPr/>
        </p:nvCxnSpPr>
        <p:spPr>
          <a:xfrm>
            <a:off x="6495099" y="3276404"/>
            <a:ext cx="2311824" cy="159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 minimum spanning tree is then a spanning tree with weight less than or equal to the weight of every other spanning tree. </a:t>
            </a:r>
            <a:endParaRPr lang="en-GB" dirty="0"/>
          </a:p>
          <a:p>
            <a:r>
              <a:rPr lang="en-GB" dirty="0"/>
              <a:t>In order to find a spanning tree, we must make sure that every node (vertex) is some how connected to the rest of the nodes by arcs (edges) </a:t>
            </a:r>
            <a:endParaRPr lang="en-GB" dirty="0"/>
          </a:p>
          <a:p>
            <a:r>
              <a:rPr lang="en-GB" dirty="0"/>
              <a:t>Use the fewest number of edges possible.</a:t>
            </a:r>
            <a:endParaRPr lang="en-GB" dirty="0"/>
          </a:p>
          <a:p>
            <a:r>
              <a:rPr lang="en-GB" dirty="0"/>
              <a:t>If a loop can be found, then one of the edges is not necessary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MST by Prim’s Algorithm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PSEUDO-CODE FOR PRIM'S ALGORITHM 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Designate one node as the start node. ( Select a minimum cost edge)</a:t>
            </a:r>
            <a:br>
              <a:rPr lang="en-GB" sz="1600" dirty="0"/>
            </a:br>
            <a:r>
              <a:rPr lang="en-GB" sz="1600" dirty="0"/>
              <a:t>Add the start node to the priority queue of open nodes. WHILE (there are still nodes to be added to the closed list)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{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Remove a node from priority queue of open nodes, designate it as current node.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(the current node is not already in the closed list)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{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the node is not the first node removed from the priority queue, add the minimal edge connecting it with a closed node to the minimal spanning tree.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Add the current node to the closed list. FOR each successor of current node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IF (the successor is not already in the closed list OR the successor is now connected to a closed node by an edge of lesser weight than before)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Add that successor to the priority queue of open nodes;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} </a:t>
            </a:r>
            <a:endParaRPr lang="en-GB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1600" dirty="0"/>
              <a:t>} </a:t>
            </a:r>
            <a:endParaRPr lang="en-GB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72501" y="1982193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89381" y="34260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12743" y="3408460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288410" y="535976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73910" y="1384595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909777" y="524889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641611" y="4720856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288410" y="3168502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723711" y="5101434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783920" y="1740411"/>
            <a:ext cx="1128823" cy="104199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US" dirty="0"/>
          </a:p>
        </p:txBody>
      </p:sp>
      <p:cxnSp>
        <p:nvCxnSpPr>
          <p:cNvPr id="42" name="Straight Connector 41"/>
          <p:cNvCxnSpPr>
            <a:stCxn id="49" idx="1"/>
            <a:endCxn id="54" idx="5"/>
          </p:cNvCxnSpPr>
          <p:nvPr/>
        </p:nvCxnSpPr>
        <p:spPr>
          <a:xfrm flipH="1" flipV="1">
            <a:off x="1737421" y="2273990"/>
            <a:ext cx="716301" cy="10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4" idx="7"/>
            <a:endCxn id="55" idx="2"/>
          </p:cNvCxnSpPr>
          <p:nvPr/>
        </p:nvCxnSpPr>
        <p:spPr>
          <a:xfrm flipV="1">
            <a:off x="1737421" y="1045885"/>
            <a:ext cx="1172356" cy="49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9" idx="7"/>
            <a:endCxn id="55" idx="4"/>
          </p:cNvCxnSpPr>
          <p:nvPr/>
        </p:nvCxnSpPr>
        <p:spPr>
          <a:xfrm flipV="1">
            <a:off x="3251921" y="1566880"/>
            <a:ext cx="222268" cy="175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7"/>
            <a:endCxn id="51" idx="1"/>
          </p:cNvCxnSpPr>
          <p:nvPr/>
        </p:nvCxnSpPr>
        <p:spPr>
          <a:xfrm flipV="1">
            <a:off x="3873288" y="495200"/>
            <a:ext cx="3481405" cy="182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0" idx="0"/>
            <a:endCxn id="55" idx="5"/>
          </p:cNvCxnSpPr>
          <p:nvPr/>
        </p:nvCxnSpPr>
        <p:spPr>
          <a:xfrm flipH="1" flipV="1">
            <a:off x="3873288" y="1414284"/>
            <a:ext cx="1414835" cy="368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0"/>
            <a:endCxn id="49" idx="4"/>
          </p:cNvCxnSpPr>
          <p:nvPr/>
        </p:nvCxnSpPr>
        <p:spPr>
          <a:xfrm flipV="1">
            <a:off x="2852822" y="4210493"/>
            <a:ext cx="0" cy="114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5"/>
            <a:endCxn id="50" idx="1"/>
          </p:cNvCxnSpPr>
          <p:nvPr/>
        </p:nvCxnSpPr>
        <p:spPr>
          <a:xfrm>
            <a:off x="3251921" y="4057897"/>
            <a:ext cx="1637102" cy="11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3" idx="6"/>
            <a:endCxn id="50" idx="2"/>
          </p:cNvCxnSpPr>
          <p:nvPr/>
        </p:nvCxnSpPr>
        <p:spPr>
          <a:xfrm flipV="1">
            <a:off x="3417233" y="5622430"/>
            <a:ext cx="1306478" cy="25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8" idx="7"/>
            <a:endCxn id="51" idx="3"/>
          </p:cNvCxnSpPr>
          <p:nvPr/>
        </p:nvCxnSpPr>
        <p:spPr>
          <a:xfrm flipV="1">
            <a:off x="6747431" y="1231999"/>
            <a:ext cx="607262" cy="66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4"/>
            <a:endCxn id="52" idx="1"/>
          </p:cNvCxnSpPr>
          <p:nvPr/>
        </p:nvCxnSpPr>
        <p:spPr>
          <a:xfrm>
            <a:off x="6348332" y="2782402"/>
            <a:ext cx="729723" cy="77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2" idx="7"/>
            <a:endCxn id="10" idx="3"/>
          </p:cNvCxnSpPr>
          <p:nvPr/>
        </p:nvCxnSpPr>
        <p:spPr>
          <a:xfrm flipV="1">
            <a:off x="7876254" y="2871588"/>
            <a:ext cx="461559" cy="68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0"/>
            <a:endCxn id="51" idx="5"/>
          </p:cNvCxnSpPr>
          <p:nvPr/>
        </p:nvCxnSpPr>
        <p:spPr>
          <a:xfrm flipH="1" flipV="1">
            <a:off x="8152892" y="1231999"/>
            <a:ext cx="584021" cy="75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5"/>
            <a:endCxn id="57" idx="0"/>
          </p:cNvCxnSpPr>
          <p:nvPr/>
        </p:nvCxnSpPr>
        <p:spPr>
          <a:xfrm>
            <a:off x="9136012" y="2871588"/>
            <a:ext cx="70011" cy="184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5"/>
            <a:endCxn id="57" idx="2"/>
          </p:cNvCxnSpPr>
          <p:nvPr/>
        </p:nvCxnSpPr>
        <p:spPr>
          <a:xfrm>
            <a:off x="7876254" y="4297855"/>
            <a:ext cx="765357" cy="943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2" idx="3"/>
            <a:endCxn id="50" idx="6"/>
          </p:cNvCxnSpPr>
          <p:nvPr/>
        </p:nvCxnSpPr>
        <p:spPr>
          <a:xfrm flipH="1">
            <a:off x="5852534" y="4297855"/>
            <a:ext cx="1225521" cy="13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57" idx="3"/>
          </p:cNvCxnSpPr>
          <p:nvPr/>
        </p:nvCxnSpPr>
        <p:spPr>
          <a:xfrm flipV="1">
            <a:off x="5864451" y="5610251"/>
            <a:ext cx="2942472" cy="14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02733" y="772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473521" y="128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747431" y="1384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8641611" y="1142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20581" y="3226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190745" y="320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206022" y="35955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258932" y="4297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43469" y="49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7354693" y="5780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038600" y="577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873288" y="4210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610678" y="4785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793885" y="278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104316" y="2014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723711" y="3024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0" name="Ink 109"/>
              <p14:cNvContentPartPr/>
              <p14:nvPr/>
            </p14:nvContentPartPr>
            <p14:xfrm>
              <a:off x="1706615" y="2497771"/>
              <a:ext cx="360" cy="36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"/>
            </p:blipFill>
            <p:spPr>
              <a:xfrm>
                <a:off x="1706615" y="2497771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Freaking out about how to teach virtually just as much as they are about the virus itself.</a:t>
            </a:r>
            <a:endParaRPr lang="en-US"/>
          </a:p>
        </p:txBody>
      </p:sp>
      <p:pic>
        <p:nvPicPr>
          <p:cNvPr id="4097" name="Picture 1" descr="page50image504445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759" y="261180"/>
            <a:ext cx="7573241" cy="623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715" y="1794633"/>
            <a:ext cx="312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rialMT"/>
              </a:rPr>
              <a:t>Complexity Analysis is O(n2)</a:t>
            </a:r>
            <a:endParaRPr lang="en-GB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070" y="2915361"/>
            <a:ext cx="3869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Roboto"/>
              </a:rPr>
              <a:t>If the input </a:t>
            </a:r>
            <a:r>
              <a:rPr lang="en-GB" dirty="0">
                <a:solidFill>
                  <a:srgbClr val="EC4E20"/>
                </a:solidFill>
                <a:latin typeface="Roboto"/>
                <a:hlinkClick r:id="rId2"/>
              </a:rPr>
              <a:t>graph is represented using adjacency list</a:t>
            </a:r>
            <a:r>
              <a:rPr lang="en-GB" dirty="0">
                <a:latin typeface="Roboto"/>
              </a:rPr>
              <a:t>,</a:t>
            </a:r>
            <a:endParaRPr lang="en-GB" dirty="0">
              <a:latin typeface="Roboto"/>
            </a:endParaRPr>
          </a:p>
          <a:p>
            <a:r>
              <a:rPr lang="en-GB" dirty="0">
                <a:latin typeface="Roboto"/>
              </a:rPr>
              <a:t> then the time complexity of Prim’s algorithm can be reduced to O(E log V) with the help of binary heap.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MST by Kruskal’s Algorithm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5640" y="6223702"/>
            <a:ext cx="5760720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Freaking out about how to teach virtually just as much as they are about the virus itself.</a:t>
            </a:r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5979</Words>
  <Application>WPS Presentation</Application>
  <PresentationFormat>Widescreen</PresentationFormat>
  <Paragraphs>754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ArialMT</vt:lpstr>
      <vt:lpstr>Segoe Print</vt:lpstr>
      <vt:lpstr>Roboto</vt:lpstr>
      <vt:lpstr>Calibri Light</vt:lpstr>
      <vt:lpstr>Calibri</vt:lpstr>
      <vt:lpstr>Microsoft YaHei</vt:lpstr>
      <vt:lpstr>Arial Unicode MS</vt:lpstr>
      <vt:lpstr>Arimo</vt:lpstr>
      <vt:lpstr>Office Theme</vt:lpstr>
      <vt:lpstr>Design and Analysis of Algorithms</vt:lpstr>
      <vt:lpstr>Spanning Tree </vt:lpstr>
      <vt:lpstr>PowerPoint 演示文稿</vt:lpstr>
      <vt:lpstr>Minimum Spanning Tree</vt:lpstr>
      <vt:lpstr>MST by Prim’s Algorithm</vt:lpstr>
      <vt:lpstr>PSEUDO-CODE FOR PRIM'S ALGORITHM  </vt:lpstr>
      <vt:lpstr>PowerPoint 演示文稿</vt:lpstr>
      <vt:lpstr>Prim’s Algorithm</vt:lpstr>
      <vt:lpstr>MST by Kruskal’s Algorithm</vt:lpstr>
      <vt:lpstr>Kruskal’s Algorithm</vt:lpstr>
      <vt:lpstr>PowerPoint 演示文稿</vt:lpstr>
      <vt:lpstr>Sort edges by increasing edge weight  </vt:lpstr>
      <vt:lpstr>PowerPoint 演示文稿</vt:lpstr>
      <vt:lpstr>Time Complexity</vt:lpstr>
      <vt:lpstr>Dijkstra Algorithm</vt:lpstr>
      <vt:lpstr>Single-Source Shortest Path Problem  </vt:lpstr>
      <vt:lpstr>Dijkstra's algorithm  </vt:lpstr>
      <vt:lpstr>What is Edge Relaxation?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 Complexity</vt:lpstr>
      <vt:lpstr>Dijkstra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Naheed Azeem</dc:creator>
  <cp:lastModifiedBy>Bangash</cp:lastModifiedBy>
  <cp:revision>11</cp:revision>
  <dcterms:created xsi:type="dcterms:W3CDTF">2020-08-06T04:01:00Z</dcterms:created>
  <dcterms:modified xsi:type="dcterms:W3CDTF">2021-03-01T05:01:49Z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