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65" r:id="rId4"/>
    <p:sldId id="259" r:id="rId5"/>
    <p:sldId id="266" r:id="rId6"/>
    <p:sldId id="270" r:id="rId7"/>
    <p:sldId id="263" r:id="rId8"/>
    <p:sldId id="271" r:id="rId9"/>
    <p:sldId id="258" r:id="rId10"/>
    <p:sldId id="260" r:id="rId11"/>
    <p:sldId id="301" r:id="rId12"/>
    <p:sldId id="267" r:id="rId13"/>
    <p:sldId id="302" r:id="rId14"/>
    <p:sldId id="261" r:id="rId15"/>
    <p:sldId id="262" r:id="rId16"/>
    <p:sldId id="264" r:id="rId17"/>
    <p:sldId id="274" r:id="rId18"/>
    <p:sldId id="268" r:id="rId19"/>
    <p:sldId id="275" r:id="rId20"/>
    <p:sldId id="278" r:id="rId21"/>
    <p:sldId id="279" r:id="rId22"/>
    <p:sldId id="280" r:id="rId23"/>
    <p:sldId id="281" r:id="rId24"/>
    <p:sldId id="289" r:id="rId25"/>
    <p:sldId id="269" r:id="rId26"/>
    <p:sldId id="272" r:id="rId27"/>
    <p:sldId id="273" r:id="rId28"/>
    <p:sldId id="292" r:id="rId29"/>
    <p:sldId id="290" r:id="rId30"/>
    <p:sldId id="294" r:id="rId31"/>
    <p:sldId id="295" r:id="rId32"/>
    <p:sldId id="297" r:id="rId33"/>
    <p:sldId id="298" r:id="rId34"/>
    <p:sldId id="303" r:id="rId35"/>
    <p:sldId id="304" r:id="rId36"/>
    <p:sldId id="305" r:id="rId37"/>
    <p:sldId id="306" r:id="rId38"/>
    <p:sldId id="300" r:id="rId39"/>
    <p:sldId id="299" r:id="rId40"/>
    <p:sldId id="296" r:id="rId41"/>
    <p:sldId id="308" r:id="rId42"/>
    <p:sldId id="309" r:id="rId43"/>
    <p:sldId id="314" r:id="rId44"/>
    <p:sldId id="315" r:id="rId45"/>
    <p:sldId id="282" r:id="rId46"/>
    <p:sldId id="316" r:id="rId47"/>
    <p:sldId id="311" r:id="rId48"/>
    <p:sldId id="312" r:id="rId49"/>
    <p:sldId id="313" r:id="rId50"/>
    <p:sldId id="3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27329192546584"/>
          <c:y val="7.9225352112676062E-2"/>
          <c:w val="0.72826086956521741"/>
          <c:h val="0.73943661971830987"/>
        </c:manualLayout>
      </c:layout>
      <c:scatterChart>
        <c:scatterStyle val="smoothMarker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Cubic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Sheet1!$D$2:$D$12</c:f>
              <c:numCache>
                <c:formatCode>0</c:formatCode>
                <c:ptCount val="11"/>
                <c:pt idx="0">
                  <c:v>1</c:v>
                </c:pt>
                <c:pt idx="1">
                  <c:v>1000</c:v>
                </c:pt>
                <c:pt idx="2">
                  <c:v>1000000</c:v>
                </c:pt>
                <c:pt idx="3">
                  <c:v>1000000000</c:v>
                </c:pt>
                <c:pt idx="4">
                  <c:v>1000000000000</c:v>
                </c:pt>
                <c:pt idx="5">
                  <c:v>1000000000000000</c:v>
                </c:pt>
                <c:pt idx="6">
                  <c:v>1E+18</c:v>
                </c:pt>
                <c:pt idx="7">
                  <c:v>1E+21</c:v>
                </c:pt>
                <c:pt idx="8">
                  <c:v>9.9999999999999998E+23</c:v>
                </c:pt>
                <c:pt idx="9">
                  <c:v>1E+27</c:v>
                </c:pt>
                <c:pt idx="10">
                  <c:v>1E+30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FA-A74C-8B7A-558E1E3BC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Quadratic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Sheet1!$C$2:$C$12</c:f>
              <c:numCache>
                <c:formatCode>0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10000</c:v>
                </c:pt>
                <c:pt idx="3">
                  <c:v>1000000</c:v>
                </c:pt>
                <c:pt idx="4">
                  <c:v>100000000</c:v>
                </c:pt>
                <c:pt idx="5">
                  <c:v>10000000000</c:v>
                </c:pt>
                <c:pt idx="6">
                  <c:v>1000000000000</c:v>
                </c:pt>
                <c:pt idx="7">
                  <c:v>100000000000000</c:v>
                </c:pt>
                <c:pt idx="8">
                  <c:v>1E+16</c:v>
                </c:pt>
                <c:pt idx="9">
                  <c:v>1E+18</c:v>
                </c:pt>
                <c:pt idx="10">
                  <c:v>1E+20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AFA-A74C-8B7A-558E1E3BC19C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Sheet1!$B$2:$B$12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AFA-A74C-8B7A-558E1E3BC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410655"/>
        <c:axId val="1"/>
      </c:scatterChart>
      <c:valAx>
        <c:axId val="563410655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layout>
            <c:manualLayout>
              <c:xMode val="edge"/>
              <c:yMode val="edge"/>
              <c:x val="0.55434782608695654"/>
              <c:y val="0.8978873239436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"/>
        <c:crosses val="autoZero"/>
        <c:crossBetween val="midCat"/>
      </c:val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T(n)</a:t>
                </a:r>
              </a:p>
            </c:rich>
          </c:tx>
          <c:layout>
            <c:manualLayout>
              <c:xMode val="edge"/>
              <c:yMode val="edge"/>
              <c:x val="0"/>
              <c:y val="0.39436619718309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63410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13008130081301"/>
          <c:y val="8.3011583011583012E-2"/>
          <c:w val="0.74471544715447158"/>
          <c:h val="0.74517374517374513"/>
        </c:manualLayout>
      </c:layout>
      <c:scatterChart>
        <c:scatterStyle val="smoothMarker"/>
        <c:varyColors val="0"/>
        <c:ser>
          <c:idx val="2"/>
          <c:order val="0"/>
          <c:tx>
            <c:v>Quadratic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Sheet1!$E$2:$E$12</c:f>
              <c:numCache>
                <c:formatCode>0</c:formatCode>
                <c:ptCount val="11"/>
                <c:pt idx="0">
                  <c:v>100100000</c:v>
                </c:pt>
                <c:pt idx="1">
                  <c:v>1010000000</c:v>
                </c:pt>
                <c:pt idx="2">
                  <c:v>11000000000</c:v>
                </c:pt>
                <c:pt idx="3">
                  <c:v>200000000000</c:v>
                </c:pt>
                <c:pt idx="4">
                  <c:v>11000000000000</c:v>
                </c:pt>
                <c:pt idx="5">
                  <c:v>1010000000000000</c:v>
                </c:pt>
                <c:pt idx="6">
                  <c:v>1.001E+17</c:v>
                </c:pt>
                <c:pt idx="7">
                  <c:v>1.0001E+19</c:v>
                </c:pt>
                <c:pt idx="8">
                  <c:v>1.0000099999999999E+21</c:v>
                </c:pt>
                <c:pt idx="9">
                  <c:v>1.000001E+23</c:v>
                </c:pt>
                <c:pt idx="10">
                  <c:v>1.0000001E+25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582-1F48-A646-D4605BE857CC}"/>
            </c:ext>
          </c:extLst>
        </c:ser>
        <c:ser>
          <c:idx val="1"/>
          <c:order val="1"/>
          <c:tx>
            <c:v>Quadratic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Sheet1!$D$2:$D$12</c:f>
              <c:numCache>
                <c:formatCode>0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10000</c:v>
                </c:pt>
                <c:pt idx="3">
                  <c:v>1000000</c:v>
                </c:pt>
                <c:pt idx="4">
                  <c:v>100000000</c:v>
                </c:pt>
                <c:pt idx="5">
                  <c:v>10000000000</c:v>
                </c:pt>
                <c:pt idx="6">
                  <c:v>1000000000000</c:v>
                </c:pt>
                <c:pt idx="7">
                  <c:v>100000000000000</c:v>
                </c:pt>
                <c:pt idx="8">
                  <c:v>1E+16</c:v>
                </c:pt>
                <c:pt idx="9">
                  <c:v>1E+18</c:v>
                </c:pt>
                <c:pt idx="10">
                  <c:v>1E+20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582-1F48-A646-D4605BE857CC}"/>
            </c:ext>
          </c:extLst>
        </c:ser>
        <c:ser>
          <c:idx val="0"/>
          <c:order val="2"/>
          <c:tx>
            <c:v>Linear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Sheet1!$C$2:$C$12</c:f>
              <c:numCache>
                <c:formatCode>0</c:formatCode>
                <c:ptCount val="11"/>
                <c:pt idx="0">
                  <c:v>100100</c:v>
                </c:pt>
                <c:pt idx="1">
                  <c:v>101000</c:v>
                </c:pt>
                <c:pt idx="2">
                  <c:v>110000</c:v>
                </c:pt>
                <c:pt idx="3">
                  <c:v>200000</c:v>
                </c:pt>
                <c:pt idx="4">
                  <c:v>1100000</c:v>
                </c:pt>
                <c:pt idx="5">
                  <c:v>10100000</c:v>
                </c:pt>
                <c:pt idx="6">
                  <c:v>100100000</c:v>
                </c:pt>
                <c:pt idx="7">
                  <c:v>1000100000</c:v>
                </c:pt>
                <c:pt idx="8">
                  <c:v>10000100000</c:v>
                </c:pt>
                <c:pt idx="9">
                  <c:v>100000100000</c:v>
                </c:pt>
                <c:pt idx="10">
                  <c:v>1000000100000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582-1F48-A646-D4605BE857CC}"/>
            </c:ext>
          </c:extLst>
        </c:ser>
        <c:ser>
          <c:idx val="3"/>
          <c:order val="3"/>
          <c:tx>
            <c:v>Linear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Sheet1!$B$2:$B$12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582-1F48-A646-D4605BE85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922832"/>
        <c:axId val="1"/>
      </c:scatterChart>
      <c:valAx>
        <c:axId val="75592283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layout>
            <c:manualLayout>
              <c:xMode val="edge"/>
              <c:yMode val="edge"/>
              <c:x val="0.56422764227642275"/>
              <c:y val="0.91698841698841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"/>
        <c:crosses val="autoZero"/>
        <c:crossBetween val="midCat"/>
      </c:val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T(n)</a:t>
                </a:r>
              </a:p>
            </c:rich>
          </c:tx>
          <c:layout>
            <c:manualLayout>
              <c:xMode val="edge"/>
              <c:yMode val="edge"/>
              <c:x val="0"/>
              <c:y val="0.40347490347490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755922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BE85C-CB26-784B-8351-3725F27CE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9CFC3-C974-FF40-9974-77E05E28BB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9FC3-0B99-EB42-B75E-F61056A6A004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6707-3C7B-7A4F-A1BD-9B092E5D2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3310-6C4E-0B41-BD4F-2B36ABBD8B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305-5DD7-5B44-8590-AE865A3F70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412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1:4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1911 24575,'20'0'0,"24"0"0,13 0 0,0 0 0,1-8 0,0-4 0,5-9-470,-3 6 1,1-3 469,25-26 0,-38 32 0,2 0 0,11-12 0,1 0-625,-4 8 1,1 0 624,17-11 0,1-1 0,-12 5 0,-1 1 0,-6 1 0,0-1 0,9-4 0,0 1 0,-15 13 0,1-1 0,17-16 0,0-2 0,-7 9 0,0 0 0,-1-4 0,2-2 0,13-10 0,1 0 0,-12 14 0,0 1 0,12-10 0,-1 0 0,-7 5 0,-1 2 0,4 3 0,-2 0 0,-12 1 0,1 1 0,15-1 0,-2 2-955,19-10 955,-24 8 0,1 1 0,-18 5 0,-1 1 0,5-5 0,0 2-93,31-4 93,-12-12 617,-15 15-617,-18-4 1445,17 5-1445,6-8 1063,1 6-1063,5-6 0,13 7 0,-24 2 0,34-2 0,-31 1 111,0 1-111,-11 0 0,-12 8 0,-9-5 0,30 4 0,-3-15 0,16 12 0,-14-18 0,-9 20 0,21-14 0,-16 8 0,26-2 0,-29 2 0,-1 7 0,-13-4 0,-7 12 0,-1-11 0,19 11 0,-15-11 0,15 11 0,-19-11 0,0 11 0,-7-5 0,-2 1 0,-7 4 0,-1-4 0,1 0 0,-7-1 0,-1-6 0,-6 1 0,0-1 0,0 0 0,6 1 0,1 5 0,5 1 0,1 1 0,0 3 0,0-4 0,-1 6 0,2-6 0,-1 5 0,16-13 0,-4 12 0,14-12 0,-9 13 0,0-13 0,1 12 0,-9-11 0,-1 12 0,-7-11 0,0 4 0,-1 0 0,1 2 0,-1 6 0,-5-6 0,3 4 0,-4-4 0,6 6 0,-1 0 0,-11 0 0,4 0 0,-11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1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1471 24575,'0'-19'0,"0"-7"0,6 11 0,1-6 0,1 7 0,-2-7 0,16-4 0,-3-5 0,21-11 0,-10 9 0,2-7 0,-9 9 0,6 6 0,-12-5 0,22-5 0,-1-20 0,0-1 0,14-10 0,-24 15 0,14-2 0,-17 11 0,6-6 0,-7 14 0,20-27 0,-17 24 0,14-16 0,-24 22 0,11 6 0,-11-4 0,4 11 0,-7-4 0,0 7 0,7-7 0,2-2 0,0-7 0,6 6 0,-12-5 0,4 13 0,-6-13 0,-2 20 0,1-11 0,0 13 0,0-1 0,-1-4 0,-5 5 0,4-7 0,3 0 0,0 0 0,13-1 0,-11-6 0,4 10 0,-7-8 0,0 11 0,-1 1 0,1-6 0,-7 6 0,-1 0 0,-6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1:5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1590 1329 24575,'-35'-7'0,"-17"-21"0,-13-21 0,24 9 0,1-1 0,-27-13 0,29 12 0,-1 1 0,-27-10 0,-1-16 0,2 2 0,21 21 0,-18-10 0,-6-3 0,8 9 0,18 15 0,0 0 0,-14-13 0,-9-1 0,2 2 0,22 13 0,2 7 0,16 4 0,2 7 0,7 0 0,6 0 0,-4 7 0,10-5 0,-9 5 0,3-6 0,-12-1 0,5 1 0,-14-2 0,13 1 0,-5-1 0,7 1 0,1 1 0,5-1 0,-4 6 0,10-4 0,-15 10 0,14-16 0,-13 15 0,9-8 0,-14 4 0,6-1 0,-6-6 0,7 0 0,0 0 0,0 0 0,0 7 0,7-6 0,-6 12 0,12-11 0,-5 10 0,6-4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1:5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5147 2146 24575,'-29'0'0,"4"0"0,-32 0 0,13 0 0,-50 0 0,15-17-654,24 8 1,-1-4 653,1-10 0,0-4 0,-1 2 0,-2-2-1017,-12-11 0,-4-2 1017,-4 0 0,-4-1 0,18 9 0,-2 0 0,0-2-916,0-2 0,-1-2 0,-1 2 916,-7 0 0,-3 2 0,6 0 0,-9-14 0,3 2-486,15 13 0,-2 1 0,5 2 486,0-3 0,2 1-106,-14-7 1,-1 1 105,15 10 0,3 3 0,5 0 0,1 2 1668,-34-15-1668,10 2 0,11 9 2749,-8 1-2749,18 9 1932,-18-1-1932,18 1 1300,1 0-1300,12 8 109,8-5-109,1 6 0,0-1 0,-9-5 0,-2-2 0,-1-2 0,-15-15 0,13 15 0,-15-15 0,9 7 0,0 0 0,9 3 0,9 8 0,4 0 0,18 1 0,-10 5 0,13 3 0,-1 0 0,-10 4 0,1-11 0,-12 12 0,6-12 0,-6 4 0,6 2 0,0-6 0,2 11 0,7-4 0,0 0 0,-7 4 0,-2-11 0,-7 12 0,-1-13 0,-8 5 0,-2-7 0,-19-2 0,8 1 0,-8 0 0,19 1 0,2 7 0,9-5 0,7 13 0,2-12 0,7 11 0,1-4 0,0 0 0,0 5 0,-1-11 0,0 10 0,0-10 0,0 10 0,-7-11 0,-2 5 0,-15-8 0,5 1 0,-6-1 0,16 1 0,-5 7 0,12-4 0,-5 4 0,8 0 0,-1 2 0,7 1 0,-4 3 0,4-3 0,-6-2 0,-1 6 0,1-11 0,-1 10 0,0-10 0,0 10 0,-7-11 0,-2 5 0,0-1 0,2-4 0,7 12 0,6-12 0,-4 12 0,4-11 0,-5 11 0,1-5 0,-1 6 0,6-6 0,-5 4 0,5-10 0,-7 10 0,0-4 0,1 0 0,-1 4 0,0-4 0,1 6 0,-1-6 0,0-1 0,1-1 0,0 2 0,-1 6 0,2 0 0,10 0 0,10 0 0,14 0 0,-7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6:5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24575,'0'29'0,"0"14"0,0 30 0,0 14-1161,0 10 1161,0 1 0,0-1 0,9 1 0,-7-12 0,6 9 0,0-30 379,-6 16-379,5-38 193,-7 6-193,0-10 0,0-14 0,0 5 589,0-9-589,0-6 0,0 6 0,0-7 0,0-1 0,6 1 0,-5 0 0,6-1 0,-7 1 0,0 0 0,0-1 0,0 1 0,0-1 0,0 1 0,0-1 0,0-11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6:5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24575,'0'29'0,"0"4"0,0 16 0,0 1 0,0-1 0,0 11 0,0 2 0,0-9 0,0 5 0,0-17 0,0 0 0,0 6 0,0-15 0,0 7 0,0 0 0,0-7 0,0 16 0,0-8 0,0 1 0,0 7 0,0-16 0,0 15 0,0-14 0,0 5 0,0-7 0,0-1 0,0 0 0,0-7 0,0-2 0,0-8 0,0 1 0,0-1 0,0 1 0,0-1 0,0-1 0,0 1 0,0-1 0,0 0 0,0 1 0,0 0 0,0 0 0,0 0 0,0 0 0,0-1 0,0-5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6:5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24575,'0'56'0,"0"0"0,0 3 0,0 14 0,0-8 0,0 16 0,0-19 0,0-8 0,0 3 0,0-32 0,0 5 0,0-9 0,0-6 0,0 6 0,0-7 0,0-1 0,0 1 0,0 0 0,0-1 0,0 1 0,0-2 0,0 2 0,0-1 0,0 0 0,0 1 0,0-1 0,0 0 0,0 1 0,0-1 0,0 1 0,0-1 0,0-1 0,0 1 0,0 1 0,0-1 0,0 1 0,0 0 0,0-1 0,0 0 0,0 0 0,0-1 0,0 0 0,0 1 0,0-1 0,0 1 0,0 0 0,0-1 0,0 2 0,0-1 0,0 0 0,0 0 0,0 1 0,0-1 0,0 1 0,0-1 0,0 0 0,0 1 0,0-1 0,0-6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7:27:0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24575,'0'15'0,"0"17"0,0 30 0,0-8 0,0 25 0,0-12 0,0 19 0,0-13 0,0-14 0,0-9 0,0-9 0,0-2 0,0-17 0,0-1 0,0-8 0,0 1 0,0-1 0,0 0 0,0 0 0,0 0 0,0 0 0,0 1 0,0 7 0,0-5 0,0 5 0,7-8 0,-6 1 0,5-1 0,-6 1 0,0-1 0,0 0 0,0 0 0,0 1 0,0-1 0,0 8 0,0-5 0,7 12 0,-6-13 0,6 6 0,-7-7 0,0 0 0,0-1 0,0 1 0,0-1 0,0 0 0,0-1 0,0 1 0,0-1 0,0-5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5180-4831-FA44-8C6D-967972A4155D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7CE3-6F7B-8047-9060-6BC56403F6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42549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1BCB9B-EFB2-BB45-8B37-16A104A63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C6F5-F6C1-1E4F-A386-1AFF7CE84758}" type="slidenum">
              <a:rPr lang="ar-SA" altLang="en-PK"/>
              <a:pPr/>
              <a:t>21</a:t>
            </a:fld>
            <a:endParaRPr lang="en-US" altLang="en-PK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6F37532-98EA-384E-B956-6520B0D0D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3D4CF55-8B3D-924F-8F33-6CA5A78FE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86EB85-D7A0-2641-9664-18F42AB048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640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CD11993-99E6-274E-9DBF-ABC373E440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PK"/>
              <a:t>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B5386B9-8981-5C4F-9BDB-477BBDFE31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492B6-2C8F-5943-B44E-9C68CBC078D6}" type="slidenum">
              <a:rPr lang="ar-SA" altLang="en-PK"/>
              <a:pPr/>
              <a:t>45</a:t>
            </a:fld>
            <a:endParaRPr lang="en-US" altLang="en-PK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11C9204-D023-184B-9EA2-D9AD581969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3E42C46-C0EA-5547-ACC9-C2DE99876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  <p:extLst>
      <p:ext uri="{BB962C8B-B14F-4D97-AF65-F5344CB8AC3E}">
        <p14:creationId xmlns:p14="http://schemas.microsoft.com/office/powerpoint/2010/main" val="320189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075531E-9328-8243-B345-B7F7455303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PK"/>
              <a:t>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C642AD-C8C5-B94D-8BBE-409343631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EF814-DACD-7140-BBB5-BCD69E89FA42}" type="slidenum">
              <a:rPr lang="ar-SA" altLang="en-PK"/>
              <a:pPr/>
              <a:t>46</a:t>
            </a:fld>
            <a:endParaRPr lang="en-US" altLang="en-PK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6A95E359-02D2-6346-8A71-FCD58C6AE2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03F1EF3-3027-8044-9813-2E89BC6D7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  <p:extLst>
      <p:ext uri="{BB962C8B-B14F-4D97-AF65-F5344CB8AC3E}">
        <p14:creationId xmlns:p14="http://schemas.microsoft.com/office/powerpoint/2010/main" val="246061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FD95CB-AF2E-2247-A68F-26F30A16C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992FF-EE49-BF40-BF6E-C05379546754}" type="slidenum">
              <a:rPr lang="ar-SA" altLang="en-PK"/>
              <a:pPr/>
              <a:t>22</a:t>
            </a:fld>
            <a:endParaRPr lang="en-US" altLang="en-PK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F074851-FEC1-A34A-981F-BF3A80E48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6AE321A-5B0F-194B-9E00-2183CF4BC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DFC370-7AD0-074B-9178-7B6F24677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685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C7E3CA-F82C-9E40-BB89-AF140498C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1F272-5307-534A-B51F-115BFEEABAAA}" type="slidenum">
              <a:rPr lang="ar-SA" altLang="en-PK"/>
              <a:pPr/>
              <a:t>23</a:t>
            </a:fld>
            <a:endParaRPr lang="en-US" altLang="en-PK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CA6E1CA-7C54-0342-B6DA-827B576EE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BA80031-9419-3E43-A46B-32000F5FE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56A75-1BDB-0545-83FC-B38455D94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31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9FB70F-D647-F443-8939-D4D045437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0640C-65BD-0D4A-AB1B-4303BB437318}" type="slidenum">
              <a:rPr lang="ar-SA" altLang="en-PK"/>
              <a:pPr/>
              <a:t>24</a:t>
            </a:fld>
            <a:endParaRPr lang="en-US" altLang="en-PK"/>
          </a:p>
        </p:txBody>
      </p:sp>
      <p:sp>
        <p:nvSpPr>
          <p:cNvPr id="90114" name="Rectangle 7">
            <a:extLst>
              <a:ext uri="{FF2B5EF4-FFF2-40B4-BE49-F238E27FC236}">
                <a16:creationId xmlns:a16="http://schemas.microsoft.com/office/drawing/2014/main" id="{049A1003-D417-A443-B65F-A348F4E178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75F6B8-9DEA-5540-BCA8-AFAEC7F9DA8B}" type="slidenum">
              <a:rPr lang="ar-SA" altLang="en-PK" sz="1200"/>
              <a:pPr/>
              <a:t>24</a:t>
            </a:fld>
            <a:endParaRPr lang="en-US" altLang="en-PK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31D9EF4-9061-EC40-96DD-1A4FE2437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2D79305-4388-D34C-A8A3-4C7DAC159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D6BA4A-4A1C-DC40-BE4A-A0581B1A1D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80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499B79-6A35-B148-A84C-F3C53CAD4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6F7B6-74EC-4A45-BAA6-885138626482}" type="slidenum">
              <a:rPr lang="ar-SA" altLang="en-PK"/>
              <a:pPr/>
              <a:t>28</a:t>
            </a:fld>
            <a:endParaRPr lang="en-US" altLang="en-PK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FEE61FA-7D3A-7945-97FB-EF7F0FC56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C0D5785-3359-2447-9F12-5F90913C7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9937D-BDF4-5643-BAE4-16B1C5298D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562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BE26F8-CBDD-6248-811A-23B8DBAAE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755BD-AA48-FB46-8952-B7041A380954}" type="slidenum">
              <a:rPr lang="ar-SA" altLang="en-PK"/>
              <a:pPr/>
              <a:t>29</a:t>
            </a:fld>
            <a:endParaRPr lang="en-US" altLang="en-PK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4420BA3-0F1E-EB47-B0BA-CFC1957C8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373BA8B-4A9D-5F45-9D91-1976166E1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5C54A1-67A1-A048-8757-09BE7A149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794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part of the question , </a:t>
            </a:r>
            <a:r>
              <a:rPr lang="en-GB" dirty="0" err="1"/>
              <a:t>i</a:t>
            </a:r>
            <a:r>
              <a:rPr lang="en-GB" dirty="0"/>
              <a:t> = 0, 1, 2, 3, 4, ... , n j = </a:t>
            </a:r>
            <a:r>
              <a:rPr lang="en-GB" dirty="0" err="1"/>
              <a:t>i</a:t>
            </a:r>
            <a:r>
              <a:rPr lang="en-GB" dirty="0"/>
              <a:t> = 0, 1, 2, 3, 4, ... n first time: </a:t>
            </a:r>
            <a:r>
              <a:rPr lang="en-GB" dirty="0" err="1"/>
              <a:t>i</a:t>
            </a:r>
            <a:r>
              <a:rPr lang="en-GB" dirty="0"/>
              <a:t> = 0 inner loop will execute from 0 to n ( n times ) second time , </a:t>
            </a:r>
            <a:r>
              <a:rPr lang="en-GB" dirty="0" err="1"/>
              <a:t>i</a:t>
            </a:r>
            <a:r>
              <a:rPr lang="en-GB" dirty="0"/>
              <a:t> = 1 j = 1, 2, 3, 4, .... , n ( n-1 times) third time : </a:t>
            </a:r>
            <a:r>
              <a:rPr lang="en-GB" dirty="0" err="1"/>
              <a:t>i</a:t>
            </a:r>
            <a:r>
              <a:rPr lang="en-GB" dirty="0"/>
              <a:t> = 2 j = 2, 3, 4, ... , n </a:t>
            </a:r>
            <a:r>
              <a:rPr lang="en-GB" dirty="0" err="1"/>
              <a:t>i</a:t>
            </a:r>
            <a:r>
              <a:rPr lang="en-GB" dirty="0"/>
              <a:t> = 0 : j = 0 -&gt; n (n) </a:t>
            </a:r>
            <a:r>
              <a:rPr lang="en-GB" dirty="0" err="1"/>
              <a:t>i</a:t>
            </a:r>
            <a:r>
              <a:rPr lang="en-GB" dirty="0"/>
              <a:t> = 1 : j = 1 -&gt; n (n-1) </a:t>
            </a:r>
            <a:r>
              <a:rPr lang="en-GB" dirty="0" err="1"/>
              <a:t>i</a:t>
            </a:r>
            <a:r>
              <a:rPr lang="en-GB" dirty="0"/>
              <a:t> = 2 : j = 2 -&gt; n (n-2) </a:t>
            </a:r>
            <a:r>
              <a:rPr lang="en-GB" dirty="0" err="1"/>
              <a:t>i</a:t>
            </a:r>
            <a:r>
              <a:rPr lang="en-GB" dirty="0"/>
              <a:t> = n - 1 (</a:t>
            </a:r>
            <a:r>
              <a:rPr lang="en-GB" dirty="0" err="1"/>
              <a:t>i</a:t>
            </a:r>
            <a:r>
              <a:rPr lang="en-GB" dirty="0"/>
              <a:t> &lt; n) : j = (n - 1) -&gt; n ( 1) sum( 1 + 2 + 3 + 4 + ..... + n) = n*(n + 1)/2 = O(n^2) second part of the question m does not increment this loop will not stop.</a:t>
            </a:r>
            <a:endParaRPr lang="en-P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7CE3-6F7B-8047-9060-6BC56403F62E}" type="slidenum">
              <a:rPr lang="en-PK" smtClean="0"/>
              <a:t>31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688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44DC0E6-F817-FE41-81A8-D9F248B042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PK"/>
              <a:t>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873C61C-A09C-AB4A-A685-48BF0384F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BAE89-B9C1-CA44-BB01-371F4E8F1529}" type="slidenum">
              <a:rPr lang="ar-SA" altLang="en-PK"/>
              <a:pPr/>
              <a:t>43</a:t>
            </a:fld>
            <a:endParaRPr lang="en-US" altLang="en-PK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3303511-F152-3340-A39B-85655DBC14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8CA8150-C374-5544-ABDF-5BB7A8DF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  <p:extLst>
      <p:ext uri="{BB962C8B-B14F-4D97-AF65-F5344CB8AC3E}">
        <p14:creationId xmlns:p14="http://schemas.microsoft.com/office/powerpoint/2010/main" val="144038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25DD1AF-AC94-F444-9F80-F1C2013709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PK"/>
              <a:t>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89A0773-AF73-8344-A9EC-E2A58FFB87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D2138-53FB-1B42-B527-6E96E791AD56}" type="slidenum">
              <a:rPr lang="ar-SA" altLang="en-PK"/>
              <a:pPr/>
              <a:t>44</a:t>
            </a:fld>
            <a:endParaRPr lang="en-US" altLang="en-PK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C27DA91-2F55-A34D-B0BF-29E23A83AA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7BFDF46-B823-7049-BB73-5298A04D4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  <p:extLst>
      <p:ext uri="{BB962C8B-B14F-4D97-AF65-F5344CB8AC3E}">
        <p14:creationId xmlns:p14="http://schemas.microsoft.com/office/powerpoint/2010/main" val="154996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2C4B-A602-854E-A67B-DF18DEF2678C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13-27A1-2D4C-B9BE-E344374DF07F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A69-B977-5249-B59F-272026AE9465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9C0C-B88A-BC4B-9BAE-673DFF57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4846-8944-B648-BDDB-178893D943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0FD0F-F382-2948-9646-91B83672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7409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4E3A-A171-5F4E-8D0B-56E4187D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943C9-3835-4647-B85F-32976B0C6E0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5AF42-56EC-B646-97BA-4274F9E715B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2F8F04-0F1F-864F-B12A-72CEA8F9AE2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148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4162-0AFE-C14D-B66C-1F3DB540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A6C3-256D-7D4C-A3DD-07C566606C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A7317AAF-9B75-6647-8B40-F004E4B8298B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03EF8-59BB-3143-8063-CC822FAF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0B455FB-E5F7-6E43-B334-FDE8A562BF23}" type="datetime1">
              <a:rPr lang="en-US" altLang="en-PK" smtClean="0"/>
              <a:t>7/7/20</a:t>
            </a:fld>
            <a:endParaRPr lang="en-US" alt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2F722-5D0B-6F4D-B1AE-6BEE1EA2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PK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6CED-6361-3B4A-ABDE-67A49420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835FC02-6575-2848-9E5F-1162A1A0264C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41537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DA6-F90A-DF4F-9E70-7FD16364F522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154E-FD65-FD43-9709-50441F31A279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C4B4-B128-2F45-9939-E3EEB36487BA}" type="datetime1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E3B-9341-A041-BF6D-53D80DF0CA7C}" type="datetime1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36E-EA1B-A64C-9871-12E2896587D0}" type="datetime1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54C-29A7-4944-BC5A-E134AE54B2BA}" type="datetime1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221E-A63D-F64C-9863-889FE2A1EED0}" type="datetime1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B351-0151-6A4C-9C22-8FB6C23276C7}" type="datetime1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A8A-1249-BF48-B7C7-6F52C4689C18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01</a:t>
            </a:r>
          </a:p>
        </p:txBody>
      </p:sp>
    </p:spTree>
    <p:extLst>
      <p:ext uri="{BB962C8B-B14F-4D97-AF65-F5344CB8AC3E}">
        <p14:creationId xmlns:p14="http://schemas.microsoft.com/office/powerpoint/2010/main" val="256167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gives a high-level description of an algorithm without the ambiguity associated with plain text but also without the need to know the syntax of a particular programming language.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3765-9BFA-FD44-978D-F1789ADC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28241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World");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In above code “Hello World!!!” print only once on a screen. So, time complexity is constant: O(1)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EFD09-857E-D74A-B346-0FBA2591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08683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A4B9-980E-5741-8B7B-8F07FBAE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Example: Add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CECB-3C25-704B-89D9-2A04549D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Add two </a:t>
            </a:r>
            <a:r>
              <a:rPr lang="en-GB" dirty="0" err="1"/>
              <a:t>num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( </a:t>
            </a:r>
          </a:p>
          <a:p>
            <a:pPr marL="0" indent="0">
              <a:buNone/>
            </a:pPr>
            <a:r>
              <a:rPr lang="en-GB" dirty="0"/>
              <a:t>Read a;</a:t>
            </a:r>
          </a:p>
          <a:p>
            <a:pPr marL="0" indent="0">
              <a:buNone/>
            </a:pPr>
            <a:r>
              <a:rPr lang="en-GB" dirty="0"/>
              <a:t>Read b;</a:t>
            </a:r>
          </a:p>
          <a:p>
            <a:pPr marL="0" indent="0">
              <a:buNone/>
            </a:pPr>
            <a:r>
              <a:rPr lang="en-GB" dirty="0"/>
              <a:t>Return (</a:t>
            </a:r>
            <a:r>
              <a:rPr lang="en-GB" dirty="0" err="1"/>
              <a:t>a+b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F6A93-622E-E348-BD11-1885CDBA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08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consider another code: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void 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 = 8; 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("Hello Word !!!");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8E2FD-EB9F-3A44-B288-99B06C9B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35071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&lt;- 1 to length(A) </a:t>
            </a:r>
          </a:p>
          <a:p>
            <a:r>
              <a:rPr lang="en-US" dirty="0"/>
              <a:t>   x &lt;- A[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  <a:p>
            <a:r>
              <a:rPr lang="en-US" dirty="0"/>
              <a:t>   j &lt;-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   while j &gt; 0 and A[j-1] &gt; x </a:t>
            </a:r>
          </a:p>
          <a:p>
            <a:r>
              <a:rPr lang="en-US" dirty="0"/>
              <a:t>      A[j] &lt;- A[j-1] </a:t>
            </a:r>
          </a:p>
          <a:p>
            <a:r>
              <a:rPr lang="en-US" dirty="0"/>
              <a:t>      j &lt;- j - 1 </a:t>
            </a:r>
          </a:p>
          <a:p>
            <a:r>
              <a:rPr lang="en-US" dirty="0"/>
              <a:t>   A[j] &lt;- 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8B5C-3247-A24E-A5E1-ADAB0814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33647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Insertion-Sort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A list L of integers of length n  </a:t>
            </a:r>
          </a:p>
          <a:p>
            <a:pPr marL="0" indent="0">
              <a:buNone/>
            </a:pPr>
            <a:r>
              <a:rPr lang="en-US" dirty="0"/>
              <a:t>Output: A sorted list L1 containing those integers present in L </a:t>
            </a:r>
          </a:p>
          <a:p>
            <a:pPr marL="0" indent="0">
              <a:buNone/>
            </a:pPr>
            <a:r>
              <a:rPr lang="en-US" dirty="0"/>
              <a:t>Step 1: Keep a sorted list L1 which starts off empty  </a:t>
            </a:r>
          </a:p>
          <a:p>
            <a:pPr marL="0" indent="0">
              <a:buNone/>
            </a:pPr>
            <a:r>
              <a:rPr lang="en-US" dirty="0"/>
              <a:t>Step 2: Perform Step 3 for each element in the original list L  </a:t>
            </a:r>
          </a:p>
          <a:p>
            <a:pPr marL="0" indent="0">
              <a:buNone/>
            </a:pPr>
            <a:r>
              <a:rPr lang="en-US" dirty="0"/>
              <a:t>Step 3: Insert it into the correct position in the sorted list L1.  </a:t>
            </a:r>
          </a:p>
          <a:p>
            <a:pPr marL="0" indent="0">
              <a:buNone/>
            </a:pPr>
            <a:r>
              <a:rPr lang="en-US" dirty="0"/>
              <a:t>Step 4: Return the sorted list </a:t>
            </a:r>
          </a:p>
          <a:p>
            <a:pPr marL="0" indent="0">
              <a:buNone/>
            </a:pPr>
            <a:r>
              <a:rPr lang="en-US" dirty="0"/>
              <a:t>Step 5: Stop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D93F-F678-E34A-B17B-E1AB32C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62735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Types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Worst-case</a:t>
            </a:r>
            <a:r>
              <a:rPr lang="en-US" dirty="0"/>
              <a:t> − The maximum number of steps taken on any instance of size 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r>
              <a:rPr lang="en-US" b="1" dirty="0"/>
              <a:t>Best-case</a:t>
            </a:r>
            <a:r>
              <a:rPr lang="en-US" dirty="0"/>
              <a:t> − The minimum number of steps taken on any instance of size 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r>
              <a:rPr lang="en-US" b="1" dirty="0"/>
              <a:t>Average case</a:t>
            </a:r>
            <a:r>
              <a:rPr lang="en-US" dirty="0"/>
              <a:t> − An average number of steps taken on any instance of size 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29779-382A-8F4A-B31B-B7F3376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2011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2A48-FBBC-C440-8680-F2B0AA63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PK" dirty="0"/>
              <a:t>hich one?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C15D-F0E2-724E-834D-49FCC0B9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PK" dirty="0"/>
              <a:t>We are usually interested in the </a:t>
            </a:r>
            <a:r>
              <a:rPr lang="en-US" altLang="en-PK" b="1" dirty="0"/>
              <a:t>worst case </a:t>
            </a:r>
            <a:r>
              <a:rPr lang="en-US" altLang="en-PK" dirty="0"/>
              <a:t>complexity: what are the most operations that might be performed for a given problem size. </a:t>
            </a:r>
          </a:p>
          <a:p>
            <a:pPr lvl="1">
              <a:lnSpc>
                <a:spcPct val="80000"/>
              </a:lnSpc>
            </a:pPr>
            <a:r>
              <a:rPr lang="en-US" altLang="en-PK" sz="2800" dirty="0"/>
              <a:t>Easier to compute</a:t>
            </a:r>
          </a:p>
          <a:p>
            <a:pPr lvl="1">
              <a:lnSpc>
                <a:spcPct val="80000"/>
              </a:lnSpc>
            </a:pPr>
            <a:r>
              <a:rPr lang="en-US" altLang="en-PK" sz="2800" dirty="0"/>
              <a:t>Usually close to the actual running time</a:t>
            </a:r>
          </a:p>
          <a:p>
            <a:pPr lvl="1">
              <a:lnSpc>
                <a:spcPct val="80000"/>
              </a:lnSpc>
            </a:pPr>
            <a:r>
              <a:rPr lang="en-US" altLang="en-PK" sz="2800" dirty="0"/>
              <a:t>Crucial to real-time systems (e.g. air-traffic control)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Best case depends on the input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Average case is often difficult to compute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F60A-091E-9241-9B12-92FB94B6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65032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8A90-A156-574E-B374-5DC56B05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How to choose an Algorithm?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340F7-60BE-464F-ACDD-2C9F465FFDA4}"/>
              </a:ext>
            </a:extLst>
          </p:cNvPr>
          <p:cNvSpPr/>
          <p:nvPr/>
        </p:nvSpPr>
        <p:spPr>
          <a:xfrm>
            <a:off x="1790700" y="2534334"/>
            <a:ext cx="88582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              			  Problem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Sol 1.   	  	 Sol 2. 		  Sol 3  		  Sol 4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		 Algo2		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		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T 1 		T2 		T3		 T4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S1		 S2		S3		 S4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1F9F6A-E937-6D43-BE01-CCC6B46B66E6}"/>
              </a:ext>
            </a:extLst>
          </p:cNvPr>
          <p:cNvGrpSpPr/>
          <p:nvPr/>
        </p:nvGrpSpPr>
        <p:grpSpPr>
          <a:xfrm>
            <a:off x="2906730" y="2657370"/>
            <a:ext cx="5057640" cy="788040"/>
            <a:chOff x="2906730" y="2657370"/>
            <a:chExt cx="5057640" cy="7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5C68689-01FE-E749-91C0-FE642492BD0B}"/>
                    </a:ext>
                  </a:extLst>
                </p14:cNvPr>
                <p14:cNvContentPartPr/>
                <p14:nvPr/>
              </p14:nvContentPartPr>
              <p14:xfrm>
                <a:off x="2906730" y="2657370"/>
                <a:ext cx="2092680" cy="688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5C68689-01FE-E749-91C0-FE642492BD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8090" y="2648370"/>
                  <a:ext cx="211032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666E3D-3865-0247-9CE0-ABA317A1D1C7}"/>
                    </a:ext>
                  </a:extLst>
                </p14:cNvPr>
                <p14:cNvContentPartPr/>
                <p14:nvPr/>
              </p14:nvContentPartPr>
              <p14:xfrm>
                <a:off x="4704210" y="2906130"/>
                <a:ext cx="425160" cy="529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666E3D-3865-0247-9CE0-ABA317A1D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5570" y="2897490"/>
                  <a:ext cx="442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645851-3C27-2E4F-8143-A41D92DF454F}"/>
                    </a:ext>
                  </a:extLst>
                </p14:cNvPr>
                <p14:cNvContentPartPr/>
                <p14:nvPr/>
              </p14:nvContentPartPr>
              <p14:xfrm>
                <a:off x="5657490" y="2961210"/>
                <a:ext cx="572760" cy="478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645851-3C27-2E4F-8143-A41D92DF45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8850" y="2952210"/>
                  <a:ext cx="5904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C2A8EF-3855-914E-86B8-3826B4725C09}"/>
                    </a:ext>
                  </a:extLst>
                </p14:cNvPr>
                <p14:cNvContentPartPr/>
                <p14:nvPr/>
              </p14:nvContentPartPr>
              <p14:xfrm>
                <a:off x="6111090" y="2672490"/>
                <a:ext cx="1853280" cy="77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C2A8EF-3855-914E-86B8-3826B4725C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2090" y="2663490"/>
                  <a:ext cx="1870920" cy="79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46E1C1-A42F-BF47-B300-3BD8878E447C}"/>
              </a:ext>
            </a:extLst>
          </p:cNvPr>
          <p:cNvSpPr/>
          <p:nvPr/>
        </p:nvSpPr>
        <p:spPr>
          <a:xfrm>
            <a:off x="8305800" y="24126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Time 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Space</a:t>
            </a:r>
            <a:endParaRPr lang="en-GB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9417445-F9AF-534F-890E-00DAD2672257}"/>
              </a:ext>
            </a:extLst>
          </p:cNvPr>
          <p:cNvSpPr/>
          <p:nvPr/>
        </p:nvSpPr>
        <p:spPr>
          <a:xfrm>
            <a:off x="2209800" y="58465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T2 &lt; T1 &lt; T3 &lt; T4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          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S2 &lt; S4 &lt; S3 &lt; S1</a:t>
            </a:r>
            <a:endParaRPr lang="en-GB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D85BFAA-F285-DD41-AEE1-6401EE6F5628}"/>
                  </a:ext>
                </a:extLst>
              </p14:cNvPr>
              <p14:cNvContentPartPr/>
              <p14:nvPr/>
            </p14:nvContentPartPr>
            <p14:xfrm>
              <a:off x="2032290" y="4008090"/>
              <a:ext cx="18360" cy="488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D85BFAA-F285-DD41-AEE1-6401EE6F56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3650" y="3999090"/>
                <a:ext cx="360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D88F66C-6D5F-0B4E-88B0-797C499E6005}"/>
                  </a:ext>
                </a:extLst>
              </p14:cNvPr>
              <p14:cNvContentPartPr/>
              <p14:nvPr/>
            </p14:nvContentPartPr>
            <p14:xfrm>
              <a:off x="3951090" y="3951930"/>
              <a:ext cx="360" cy="497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D88F66C-6D5F-0B4E-88B0-797C499E60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2450" y="3943290"/>
                <a:ext cx="180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8E6475B-6192-B54E-80EA-2122EFE9A202}"/>
                  </a:ext>
                </a:extLst>
              </p14:cNvPr>
              <p14:cNvContentPartPr/>
              <p14:nvPr/>
            </p14:nvContentPartPr>
            <p14:xfrm>
              <a:off x="5731650" y="4016730"/>
              <a:ext cx="360" cy="457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8E6475B-6192-B54E-80EA-2122EFE9A2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22650" y="4008090"/>
                <a:ext cx="180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E5BFD1B-B09A-8A45-960B-E9BC829A99A7}"/>
                  </a:ext>
                </a:extLst>
              </p14:cNvPr>
              <p14:cNvContentPartPr/>
              <p14:nvPr/>
            </p14:nvContentPartPr>
            <p14:xfrm>
              <a:off x="7646850" y="4047330"/>
              <a:ext cx="10800" cy="437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E5BFD1B-B09A-8A45-960B-E9BC829A99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7850" y="4038330"/>
                <a:ext cx="28440" cy="45540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Footer Placeholder 136">
            <a:extLst>
              <a:ext uri="{FF2B5EF4-FFF2-40B4-BE49-F238E27FC236}">
                <a16:creationId xmlns:a16="http://schemas.microsoft.com/office/drawing/2014/main" id="{FB3E9B0A-93BC-0F4F-861E-43792C4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53999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CE54-D4AB-E34E-8BCE-4B7B0AB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Simple Complexity Analysis: Loops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A9B5-2697-2A47-8BC0-37342756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PK" dirty="0"/>
              <a:t>We start by considering how to count operations in loops.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PK" dirty="0"/>
              <a:t>or ( i= 0; i &lt; n ; i++ )</a:t>
            </a:r>
          </a:p>
          <a:p>
            <a:pPr marL="0" indent="0">
              <a:buNone/>
            </a:pPr>
            <a:r>
              <a:rPr lang="en-PK" dirty="0"/>
              <a:t>{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PK" dirty="0"/>
              <a:t>ome statements;</a:t>
            </a:r>
          </a:p>
          <a:p>
            <a:pPr marL="0" indent="0">
              <a:buNone/>
            </a:pPr>
            <a:endParaRPr lang="en-PK" dirty="0"/>
          </a:p>
          <a:p>
            <a:pPr marL="0" indent="0">
              <a:buNone/>
            </a:pPr>
            <a:r>
              <a:rPr lang="en-PK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D3E-5CFD-9045-BF83-36EB020E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33870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algorithm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sequence of unambiguous instructions for solving a problem, i.e., for obtaining a required output for any legitimate input in a finite amount of time.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277A-DE03-CE4C-9F6A-364AEF48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5145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58F3-4AA2-AB47-AC25-84486FD8AF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altLang="en-PK" dirty="0"/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PK" dirty="0"/>
              <a:t>or ( i= 0; i &lt; n ; i++ )</a:t>
            </a:r>
          </a:p>
          <a:p>
            <a:pPr marL="0" indent="0">
              <a:buNone/>
            </a:pPr>
            <a:r>
              <a:rPr lang="en-PK" dirty="0"/>
              <a:t>{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PK" dirty="0"/>
              <a:t>ome statements;</a:t>
            </a:r>
          </a:p>
          <a:p>
            <a:pPr marL="0" indent="0">
              <a:buNone/>
            </a:pPr>
            <a:endParaRPr lang="en-PK" dirty="0"/>
          </a:p>
          <a:p>
            <a:pPr marL="0" indent="0">
              <a:buNone/>
            </a:pPr>
            <a:r>
              <a:rPr lang="en-PK" dirty="0"/>
              <a:t>}</a:t>
            </a:r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4DB1-EFC9-7141-920D-3708F5F32D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39725" indent="-339725">
              <a:tabLst>
                <a:tab pos="574675" algn="l"/>
              </a:tabLst>
            </a:pPr>
            <a:r>
              <a:rPr lang="en-GB" altLang="en-PK" sz="2000" dirty="0"/>
              <a:t>If the number of iterations of a loop is </a:t>
            </a:r>
            <a:r>
              <a:rPr lang="en-GB" altLang="en-PK" sz="2000" b="1" dirty="0"/>
              <a:t>n</a:t>
            </a:r>
            <a:r>
              <a:rPr lang="en-GB" altLang="en-PK" sz="2000" dirty="0"/>
              <a:t>. </a:t>
            </a:r>
          </a:p>
          <a:p>
            <a:pPr marL="1200150" lvl="3" indent="0">
              <a:tabLst>
                <a:tab pos="574675" algn="l"/>
              </a:tabLst>
            </a:pPr>
            <a:endParaRPr lang="en-GB" altLang="en-PK" dirty="0"/>
          </a:p>
          <a:p>
            <a:pPr marL="739775" lvl="1">
              <a:tabLst>
                <a:tab pos="574675" algn="l"/>
              </a:tabLst>
            </a:pPr>
            <a:r>
              <a:rPr lang="en-GB" altLang="en-PK" sz="2000" dirty="0"/>
              <a:t> The initialization statement is executed one time</a:t>
            </a:r>
          </a:p>
          <a:p>
            <a:pPr marL="1200150" lvl="3" indent="0">
              <a:buFontTx/>
              <a:buNone/>
              <a:tabLst>
                <a:tab pos="574675" algn="l"/>
              </a:tabLst>
            </a:pPr>
            <a:endParaRPr lang="en-GB" altLang="en-PK" dirty="0"/>
          </a:p>
          <a:p>
            <a:pPr marL="739775" lvl="1">
              <a:tabLst>
                <a:tab pos="574675" algn="l"/>
              </a:tabLst>
            </a:pPr>
            <a:r>
              <a:rPr lang="en-GB" altLang="en-PK" sz="2000" dirty="0"/>
              <a:t>The loop condition is executed </a:t>
            </a:r>
            <a:r>
              <a:rPr lang="en-GB" altLang="en-PK" sz="2000" b="1" dirty="0"/>
              <a:t>n + 1</a:t>
            </a:r>
            <a:r>
              <a:rPr lang="en-GB" altLang="en-PK" sz="2000" dirty="0"/>
              <a:t> times.</a:t>
            </a:r>
          </a:p>
          <a:p>
            <a:pPr marL="739775" lvl="1">
              <a:tabLst>
                <a:tab pos="574675" algn="l"/>
              </a:tabLst>
            </a:pPr>
            <a:endParaRPr lang="en-GB" altLang="en-PK" sz="2000" dirty="0"/>
          </a:p>
          <a:p>
            <a:pPr marL="739775" lvl="1">
              <a:tabLst>
                <a:tab pos="574675" algn="l"/>
              </a:tabLst>
            </a:pPr>
            <a:r>
              <a:rPr lang="en-GB" altLang="en-PK" sz="2000" dirty="0"/>
              <a:t>Each of the statements in the loop body is executed </a:t>
            </a:r>
            <a:r>
              <a:rPr lang="en-GB" altLang="en-PK" sz="2000" b="1" dirty="0"/>
              <a:t>n</a:t>
            </a:r>
            <a:r>
              <a:rPr lang="en-GB" altLang="en-PK" sz="2000" dirty="0"/>
              <a:t> times.</a:t>
            </a:r>
          </a:p>
          <a:p>
            <a:pPr marL="739775" lvl="1">
              <a:tabLst>
                <a:tab pos="574675" algn="l"/>
              </a:tabLst>
            </a:pPr>
            <a:endParaRPr lang="en-GB" altLang="en-PK" sz="2000" dirty="0"/>
          </a:p>
          <a:p>
            <a:pPr marL="739775" lvl="1">
              <a:tabLst>
                <a:tab pos="574675" algn="l"/>
              </a:tabLst>
            </a:pPr>
            <a:r>
              <a:rPr lang="en-GB" altLang="en-PK" sz="2000" dirty="0"/>
              <a:t>The loop-index update statement is executed </a:t>
            </a:r>
            <a:r>
              <a:rPr lang="en-GB" altLang="en-PK" sz="2000" b="1" dirty="0"/>
              <a:t>n</a:t>
            </a:r>
            <a:r>
              <a:rPr lang="en-GB" altLang="en-PK" sz="2000" dirty="0"/>
              <a:t> times.</a:t>
            </a:r>
          </a:p>
          <a:p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74D9B-210B-9E48-9CC0-61D9E515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39161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255F199-E915-C140-89BD-34045F064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9"/>
            <a:ext cx="8229600" cy="433387"/>
          </a:xfrm>
        </p:spPr>
        <p:txBody>
          <a:bodyPr>
            <a:normAutofit fontScale="90000"/>
          </a:bodyPr>
          <a:lstStyle/>
          <a:p>
            <a:r>
              <a:rPr lang="en-US" altLang="en-PK" sz="2800" b="1" dirty="0"/>
              <a:t>Simple Complexity Analysis: Linear loops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63F320-33FD-EE46-AC87-F20A6E76F4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549276"/>
            <a:ext cx="8147050" cy="63087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PK" sz="2100" dirty="0"/>
              <a:t>A </a:t>
            </a:r>
            <a:r>
              <a:rPr lang="en-US" altLang="en-PK" sz="2100" b="1" dirty="0"/>
              <a:t>linear loop</a:t>
            </a:r>
            <a:r>
              <a:rPr lang="en-US" altLang="en-PK" sz="2100" dirty="0"/>
              <a:t> is one in which the loop index is updated by either addition or subtraction.</a:t>
            </a:r>
          </a:p>
          <a:p>
            <a:pPr>
              <a:lnSpc>
                <a:spcPct val="80000"/>
              </a:lnSpc>
            </a:pPr>
            <a:endParaRPr lang="en-GB" altLang="en-PK" sz="2100" dirty="0"/>
          </a:p>
          <a:p>
            <a:pPr>
              <a:lnSpc>
                <a:spcPct val="80000"/>
              </a:lnSpc>
            </a:pPr>
            <a:r>
              <a:rPr lang="en-GB" altLang="en-PK" sz="2100" dirty="0"/>
              <a:t>Then in each of the following </a:t>
            </a:r>
            <a:r>
              <a:rPr lang="en-GB" altLang="en-PK" sz="2100" b="1" dirty="0"/>
              <a:t>independent</a:t>
            </a:r>
            <a:r>
              <a:rPr lang="en-GB" altLang="en-PK" sz="2100" dirty="0"/>
              <a:t> linear loops:</a:t>
            </a:r>
            <a:endParaRPr lang="en-GB" altLang="en-PK" sz="1400" dirty="0"/>
          </a:p>
          <a:p>
            <a:pPr>
              <a:lnSpc>
                <a:spcPct val="80000"/>
              </a:lnSpc>
            </a:pPr>
            <a:endParaRPr lang="en-GB" altLang="en-PK" sz="1400" dirty="0"/>
          </a:p>
          <a:p>
            <a:pPr>
              <a:lnSpc>
                <a:spcPct val="80000"/>
              </a:lnSpc>
            </a:pPr>
            <a:endParaRPr lang="en-GB" altLang="en-PK" sz="1400" dirty="0"/>
          </a:p>
          <a:p>
            <a:pPr>
              <a:lnSpc>
                <a:spcPct val="80000"/>
              </a:lnSpc>
            </a:pPr>
            <a:endParaRPr lang="en-GB" altLang="en-PK" sz="1400" dirty="0"/>
          </a:p>
          <a:p>
            <a:pPr>
              <a:lnSpc>
                <a:spcPct val="80000"/>
              </a:lnSpc>
            </a:pPr>
            <a:endParaRPr lang="en-GB" altLang="en-PK" sz="1400" dirty="0"/>
          </a:p>
          <a:p>
            <a:pPr>
              <a:lnSpc>
                <a:spcPct val="80000"/>
              </a:lnSpc>
            </a:pPr>
            <a:endParaRPr lang="en-GB" altLang="en-PK" sz="1400" dirty="0"/>
          </a:p>
          <a:p>
            <a:pPr>
              <a:lnSpc>
                <a:spcPct val="80000"/>
              </a:lnSpc>
            </a:pPr>
            <a:endParaRPr lang="en-GB" altLang="en-PK" sz="1400" dirty="0"/>
          </a:p>
          <a:p>
            <a:pPr>
              <a:lnSpc>
                <a:spcPct val="80000"/>
              </a:lnSpc>
            </a:pPr>
            <a:endParaRPr lang="en-GB" altLang="en-PK" sz="1400" dirty="0"/>
          </a:p>
          <a:p>
            <a:pPr>
              <a:lnSpc>
                <a:spcPct val="80000"/>
              </a:lnSpc>
            </a:pPr>
            <a:r>
              <a:rPr lang="en-GB" altLang="en-PK" sz="1800" dirty="0"/>
              <a:t> </a:t>
            </a:r>
            <a:r>
              <a:rPr lang="en-GB" altLang="en-PK" sz="2000" dirty="0"/>
              <a:t>The number of iterations is: </a:t>
            </a:r>
            <a:r>
              <a:rPr lang="en-GB" altLang="en-PK" sz="2000" b="1" dirty="0"/>
              <a:t> </a:t>
            </a:r>
            <a:r>
              <a:rPr lang="en-GB" altLang="en-PK" sz="2000" dirty="0"/>
              <a:t>(</a:t>
            </a:r>
            <a:r>
              <a:rPr lang="en-GB" altLang="en-PK" sz="2000" b="1" dirty="0"/>
              <a:t>n – k ) </a:t>
            </a:r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r>
              <a:rPr lang="en-GB" altLang="en-PK" sz="2000" dirty="0"/>
              <a:t>The initialization statement is executed </a:t>
            </a:r>
            <a:r>
              <a:rPr lang="en-GB" altLang="en-PK" sz="2000" b="1" dirty="0"/>
              <a:t>one</a:t>
            </a:r>
            <a:r>
              <a:rPr lang="en-GB" altLang="en-PK" sz="2000" dirty="0"/>
              <a:t> time.</a:t>
            </a:r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r>
              <a:rPr lang="en-GB" altLang="en-PK" sz="2000" dirty="0"/>
              <a:t>The condition is executed (</a:t>
            </a:r>
            <a:r>
              <a:rPr lang="en-GB" altLang="en-PK" sz="2000" b="1" dirty="0"/>
              <a:t>n – k ) +  1</a:t>
            </a:r>
            <a:r>
              <a:rPr lang="en-GB" altLang="en-PK" sz="2000" dirty="0"/>
              <a:t> times.</a:t>
            </a:r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r>
              <a:rPr lang="en-GB" altLang="en-PK" sz="2000" dirty="0"/>
              <a:t>The update statement is executed (</a:t>
            </a:r>
            <a:r>
              <a:rPr lang="en-GB" altLang="en-PK" sz="2000" b="1" dirty="0"/>
              <a:t>n – k ) </a:t>
            </a:r>
            <a:r>
              <a:rPr lang="en-GB" altLang="en-PK" sz="2000" b="1" dirty="0">
                <a:sym typeface="Symbol" pitchFamily="2" charset="2"/>
              </a:rPr>
              <a:t> </a:t>
            </a:r>
            <a:r>
              <a:rPr lang="en-GB" altLang="en-PK" sz="2000" dirty="0"/>
              <a:t>times.</a:t>
            </a:r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r>
              <a:rPr lang="en-GB" altLang="en-PK" sz="2000" dirty="0"/>
              <a:t>Each of </a:t>
            </a:r>
            <a:r>
              <a:rPr lang="en-GB" altLang="en-PK" sz="2000" b="1" dirty="0"/>
              <a:t>statement1</a:t>
            </a:r>
            <a:r>
              <a:rPr lang="en-GB" altLang="en-PK" sz="2000" dirty="0"/>
              <a:t> and </a:t>
            </a:r>
            <a:r>
              <a:rPr lang="en-GB" altLang="en-PK" sz="2000" b="1" dirty="0"/>
              <a:t>statement2</a:t>
            </a:r>
            <a:r>
              <a:rPr lang="en-GB" altLang="en-PK" sz="2000" dirty="0"/>
              <a:t> is executed (</a:t>
            </a:r>
            <a:r>
              <a:rPr lang="en-GB" altLang="en-PK" sz="2000" b="1" dirty="0"/>
              <a:t>n – k ) </a:t>
            </a:r>
            <a:r>
              <a:rPr lang="en-GB" altLang="en-PK" sz="2000" dirty="0"/>
              <a:t>times.</a:t>
            </a:r>
            <a:endParaRPr lang="en-US" altLang="en-PK" sz="2000" dirty="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7CB4A76C-1D6C-9645-827F-70958AE3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631" y="1970088"/>
            <a:ext cx="3870325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GB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k; </a:t>
            </a:r>
            <a:r>
              <a:rPr lang="en-GB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60439" name="Group 23">
            <a:extLst>
              <a:ext uri="{FF2B5EF4-FFF2-40B4-BE49-F238E27FC236}">
                <a16:creationId xmlns:a16="http://schemas.microsoft.com/office/drawing/2014/main" id="{C687357F-449B-6341-91C8-9C237E861B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5081707"/>
              </p:ext>
            </p:extLst>
          </p:nvPr>
        </p:nvGraphicFramePr>
        <p:xfrm>
          <a:off x="2207419" y="1919289"/>
          <a:ext cx="8208962" cy="1368425"/>
        </p:xfrm>
        <a:graphic>
          <a:graphicData uri="http://schemas.openxmlformats.org/drawingml/2006/table">
            <a:tbl>
              <a:tblPr/>
              <a:tblGrid>
                <a:gridCol w="4030662">
                  <a:extLst>
                    <a:ext uri="{9D8B030D-6E8A-4147-A177-3AD203B41FA5}">
                      <a16:colId xmlns:a16="http://schemas.microsoft.com/office/drawing/2014/main" val="2094537760"/>
                    </a:ext>
                  </a:extLst>
                </a:gridCol>
                <a:gridCol w="4178300">
                  <a:extLst>
                    <a:ext uri="{9D8B030D-6E8A-4147-A177-3AD203B41FA5}">
                      <a16:colId xmlns:a16="http://schemas.microsoft.com/office/drawing/2014/main" val="911819460"/>
                    </a:ext>
                  </a:extLst>
                </a:gridCol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746038"/>
                  </a:ext>
                </a:extLst>
              </a:tr>
            </a:tbl>
          </a:graphicData>
        </a:graphic>
      </p:graphicFrame>
      <p:sp>
        <p:nvSpPr>
          <p:cNvPr id="60437" name="Text Box 21">
            <a:extLst>
              <a:ext uri="{FF2B5EF4-FFF2-40B4-BE49-F238E27FC236}">
                <a16:creationId xmlns:a16="http://schemas.microsoft.com/office/drawing/2014/main" id="{59E9EB60-5BD2-8A48-8257-92BF952F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66" y="1970088"/>
            <a:ext cx="403225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GB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 </a:t>
            </a:r>
            <a:r>
              <a:rPr lang="en-GB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k; </a:t>
            </a:r>
            <a:r>
              <a:rPr lang="en-GB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--){</a:t>
            </a:r>
          </a:p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r>
              <a:rPr lang="en-GB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P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0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17790E5-CD92-2748-BA78-B309D30D8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229600" cy="576262"/>
          </a:xfrm>
        </p:spPr>
        <p:txBody>
          <a:bodyPr/>
          <a:lstStyle/>
          <a:p>
            <a:r>
              <a:rPr lang="en-US" altLang="en-PK" sz="2800"/>
              <a:t>Simple Complexity Analysis: Linear loops (cont’d)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36725D3-29D3-844B-95FC-2A47F887F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765175"/>
            <a:ext cx="8147050" cy="536098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GB" altLang="en-PK" sz="1600" dirty="0"/>
          </a:p>
          <a:p>
            <a:pPr>
              <a:lnSpc>
                <a:spcPct val="80000"/>
              </a:lnSpc>
            </a:pPr>
            <a:r>
              <a:rPr lang="en-GB" altLang="en-PK" sz="4500" dirty="0"/>
              <a:t>Then in each of the following </a:t>
            </a:r>
            <a:r>
              <a:rPr lang="en-GB" altLang="en-PK" sz="4500" b="1" dirty="0"/>
              <a:t>independent</a:t>
            </a:r>
            <a:r>
              <a:rPr lang="en-GB" altLang="en-PK" sz="4500" dirty="0"/>
              <a:t> linear loops:</a:t>
            </a:r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r>
              <a:rPr lang="en-GB" altLang="en-PK" sz="1600" dirty="0"/>
              <a:t> </a:t>
            </a:r>
            <a:r>
              <a:rPr lang="en-GB" altLang="en-PK" sz="3300" dirty="0"/>
              <a:t>The number of iterations is: </a:t>
            </a:r>
            <a:r>
              <a:rPr lang="en-GB" altLang="en-PK" sz="3300" b="1" dirty="0"/>
              <a:t> </a:t>
            </a:r>
            <a:r>
              <a:rPr lang="en-GB" altLang="en-PK" sz="3300" dirty="0"/>
              <a:t>(</a:t>
            </a:r>
            <a:r>
              <a:rPr lang="en-GB" altLang="en-PK" sz="3300" b="1" dirty="0"/>
              <a:t>n – k ) + 1 </a:t>
            </a:r>
          </a:p>
          <a:p>
            <a:pPr>
              <a:lnSpc>
                <a:spcPct val="80000"/>
              </a:lnSpc>
            </a:pPr>
            <a:endParaRPr lang="en-GB" altLang="en-PK" sz="3300" dirty="0"/>
          </a:p>
          <a:p>
            <a:pPr>
              <a:lnSpc>
                <a:spcPct val="80000"/>
              </a:lnSpc>
            </a:pPr>
            <a:r>
              <a:rPr lang="en-GB" altLang="en-PK" sz="3300" dirty="0"/>
              <a:t>The initialization statement is executed </a:t>
            </a:r>
            <a:r>
              <a:rPr lang="en-GB" altLang="en-PK" sz="3300" b="1" dirty="0"/>
              <a:t>one</a:t>
            </a:r>
            <a:r>
              <a:rPr lang="en-GB" altLang="en-PK" sz="3300" dirty="0"/>
              <a:t> time.</a:t>
            </a:r>
          </a:p>
          <a:p>
            <a:pPr>
              <a:lnSpc>
                <a:spcPct val="80000"/>
              </a:lnSpc>
            </a:pPr>
            <a:endParaRPr lang="en-GB" altLang="en-PK" sz="3300" dirty="0"/>
          </a:p>
          <a:p>
            <a:pPr>
              <a:lnSpc>
                <a:spcPct val="80000"/>
              </a:lnSpc>
            </a:pPr>
            <a:r>
              <a:rPr lang="en-GB" altLang="en-PK" sz="3300" dirty="0"/>
              <a:t>The condition is executed (</a:t>
            </a:r>
            <a:r>
              <a:rPr lang="en-GB" altLang="en-PK" sz="3300" b="1" dirty="0"/>
              <a:t>n – k ) +  2</a:t>
            </a:r>
            <a:r>
              <a:rPr lang="en-GB" altLang="en-PK" sz="3300" dirty="0"/>
              <a:t> times.</a:t>
            </a:r>
          </a:p>
          <a:p>
            <a:pPr>
              <a:lnSpc>
                <a:spcPct val="80000"/>
              </a:lnSpc>
            </a:pPr>
            <a:endParaRPr lang="en-GB" altLang="en-PK" sz="3300" dirty="0"/>
          </a:p>
          <a:p>
            <a:pPr>
              <a:lnSpc>
                <a:spcPct val="80000"/>
              </a:lnSpc>
            </a:pPr>
            <a:r>
              <a:rPr lang="en-GB" altLang="en-PK" sz="3300" dirty="0"/>
              <a:t>The update statement is executed (</a:t>
            </a:r>
            <a:r>
              <a:rPr lang="en-GB" altLang="en-PK" sz="3300" b="1" dirty="0"/>
              <a:t>n – k ) + 1 </a:t>
            </a:r>
            <a:r>
              <a:rPr lang="en-GB" altLang="en-PK" sz="3300" b="1" dirty="0">
                <a:sym typeface="Symbol" pitchFamily="2" charset="2"/>
              </a:rPr>
              <a:t> </a:t>
            </a:r>
            <a:r>
              <a:rPr lang="en-GB" altLang="en-PK" sz="3300" dirty="0"/>
              <a:t>times.</a:t>
            </a:r>
          </a:p>
          <a:p>
            <a:pPr>
              <a:lnSpc>
                <a:spcPct val="80000"/>
              </a:lnSpc>
            </a:pPr>
            <a:endParaRPr lang="en-GB" altLang="en-PK" sz="3300" dirty="0"/>
          </a:p>
          <a:p>
            <a:pPr>
              <a:lnSpc>
                <a:spcPct val="80000"/>
              </a:lnSpc>
            </a:pPr>
            <a:r>
              <a:rPr lang="en-GB" altLang="en-PK" sz="3300" dirty="0"/>
              <a:t>Each of </a:t>
            </a:r>
            <a:r>
              <a:rPr lang="en-GB" altLang="en-PK" sz="3300" b="1" dirty="0"/>
              <a:t>statement1</a:t>
            </a:r>
            <a:r>
              <a:rPr lang="en-GB" altLang="en-PK" sz="3300" dirty="0"/>
              <a:t> and </a:t>
            </a:r>
            <a:r>
              <a:rPr lang="en-GB" altLang="en-PK" sz="3300" b="1" dirty="0"/>
              <a:t>statement2</a:t>
            </a:r>
            <a:r>
              <a:rPr lang="en-GB" altLang="en-PK" sz="3300" dirty="0"/>
              <a:t> is executed (</a:t>
            </a:r>
            <a:r>
              <a:rPr lang="en-GB" altLang="en-PK" sz="3300" b="1" dirty="0"/>
              <a:t>n – k ) + 1 </a:t>
            </a:r>
            <a:r>
              <a:rPr lang="en-GB" altLang="en-PK" sz="3300" dirty="0"/>
              <a:t>times.</a:t>
            </a:r>
            <a:endParaRPr lang="en-US" altLang="en-PK" sz="3300" dirty="0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9F158072-D7AA-9742-B52B-F398F68CF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700214"/>
            <a:ext cx="400685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for(int i = k; i &lt;= n; i++){</a:t>
            </a:r>
          </a:p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63493" name="Group 5">
            <a:extLst>
              <a:ext uri="{FF2B5EF4-FFF2-40B4-BE49-F238E27FC236}">
                <a16:creationId xmlns:a16="http://schemas.microsoft.com/office/drawing/2014/main" id="{15C086F2-6BBB-354D-B12E-EADE123AD53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08213" y="1628776"/>
          <a:ext cx="8208962" cy="1368425"/>
        </p:xfrm>
        <a:graphic>
          <a:graphicData uri="http://schemas.openxmlformats.org/drawingml/2006/table">
            <a:tbl>
              <a:tblPr/>
              <a:tblGrid>
                <a:gridCol w="4030662">
                  <a:extLst>
                    <a:ext uri="{9D8B030D-6E8A-4147-A177-3AD203B41FA5}">
                      <a16:colId xmlns:a16="http://schemas.microsoft.com/office/drawing/2014/main" val="3409801732"/>
                    </a:ext>
                  </a:extLst>
                </a:gridCol>
                <a:gridCol w="4178300">
                  <a:extLst>
                    <a:ext uri="{9D8B030D-6E8A-4147-A177-3AD203B41FA5}">
                      <a16:colId xmlns:a16="http://schemas.microsoft.com/office/drawing/2014/main" val="2148342421"/>
                    </a:ext>
                  </a:extLst>
                </a:gridCol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8027"/>
                  </a:ext>
                </a:extLst>
              </a:tr>
            </a:tbl>
          </a:graphicData>
        </a:graphic>
      </p:graphicFrame>
      <p:sp>
        <p:nvSpPr>
          <p:cNvPr id="63501" name="Text Box 13">
            <a:extLst>
              <a:ext uri="{FF2B5EF4-FFF2-40B4-BE49-F238E27FC236}">
                <a16:creationId xmlns:a16="http://schemas.microsoft.com/office/drawing/2014/main" id="{CE0E5F30-EBAA-3F4F-9D35-CFA0FEB46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700214"/>
            <a:ext cx="403225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for(int i = n; i &gt;= k; i--){</a:t>
            </a:r>
          </a:p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r>
              <a:rPr lang="en-GB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PK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9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CD41919-7DB5-854B-85F9-1B88B6CD4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"/>
            <a:ext cx="8229600" cy="360363"/>
          </a:xfrm>
        </p:spPr>
        <p:txBody>
          <a:bodyPr>
            <a:normAutofit fontScale="90000"/>
          </a:bodyPr>
          <a:lstStyle/>
          <a:p>
            <a:r>
              <a:rPr lang="en-US" altLang="en-PK" sz="3200"/>
              <a:t>Simple Complexity Analysis: Loop Example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519583B-C930-D548-9630-9DEAD4B2F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476250"/>
            <a:ext cx="8229600" cy="63817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GB" altLang="en-PK" sz="2400" dirty="0"/>
              <a:t>Find the exact number of basic operations in the following program fragment:</a:t>
            </a:r>
          </a:p>
          <a:p>
            <a:pPr>
              <a:lnSpc>
                <a:spcPct val="80000"/>
              </a:lnSpc>
            </a:pPr>
            <a:endParaRPr lang="en-GB" altLang="en-PK" sz="24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r>
              <a:rPr lang="en-GB" altLang="en-PK" sz="2200" dirty="0"/>
              <a:t>There are 2 assignments outside the loop =&gt; </a:t>
            </a:r>
            <a:r>
              <a:rPr lang="en-GB" altLang="en-PK" sz="2200" b="1" dirty="0"/>
              <a:t>2</a:t>
            </a:r>
            <a:r>
              <a:rPr lang="en-GB" altLang="en-PK" sz="2200" dirty="0"/>
              <a:t> operations.</a:t>
            </a:r>
          </a:p>
          <a:p>
            <a:pPr>
              <a:lnSpc>
                <a:spcPct val="80000"/>
              </a:lnSpc>
            </a:pPr>
            <a:endParaRPr lang="en-GB" altLang="en-PK" sz="2200" dirty="0"/>
          </a:p>
          <a:p>
            <a:pPr>
              <a:lnSpc>
                <a:spcPct val="80000"/>
              </a:lnSpc>
            </a:pPr>
            <a:r>
              <a:rPr lang="en-GB" altLang="en-PK" sz="2200" dirty="0"/>
              <a:t>The </a:t>
            </a:r>
            <a:r>
              <a:rPr lang="en-GB" altLang="en-PK" sz="2200" b="1" dirty="0"/>
              <a:t>for</a:t>
            </a:r>
            <a:r>
              <a:rPr lang="en-GB" altLang="en-PK" sz="2200" dirty="0"/>
              <a:t> loop comprises:</a:t>
            </a:r>
          </a:p>
          <a:p>
            <a:pPr>
              <a:lnSpc>
                <a:spcPct val="80000"/>
              </a:lnSpc>
            </a:pPr>
            <a:endParaRPr lang="en-GB" altLang="en-PK" sz="2200" dirty="0"/>
          </a:p>
          <a:p>
            <a:pPr lvl="2">
              <a:lnSpc>
                <a:spcPct val="80000"/>
              </a:lnSpc>
            </a:pPr>
            <a:r>
              <a:rPr lang="en-GB" altLang="en-PK" sz="2200" dirty="0"/>
              <a:t>An assignment </a:t>
            </a:r>
            <a:r>
              <a:rPr lang="en-GB" altLang="en-PK" sz="2200" b="1" dirty="0" err="1"/>
              <a:t>i</a:t>
            </a:r>
            <a:r>
              <a:rPr lang="en-GB" altLang="en-PK" sz="2200" b="1" dirty="0"/>
              <a:t> = 0</a:t>
            </a:r>
            <a:r>
              <a:rPr lang="en-GB" altLang="en-PK" sz="2200" dirty="0"/>
              <a:t> that is executed </a:t>
            </a:r>
            <a:r>
              <a:rPr lang="en-GB" altLang="en-PK" sz="2200" b="1" dirty="0"/>
              <a:t>once</a:t>
            </a:r>
            <a:r>
              <a:rPr lang="en-GB" altLang="en-PK" sz="2200" dirty="0"/>
              <a:t> =&gt; </a:t>
            </a:r>
            <a:r>
              <a:rPr lang="en-GB" altLang="en-PK" sz="2200" b="1" dirty="0"/>
              <a:t>1</a:t>
            </a:r>
            <a:r>
              <a:rPr lang="en-GB" altLang="en-PK" sz="2200" dirty="0"/>
              <a:t> operation</a:t>
            </a:r>
          </a:p>
          <a:p>
            <a:pPr lvl="2">
              <a:lnSpc>
                <a:spcPct val="80000"/>
              </a:lnSpc>
            </a:pPr>
            <a:endParaRPr lang="en-GB" altLang="en-PK" sz="2200" dirty="0"/>
          </a:p>
          <a:p>
            <a:pPr lvl="2">
              <a:lnSpc>
                <a:spcPct val="80000"/>
              </a:lnSpc>
            </a:pPr>
            <a:r>
              <a:rPr lang="en-GB" altLang="en-PK" sz="2200" dirty="0"/>
              <a:t>A test </a:t>
            </a:r>
            <a:r>
              <a:rPr lang="en-GB" altLang="en-PK" sz="2200" b="1" dirty="0" err="1"/>
              <a:t>i</a:t>
            </a:r>
            <a:r>
              <a:rPr lang="en-GB" altLang="en-PK" sz="2200" b="1" dirty="0"/>
              <a:t> &lt; n</a:t>
            </a:r>
            <a:r>
              <a:rPr lang="en-GB" altLang="en-PK" sz="2200" dirty="0"/>
              <a:t> that is executed </a:t>
            </a:r>
            <a:r>
              <a:rPr lang="en-GB" altLang="en-PK" sz="2200" b="1" dirty="0"/>
              <a:t>n + 1</a:t>
            </a:r>
            <a:r>
              <a:rPr lang="en-GB" altLang="en-PK" sz="2200" dirty="0"/>
              <a:t> times =&gt; </a:t>
            </a:r>
            <a:r>
              <a:rPr lang="en-GB" altLang="en-PK" sz="2200" b="1" dirty="0"/>
              <a:t>n + 1</a:t>
            </a:r>
            <a:r>
              <a:rPr lang="en-GB" altLang="en-PK" sz="2200" dirty="0"/>
              <a:t> operations</a:t>
            </a:r>
          </a:p>
          <a:p>
            <a:pPr lvl="2">
              <a:lnSpc>
                <a:spcPct val="80000"/>
              </a:lnSpc>
            </a:pPr>
            <a:endParaRPr lang="en-GB" altLang="en-PK" sz="2200" dirty="0"/>
          </a:p>
          <a:p>
            <a:pPr lvl="2">
              <a:lnSpc>
                <a:spcPct val="80000"/>
              </a:lnSpc>
            </a:pPr>
            <a:r>
              <a:rPr lang="en-GB" altLang="en-PK" sz="2200" dirty="0"/>
              <a:t>An increment </a:t>
            </a:r>
            <a:r>
              <a:rPr lang="en-GB" altLang="en-PK" sz="2200" b="1" dirty="0" err="1"/>
              <a:t>i</a:t>
            </a:r>
            <a:r>
              <a:rPr lang="en-GB" altLang="en-PK" sz="2200" b="1" dirty="0"/>
              <a:t>++</a:t>
            </a:r>
            <a:r>
              <a:rPr lang="en-GB" altLang="en-PK" sz="2200" dirty="0"/>
              <a:t> consisting of </a:t>
            </a:r>
            <a:r>
              <a:rPr lang="en-GB" altLang="en-PK" sz="2200" b="1" dirty="0"/>
              <a:t>2 </a:t>
            </a:r>
            <a:r>
              <a:rPr lang="en-GB" altLang="en-PK" sz="2200" dirty="0"/>
              <a:t>operations that are executed </a:t>
            </a:r>
            <a:r>
              <a:rPr lang="en-GB" altLang="en-PK" sz="2200" b="1" dirty="0"/>
              <a:t>n</a:t>
            </a:r>
            <a:r>
              <a:rPr lang="en-GB" altLang="en-PK" sz="2200" dirty="0"/>
              <a:t> times =&gt; </a:t>
            </a:r>
            <a:r>
              <a:rPr lang="en-GB" altLang="en-PK" sz="2200" b="1" dirty="0"/>
              <a:t>2n</a:t>
            </a:r>
            <a:r>
              <a:rPr lang="en-GB" altLang="en-PK" sz="2200" dirty="0"/>
              <a:t> operations</a:t>
            </a:r>
          </a:p>
          <a:p>
            <a:pPr lvl="2">
              <a:lnSpc>
                <a:spcPct val="80000"/>
              </a:lnSpc>
            </a:pPr>
            <a:endParaRPr lang="en-GB" altLang="en-PK" sz="2200" dirty="0"/>
          </a:p>
          <a:p>
            <a:pPr lvl="2">
              <a:lnSpc>
                <a:spcPct val="80000"/>
              </a:lnSpc>
            </a:pPr>
            <a:r>
              <a:rPr lang="en-GB" altLang="en-PK" sz="2200" dirty="0"/>
              <a:t>the loop body that has three </a:t>
            </a:r>
            <a:r>
              <a:rPr lang="en-GB" altLang="en-PK" sz="2200" b="1" i="1" dirty="0"/>
              <a:t>assignments</a:t>
            </a:r>
            <a:r>
              <a:rPr lang="en-GB" altLang="en-PK" sz="2200" dirty="0"/>
              <a:t>, two </a:t>
            </a:r>
            <a:r>
              <a:rPr lang="en-GB" altLang="en-PK" sz="2200" b="1" i="1" dirty="0"/>
              <a:t>multiplications</a:t>
            </a:r>
            <a:r>
              <a:rPr lang="en-GB" altLang="en-PK" sz="2200" dirty="0"/>
              <a:t>, and an </a:t>
            </a:r>
            <a:r>
              <a:rPr lang="en-GB" altLang="en-PK" sz="2200" b="1" i="1" dirty="0"/>
              <a:t>addition. </a:t>
            </a:r>
            <a:r>
              <a:rPr lang="en-GB" altLang="en-PK" sz="2200" dirty="0"/>
              <a:t>Theses</a:t>
            </a:r>
            <a:r>
              <a:rPr lang="en-GB" altLang="en-PK" sz="2200" b="1" i="1" dirty="0"/>
              <a:t> 6 </a:t>
            </a:r>
            <a:r>
              <a:rPr lang="en-GB" altLang="en-PK" sz="2200" dirty="0"/>
              <a:t>operations are executed</a:t>
            </a:r>
            <a:r>
              <a:rPr lang="en-GB" altLang="en-PK" sz="2200" b="1" i="1" dirty="0"/>
              <a:t> n </a:t>
            </a:r>
            <a:r>
              <a:rPr lang="en-GB" altLang="en-PK" sz="2200" dirty="0"/>
              <a:t>times =&gt; </a:t>
            </a:r>
            <a:r>
              <a:rPr lang="en-GB" altLang="en-PK" sz="2200" b="1" dirty="0"/>
              <a:t>6n</a:t>
            </a:r>
            <a:r>
              <a:rPr lang="en-GB" altLang="en-PK" sz="2200" dirty="0"/>
              <a:t> operations</a:t>
            </a:r>
          </a:p>
          <a:p>
            <a:pPr lvl="2">
              <a:lnSpc>
                <a:spcPct val="80000"/>
              </a:lnSpc>
            </a:pPr>
            <a:endParaRPr lang="en-US" altLang="en-PK" sz="22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PK" sz="2200" dirty="0"/>
              <a:t>Thus the total number of basic operations is 6n + 2n + (n + 1) + 3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PK" sz="2200" dirty="0"/>
              <a:t>  = </a:t>
            </a:r>
            <a:r>
              <a:rPr lang="en-US" altLang="en-PK" sz="2200" b="1" dirty="0"/>
              <a:t>9n + 4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387656A-344D-C34F-B97C-2925DB816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765175"/>
            <a:ext cx="4392612" cy="180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s-AR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double x, y;</a:t>
            </a:r>
          </a:p>
          <a:p>
            <a:pPr lvl="1"/>
            <a:r>
              <a:rPr lang="es-AR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x = 2.5 ; y = 3.0;</a:t>
            </a:r>
            <a:endParaRPr lang="en-GB" altLang="en-PK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n; i++){</a:t>
            </a:r>
          </a:p>
          <a:p>
            <a:pPr lvl="1"/>
            <a:r>
              <a:rPr lang="en-GB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a[i] = x * y;</a:t>
            </a:r>
          </a:p>
          <a:p>
            <a:pPr lvl="1"/>
            <a:r>
              <a:rPr lang="es-AR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	x = 2.5 * x;</a:t>
            </a:r>
          </a:p>
          <a:p>
            <a:pPr lvl="1"/>
            <a:r>
              <a:rPr lang="es-AR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	y = y + a[i];</a:t>
            </a:r>
            <a:endParaRPr lang="en-GB" altLang="en-PK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PK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10FB-6E4E-3142-B99B-4CF9668F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9900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AABC1B9-6B52-D241-A1E8-22EB0EEE0F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19536" y="-10143"/>
            <a:ext cx="8229600" cy="846756"/>
          </a:xfrm>
        </p:spPr>
        <p:txBody>
          <a:bodyPr>
            <a:normAutofit/>
          </a:bodyPr>
          <a:lstStyle/>
          <a:p>
            <a:r>
              <a:rPr lang="en-US" altLang="en-PK" sz="3200" b="1" dirty="0"/>
              <a:t>Why Big-O notation?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2546639-2ED4-8F4C-913E-5EDD478FFAD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5" y="836613"/>
            <a:ext cx="8686800" cy="571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PK" sz="2000"/>
              <a:t>In this lecture we determined worst case running time </a:t>
            </a:r>
            <a:r>
              <a:rPr lang="en-US" altLang="en-PK" sz="2000" b="1"/>
              <a:t>T(n)</a:t>
            </a:r>
            <a:r>
              <a:rPr lang="en-US" altLang="en-PK" sz="2000"/>
              <a:t> by counting the exact number of basic operations.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PK" sz="2000"/>
          </a:p>
          <a:p>
            <a:pPr>
              <a:lnSpc>
                <a:spcPct val="90000"/>
              </a:lnSpc>
            </a:pPr>
            <a:r>
              <a:rPr lang="en-US" altLang="en-PK" sz="2000"/>
              <a:t>Counting the exact number of basic operations is difficult and it is usually not necessary. </a:t>
            </a:r>
          </a:p>
          <a:p>
            <a:pPr>
              <a:lnSpc>
                <a:spcPct val="90000"/>
              </a:lnSpc>
            </a:pPr>
            <a:endParaRPr lang="en-US" altLang="en-PK" sz="2000"/>
          </a:p>
          <a:p>
            <a:pPr>
              <a:lnSpc>
                <a:spcPct val="90000"/>
              </a:lnSpc>
            </a:pPr>
            <a:r>
              <a:rPr lang="en-US" altLang="en-PK" sz="2000"/>
              <a:t>In the next lecture we introduce a method of approximating </a:t>
            </a:r>
            <a:r>
              <a:rPr lang="en-US" altLang="en-PK" sz="2000" b="1"/>
              <a:t>T(n)</a:t>
            </a:r>
            <a:r>
              <a:rPr lang="en-US" altLang="en-PK" sz="2000"/>
              <a:t> called the Big-O notation that gives us an upper bound on the running time of an algorithm for very large input sizes.</a:t>
            </a:r>
          </a:p>
          <a:p>
            <a:pPr>
              <a:lnSpc>
                <a:spcPct val="90000"/>
              </a:lnSpc>
            </a:pPr>
            <a:endParaRPr lang="en-US" altLang="en-PK" sz="2000"/>
          </a:p>
          <a:p>
            <a:pPr>
              <a:lnSpc>
                <a:spcPct val="90000"/>
              </a:lnSpc>
            </a:pPr>
            <a:r>
              <a:rPr lang="en-US" altLang="en-PK" sz="2000"/>
              <a:t>The rules for computing and manipulating Big-O expressions greatly simplify the analysis of the running time of an algorithm when all we are interested in is its asymptotic behavior (i.e., its behaviour for very large input sizes).</a:t>
            </a:r>
            <a:r>
              <a:rPr lang="en-US" altLang="en-PK" sz="180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0F1E8-627D-174D-8C3F-3DEEFB00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56026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915E-09A7-B640-9465-F3C5A56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CBDE-36A9-2F4B-BC7D-F7B88842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Basic Operations in C++ that are assumed to take up same amount of time.</a:t>
            </a:r>
          </a:p>
          <a:p>
            <a:r>
              <a:rPr lang="en-GB" dirty="0"/>
              <a:t> x = y;  take a single unit of time</a:t>
            </a:r>
          </a:p>
          <a:p>
            <a:r>
              <a:rPr lang="en-GB" dirty="0"/>
              <a:t>z = a + b;  z = a - b; </a:t>
            </a:r>
          </a:p>
          <a:p>
            <a:r>
              <a:rPr lang="en-GB" dirty="0"/>
              <a:t>z</a:t>
            </a:r>
            <a:r>
              <a:rPr lang="en-PK" dirty="0"/>
              <a:t> = a * b;  z = a / b;</a:t>
            </a:r>
          </a:p>
          <a:p>
            <a:r>
              <a:rPr lang="en-GB" dirty="0"/>
              <a:t>z</a:t>
            </a:r>
            <a:r>
              <a:rPr lang="en-PK" dirty="0"/>
              <a:t> = k [10];</a:t>
            </a:r>
          </a:p>
          <a:p>
            <a:r>
              <a:rPr lang="en-PK" dirty="0"/>
              <a:t>( x &lt;= y )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0240-A7EB-7D44-B089-903DB875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94481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50B8-18DD-7A4B-9749-0F69079A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Example of Basic Operations: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FB66-F5B7-724F-8173-FDB09C56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PK" dirty="0"/>
              <a:t>Arithmetic operations: *, /, %, +, -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Boolean operations: &amp;&amp;, ||, !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Assignment statements of simple data types. 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Reading / writing of primitive types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Simple conditional tests:        if (x &lt; 12) ...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4D07-5F07-2744-A125-54C6D51C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65903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88A-C959-8E47-90E8-407BAAB0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Example of Basic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0814-06C5-2C45-AD00-F3A41A58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PK" dirty="0"/>
              <a:t>method calls (Note: the execution time of a method itself may not be constant)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a method's return statement.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Memory Access   (includes array indexing)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We consider an operation such as ++ , += , and *= as consisting of two basic operations.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b="1" dirty="0"/>
              <a:t>Note</a:t>
            </a:r>
            <a:r>
              <a:rPr lang="en-US" altLang="en-PK" dirty="0"/>
              <a:t>: To simplify complexity analysis we shall not consider memory access (fetch or store) operations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D920-D780-A748-9A0D-730E7F5D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989904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A74FAE7-C7CA-E345-93A6-F35805C60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431800"/>
          </a:xfrm>
        </p:spPr>
        <p:txBody>
          <a:bodyPr/>
          <a:lstStyle/>
          <a:p>
            <a:pPr algn="l"/>
            <a:r>
              <a:rPr lang="en-US" altLang="en-PK" sz="2000"/>
              <a:t>Simple Complexity Analysis: Logarithmic loops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A52F012-218B-EA42-A14D-7A2AA4B294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692151"/>
            <a:ext cx="8291512" cy="583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PK" sz="1600" dirty="0"/>
              <a:t>A </a:t>
            </a:r>
            <a:r>
              <a:rPr lang="en-US" altLang="en-PK" sz="1600" b="1" dirty="0"/>
              <a:t>logarithmic loop</a:t>
            </a:r>
            <a:r>
              <a:rPr lang="en-US" altLang="en-PK" sz="1600" dirty="0"/>
              <a:t> is one in which the loop index is updated by either multiplication or division.</a:t>
            </a:r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r>
              <a:rPr lang="en-GB" altLang="en-PK" sz="1600" dirty="0"/>
              <a:t>In each of the following </a:t>
            </a:r>
            <a:r>
              <a:rPr lang="en-GB" altLang="en-PK" sz="1600" b="1" dirty="0"/>
              <a:t>independent</a:t>
            </a:r>
            <a:r>
              <a:rPr lang="en-GB" altLang="en-PK" sz="1600" dirty="0"/>
              <a:t> logarithmic loops: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en-PK" sz="2000" dirty="0"/>
              <a:t>    </a:t>
            </a:r>
            <a:endParaRPr lang="en-GB" altLang="en-PK" sz="20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 lvl="1">
              <a:lnSpc>
                <a:spcPct val="80000"/>
              </a:lnSpc>
            </a:pPr>
            <a:endParaRPr lang="en-GB" altLang="en-PK" sz="1800" dirty="0"/>
          </a:p>
          <a:p>
            <a:pPr lvl="1">
              <a:lnSpc>
                <a:spcPct val="80000"/>
              </a:lnSpc>
            </a:pPr>
            <a:r>
              <a:rPr lang="en-GB" altLang="en-PK" sz="1600" dirty="0"/>
              <a:t>The number of iterations is: </a:t>
            </a:r>
            <a:r>
              <a:rPr lang="en-GB" altLang="en-PK" sz="1600" b="1" dirty="0"/>
              <a:t> log</a:t>
            </a:r>
            <a:r>
              <a:rPr lang="en-GB" altLang="en-PK" sz="1600" b="1" baseline="-25000" dirty="0"/>
              <a:t>2</a:t>
            </a:r>
            <a:r>
              <a:rPr lang="en-GB" altLang="en-PK" sz="1600" b="1" dirty="0"/>
              <a:t> n</a:t>
            </a:r>
            <a:endParaRPr lang="en-GB" altLang="en-PK" sz="1600" b="1" dirty="0">
              <a:sym typeface="Symbol" pitchFamily="2" charset="2"/>
            </a:endParaRPr>
          </a:p>
          <a:p>
            <a:pPr>
              <a:lnSpc>
                <a:spcPct val="80000"/>
              </a:lnSpc>
            </a:pPr>
            <a:endParaRPr lang="en-GB" altLang="en-PK" sz="1600" b="1" dirty="0"/>
          </a:p>
          <a:p>
            <a:pPr>
              <a:lnSpc>
                <a:spcPct val="80000"/>
              </a:lnSpc>
            </a:pPr>
            <a:r>
              <a:rPr lang="en-GB" altLang="en-PK" sz="1600" dirty="0"/>
              <a:t>In each of the following </a:t>
            </a:r>
            <a:r>
              <a:rPr lang="en-GB" altLang="en-PK" sz="1600" b="1" dirty="0"/>
              <a:t>independent</a:t>
            </a:r>
            <a:r>
              <a:rPr lang="en-GB" altLang="en-PK" sz="1600" dirty="0"/>
              <a:t> logarithmic loops:</a:t>
            </a:r>
            <a:r>
              <a:rPr lang="en-GB" altLang="en-PK" sz="2000" dirty="0"/>
              <a:t> </a:t>
            </a:r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en-PK" sz="2000" dirty="0"/>
              <a:t>    </a:t>
            </a:r>
            <a:endParaRPr lang="en-GB" altLang="en-PK" sz="20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>
              <a:lnSpc>
                <a:spcPct val="80000"/>
              </a:lnSpc>
            </a:pPr>
            <a:endParaRPr lang="en-GB" altLang="en-PK" sz="2000" dirty="0"/>
          </a:p>
          <a:p>
            <a:pPr lvl="1">
              <a:lnSpc>
                <a:spcPct val="80000"/>
              </a:lnSpc>
            </a:pPr>
            <a:r>
              <a:rPr lang="en-GB" altLang="en-PK" sz="1600" dirty="0"/>
              <a:t>The number of iterations is: l</a:t>
            </a:r>
            <a:r>
              <a:rPr lang="en-GB" altLang="en-PK" sz="1600" b="1" dirty="0"/>
              <a:t>og</a:t>
            </a:r>
            <a:r>
              <a:rPr lang="en-GB" altLang="en-PK" sz="1600" b="1" baseline="-25000" dirty="0"/>
              <a:t>2 </a:t>
            </a:r>
            <a:r>
              <a:rPr lang="en-GB" altLang="en-PK" sz="1600" b="1" dirty="0"/>
              <a:t> n + 1</a:t>
            </a:r>
          </a:p>
        </p:txBody>
      </p:sp>
      <p:graphicFrame>
        <p:nvGraphicFramePr>
          <p:cNvPr id="65586" name="Group 50">
            <a:extLst>
              <a:ext uri="{FF2B5EF4-FFF2-40B4-BE49-F238E27FC236}">
                <a16:creationId xmlns:a16="http://schemas.microsoft.com/office/drawing/2014/main" id="{8212D098-1F07-2842-BEB6-FFCB1BF3E0A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424113" y="1844676"/>
          <a:ext cx="7632700" cy="1368425"/>
        </p:xfrm>
        <a:graphic>
          <a:graphicData uri="http://schemas.openxmlformats.org/drawingml/2006/table">
            <a:tbl>
              <a:tblPr/>
              <a:tblGrid>
                <a:gridCol w="3595687">
                  <a:extLst>
                    <a:ext uri="{9D8B030D-6E8A-4147-A177-3AD203B41FA5}">
                      <a16:colId xmlns:a16="http://schemas.microsoft.com/office/drawing/2014/main" val="80071838"/>
                    </a:ext>
                  </a:extLst>
                </a:gridCol>
                <a:gridCol w="4037013">
                  <a:extLst>
                    <a:ext uri="{9D8B030D-6E8A-4147-A177-3AD203B41FA5}">
                      <a16:colId xmlns:a16="http://schemas.microsoft.com/office/drawing/2014/main" val="120589604"/>
                    </a:ext>
                  </a:extLst>
                </a:gridCol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19014"/>
                  </a:ext>
                </a:extLst>
              </a:tr>
            </a:tbl>
          </a:graphicData>
        </a:graphic>
      </p:graphicFrame>
      <p:sp>
        <p:nvSpPr>
          <p:cNvPr id="65540" name="Text Box 4">
            <a:extLst>
              <a:ext uri="{FF2B5EF4-FFF2-40B4-BE49-F238E27FC236}">
                <a16:creationId xmlns:a16="http://schemas.microsoft.com/office/drawing/2014/main" id="{CC4DDCF7-9D31-6745-AA47-F15CAA38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1916114"/>
            <a:ext cx="2695803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PK" b="1"/>
              <a:t>for(int i = 1; i &lt; n; i = i * 2){</a:t>
            </a:r>
          </a:p>
          <a:p>
            <a:r>
              <a:rPr lang="en-GB" altLang="en-PK" b="1"/>
              <a:t>	statement1;</a:t>
            </a:r>
          </a:p>
          <a:p>
            <a:r>
              <a:rPr lang="en-GB" altLang="en-PK" b="1"/>
              <a:t>	statement2;</a:t>
            </a:r>
          </a:p>
          <a:p>
            <a:r>
              <a:rPr lang="en-GB" altLang="en-PK" b="1"/>
              <a:t> }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06888756-A5FE-584A-867F-9B5913B99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4508501"/>
            <a:ext cx="2811219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PK" b="1"/>
              <a:t>for(int i = 1; i &lt;= n; i = i * 2){</a:t>
            </a:r>
          </a:p>
          <a:p>
            <a:r>
              <a:rPr lang="en-GB" altLang="en-PK" b="1"/>
              <a:t>	statement1;</a:t>
            </a:r>
          </a:p>
          <a:p>
            <a:r>
              <a:rPr lang="en-GB" altLang="en-PK" b="1"/>
              <a:t>	statement2;</a:t>
            </a:r>
          </a:p>
          <a:p>
            <a:r>
              <a:rPr lang="en-GB" altLang="en-PK" b="1"/>
              <a:t> }</a:t>
            </a:r>
          </a:p>
        </p:txBody>
      </p:sp>
      <p:sp>
        <p:nvSpPr>
          <p:cNvPr id="65565" name="Text Box 29">
            <a:extLst>
              <a:ext uri="{FF2B5EF4-FFF2-40B4-BE49-F238E27FC236}">
                <a16:creationId xmlns:a16="http://schemas.microsoft.com/office/drawing/2014/main" id="{3FBFED76-24E2-5A49-B5A9-78EE4F33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1916114"/>
            <a:ext cx="360045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PK" b="1"/>
              <a:t>for(int i = n; i &gt; 1; i = i /2){</a:t>
            </a:r>
          </a:p>
          <a:p>
            <a:r>
              <a:rPr lang="en-GB" altLang="en-PK" b="1"/>
              <a:t>	statement1;</a:t>
            </a:r>
          </a:p>
          <a:p>
            <a:r>
              <a:rPr lang="en-GB" altLang="en-PK" b="1"/>
              <a:t>	statement2;</a:t>
            </a:r>
          </a:p>
          <a:p>
            <a:r>
              <a:rPr lang="en-GB" altLang="en-PK" b="1"/>
              <a:t> }</a:t>
            </a:r>
            <a:endParaRPr lang="en-US" altLang="en-PK" b="1"/>
          </a:p>
        </p:txBody>
      </p:sp>
      <p:sp>
        <p:nvSpPr>
          <p:cNvPr id="65575" name="Text Box 39">
            <a:extLst>
              <a:ext uri="{FF2B5EF4-FFF2-40B4-BE49-F238E27FC236}">
                <a16:creationId xmlns:a16="http://schemas.microsoft.com/office/drawing/2014/main" id="{A05E2AB1-66D8-1D43-89A5-5782EA8E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581526"/>
            <a:ext cx="3960812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PK" b="1"/>
              <a:t>for(int i = 1; i &lt;= n; i = i / 2){</a:t>
            </a:r>
          </a:p>
          <a:p>
            <a:r>
              <a:rPr lang="en-GB" altLang="en-PK" b="1"/>
              <a:t>	statement1;</a:t>
            </a:r>
          </a:p>
          <a:p>
            <a:r>
              <a:rPr lang="en-GB" altLang="en-PK" b="1"/>
              <a:t>	statement2;</a:t>
            </a:r>
          </a:p>
          <a:p>
            <a:r>
              <a:rPr lang="en-GB" altLang="en-PK" b="1"/>
              <a:t> }</a:t>
            </a:r>
            <a:endParaRPr lang="en-US" altLang="en-PK" b="1"/>
          </a:p>
        </p:txBody>
      </p:sp>
      <p:graphicFrame>
        <p:nvGraphicFramePr>
          <p:cNvPr id="65587" name="Group 51">
            <a:extLst>
              <a:ext uri="{FF2B5EF4-FFF2-40B4-BE49-F238E27FC236}">
                <a16:creationId xmlns:a16="http://schemas.microsoft.com/office/drawing/2014/main" id="{95B3DD28-5F94-5D44-891A-6A7B23082481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208214" y="4508501"/>
          <a:ext cx="7704137" cy="1368425"/>
        </p:xfrm>
        <a:graphic>
          <a:graphicData uri="http://schemas.openxmlformats.org/drawingml/2006/table">
            <a:tbl>
              <a:tblPr/>
              <a:tblGrid>
                <a:gridCol w="3852862">
                  <a:extLst>
                    <a:ext uri="{9D8B030D-6E8A-4147-A177-3AD203B41FA5}">
                      <a16:colId xmlns:a16="http://schemas.microsoft.com/office/drawing/2014/main" val="2898776330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3400892305"/>
                    </a:ext>
                  </a:extLst>
                </a:gridCol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PK" altLang="en-P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62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0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776ADE0-C855-5B48-BA03-CEC9AA4B1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15888"/>
            <a:ext cx="8229600" cy="260350"/>
          </a:xfrm>
        </p:spPr>
        <p:txBody>
          <a:bodyPr>
            <a:noAutofit/>
          </a:bodyPr>
          <a:lstStyle/>
          <a:p>
            <a:pPr algn="l"/>
            <a:r>
              <a:rPr lang="en-US" altLang="en-PK" sz="2800" b="1" dirty="0"/>
              <a:t>Simple Complexity Analysis: Logarithmic loops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121C866-A925-2046-83E5-46F2AA2780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476251"/>
            <a:ext cx="8351838" cy="7921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PK" sz="8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PK" sz="8000" dirty="0"/>
              <a:t>Without loss of generality, assume </a:t>
            </a:r>
            <a:r>
              <a:rPr lang="en-US" altLang="en-PK" sz="8000" b="1" dirty="0"/>
              <a:t>n</a:t>
            </a:r>
            <a:r>
              <a:rPr lang="en-US" altLang="en-PK" sz="8000" dirty="0"/>
              <a:t> is a multiple of 2, i.e.,   n = 2</a:t>
            </a:r>
            <a:r>
              <a:rPr lang="en-US" altLang="en-PK" sz="8000" baseline="30000" dirty="0"/>
              <a:t>k</a:t>
            </a:r>
            <a:r>
              <a:rPr lang="en-US" altLang="en-PK" sz="8000" dirty="0"/>
              <a:t>       </a:t>
            </a:r>
            <a:r>
              <a:rPr lang="en-US" altLang="en-PK" sz="8000" dirty="0">
                <a:sym typeface="Wingdings" pitchFamily="2" charset="2"/>
              </a:rPr>
              <a:t>    k = log</a:t>
            </a:r>
            <a:r>
              <a:rPr lang="en-US" altLang="en-PK" sz="8000" baseline="-25000" dirty="0">
                <a:sym typeface="Wingdings" pitchFamily="2" charset="2"/>
              </a:rPr>
              <a:t>2</a:t>
            </a:r>
            <a:r>
              <a:rPr lang="en-US" altLang="en-PK" sz="8000" dirty="0">
                <a:sym typeface="Wingdings" pitchFamily="2" charset="2"/>
              </a:rPr>
              <a:t>n</a:t>
            </a:r>
            <a:r>
              <a:rPr lang="en-US" altLang="en-PK" sz="8000" b="1" dirty="0"/>
              <a:t> </a:t>
            </a:r>
          </a:p>
          <a:p>
            <a:pPr>
              <a:lnSpc>
                <a:spcPct val="80000"/>
              </a:lnSpc>
            </a:pPr>
            <a:endParaRPr lang="en-GB" altLang="en-PK" sz="1600" dirty="0"/>
          </a:p>
          <a:p>
            <a:pPr>
              <a:lnSpc>
                <a:spcPct val="80000"/>
              </a:lnSpc>
            </a:pPr>
            <a:endParaRPr lang="en-GB" altLang="en-PK" sz="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en-PK" sz="1200" dirty="0"/>
              <a:t>    </a:t>
            </a:r>
            <a:endParaRPr lang="en-GB" altLang="en-PK" sz="12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 lvl="1">
              <a:lnSpc>
                <a:spcPct val="80000"/>
              </a:lnSpc>
            </a:pPr>
            <a:endParaRPr lang="en-GB" altLang="en-PK" sz="1000" dirty="0"/>
          </a:p>
          <a:p>
            <a:pPr>
              <a:lnSpc>
                <a:spcPct val="80000"/>
              </a:lnSpc>
            </a:pPr>
            <a:endParaRPr lang="en-GB" altLang="en-PK" sz="600" b="1" dirty="0"/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en-PK" sz="1200" dirty="0"/>
              <a:t>    </a:t>
            </a:r>
            <a:endParaRPr lang="en-GB" altLang="en-PK" sz="12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>
              <a:lnSpc>
                <a:spcPct val="80000"/>
              </a:lnSpc>
            </a:pPr>
            <a:endParaRPr lang="en-GB" altLang="en-PK" sz="800" dirty="0"/>
          </a:p>
          <a:p>
            <a:pPr>
              <a:lnSpc>
                <a:spcPct val="80000"/>
              </a:lnSpc>
            </a:pPr>
            <a:endParaRPr lang="en-GB" altLang="en-PK" sz="800" dirty="0"/>
          </a:p>
        </p:txBody>
      </p:sp>
      <p:sp>
        <p:nvSpPr>
          <p:cNvPr id="91150" name="Text Box 14">
            <a:extLst>
              <a:ext uri="{FF2B5EF4-FFF2-40B4-BE49-F238E27FC236}">
                <a16:creationId xmlns:a16="http://schemas.microsoft.com/office/drawing/2014/main" id="{7FFA8E15-1DBB-634B-9639-24B89454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781" y="1311593"/>
            <a:ext cx="3600450" cy="1314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PK" sz="1600" b="1" dirty="0"/>
              <a:t>int </a:t>
            </a:r>
            <a:r>
              <a:rPr lang="en-GB" altLang="en-PK" sz="1600" b="1" dirty="0" err="1"/>
              <a:t>i</a:t>
            </a:r>
            <a:r>
              <a:rPr lang="en-GB" altLang="en-PK" sz="1600" b="1" dirty="0"/>
              <a:t> = n;</a:t>
            </a:r>
          </a:p>
          <a:p>
            <a:r>
              <a:rPr lang="en-GB" altLang="en-PK" sz="1600" b="1" dirty="0"/>
              <a:t>while(</a:t>
            </a:r>
            <a:r>
              <a:rPr lang="en-GB" altLang="en-PK" sz="1600" b="1" dirty="0" err="1"/>
              <a:t>i</a:t>
            </a:r>
            <a:r>
              <a:rPr lang="en-GB" altLang="en-PK" sz="1600" b="1" dirty="0"/>
              <a:t> &gt;= 1){</a:t>
            </a:r>
          </a:p>
          <a:p>
            <a:r>
              <a:rPr lang="en-GB" altLang="en-PK" sz="1600" b="1" dirty="0"/>
              <a:t>   statement1;</a:t>
            </a:r>
          </a:p>
          <a:p>
            <a:r>
              <a:rPr lang="en-GB" altLang="en-PK" sz="1600" b="1" dirty="0"/>
              <a:t>    </a:t>
            </a:r>
            <a:r>
              <a:rPr lang="en-GB" altLang="en-PK" sz="1600" b="1" dirty="0" err="1"/>
              <a:t>i</a:t>
            </a:r>
            <a:r>
              <a:rPr lang="en-GB" altLang="en-PK" sz="1600" b="1" dirty="0"/>
              <a:t> = </a:t>
            </a:r>
            <a:r>
              <a:rPr lang="en-GB" altLang="en-PK" sz="1600" b="1" dirty="0" err="1"/>
              <a:t>i</a:t>
            </a:r>
            <a:r>
              <a:rPr lang="en-GB" altLang="en-PK" sz="1600" b="1" dirty="0"/>
              <a:t> /2;</a:t>
            </a:r>
          </a:p>
          <a:p>
            <a:r>
              <a:rPr lang="en-GB" altLang="en-PK" sz="1600" b="1" dirty="0"/>
              <a:t> }</a:t>
            </a:r>
            <a:endParaRPr lang="en-US" altLang="en-PK" sz="1600" b="1" dirty="0"/>
          </a:p>
        </p:txBody>
      </p:sp>
      <p:graphicFrame>
        <p:nvGraphicFramePr>
          <p:cNvPr id="91265" name="Group 129">
            <a:extLst>
              <a:ext uri="{FF2B5EF4-FFF2-40B4-BE49-F238E27FC236}">
                <a16:creationId xmlns:a16="http://schemas.microsoft.com/office/drawing/2014/main" id="{0FCA2727-0943-4E41-86C3-7DE02D477C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2625331"/>
              </p:ext>
            </p:extLst>
          </p:nvPr>
        </p:nvGraphicFramePr>
        <p:xfrm>
          <a:off x="2424113" y="3357563"/>
          <a:ext cx="6913562" cy="280162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831492043"/>
                    </a:ext>
                  </a:extLst>
                </a:gridCol>
                <a:gridCol w="2859087">
                  <a:extLst>
                    <a:ext uri="{9D8B030D-6E8A-4147-A177-3AD203B41FA5}">
                      <a16:colId xmlns:a16="http://schemas.microsoft.com/office/drawing/2014/main" val="3108893607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1710448935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Iteration#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</a:t>
                      </a:r>
                      <a:r>
                        <a:rPr kumimoji="0" lang="en-US" altLang="en-PK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start of each 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times statement1 is executed in each 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6036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13388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/ 2</a:t>
                      </a:r>
                      <a:r>
                        <a:rPr kumimoji="0" lang="en-US" altLang="en-PK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45907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/ 2</a:t>
                      </a:r>
                      <a:r>
                        <a:rPr kumimoji="0" lang="en-US" altLang="en-PK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P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4993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71193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/ 2</a:t>
                      </a:r>
                      <a:r>
                        <a:rPr kumimoji="0" lang="en-US" altLang="en-PK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</a:t>
                      </a:r>
                      <a:endParaRPr kumimoji="0" lang="en-US" altLang="en-P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87125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+ 2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/ 2</a:t>
                      </a:r>
                      <a:r>
                        <a:rPr kumimoji="0" lang="en-US" altLang="en-PK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 + 1)</a:t>
                      </a:r>
                      <a:endParaRPr kumimoji="0" lang="en-US" altLang="en-PK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P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(loop not executed)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250448"/>
                  </a:ext>
                </a:extLst>
              </a:tr>
            </a:tbl>
          </a:graphicData>
        </a:graphic>
      </p:graphicFrame>
      <p:sp>
        <p:nvSpPr>
          <p:cNvPr id="91263" name="Text Box 127">
            <a:extLst>
              <a:ext uri="{FF2B5EF4-FFF2-40B4-BE49-F238E27FC236}">
                <a16:creationId xmlns:a16="http://schemas.microsoft.com/office/drawing/2014/main" id="{2439C175-0C3E-CF4A-A4E3-E029D607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6202364"/>
            <a:ext cx="8424862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600"/>
              <a:t>Total number of times statement1 is executed = 1 + 1 + . . . + 1 =  k + 1  = </a:t>
            </a:r>
            <a:r>
              <a:rPr lang="en-US" altLang="en-PK" sz="1600" b="1"/>
              <a:t>log</a:t>
            </a:r>
            <a:r>
              <a:rPr lang="en-US" altLang="en-PK" sz="1600" b="1" baseline="-25000"/>
              <a:t>2</a:t>
            </a:r>
            <a:r>
              <a:rPr lang="en-US" altLang="en-PK" sz="1600" b="1"/>
              <a:t>n + 1</a:t>
            </a:r>
            <a:endParaRPr lang="ar-SA" altLang="en-PK" sz="1600" b="1"/>
          </a:p>
          <a:p>
            <a:pPr>
              <a:spcBef>
                <a:spcPct val="50000"/>
              </a:spcBef>
            </a:pPr>
            <a:r>
              <a:rPr lang="ar-SA" altLang="en-PK" sz="1400"/>
              <a:t>                  </a:t>
            </a:r>
            <a:endParaRPr lang="en-PK" altLang="en-PK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D5B69-E50D-1A4C-AC04-F0B01E13194B}"/>
              </a:ext>
            </a:extLst>
          </p:cNvPr>
          <p:cNvSpPr txBox="1"/>
          <p:nvPr/>
        </p:nvSpPr>
        <p:spPr>
          <a:xfrm>
            <a:off x="9538138" y="1268414"/>
            <a:ext cx="1938414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Suppose n =20</a:t>
            </a:r>
          </a:p>
          <a:p>
            <a:endParaRPr lang="en-GB" dirty="0"/>
          </a:p>
          <a:p>
            <a:r>
              <a:rPr lang="en-GB" dirty="0"/>
              <a:t>n/ 2=10</a:t>
            </a:r>
          </a:p>
          <a:p>
            <a:r>
              <a:rPr lang="en-GB" dirty="0"/>
              <a:t>n/2= 5</a:t>
            </a:r>
          </a:p>
          <a:p>
            <a:r>
              <a:rPr lang="en-GB" dirty="0"/>
              <a:t>n/2= 2.5</a:t>
            </a:r>
          </a:p>
          <a:p>
            <a:r>
              <a:rPr lang="en-GB" dirty="0"/>
              <a:t>n/2= 1.25</a:t>
            </a:r>
          </a:p>
          <a:p>
            <a:r>
              <a:rPr lang="en-GB" dirty="0"/>
              <a:t>n/2= 0.625</a:t>
            </a:r>
          </a:p>
          <a:p>
            <a:endParaRPr lang="en-GB" dirty="0"/>
          </a:p>
          <a:p>
            <a:r>
              <a:rPr lang="en-GB" dirty="0"/>
              <a:t>therefore</a:t>
            </a:r>
          </a:p>
          <a:p>
            <a:r>
              <a:rPr lang="en-GB" dirty="0"/>
              <a:t>n/ </a:t>
            </a:r>
            <a:r>
              <a:rPr lang="en-US" altLang="en-PK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PK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PK" dirty="0">
                <a:latin typeface="Arial" panose="020B0604020202020204" pitchFamily="34" charset="0"/>
                <a:cs typeface="Arial" panose="020B0604020202020204" pitchFamily="34" charset="0"/>
              </a:rPr>
              <a:t>= 0.625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0r</a:t>
            </a:r>
          </a:p>
          <a:p>
            <a:r>
              <a:rPr lang="en-GB" dirty="0"/>
              <a:t>n/ </a:t>
            </a:r>
            <a:r>
              <a:rPr lang="en-US" altLang="en-PK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PK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PK" dirty="0">
                <a:latin typeface="Arial" panose="020B0604020202020204" pitchFamily="34" charset="0"/>
                <a:cs typeface="Arial" panose="020B0604020202020204" pitchFamily="34" charset="0"/>
              </a:rPr>
              <a:t>= execute</a:t>
            </a:r>
          </a:p>
          <a:p>
            <a:endParaRPr lang="en-US" altLang="en-P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PK" dirty="0">
                <a:latin typeface="Arial" panose="020B0604020202020204" pitchFamily="34" charset="0"/>
                <a:cs typeface="Arial" panose="020B0604020202020204" pitchFamily="34" charset="0"/>
              </a:rPr>
              <a:t>Stop: </a:t>
            </a:r>
          </a:p>
          <a:p>
            <a:r>
              <a:rPr lang="en-US" altLang="en-PK" dirty="0">
                <a:latin typeface="Arial" panose="020B0604020202020204" pitchFamily="34" charset="0"/>
                <a:cs typeface="Arial" panose="020B0604020202020204" pitchFamily="34" charset="0"/>
              </a:rPr>
              <a:t>n / 2</a:t>
            </a:r>
            <a:r>
              <a:rPr lang="en-US" altLang="en-PK" baseline="30000" dirty="0">
                <a:latin typeface="Arial" panose="020B0604020202020204" pitchFamily="34" charset="0"/>
                <a:cs typeface="Arial" panose="020B0604020202020204" pitchFamily="34" charset="0"/>
              </a:rPr>
              <a:t>(k + 1) </a:t>
            </a:r>
            <a:endParaRPr lang="en-US" altLang="en-P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484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F330-97C8-6042-A305-C09F6CED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33A7-7D5F-D041-86DD-BB17951A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How can we design an algorithm? It refers to a method or Mathematical process.</a:t>
            </a:r>
          </a:p>
          <a:p>
            <a:r>
              <a:rPr lang="en-GB" dirty="0"/>
              <a:t>S</a:t>
            </a:r>
            <a:r>
              <a:rPr lang="en-PK" dirty="0"/>
              <a:t>uch as Dynamic Programming and Divide and Conquer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5EE2-CCB1-F040-ADF5-97B048C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55778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549-9863-EB47-A472-7416ACF2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Simple Complexity Analysis: Independent nested loops</a:t>
            </a:r>
            <a:endParaRPr lang="en-PK" dirty="0"/>
          </a:p>
        </p:txBody>
      </p:sp>
      <p:sp>
        <p:nvSpPr>
          <p:cNvPr id="4" name="Text Box 26">
            <a:extLst>
              <a:ext uri="{FF2B5EF4-FFF2-40B4-BE49-F238E27FC236}">
                <a16:creationId xmlns:a16="http://schemas.microsoft.com/office/drawing/2014/main" id="{9B98801A-B7CB-EB4F-80FA-5457481C060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329064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altLang="en-PK" sz="2400" b="1" dirty="0"/>
              <a:t>        int k, sum;</a:t>
            </a:r>
          </a:p>
          <a:p>
            <a:pPr marL="0" indent="0">
              <a:buNone/>
            </a:pPr>
            <a:r>
              <a:rPr lang="en-GB" altLang="en-PK" sz="2400" b="1" dirty="0"/>
              <a:t>           for(int 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 = 1; 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 &lt;= n; 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 = 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 ++)</a:t>
            </a:r>
          </a:p>
          <a:p>
            <a:pPr marL="0" indent="0">
              <a:buNone/>
            </a:pPr>
            <a:r>
              <a:rPr lang="en-GB" altLang="en-PK" sz="2400" b="1" dirty="0"/>
              <a:t>{           </a:t>
            </a:r>
          </a:p>
          <a:p>
            <a:pPr marL="0" indent="0">
              <a:buNone/>
            </a:pPr>
            <a:r>
              <a:rPr lang="en-GB" altLang="en-PK" sz="2400" b="1" dirty="0"/>
              <a:t>    for (int j=1; j&lt;=z; j ++)</a:t>
            </a:r>
          </a:p>
          <a:p>
            <a:pPr marL="457200" lvl="1" indent="0">
              <a:buNone/>
            </a:pPr>
            <a:r>
              <a:rPr lang="en-GB" altLang="en-PK" sz="2000" b="1" dirty="0"/>
              <a:t>{</a:t>
            </a:r>
          </a:p>
          <a:p>
            <a:pPr marL="457200" lvl="1" indent="0">
              <a:buNone/>
            </a:pPr>
            <a:r>
              <a:rPr lang="en-GB" altLang="en-PK" sz="2000" b="1" dirty="0"/>
              <a:t>Statements:</a:t>
            </a:r>
          </a:p>
          <a:p>
            <a:pPr marL="457200" lvl="1" indent="0">
              <a:buNone/>
            </a:pPr>
            <a:r>
              <a:rPr lang="en-GB" altLang="en-PK" sz="2000" b="1" dirty="0"/>
              <a:t>}          </a:t>
            </a:r>
          </a:p>
          <a:p>
            <a:pPr marL="0" indent="0">
              <a:buNone/>
            </a:pPr>
            <a:r>
              <a:rPr lang="en-GB" altLang="en-PK" sz="2400" b="1" dirty="0"/>
              <a:t>}</a:t>
            </a:r>
            <a:endParaRPr lang="en-US" altLang="en-PK" sz="24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0C666-29B7-394A-BEDB-D1356919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243230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196-534F-D24C-BAF7-86FEE9D1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Simple Complexity Analysis: Dependent nested loops</a:t>
            </a:r>
            <a:endParaRPr lang="en-PK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00C94E9-7294-8747-9425-7B7FB7B22B26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84748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altLang="en-PK" sz="4400" b="1" dirty="0"/>
              <a:t>        </a:t>
            </a:r>
            <a:r>
              <a:rPr lang="en-GB" altLang="en-PK" sz="2400" b="1" dirty="0"/>
              <a:t>int sum;</a:t>
            </a:r>
          </a:p>
          <a:p>
            <a:pPr marL="0" indent="0">
              <a:buNone/>
            </a:pPr>
            <a:r>
              <a:rPr lang="en-GB" altLang="en-PK" sz="2400" b="1" dirty="0"/>
              <a:t>           for(int 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 = 1; 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 &lt;= n; 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++)</a:t>
            </a:r>
          </a:p>
          <a:p>
            <a:pPr marL="0" indent="0">
              <a:buNone/>
            </a:pPr>
            <a:r>
              <a:rPr lang="en-GB" altLang="en-PK" sz="2400" b="1" dirty="0"/>
              <a:t>    {                     </a:t>
            </a:r>
          </a:p>
          <a:p>
            <a:pPr marL="0" indent="0">
              <a:buNone/>
            </a:pPr>
            <a:r>
              <a:rPr lang="en-GB" altLang="en-PK" sz="2400" b="1" dirty="0"/>
              <a:t>                 sum = 0;</a:t>
            </a:r>
          </a:p>
          <a:p>
            <a:pPr marL="0" indent="0">
              <a:buNone/>
            </a:pPr>
            <a:r>
              <a:rPr lang="en-GB" altLang="en-PK" sz="2400" b="1" dirty="0"/>
              <a:t>                  for(int k = 1; </a:t>
            </a:r>
            <a:r>
              <a:rPr lang="en-GB" altLang="en-PK" sz="2400" b="1" dirty="0">
                <a:solidFill>
                  <a:srgbClr val="FF0000"/>
                </a:solidFill>
              </a:rPr>
              <a:t>k &lt;=</a:t>
            </a:r>
            <a:r>
              <a:rPr lang="en-GB" altLang="en-PK" sz="2400" b="1" dirty="0"/>
              <a:t> </a:t>
            </a:r>
            <a:r>
              <a:rPr lang="en-GB" altLang="en-PK" sz="2400" b="1" dirty="0" err="1">
                <a:solidFill>
                  <a:srgbClr val="FF0000"/>
                </a:solidFill>
              </a:rPr>
              <a:t>i</a:t>
            </a:r>
            <a:r>
              <a:rPr lang="en-GB" altLang="en-PK" sz="2400" b="1" dirty="0"/>
              <a:t>; k++)</a:t>
            </a:r>
          </a:p>
          <a:p>
            <a:pPr marL="0" indent="0">
              <a:buNone/>
            </a:pPr>
            <a:r>
              <a:rPr lang="en-GB" altLang="en-PK" sz="2400" b="1" dirty="0"/>
              <a:t>             {</a:t>
            </a:r>
          </a:p>
          <a:p>
            <a:pPr marL="0" indent="0">
              <a:buNone/>
            </a:pPr>
            <a:r>
              <a:rPr lang="en-GB" altLang="en-PK" sz="2400" b="1" dirty="0"/>
              <a:t>                         sum = sum + (</a:t>
            </a:r>
            <a:r>
              <a:rPr lang="en-GB" altLang="en-PK" sz="2400" b="1" dirty="0" err="1"/>
              <a:t>i</a:t>
            </a:r>
            <a:r>
              <a:rPr lang="en-GB" altLang="en-PK" sz="2400" b="1" dirty="0"/>
              <a:t> + k);</a:t>
            </a:r>
          </a:p>
          <a:p>
            <a:pPr marL="0" indent="0">
              <a:buNone/>
            </a:pPr>
            <a:r>
              <a:rPr lang="en-GB" altLang="en-PK" sz="2400" b="1" dirty="0"/>
              <a:t>	 }</a:t>
            </a:r>
          </a:p>
          <a:p>
            <a:pPr marL="0" indent="0">
              <a:buNone/>
            </a:pPr>
            <a:r>
              <a:rPr lang="en-GB" altLang="en-PK" sz="2400" b="1" dirty="0"/>
              <a:t>                    statement;</a:t>
            </a:r>
          </a:p>
          <a:p>
            <a:pPr marL="0" indent="0">
              <a:buNone/>
            </a:pPr>
            <a:r>
              <a:rPr lang="en-GB" altLang="en-PK" sz="2400" b="1" dirty="0"/>
              <a:t>      }</a:t>
            </a:r>
            <a:endParaRPr lang="en-US" altLang="en-PK" sz="24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D199-4006-1D48-B8C7-38BD366B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644218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5B62832-4EEF-F44C-86AB-6E4583E26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Growth Rates</a:t>
            </a:r>
          </a:p>
        </p:txBody>
      </p:sp>
      <p:sp>
        <p:nvSpPr>
          <p:cNvPr id="2150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2011E65-57CC-7248-A5BC-70079CE389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0923" y="1905000"/>
            <a:ext cx="5381145" cy="4114800"/>
          </a:xfrm>
        </p:spPr>
        <p:txBody>
          <a:bodyPr/>
          <a:lstStyle/>
          <a:p>
            <a:r>
              <a:rPr lang="en-US" altLang="en-PK" sz="2400" dirty="0"/>
              <a:t>Growth rates of functions:</a:t>
            </a:r>
          </a:p>
          <a:p>
            <a:pPr lvl="1"/>
            <a:r>
              <a:rPr lang="en-US" altLang="en-PK" sz="2000" dirty="0"/>
              <a:t>Linear </a:t>
            </a:r>
            <a:r>
              <a:rPr lang="en-US" altLang="en-PK" sz="2000" dirty="0">
                <a:sym typeface="Symbol" pitchFamily="2" charset="2"/>
              </a:rPr>
              <a:t> </a:t>
            </a:r>
            <a:r>
              <a:rPr lang="en-US" altLang="en-PK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</a:p>
          <a:p>
            <a:pPr lvl="1"/>
            <a:r>
              <a:rPr lang="en-US" altLang="en-PK" sz="2000" dirty="0"/>
              <a:t>Quadratic </a:t>
            </a:r>
            <a:r>
              <a:rPr lang="en-US" altLang="en-PK" sz="2000" dirty="0">
                <a:sym typeface="Symbol" pitchFamily="2" charset="2"/>
              </a:rPr>
              <a:t> </a:t>
            </a:r>
            <a:r>
              <a:rPr lang="en-US" altLang="en-PK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000" baseline="30000" dirty="0">
                <a:latin typeface="Times New Roman" panose="02020603050405020304" pitchFamily="18" charset="0"/>
                <a:sym typeface="Symbol" pitchFamily="2" charset="2"/>
              </a:rPr>
              <a:t>2</a:t>
            </a:r>
          </a:p>
          <a:p>
            <a:pPr lvl="1"/>
            <a:r>
              <a:rPr lang="en-US" altLang="en-PK" sz="2000" dirty="0"/>
              <a:t>Cubic </a:t>
            </a:r>
            <a:r>
              <a:rPr lang="en-US" altLang="en-PK" sz="2000" dirty="0">
                <a:sym typeface="Symbol" pitchFamily="2" charset="2"/>
              </a:rPr>
              <a:t> </a:t>
            </a:r>
            <a:r>
              <a:rPr lang="en-US" altLang="en-PK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000" baseline="30000" dirty="0">
                <a:latin typeface="Times New Roman" panose="02020603050405020304" pitchFamily="18" charset="0"/>
                <a:sym typeface="Symbol" pitchFamily="2" charset="2"/>
              </a:rPr>
              <a:t>3</a:t>
            </a:r>
          </a:p>
          <a:p>
            <a:pPr lvl="1"/>
            <a:endParaRPr lang="en-US" altLang="en-PK" sz="2000" b="1" baseline="30000" dirty="0">
              <a:latin typeface="Times New Roman" panose="02020603050405020304" pitchFamily="18" charset="0"/>
            </a:endParaRPr>
          </a:p>
          <a:p>
            <a:r>
              <a:rPr lang="en-US" altLang="en-PK" sz="2400" dirty="0"/>
              <a:t>In a log-log chart, the slope of the line corresponds to the growth rate of the function</a:t>
            </a:r>
          </a:p>
          <a:p>
            <a:endParaRPr lang="en-US" altLang="en-PK" sz="2400" dirty="0"/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73FC6DDF-F665-D54F-8F6F-AC5681F6A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7397"/>
              </p:ext>
            </p:extLst>
          </p:nvPr>
        </p:nvGraphicFramePr>
        <p:xfrm>
          <a:off x="5384801" y="555297"/>
          <a:ext cx="6225475" cy="570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9F4CB-0B01-8C45-A310-0056727E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PK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271417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107294-7716-AD47-867F-7A6CF536D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Constant Factors</a:t>
            </a:r>
          </a:p>
        </p:txBody>
      </p:sp>
      <p:sp>
        <p:nvSpPr>
          <p:cNvPr id="2253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E35F411-56E4-3A4D-9899-52146511C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434" y="1905000"/>
            <a:ext cx="5044966" cy="4114800"/>
          </a:xfrm>
        </p:spPr>
        <p:txBody>
          <a:bodyPr/>
          <a:lstStyle/>
          <a:p>
            <a:r>
              <a:rPr lang="en-US" altLang="en-PK" sz="2400" dirty="0"/>
              <a:t>The growth rate is not affected by</a:t>
            </a:r>
          </a:p>
          <a:p>
            <a:pPr lvl="1"/>
            <a:r>
              <a:rPr lang="en-US" altLang="en-PK" sz="2000" dirty="0"/>
              <a:t>constant factors or </a:t>
            </a:r>
          </a:p>
          <a:p>
            <a:pPr lvl="1"/>
            <a:r>
              <a:rPr lang="en-US" altLang="en-PK" sz="2000" dirty="0"/>
              <a:t>lower-order terms</a:t>
            </a:r>
          </a:p>
          <a:p>
            <a:r>
              <a:rPr lang="en-US" altLang="en-PK" sz="2400" dirty="0"/>
              <a:t>Examples</a:t>
            </a:r>
          </a:p>
          <a:p>
            <a:pPr lvl="1"/>
            <a:r>
              <a:rPr lang="en-US" altLang="en-PK" sz="2000" dirty="0">
                <a:latin typeface="Times New Roman" panose="02020603050405020304" pitchFamily="18" charset="0"/>
                <a:sym typeface="Symbol" pitchFamily="2" charset="2"/>
              </a:rPr>
              <a:t>10</a:t>
            </a:r>
            <a:r>
              <a:rPr lang="en-US" altLang="en-PK" sz="2000" baseline="300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PK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0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sz="2000" b="1" dirty="0">
                <a:latin typeface="Symbol" pitchFamily="2" charset="2"/>
                <a:sym typeface="Symbol" pitchFamily="2" charset="2"/>
              </a:rPr>
              <a:t>+</a:t>
            </a:r>
            <a:r>
              <a:rPr lang="en-US" altLang="en-PK" sz="20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sz="2000" dirty="0">
                <a:latin typeface="Times New Roman" panose="02020603050405020304" pitchFamily="18" charset="0"/>
                <a:sym typeface="Symbol" pitchFamily="2" charset="2"/>
              </a:rPr>
              <a:t>10</a:t>
            </a:r>
            <a:r>
              <a:rPr lang="en-US" altLang="en-PK" sz="2000" baseline="30000" dirty="0">
                <a:latin typeface="Times New Roman" panose="02020603050405020304" pitchFamily="18" charset="0"/>
                <a:sym typeface="Symbol" pitchFamily="2" charset="2"/>
              </a:rPr>
              <a:t>5</a:t>
            </a:r>
            <a:r>
              <a:rPr lang="en-US" altLang="en-PK" sz="2000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sz="2000" dirty="0"/>
              <a:t>is a linear function</a:t>
            </a:r>
          </a:p>
          <a:p>
            <a:pPr lvl="1"/>
            <a:r>
              <a:rPr lang="en-US" altLang="en-PK" sz="2000" dirty="0">
                <a:latin typeface="Times New Roman" panose="02020603050405020304" pitchFamily="18" charset="0"/>
                <a:sym typeface="Symbol" pitchFamily="2" charset="2"/>
              </a:rPr>
              <a:t>10</a:t>
            </a:r>
            <a:r>
              <a:rPr lang="en-US" altLang="en-PK" sz="2000" baseline="30000" dirty="0">
                <a:latin typeface="Times New Roman" panose="02020603050405020304" pitchFamily="18" charset="0"/>
                <a:sym typeface="Symbol" pitchFamily="2" charset="2"/>
              </a:rPr>
              <a:t>5</a:t>
            </a:r>
            <a:r>
              <a:rPr lang="en-US" altLang="en-PK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000" baseline="300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PK" sz="2000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sz="2000" b="1" dirty="0">
                <a:latin typeface="Symbol" pitchFamily="2" charset="2"/>
                <a:sym typeface="Symbol" pitchFamily="2" charset="2"/>
              </a:rPr>
              <a:t>+</a:t>
            </a:r>
            <a:r>
              <a:rPr lang="en-US" altLang="en-PK" sz="2000" dirty="0">
                <a:latin typeface="Times New Roman" panose="02020603050405020304" pitchFamily="18" charset="0"/>
                <a:sym typeface="Symbol" pitchFamily="2" charset="2"/>
              </a:rPr>
              <a:t> 10</a:t>
            </a:r>
            <a:r>
              <a:rPr lang="en-US" altLang="en-PK" sz="2000" baseline="30000" dirty="0">
                <a:latin typeface="Times New Roman" panose="02020603050405020304" pitchFamily="18" charset="0"/>
                <a:sym typeface="Symbol" pitchFamily="2" charset="2"/>
              </a:rPr>
              <a:t>8</a:t>
            </a:r>
            <a:r>
              <a:rPr lang="en-US" altLang="en-PK" sz="20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000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sz="2000" dirty="0"/>
              <a:t>is a quadratic function</a:t>
            </a:r>
          </a:p>
          <a:p>
            <a:endParaRPr lang="en-US" altLang="en-PK" sz="2400" dirty="0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D41D1F3-85C6-7D43-A9E5-DCF8DC161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06574"/>
              </p:ext>
            </p:extLst>
          </p:nvPr>
        </p:nvGraphicFramePr>
        <p:xfrm>
          <a:off x="5080001" y="1593850"/>
          <a:ext cx="5203825" cy="437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EB13-9ADB-4D4D-8C5F-20A441B8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136011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most commonly seen complexities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O(1) is constant-time complexity. The number of operations for the algorithm doesn’t actually change as the problem size increases.</a:t>
            </a:r>
          </a:p>
          <a:p>
            <a:r>
              <a:rPr lang="en-US" dirty="0"/>
              <a:t>O(n) time complexity means that an algorithm is linear; doubling the problem size also doubles the number of operations required.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ADA5E-8DB9-6C4E-8E29-5701197D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5417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O(log n) is logarithmic complexity. The base used to take the logarithm makes no difference, since it just multiplies the operation count by a constant factor. The most common base is base 2, written as log_2 or lg.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40F4-C0E2-B548-B190-3B4AD021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608135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O(n**2) is quadratic complexity. Doubling the problem size multiplies the operation count by four. A problem 10 times larger takes 100 times more 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3E9D6-452C-7B42-A0C7-A01CE385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036067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O(n**3), O(n**4), O(n**5), etc. are polynomial complexity.</a:t>
            </a:r>
          </a:p>
          <a:p>
            <a:endParaRPr lang="en-US" dirty="0"/>
          </a:p>
          <a:p>
            <a:r>
              <a:rPr lang="en-US" dirty="0"/>
              <a:t>O(2**n) is exponential complexity. Increasing the problem size by 1 unit doubles the work. Doubling the problem size squares the work. The work increases so quickly that only the very smallest problem sizes are feasible.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9EA71-8228-2B42-BAE3-F734A10B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612764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177E651-03F9-314B-AABF-E1E5AE733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3962400" cy="1143000"/>
          </a:xfrm>
        </p:spPr>
        <p:txBody>
          <a:bodyPr/>
          <a:lstStyle/>
          <a:p>
            <a:r>
              <a:rPr lang="en-US" altLang="en-PK" dirty="0"/>
              <a:t>Big-Oh Rules</a:t>
            </a:r>
          </a:p>
        </p:txBody>
      </p:sp>
      <p:sp>
        <p:nvSpPr>
          <p:cNvPr id="2867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BA262D2-6A68-804B-9C72-A78A0967D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793" y="1891862"/>
            <a:ext cx="9735207" cy="4432738"/>
          </a:xfrm>
        </p:spPr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en-PK" dirty="0"/>
              <a:t>If is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PK" dirty="0"/>
              <a:t> a polynomial of degree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d</a:t>
            </a:r>
            <a:r>
              <a:rPr lang="en-US" altLang="en-PK" dirty="0"/>
              <a:t>, then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f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PK" dirty="0"/>
              <a:t> is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b="1" i="1" dirty="0" err="1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b="1" i="1" baseline="30000" dirty="0" err="1">
                <a:latin typeface="Times New Roman" panose="02020603050405020304" pitchFamily="18" charset="0"/>
                <a:sym typeface="Symbol" pitchFamily="2" charset="2"/>
              </a:rPr>
              <a:t>d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PK" dirty="0"/>
              <a:t>, i.e.,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en-PK" dirty="0"/>
              <a:t>Drop lower-order terms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en-PK" dirty="0"/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en-PK" dirty="0"/>
              <a:t>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PK" dirty="0"/>
              <a:t>Say “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dirty="0">
                <a:sym typeface="Symbol" pitchFamily="2" charset="2"/>
              </a:rPr>
              <a:t> is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PK" dirty="0">
                <a:sym typeface="Symbol" pitchFamily="2" charset="2"/>
              </a:rPr>
              <a:t>”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dirty="0"/>
              <a:t>instead of “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dirty="0">
                <a:sym typeface="Symbol" pitchFamily="2" charset="2"/>
              </a:rPr>
              <a:t> is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baseline="300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PK" dirty="0">
                <a:sym typeface="Symbol" pitchFamily="2" charset="2"/>
              </a:rPr>
              <a:t>”</a:t>
            </a:r>
          </a:p>
          <a:p>
            <a:pPr>
              <a:tabLst>
                <a:tab pos="1028700" algn="l"/>
              </a:tabLst>
            </a:pPr>
            <a:r>
              <a:rPr lang="en-US" altLang="en-PK" dirty="0">
                <a:sym typeface="Symbol" pitchFamily="2" charset="2"/>
              </a:rPr>
              <a:t>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PK" dirty="0"/>
              <a:t>Say “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3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dirty="0">
                <a:latin typeface="Symbol" pitchFamily="2" charset="2"/>
                <a:sym typeface="Symbol" pitchFamily="2" charset="2"/>
              </a:rPr>
              <a:t>+</a:t>
            </a:r>
            <a:r>
              <a:rPr lang="en-US" altLang="en-PK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5</a:t>
            </a:r>
            <a:r>
              <a:rPr lang="en-US" altLang="en-PK" dirty="0">
                <a:sym typeface="Symbol" pitchFamily="2" charset="2"/>
              </a:rPr>
              <a:t> is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PK" dirty="0">
                <a:sym typeface="Symbol" pitchFamily="2" charset="2"/>
              </a:rPr>
              <a:t>”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dirty="0"/>
              <a:t>instead of “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3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dirty="0">
                <a:latin typeface="Symbol" pitchFamily="2" charset="2"/>
                <a:sym typeface="Symbol" pitchFamily="2" charset="2"/>
              </a:rPr>
              <a:t>+</a:t>
            </a:r>
            <a:r>
              <a:rPr lang="en-US" altLang="en-PK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5</a:t>
            </a:r>
            <a:r>
              <a:rPr lang="en-US" altLang="en-PK" dirty="0">
                <a:sym typeface="Symbol" pitchFamily="2" charset="2"/>
              </a:rPr>
              <a:t> is 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(3</a:t>
            </a:r>
            <a:r>
              <a:rPr lang="en-US" altLang="en-PK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en-PK" dirty="0">
                <a:sym typeface="Symbol" pitchFamily="2" charset="2"/>
              </a:rPr>
              <a:t>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4B53C-FF75-BF47-B749-8F061960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895926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B432592-DFA3-7244-A6A1-5BA331DE0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Big-Oh Notation Examples</a:t>
            </a:r>
          </a:p>
        </p:txBody>
      </p:sp>
      <p:sp>
        <p:nvSpPr>
          <p:cNvPr id="2355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8C015CC-C2C0-7048-B134-AC9572C60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483" y="1600200"/>
            <a:ext cx="5783317" cy="4419600"/>
          </a:xfrm>
        </p:spPr>
        <p:txBody>
          <a:bodyPr/>
          <a:lstStyle/>
          <a:p>
            <a:endParaRPr lang="en-US" altLang="en-PK" sz="2400" dirty="0"/>
          </a:p>
          <a:p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PK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4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sz="2400" dirty="0">
                <a:latin typeface="Symbol" pitchFamily="2" charset="2"/>
                <a:sym typeface="Symbol" pitchFamily="2" charset="2"/>
              </a:rPr>
              <a:t>+</a:t>
            </a:r>
            <a:r>
              <a:rPr lang="en-US" altLang="en-PK" sz="24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10</a:t>
            </a:r>
            <a:r>
              <a:rPr lang="en-US" altLang="en-PK" sz="2400" dirty="0">
                <a:sym typeface="Symbol" pitchFamily="2" charset="2"/>
              </a:rPr>
              <a:t>    is </a:t>
            </a:r>
            <a:r>
              <a:rPr lang="en-US" altLang="en-PK" sz="2400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  <a:p>
            <a:r>
              <a:rPr lang="en-US" altLang="en-US" sz="2400" dirty="0"/>
              <a:t>7n-2          </a:t>
            </a:r>
            <a:r>
              <a:rPr lang="en-US" altLang="en-PK" sz="2400" dirty="0">
                <a:sym typeface="Symbol" pitchFamily="2" charset="2"/>
              </a:rPr>
              <a:t>is </a:t>
            </a:r>
            <a:r>
              <a:rPr lang="en-US" altLang="en-PK" sz="2400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  <a:p>
            <a:r>
              <a:rPr lang="en-US" altLang="en-PK" sz="2400" dirty="0">
                <a:latin typeface="Tahoma" panose="020B0604030504040204" pitchFamily="34" charset="0"/>
              </a:rPr>
              <a:t>3n</a:t>
            </a:r>
            <a:r>
              <a:rPr lang="en-US" altLang="en-PK" sz="2400" baseline="30000" dirty="0">
                <a:latin typeface="Tahoma" panose="020B0604030504040204" pitchFamily="34" charset="0"/>
              </a:rPr>
              <a:t>3</a:t>
            </a:r>
            <a:r>
              <a:rPr lang="en-US" altLang="en-PK" sz="2400" dirty="0">
                <a:latin typeface="Tahoma" panose="020B0604030504040204" pitchFamily="34" charset="0"/>
              </a:rPr>
              <a:t> + 20n</a:t>
            </a:r>
            <a:r>
              <a:rPr lang="en-US" altLang="en-PK" sz="2400" baseline="30000" dirty="0">
                <a:latin typeface="Tahoma" panose="020B0604030504040204" pitchFamily="34" charset="0"/>
              </a:rPr>
              <a:t>2</a:t>
            </a:r>
            <a:r>
              <a:rPr lang="en-US" altLang="en-PK" sz="2400" dirty="0">
                <a:latin typeface="Tahoma" panose="020B0604030504040204" pitchFamily="34" charset="0"/>
              </a:rPr>
              <a:t> + 5 </a:t>
            </a:r>
            <a:r>
              <a:rPr lang="en-US" altLang="en-US" sz="2400" dirty="0"/>
              <a:t>   </a:t>
            </a:r>
            <a:r>
              <a:rPr lang="en-US" altLang="en-PK" sz="2400" dirty="0">
                <a:sym typeface="Symbol" pitchFamily="2" charset="2"/>
              </a:rPr>
              <a:t>is </a:t>
            </a:r>
            <a:r>
              <a:rPr lang="en-US" altLang="en-PK" sz="2400" b="1" i="1" dirty="0">
                <a:latin typeface="Times New Roman" panose="02020603050405020304" pitchFamily="18" charset="0"/>
                <a:sym typeface="Symbol" pitchFamily="2" charset="2"/>
              </a:rPr>
              <a:t>O</a:t>
            </a:r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PK" sz="2400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PK" sz="2400" baseline="30000" dirty="0">
                <a:latin typeface="Tahoma" panose="020B0604030504040204" pitchFamily="34" charset="0"/>
              </a:rPr>
              <a:t>3</a:t>
            </a:r>
            <a:r>
              <a:rPr lang="en-US" altLang="en-PK" sz="2400" dirty="0"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  <a:p>
            <a:r>
              <a:rPr lang="en-US" altLang="en-PK" sz="2400" dirty="0">
                <a:latin typeface="Tahoma" panose="020B0604030504040204" pitchFamily="34" charset="0"/>
              </a:rPr>
              <a:t>3 log n + log log n</a:t>
            </a:r>
          </a:p>
          <a:p>
            <a:endParaRPr lang="en-US" altLang="en-PK" sz="2400" dirty="0">
              <a:latin typeface="Tahoma" panose="020B0604030504040204" pitchFamily="34" charset="0"/>
            </a:endParaRPr>
          </a:p>
          <a:p>
            <a:endParaRPr lang="en-US" altLang="en-PK" sz="2400" dirty="0">
              <a:latin typeface="Times New Roman" panose="02020603050405020304" pitchFamily="18" charset="0"/>
              <a:sym typeface="Symbol" pitchFamily="2" charset="2"/>
            </a:endParaRPr>
          </a:p>
          <a:p>
            <a:endParaRPr lang="en-US" altLang="en-US" sz="2400" dirty="0"/>
          </a:p>
          <a:p>
            <a:endParaRPr lang="en-US" altLang="en-PK" sz="2400" dirty="0">
              <a:latin typeface="Times New Roman" panose="02020603050405020304" pitchFamily="18" charset="0"/>
              <a:sym typeface="Symbol" pitchFamily="2" charset="2"/>
            </a:endParaRPr>
          </a:p>
          <a:p>
            <a:endParaRPr lang="en-US" altLang="en-PK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B2A0C-98EB-C54F-B4CA-F2C940B5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155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Algorithms must have a unique name</a:t>
            </a:r>
          </a:p>
          <a:p>
            <a:r>
              <a:rPr lang="en-US" dirty="0"/>
              <a:t>Algorithms should have explicitly defined set of inputs and outputs</a:t>
            </a:r>
          </a:p>
          <a:p>
            <a:r>
              <a:rPr lang="en-US" dirty="0"/>
              <a:t>Algorithms are well-ordered with unambiguous operations</a:t>
            </a:r>
          </a:p>
          <a:p>
            <a:r>
              <a:rPr lang="en-US" dirty="0"/>
              <a:t>Algorithms halt in a finite amount of time. Algorithms should not run for infinity, i.e., an algorithm must end at some point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B9F1-38EF-9344-AC1B-B92136EC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746506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91C-4641-BC4B-8D05-CE234AFC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Asymptotic Algorithm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CD46-86C7-E947-959F-44A93C62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2400" dirty="0"/>
              <a:t>The asymptotic analysis of an algorithm determines the running time in big-Oh notation</a:t>
            </a:r>
          </a:p>
          <a:p>
            <a:r>
              <a:rPr lang="en-US" altLang="en-PK" sz="2400" dirty="0"/>
              <a:t>To perform the asymptotic analysis</a:t>
            </a:r>
          </a:p>
          <a:p>
            <a:pPr marL="1028700" lvl="1"/>
            <a:r>
              <a:rPr lang="en-US" altLang="en-PK" sz="2000" dirty="0"/>
              <a:t>We find the worst-case number of primitive operations executed as a function of the input size</a:t>
            </a:r>
          </a:p>
          <a:p>
            <a:pPr marL="1028700" lvl="1"/>
            <a:r>
              <a:rPr lang="en-US" altLang="en-PK" sz="2000" dirty="0"/>
              <a:t>We express this function with big-Oh notation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CF12-A6D3-BD48-BBEC-1FE6675A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3885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time,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0, b = 0;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/>
              <a:t>    a = a + rand();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for (j = 0; j &lt; M; </a:t>
            </a:r>
            <a:r>
              <a:rPr lang="en-US" dirty="0" err="1"/>
              <a:t>j++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b = b + rand();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D3A7-A8EE-D74B-A371-C82FE660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282643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O(N + M) time, O(1) space</a:t>
            </a:r>
          </a:p>
          <a:p>
            <a:r>
              <a:rPr lang="en-US" dirty="0"/>
              <a:t>The first loop is O(N) and the second loop is O(M). Since we don’t know which is bigger, we say this is O(N + M). This can also be written as O(max(N, M)).</a:t>
            </a:r>
          </a:p>
          <a:p>
            <a:r>
              <a:rPr lang="en-US" dirty="0"/>
              <a:t>Since there is no additional space being utilized, the space complexity is constant / O(1)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2DC5-32B4-EC47-8121-6139527B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066023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F72C1C8-FECA-A046-84AF-8E316CDA3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altLang="en-PK" sz="2400" b="1"/>
              <a:t>Determining complexity of code structures (cont’d)</a:t>
            </a:r>
            <a:r>
              <a:rPr lang="en-US" altLang="en-PK"/>
              <a:t> 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46CEA4-A84B-6A4F-968D-C84D5BB7C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836613"/>
            <a:ext cx="8229600" cy="52562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PK" dirty="0"/>
              <a:t>	</a:t>
            </a:r>
            <a:endParaRPr lang="en-US" altLang="en-PK" sz="1000" dirty="0"/>
          </a:p>
          <a:p>
            <a:pPr>
              <a:buFontTx/>
              <a:buNone/>
            </a:pPr>
            <a:r>
              <a:rPr lang="en-US" altLang="en-PK" dirty="0"/>
              <a:t>Example:</a:t>
            </a:r>
            <a:endParaRPr lang="en-US" altLang="en-PK" b="1" dirty="0"/>
          </a:p>
          <a:p>
            <a:pPr>
              <a:buFontTx/>
              <a:buNone/>
            </a:pPr>
            <a:endParaRPr lang="es-AR" altLang="en-PK" dirty="0"/>
          </a:p>
          <a:p>
            <a:pPr>
              <a:buFontTx/>
              <a:buNone/>
            </a:pPr>
            <a:endParaRPr lang="es-AR" altLang="en-PK" dirty="0"/>
          </a:p>
          <a:p>
            <a:pPr>
              <a:buFontTx/>
              <a:buNone/>
            </a:pPr>
            <a:endParaRPr lang="es-AR" altLang="en-PK" dirty="0"/>
          </a:p>
          <a:p>
            <a:pPr>
              <a:buFontTx/>
              <a:buNone/>
            </a:pPr>
            <a:endParaRPr lang="es-AR" altLang="en-PK" dirty="0"/>
          </a:p>
          <a:p>
            <a:pPr>
              <a:buFontTx/>
              <a:buNone/>
            </a:pPr>
            <a:endParaRPr lang="es-AR" altLang="en-PK" dirty="0"/>
          </a:p>
          <a:p>
            <a:pPr>
              <a:buFontTx/>
              <a:buNone/>
            </a:pPr>
            <a:endParaRPr lang="es-AR" altLang="en-PK" dirty="0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A67F4013-FA0F-2C4E-B415-0026A698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141664"/>
            <a:ext cx="5975350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n * n;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j;</a:t>
            </a:r>
          </a:p>
          <a:p>
            <a:endParaRPr lang="en-US" altLang="en-P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k = 0; k &lt; n; k++)</a:t>
            </a:r>
          </a:p>
          <a:p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- l;</a:t>
            </a:r>
          </a:p>
          <a:p>
            <a:endParaRPr lang="en-US" altLang="en-P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("sum is now ” + sum);</a:t>
            </a:r>
          </a:p>
        </p:txBody>
      </p:sp>
    </p:spTree>
    <p:extLst>
      <p:ext uri="{BB962C8B-B14F-4D97-AF65-F5344CB8AC3E}">
        <p14:creationId xmlns:p14="http://schemas.microsoft.com/office/powerpoint/2010/main" val="3039159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E2BDAD1-F3E4-5F43-A148-3415C7E6B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altLang="en-PK" sz="2400" b="1"/>
              <a:t>Determining complexity of code structures</a:t>
            </a:r>
            <a:r>
              <a:rPr lang="en-US" altLang="en-PK"/>
              <a:t>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FFB5398-7142-B047-ACBF-E0EB01916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0838" y="467703"/>
            <a:ext cx="8229600" cy="18716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PK" sz="2000" b="1" dirty="0"/>
              <a:t>Loops:</a:t>
            </a:r>
            <a:endParaRPr lang="en-US" altLang="en-PK" sz="2000" dirty="0"/>
          </a:p>
          <a:p>
            <a:pPr>
              <a:buFontTx/>
              <a:buNone/>
            </a:pPr>
            <a:r>
              <a:rPr lang="en-US" altLang="en-PK" sz="2000" dirty="0"/>
              <a:t>	Complexity is determined by the number of iterations in the loop times the complexity of the body of the loop.</a:t>
            </a:r>
          </a:p>
          <a:p>
            <a:pPr>
              <a:buFontTx/>
              <a:buNone/>
            </a:pPr>
            <a:r>
              <a:rPr lang="en-US" altLang="en-PK" sz="2000" dirty="0"/>
              <a:t>Examples: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0AB3ADC-C55E-304B-83E9-BC2FE361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188913"/>
            <a:ext cx="383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PK" altLang="en-PK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0B7F07D7-3A60-D74F-88BF-FB06782A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060575"/>
            <a:ext cx="38703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n; i++)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sum = sum - i;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C55CA056-434F-5045-B214-70AABAC3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44164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 * n; i++)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B5CA2177-F29F-9847-8C47-98A7DE65E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933826"/>
            <a:ext cx="2914650" cy="14652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int i=1;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n) {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i = i*2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5D26A6D5-CACA-714F-BBF5-3B02F8BC2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734050"/>
            <a:ext cx="4751387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100000; i++)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</p:txBody>
      </p:sp>
    </p:spTree>
    <p:extLst>
      <p:ext uri="{BB962C8B-B14F-4D97-AF65-F5344CB8AC3E}">
        <p14:creationId xmlns:p14="http://schemas.microsoft.com/office/powerpoint/2010/main" val="2600339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E906C7E-A8C2-B14D-9277-9F809E387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altLang="en-PK" sz="2400" b="1"/>
              <a:t>Determining complexity of code structures</a:t>
            </a:r>
            <a:r>
              <a:rPr lang="en-US" altLang="en-PK"/>
              <a:t>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3D6F0A2-E2CD-854B-9639-F9B97E96A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836614"/>
            <a:ext cx="8229600" cy="10810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PK" sz="2400" b="1"/>
              <a:t>Nested independent loops: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PK" sz="2000"/>
              <a:t>           Complexity of inner loop * complexity of outer loop.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PK" sz="2000"/>
              <a:t>Examples: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8C0B9FC7-8AC0-3343-89E4-C1DCE9A3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PK" altLang="en-PK"/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F6A821D1-D4C4-3E4D-B3CF-1C2FBDE96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133601"/>
            <a:ext cx="427990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n; i++)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0; j &lt; n; j++)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8778EFC9-1C42-454C-B83B-F08AE79F8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644901"/>
            <a:ext cx="5508625" cy="25638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int i = 1, j;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while(i &lt;= n) {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j = 1;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while(j &lt;= n){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statements of constant complexity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j = j*2;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i = i+1;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09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FF185EC8-0FA1-5F47-8D82-DACC04CC2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altLang="en-PK" sz="2400" b="1"/>
              <a:t>Determining complexity of code structures (cont’d)</a:t>
            </a:r>
            <a:r>
              <a:rPr lang="en-US" altLang="en-PK"/>
              <a:t> 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8DF5A74-7D5E-314B-AA23-537CB6516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549275"/>
            <a:ext cx="8229600" cy="431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PK" sz="2000" b="1"/>
              <a:t>Nested dependent loops: </a:t>
            </a:r>
            <a:r>
              <a:rPr lang="en-US" altLang="en-PK" sz="2000"/>
              <a:t>Examples: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9E6F2429-E0DF-8043-97D6-2CA2DA1BC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PK" altLang="en-PK"/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A584E7C4-DF7D-3C4B-B1E6-75389499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125539"/>
            <a:ext cx="4416425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1; j &lt;= i; j++)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105484" name="Text Box 12">
            <a:extLst>
              <a:ext uri="{FF2B5EF4-FFF2-40B4-BE49-F238E27FC236}">
                <a16:creationId xmlns:a16="http://schemas.microsoft.com/office/drawing/2014/main" id="{E0AB1138-3017-CF4E-8DE3-1841BFFC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76701"/>
            <a:ext cx="427990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i; j &lt; 0; j++)</a:t>
            </a:r>
          </a:p>
          <a:p>
            <a:r>
              <a:rPr lang="en-US" altLang="en-PK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</p:spTree>
    <p:extLst>
      <p:ext uri="{BB962C8B-B14F-4D97-AF65-F5344CB8AC3E}">
        <p14:creationId xmlns:p14="http://schemas.microsoft.com/office/powerpoint/2010/main" val="403025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time, space complexity of following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0, b = 0;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/>
              <a:t>    a = a + rand();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for (j = 0; j &lt; M; </a:t>
            </a:r>
            <a:r>
              <a:rPr lang="en-US" dirty="0" err="1"/>
              <a:t>j++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b = b + rand();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123CF-C6B1-8D44-BA6D-49312DB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047719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 a = 0; </a:t>
            </a:r>
          </a:p>
          <a:p>
            <a:pPr marL="0" indent="0">
              <a:buNone/>
            </a:pPr>
            <a:r>
              <a:rPr lang="pt-BR" dirty="0"/>
              <a:t>for (i = 0; i &lt; N; i++) { </a:t>
            </a:r>
          </a:p>
          <a:p>
            <a:pPr marL="0" indent="0">
              <a:buNone/>
            </a:pPr>
            <a:r>
              <a:rPr lang="pt-BR" dirty="0"/>
              <a:t>    for (j = N; j &gt; i; j--) { </a:t>
            </a:r>
          </a:p>
          <a:p>
            <a:pPr marL="0" indent="0">
              <a:buNone/>
            </a:pPr>
            <a:r>
              <a:rPr lang="pt-BR" dirty="0"/>
              <a:t>        a = a + i + j; </a:t>
            </a:r>
          </a:p>
          <a:p>
            <a:pPr marL="0" indent="0">
              <a:buNone/>
            </a:pPr>
            <a:r>
              <a:rPr lang="pt-BR" dirty="0"/>
              <a:t>    } </a:t>
            </a:r>
          </a:p>
          <a:p>
            <a:pPr marL="0" indent="0">
              <a:buNone/>
            </a:pPr>
            <a:r>
              <a:rPr lang="pt-BR" dirty="0"/>
              <a:t>}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FFCA6-25E1-B44D-8EE2-546AAF2A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581777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time complexity of following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k = 0;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n /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/>
              <a:t>    for (j = 2; j &lt;= n; j = j * 2) { </a:t>
            </a:r>
          </a:p>
          <a:p>
            <a:pPr marL="0" indent="0">
              <a:buNone/>
            </a:pPr>
            <a:r>
              <a:rPr lang="en-US" dirty="0"/>
              <a:t>        k = k + n / 2;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/>
              <a:t>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FF96E-CCB0-8043-BF00-8F32AFD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28627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9B2F-136D-184C-82AB-309A8B1B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A63F-DCB3-F248-91B6-2EB4AF0C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</a:t>
            </a:r>
            <a:r>
              <a:rPr lang="en-US" dirty="0"/>
              <a:t> : predict the cost of algorithm in terms of resources and performance (in terms of the time and size required (the size of memory for storage while implementation).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Design</a:t>
            </a:r>
            <a:r>
              <a:rPr lang="en-US" dirty="0"/>
              <a:t>: Design algorithm which minimize the cost</a:t>
            </a:r>
          </a:p>
          <a:p>
            <a:pPr marL="0" indent="0">
              <a:buNone/>
            </a:pPr>
            <a:endParaRPr lang="en-PK" dirty="0"/>
          </a:p>
          <a:p>
            <a:r>
              <a:rPr lang="en-PK" dirty="0"/>
              <a:t>M</a:t>
            </a:r>
            <a:r>
              <a:rPr lang="en-GB" dirty="0"/>
              <a:t>e</a:t>
            </a:r>
            <a:r>
              <a:rPr lang="en-PK" dirty="0"/>
              <a:t>asure the performance of Algorithm with respect to </a:t>
            </a:r>
            <a:r>
              <a:rPr lang="en-PK" dirty="0">
                <a:solidFill>
                  <a:srgbClr val="FF0000"/>
                </a:solidFill>
              </a:rPr>
              <a:t>time</a:t>
            </a:r>
            <a:r>
              <a:rPr lang="en-PK" dirty="0"/>
              <a:t> and </a:t>
            </a:r>
            <a:r>
              <a:rPr lang="en-PK" dirty="0">
                <a:solidFill>
                  <a:srgbClr val="FF0000"/>
                </a:solidFill>
              </a:rPr>
              <a:t>space</a:t>
            </a:r>
            <a:r>
              <a:rPr lang="en-PK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2480-C31E-B24A-9826-398EF2C5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324785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 a = 0; </a:t>
            </a:r>
          </a:p>
          <a:p>
            <a:pPr marL="0" indent="0">
              <a:buNone/>
            </a:pPr>
            <a:r>
              <a:rPr lang="pt-BR" dirty="0"/>
              <a:t>for (i = 0; i &lt; N; i++) { </a:t>
            </a:r>
          </a:p>
          <a:p>
            <a:pPr marL="0" indent="0">
              <a:buNone/>
            </a:pPr>
            <a:r>
              <a:rPr lang="pt-BR" dirty="0"/>
              <a:t>    for (j = N; j &gt; i; j--) { </a:t>
            </a:r>
          </a:p>
          <a:p>
            <a:pPr marL="0" indent="0">
              <a:buNone/>
            </a:pPr>
            <a:r>
              <a:rPr lang="pt-BR" dirty="0"/>
              <a:t>        a = a + i + j; </a:t>
            </a:r>
          </a:p>
          <a:p>
            <a:pPr marL="0" indent="0">
              <a:buNone/>
            </a:pPr>
            <a:r>
              <a:rPr lang="pt-BR" dirty="0"/>
              <a:t>    } </a:t>
            </a:r>
          </a:p>
          <a:p>
            <a:pPr marL="0" indent="0">
              <a:buNone/>
            </a:pPr>
            <a:r>
              <a:rPr lang="pt-BR" dirty="0"/>
              <a:t>}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BF67-29F5-BB4E-8E4A-FCE1905E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82230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046C-ED4E-1249-BB84-126BC6D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Real 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5D1D-68F4-9F4A-9B51-0FFF52C3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Suppose you want to buy a car.</a:t>
            </a:r>
          </a:p>
          <a:p>
            <a:r>
              <a:rPr lang="en-PK" dirty="0"/>
              <a:t>You want to pick the fastest car.</a:t>
            </a:r>
          </a:p>
          <a:p>
            <a:r>
              <a:rPr lang="en-PK" dirty="0"/>
              <a:t>But fast cars are expensive; You want the cheapest one.</a:t>
            </a:r>
          </a:p>
          <a:p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Y</a:t>
            </a:r>
            <a:r>
              <a:rPr lang="en-PK" b="1" i="1" dirty="0"/>
              <a:t>ou cannot decide which is more important:  speesd or price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A022-E7CE-6142-AD6B-6798C7FA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399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Motivations for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PK" dirty="0"/>
              <a:t>There are often many different </a:t>
            </a:r>
            <a:r>
              <a:rPr lang="en-US" altLang="en-PK" i="1" dirty="0"/>
              <a:t>algorithms </a:t>
            </a:r>
            <a:r>
              <a:rPr lang="en-US" altLang="en-PK" dirty="0"/>
              <a:t>to solve a particular problem. Thus, it makes sense to develop techniques that allow us to: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endParaRPr lang="en-US" altLang="en-PK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PK" sz="2800" dirty="0"/>
              <a:t>compare different algorithms with respect to their “efficiency”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altLang="en-PK" sz="2800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PK" sz="2800" dirty="0"/>
              <a:t>choose the most efficient algorithm for a problem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A3148-72E5-9846-B055-E86087B1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2887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8B6E-7AB2-7C4C-8C5E-292D08DF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PK" b="1" dirty="0"/>
              <a:t>Efficiency of an algorithm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C64D-DE88-7D43-B6F4-A2769D25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GB" altLang="en-PK" dirty="0"/>
              <a:t>The </a:t>
            </a:r>
            <a:r>
              <a:rPr lang="en-GB" altLang="en-PK" b="1" i="1" dirty="0"/>
              <a:t>efficiency</a:t>
            </a:r>
            <a:r>
              <a:rPr lang="en-GB" altLang="en-PK" dirty="0"/>
              <a:t> of any algorithmic solution to a problem is a measure of the: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GB" altLang="en-PK" sz="2800" b="1" dirty="0"/>
              <a:t>Time efficiency</a:t>
            </a:r>
            <a:r>
              <a:rPr lang="en-GB" altLang="en-PK" sz="2800" dirty="0"/>
              <a:t>: the time it takes to execute.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altLang="en-PK" sz="2800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GB" altLang="en-PK" sz="2800" b="1" dirty="0"/>
              <a:t>Space efficiency</a:t>
            </a:r>
            <a:r>
              <a:rPr lang="en-GB" altLang="en-PK" sz="2800" dirty="0"/>
              <a:t>: the space (primary or secondary memory) it uses.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en-PK" dirty="0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PK" dirty="0"/>
              <a:t>We will focus on an algorithm’s efficiency with respect to time.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Often </a:t>
            </a:r>
            <a:r>
              <a:rPr lang="en-US" altLang="en-PK" dirty="0">
                <a:solidFill>
                  <a:srgbClr val="FF0000"/>
                </a:solidFill>
              </a:rPr>
              <a:t>time efficiency </a:t>
            </a:r>
            <a:r>
              <a:rPr lang="en-US" altLang="en-PK" dirty="0"/>
              <a:t>is more important than space complexity</a:t>
            </a:r>
          </a:p>
          <a:p>
            <a:pPr>
              <a:lnSpc>
                <a:spcPct val="80000"/>
              </a:lnSpc>
            </a:pPr>
            <a:endParaRPr lang="en-US" altLang="en-PK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PK" sz="2800" dirty="0"/>
              <a:t>More and more space available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PK" sz="2800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PK" sz="2800" dirty="0"/>
              <a:t>time is still a problem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7669-9E9C-A246-8DEB-8B006995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70112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nonambiguity</a:t>
            </a:r>
            <a:r>
              <a:rPr lang="en-US" dirty="0"/>
              <a:t> requirement for each step of an algorithm cannot be compromised. </a:t>
            </a:r>
          </a:p>
          <a:p>
            <a:r>
              <a:rPr lang="en-US" dirty="0"/>
              <a:t>The range of inputs for which an algorithm works has to be specified carefully. </a:t>
            </a:r>
          </a:p>
          <a:p>
            <a:r>
              <a:rPr lang="en-US" dirty="0"/>
              <a:t>The same algorithm can be represented in several different ways. </a:t>
            </a:r>
          </a:p>
          <a:p>
            <a:r>
              <a:rPr lang="en-US" dirty="0"/>
              <a:t>There may exist several algorithms for solving the same problem.</a:t>
            </a:r>
          </a:p>
          <a:p>
            <a:r>
              <a:rPr lang="en-US" dirty="0"/>
              <a:t>Algorithms for the same problem can be based on very different ideas and can solve the problem with dramatically different speeds.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B35-61E8-B54C-8DF3-77AD69A2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9216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4489</Words>
  <Application>Microsoft Macintosh PowerPoint</Application>
  <PresentationFormat>Widescreen</PresentationFormat>
  <Paragraphs>593</Paragraphs>
  <Slides>50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Theme</vt:lpstr>
      <vt:lpstr>Design and Analysis of Algorithms</vt:lpstr>
      <vt:lpstr>Algorithm</vt:lpstr>
      <vt:lpstr>Design</vt:lpstr>
      <vt:lpstr>Characteristics of Algorithms </vt:lpstr>
      <vt:lpstr>Analysis</vt:lpstr>
      <vt:lpstr>Real Life Example</vt:lpstr>
      <vt:lpstr>Motivations for Complexity Analysis</vt:lpstr>
      <vt:lpstr>Efficiency of an algorithm</vt:lpstr>
      <vt:lpstr>Important points</vt:lpstr>
      <vt:lpstr>Pseudocode </vt:lpstr>
      <vt:lpstr>PowerPoint Presentation</vt:lpstr>
      <vt:lpstr>Example: Add two Numbers</vt:lpstr>
      <vt:lpstr>PowerPoint Presentation</vt:lpstr>
      <vt:lpstr>Example</vt:lpstr>
      <vt:lpstr>Algorithm: Insertion-Sort</vt:lpstr>
      <vt:lpstr> Types of analysis</vt:lpstr>
      <vt:lpstr>Which one? </vt:lpstr>
      <vt:lpstr>How to choose an Algorithm?</vt:lpstr>
      <vt:lpstr>Simple Complexity Analysis: Loops</vt:lpstr>
      <vt:lpstr>PowerPoint Presentation</vt:lpstr>
      <vt:lpstr>Simple Complexity Analysis: Linear loops</vt:lpstr>
      <vt:lpstr>Simple Complexity Analysis: Linear loops (cont’d)</vt:lpstr>
      <vt:lpstr>Simple Complexity Analysis: Loop Example</vt:lpstr>
      <vt:lpstr>Why Big-O notation?</vt:lpstr>
      <vt:lpstr>Basic Operations</vt:lpstr>
      <vt:lpstr>Example of Basic Operations:</vt:lpstr>
      <vt:lpstr>Example of Basic Operations</vt:lpstr>
      <vt:lpstr>Simple Complexity Analysis: Logarithmic loops</vt:lpstr>
      <vt:lpstr>Simple Complexity Analysis: Logarithmic loops</vt:lpstr>
      <vt:lpstr>Simple Complexity Analysis: Independent nested loops</vt:lpstr>
      <vt:lpstr>Simple Complexity Analysis: Dependent nested loops</vt:lpstr>
      <vt:lpstr>Growth Rates</vt:lpstr>
      <vt:lpstr>Constant Factors</vt:lpstr>
      <vt:lpstr>Some of the most commonly seen complexities are:</vt:lpstr>
      <vt:lpstr>PowerPoint Presentation</vt:lpstr>
      <vt:lpstr>PowerPoint Presentation</vt:lpstr>
      <vt:lpstr>PowerPoint Presentation</vt:lpstr>
      <vt:lpstr>Big-Oh Rules</vt:lpstr>
      <vt:lpstr>Big-Oh Notation Examples</vt:lpstr>
      <vt:lpstr>Asymptotic Algorithm Analysis</vt:lpstr>
      <vt:lpstr>time, space complexity</vt:lpstr>
      <vt:lpstr>PowerPoint Presentation</vt:lpstr>
      <vt:lpstr>Determining complexity of code structures (cont’d) </vt:lpstr>
      <vt:lpstr>Determining complexity of code structures </vt:lpstr>
      <vt:lpstr>Determining complexity of code structures </vt:lpstr>
      <vt:lpstr>Determining complexity of code structures (cont’d) </vt:lpstr>
      <vt:lpstr>What is the time, space complexity of following code: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Windows User</dc:creator>
  <cp:lastModifiedBy>Naheed Azeem</cp:lastModifiedBy>
  <cp:revision>24</cp:revision>
  <dcterms:created xsi:type="dcterms:W3CDTF">2020-01-23T06:21:40Z</dcterms:created>
  <dcterms:modified xsi:type="dcterms:W3CDTF">2020-07-06T19:52:19Z</dcterms:modified>
</cp:coreProperties>
</file>