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8" r:id="rId10"/>
    <p:sldId id="262" r:id="rId11"/>
    <p:sldId id="263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8" r:id="rId22"/>
    <p:sldId id="277" r:id="rId23"/>
    <p:sldId id="289" r:id="rId24"/>
    <p:sldId id="279" r:id="rId25"/>
    <p:sldId id="278" r:id="rId26"/>
    <p:sldId id="290" r:id="rId27"/>
    <p:sldId id="291" r:id="rId28"/>
    <p:sldId id="292" r:id="rId29"/>
    <p:sldId id="293" r:id="rId30"/>
    <p:sldId id="294" r:id="rId31"/>
    <p:sldId id="280" r:id="rId32"/>
    <p:sldId id="281" r:id="rId33"/>
    <p:sldId id="282" r:id="rId34"/>
    <p:sldId id="295" r:id="rId35"/>
    <p:sldId id="284" r:id="rId36"/>
    <p:sldId id="296" r:id="rId37"/>
    <p:sldId id="285" r:id="rId38"/>
    <p:sldId id="287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18" autoAdjust="0"/>
    <p:restoredTop sz="94681"/>
  </p:normalViewPr>
  <p:slideViewPr>
    <p:cSldViewPr snapToGrid="0">
      <p:cViewPr varScale="1">
        <p:scale>
          <a:sx n="72" d="100"/>
          <a:sy n="72" d="100"/>
        </p:scale>
        <p:origin x="20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ABE85C-CB26-784B-8351-3725F27CE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9CFC3-C974-FF40-9974-77E05E28BB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9FC3-0B99-EB42-B75E-F61056A6A004}" type="datetimeFigureOut">
              <a:rPr lang="en-PK" smtClean="0"/>
              <a:t>30/07/2020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6707-3C7B-7A4F-A1BD-9B092E5D2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3310-6C4E-0B41-BD4F-2B36ABBD8B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305-5DD7-5B44-8590-AE865A3F70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24123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5180-4831-FA44-8C6D-967972A4155D}" type="datetimeFigureOut">
              <a:rPr lang="en-PK" smtClean="0"/>
              <a:t>30/07/2020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7CE3-6F7B-8047-9060-6BC56403F62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42549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2C4B-A602-854E-A67B-DF18DEF2678C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13-27A1-2D4C-B9BE-E344374DF07F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A69-B977-5249-B59F-272026AE9465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DA6-F90A-DF4F-9E70-7FD16364F522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7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154E-FD65-FD43-9709-50441F31A279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C4B4-B128-2F45-9939-E3EEB36487BA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E3B-9341-A041-BF6D-53D80DF0CA7C}" type="datetime1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36E-EA1B-A64C-9871-12E2896587D0}" type="datetime1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54C-29A7-4944-BC5A-E134AE54B2BA}" type="datetime1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3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221E-A63D-F64C-9863-889FE2A1EED0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B351-0151-6A4C-9C22-8FB6C23276C7}" type="datetime1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A8A-1249-BF48-B7C7-6F52C4689C18}" type="datetime1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Freaking out about how to teach virtually just as much as they are about the virus itself.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1BB8-0DBF-486D-B60C-1676DCCA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04</a:t>
            </a:r>
          </a:p>
          <a:p>
            <a:r>
              <a:rPr lang="en-US" dirty="0"/>
              <a:t>Optimization Problem: Greedy Method</a:t>
            </a:r>
          </a:p>
        </p:txBody>
      </p:sp>
    </p:spTree>
    <p:extLst>
      <p:ext uri="{BB962C8B-B14F-4D97-AF65-F5344CB8AC3E}">
        <p14:creationId xmlns:p14="http://schemas.microsoft.com/office/powerpoint/2010/main" val="256167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79CD-2DBC-704B-B245-F9DCC47D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Knapsack problem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13BB-3600-4C4B-89AF-15EE46CD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some items, pack the knapsack to get</a:t>
            </a:r>
            <a:br>
              <a:rPr lang="en-GB" dirty="0"/>
            </a:br>
            <a:r>
              <a:rPr lang="en-GB" dirty="0"/>
              <a:t>the maximum total value. Each item has some weight and some value. Total weight that we can carry is no more than some fixed number W.</a:t>
            </a:r>
            <a:br>
              <a:rPr lang="en-GB" dirty="0"/>
            </a:br>
            <a:endParaRPr lang="en-GB" dirty="0"/>
          </a:p>
          <a:p>
            <a:r>
              <a:rPr lang="en-GB" dirty="0"/>
              <a:t>So we must consider weights of items as well as their values. 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5D400-86C9-524E-809E-6BC2C610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99504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EC97-B1AF-2A44-9D91-46BFFF61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Knapsack problem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9038-198E-FB47-9D3D-B4022D79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are two versions of the problem: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0-1 knapsack problem </a:t>
            </a:r>
          </a:p>
          <a:p>
            <a:r>
              <a:rPr lang="en-GB" dirty="0"/>
              <a:t>Items are indivisible; you either take an item or not. Some special instances can be solved with </a:t>
            </a:r>
            <a:r>
              <a:rPr lang="en-GB" i="1" dirty="0"/>
              <a:t>dynamic programming </a:t>
            </a:r>
          </a:p>
          <a:p>
            <a:r>
              <a:rPr lang="en-GB" dirty="0"/>
              <a:t>No greedy algorithm exists.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 startAt="2"/>
            </a:pPr>
            <a:r>
              <a:rPr lang="en-GB" b="1" dirty="0">
                <a:solidFill>
                  <a:srgbClr val="FF0000"/>
                </a:solidFill>
              </a:rPr>
              <a:t>Fractional knapsack problem</a:t>
            </a:r>
          </a:p>
          <a:p>
            <a:r>
              <a:rPr lang="en-GB" dirty="0"/>
              <a:t>Items are divisible: you can take any fraction of an item. Solved by greedy algorithm.</a:t>
            </a:r>
          </a:p>
          <a:p>
            <a:r>
              <a:rPr lang="en-GB" dirty="0"/>
              <a:t>Object can be 0 &lt;= x. &lt;= 1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C61A7-7874-A442-BE44-5311DA00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73975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D448-3C15-694F-879B-5F1D05CD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optimal Fractional Knapsack Algorithm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9BC0-E848-AF41-BA22-7413902E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353312"/>
            <a:ext cx="10768584" cy="4823651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This algorithm is for time complexity O(n </a:t>
            </a:r>
            <a:r>
              <a:rPr lang="en-GB" sz="3200" dirty="0" err="1">
                <a:solidFill>
                  <a:srgbClr val="FF0000"/>
                </a:solidFill>
              </a:rPr>
              <a:t>logn</a:t>
            </a:r>
            <a:r>
              <a:rPr lang="en-GB" sz="3200" dirty="0">
                <a:solidFill>
                  <a:srgbClr val="FF0000"/>
                </a:solidFill>
              </a:rPr>
              <a:t>))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Sort the n objects from large to small based on the ratios vi/</a:t>
            </a:r>
            <a:r>
              <a:rPr lang="en-GB" sz="3200" dirty="0" err="1"/>
              <a:t>wi</a:t>
            </a:r>
            <a:r>
              <a:rPr lang="en-GB" sz="3200" dirty="0"/>
              <a:t>. We assume the arrays w[1..n] and v[1..n] store the respective weights and values after sorting.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initialize array x[1..n] to zeros.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weight = 0; </a:t>
            </a:r>
            <a:r>
              <a:rPr lang="en-GB" sz="3200" dirty="0" err="1"/>
              <a:t>i</a:t>
            </a:r>
            <a:r>
              <a:rPr lang="en-GB" sz="3200" dirty="0"/>
              <a:t> = 1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while (</a:t>
            </a:r>
            <a:r>
              <a:rPr lang="en-GB" sz="3200" dirty="0" err="1"/>
              <a:t>i</a:t>
            </a:r>
            <a:r>
              <a:rPr lang="en-GB" sz="3200" dirty="0"/>
              <a:t> &lt;= n and weight &lt; W) do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 If weight + w[</a:t>
            </a:r>
            <a:r>
              <a:rPr lang="en-GB" sz="2800" dirty="0" err="1"/>
              <a:t>i</a:t>
            </a:r>
            <a:r>
              <a:rPr lang="en-GB" sz="2800" dirty="0"/>
              <a:t>] &lt;= W then x[</a:t>
            </a:r>
            <a:r>
              <a:rPr lang="en-GB" sz="2800" dirty="0" err="1"/>
              <a:t>i</a:t>
            </a:r>
            <a:r>
              <a:rPr lang="en-GB" sz="2800" dirty="0"/>
              <a:t>]=1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else x[</a:t>
            </a:r>
            <a:r>
              <a:rPr lang="en-GB" sz="2800" dirty="0" err="1"/>
              <a:t>i</a:t>
            </a:r>
            <a:r>
              <a:rPr lang="en-GB" sz="2800" dirty="0"/>
              <a:t>] = (W – weight) / w[</a:t>
            </a:r>
            <a:r>
              <a:rPr lang="en-GB" sz="2800" dirty="0" err="1"/>
              <a:t>i</a:t>
            </a:r>
            <a:r>
              <a:rPr lang="en-GB" sz="2800" dirty="0"/>
              <a:t>]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/>
              <a:t>weight = weight + x[</a:t>
            </a:r>
            <a:r>
              <a:rPr lang="en-GB" sz="2800" dirty="0" err="1"/>
              <a:t>i</a:t>
            </a:r>
            <a:r>
              <a:rPr lang="en-GB" sz="2800" dirty="0"/>
              <a:t>] * w[</a:t>
            </a:r>
            <a:r>
              <a:rPr lang="en-GB" sz="2800" dirty="0" err="1"/>
              <a:t>i</a:t>
            </a:r>
            <a:r>
              <a:rPr lang="en-GB" sz="2800" dirty="0"/>
              <a:t>]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dirty="0" err="1"/>
              <a:t>i</a:t>
            </a:r>
            <a:r>
              <a:rPr lang="en-GB" sz="2800" dirty="0"/>
              <a:t>++ </a:t>
            </a:r>
          </a:p>
          <a:p>
            <a:endParaRPr lang="en-GB" sz="3200" dirty="0"/>
          </a:p>
          <a:p>
            <a:endParaRPr lang="en-PK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C2E6-FF3A-8A4D-8F7F-29BA770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10629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E6E-55B5-0349-B276-2AAE7F9A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Knapsack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8A2F-DA80-3A41-9759-265D232A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consider that the capacity of the knapsack W = 60 and the list of provided items are shown in the following table − </a:t>
            </a:r>
          </a:p>
          <a:p>
            <a:endParaRPr lang="en-GB" dirty="0"/>
          </a:p>
          <a:p>
            <a:r>
              <a:rPr lang="en-PK" dirty="0"/>
              <a:t>Ratio: Value / 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A6BB-353D-DC45-9D73-AE7BCB69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691E56-3030-AC41-B531-9AFA25902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72519"/>
              </p:ext>
            </p:extLst>
          </p:nvPr>
        </p:nvGraphicFramePr>
        <p:xfrm>
          <a:off x="838200" y="3269774"/>
          <a:ext cx="9439910" cy="2624984"/>
        </p:xfrm>
        <a:graphic>
          <a:graphicData uri="http://schemas.openxmlformats.org/drawingml/2006/table">
            <a:tbl>
              <a:tblPr/>
              <a:tblGrid>
                <a:gridCol w="1027430">
                  <a:extLst>
                    <a:ext uri="{9D8B030D-6E8A-4147-A177-3AD203B41FA5}">
                      <a16:colId xmlns:a16="http://schemas.microsoft.com/office/drawing/2014/main" val="21434505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277469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754161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28511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5209028"/>
                    </a:ext>
                  </a:extLst>
                </a:gridCol>
              </a:tblGrid>
              <a:tr h="1340201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Item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A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B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C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D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70032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Myanmar Text" panose="020B0502040204020203" pitchFamily="34" charset="0"/>
                        </a:rPr>
                        <a:t>Value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280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100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120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>
                          <a:effectLst/>
                          <a:latin typeface="Myanmar Text" panose="020B0502040204020203" pitchFamily="34" charset="0"/>
                        </a:rPr>
                        <a:t>120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47777"/>
                  </a:ext>
                </a:extLst>
              </a:tr>
              <a:tr h="553263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Myanmar Text" panose="020B0502040204020203" pitchFamily="34" charset="0"/>
                        </a:rPr>
                        <a:t>Weight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40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30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>
                          <a:effectLst/>
                          <a:latin typeface="Myanmar Text" panose="020B0502040204020203" pitchFamily="34" charset="0"/>
                        </a:rPr>
                        <a:t>24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67003"/>
                  </a:ext>
                </a:extLst>
              </a:tr>
              <a:tr h="292899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Myanmar Text" panose="020B0502040204020203" pitchFamily="34" charset="0"/>
                        </a:rPr>
                        <a:t>Ratio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5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0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F194-FAE0-E547-A1C5-100A2CA7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80"/>
            <a:ext cx="10515600" cy="5878383"/>
          </a:xfrm>
        </p:spPr>
        <p:txBody>
          <a:bodyPr/>
          <a:lstStyle/>
          <a:p>
            <a:r>
              <a:rPr lang="en-GB" dirty="0"/>
              <a:t>As the provided items are not sorted. After sorting, the items are as shown in the following table. </a:t>
            </a:r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endParaRPr lang="en-PK" dirty="0"/>
          </a:p>
          <a:p>
            <a:pPr marL="0" indent="0">
              <a:buNone/>
            </a:pPr>
            <a:endParaRPr lang="en-PK" dirty="0"/>
          </a:p>
          <a:p>
            <a:pPr marL="457200" lvl="1" indent="0">
              <a:buNone/>
            </a:pPr>
            <a:r>
              <a:rPr lang="en-PK" dirty="0"/>
              <a:t>		B		A		C		D</a:t>
            </a:r>
          </a:p>
          <a:p>
            <a:pPr marL="457200" lvl="1" indent="0">
              <a:buNone/>
            </a:pPr>
            <a:r>
              <a:rPr lang="en-PK" dirty="0"/>
              <a:t>                    1                         1.                    10 /20                  0</a:t>
            </a:r>
          </a:p>
          <a:p>
            <a:pPr marL="457200" lvl="1" indent="0">
              <a:buNone/>
            </a:pPr>
            <a:endParaRPr lang="en-PK" dirty="0"/>
          </a:p>
          <a:p>
            <a:pPr marL="457200" lvl="1" indent="0">
              <a:buNone/>
            </a:pPr>
            <a:r>
              <a:rPr lang="en-PK" dirty="0"/>
              <a:t>Weight : 1* 10 + 1*40 + 10/20* 20 +0* 24 </a:t>
            </a:r>
          </a:p>
          <a:p>
            <a:pPr marL="457200" lvl="1" indent="0">
              <a:buNone/>
            </a:pPr>
            <a:r>
              <a:rPr lang="en-PK" dirty="0"/>
              <a:t>Now calculate the profit:  1*100+ 1* 280 +10/20* 120 +0 * 120</a:t>
            </a:r>
          </a:p>
          <a:p>
            <a:pPr marL="457200" lvl="1" indent="0">
              <a:buNone/>
            </a:pPr>
            <a:r>
              <a:rPr lang="en-PK" dirty="0"/>
              <a:t>                                               100+280+60+0= 440</a:t>
            </a:r>
          </a:p>
          <a:p>
            <a:pPr marL="457200" lvl="1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2EE63-2C47-DC43-AF2F-B7A1407D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721F02-513B-9F4C-9D35-7F001BAEF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661662"/>
              </p:ext>
            </p:extLst>
          </p:nvPr>
        </p:nvGraphicFramePr>
        <p:xfrm>
          <a:off x="838200" y="1391314"/>
          <a:ext cx="10515600" cy="1463040"/>
        </p:xfrm>
        <a:graphic>
          <a:graphicData uri="http://schemas.openxmlformats.org/drawingml/2006/table">
            <a:tbl>
              <a:tblPr/>
              <a:tblGrid>
                <a:gridCol w="2237509">
                  <a:extLst>
                    <a:ext uri="{9D8B030D-6E8A-4147-A177-3AD203B41FA5}">
                      <a16:colId xmlns:a16="http://schemas.microsoft.com/office/drawing/2014/main" val="910536108"/>
                    </a:ext>
                  </a:extLst>
                </a:gridCol>
                <a:gridCol w="1968731">
                  <a:extLst>
                    <a:ext uri="{9D8B030D-6E8A-4147-A177-3AD203B41FA5}">
                      <a16:colId xmlns:a16="http://schemas.microsoft.com/office/drawing/2014/main" val="30306433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884021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07589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44846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Item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B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A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C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Myanmar Text,Bold"/>
                        </a:rPr>
                        <a:t>D </a:t>
                      </a:r>
                      <a:endParaRPr lang="en-GB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581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Myanmar Text" panose="020B0502040204020203" pitchFamily="34" charset="0"/>
                        </a:rPr>
                        <a:t>Value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100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280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120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120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56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Myanmar Text" panose="020B0502040204020203" pitchFamily="34" charset="0"/>
                        </a:rPr>
                        <a:t>Weight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40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20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24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43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Myanmar Text" panose="020B0502040204020203" pitchFamily="34" charset="0"/>
                        </a:rPr>
                        <a:t>Ratio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10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7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6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yanmar Text" panose="020B0502040204020203" pitchFamily="34" charset="0"/>
                        </a:rPr>
                        <a:t>5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0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4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C662-FF59-3C43-969C-003EF40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3EED-DDB5-C64E-915C-D10CCE20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sorting all the items, First all of B is chosen as weight of B is less than the capacity of the knapsack. </a:t>
            </a:r>
          </a:p>
          <a:p>
            <a:r>
              <a:rPr lang="en-GB" dirty="0"/>
              <a:t>Next, item A is chosen, as the available capacity of the knapsack is greater than the weight of A. </a:t>
            </a:r>
          </a:p>
          <a:p>
            <a:r>
              <a:rPr lang="en-GB" dirty="0"/>
              <a:t>Now, C is chosen as the next item. However, the whole item cannot be chosen as the remaining capacity of the knapsack is less than the weight of C. </a:t>
            </a:r>
          </a:p>
          <a:p>
            <a:r>
              <a:rPr lang="en-GB" dirty="0"/>
              <a:t>Hence, fraction of C (i.e. (60 − 50)/20) is chosen.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30071-A872-FC45-BF7E-36B9C456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05501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1B65-E047-1746-8DE3-5E8F2E19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177"/>
            <a:ext cx="10515600" cy="4351338"/>
          </a:xfrm>
        </p:spPr>
        <p:txBody>
          <a:bodyPr/>
          <a:lstStyle/>
          <a:p>
            <a:r>
              <a:rPr lang="en-GB" dirty="0"/>
              <a:t>Now, the capacity of the Knapsack is equal to the selected items. Hence, no more item can be selected. </a:t>
            </a:r>
          </a:p>
          <a:p>
            <a:r>
              <a:rPr lang="en-GB" dirty="0"/>
              <a:t>The total weight of the selected items is 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b="1" dirty="0"/>
              <a:t>10 + 40 + 20 * (10/20) = 60 </a:t>
            </a:r>
          </a:p>
          <a:p>
            <a:r>
              <a:rPr lang="en-GB" dirty="0"/>
              <a:t>And the total profit is 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b="1" dirty="0"/>
              <a:t>100 + 280 + 120 * (10/20) = 380 + 60 = 440 </a:t>
            </a:r>
          </a:p>
          <a:p>
            <a:r>
              <a:rPr lang="en-GB" dirty="0"/>
              <a:t>This is the optimal solution. We cannot gain more profit selecting any different combination of items.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C60C7-BE3B-3F42-AAB8-DDE312D5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1F6BD0-0EB0-3845-83A8-3A5D1203A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70326"/>
              </p:ext>
            </p:extLst>
          </p:nvPr>
        </p:nvGraphicFramePr>
        <p:xfrm>
          <a:off x="838200" y="4878515"/>
          <a:ext cx="10515600" cy="7315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8276510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943117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961770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01340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1302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Item </a:t>
                      </a:r>
                      <a:endParaRPr lang="en-GB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A </a:t>
                      </a:r>
                      <a:endParaRPr lang="en-GB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B </a:t>
                      </a:r>
                      <a:endParaRPr lang="en-GB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C </a:t>
                      </a:r>
                      <a:endParaRPr lang="en-GB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D </a:t>
                      </a:r>
                      <a:endParaRPr lang="en-GB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5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Selected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1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1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0.5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800" dirty="0">
                          <a:effectLst/>
                          <a:latin typeface="Microsoft YaHei UI Light" panose="020B0300000000000000" pitchFamily="34" charset="-122"/>
                          <a:ea typeface="Microsoft YaHei UI Light" panose="020B0300000000000000" pitchFamily="34" charset="-122"/>
                        </a:rPr>
                        <a:t>0 </a:t>
                      </a:r>
                      <a:endParaRPr lang="en-PK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10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19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C599-81AD-9243-A0A5-FEFEAA6E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Job Sequencing Problem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B75F-5FEF-CD4B-93A3-412BFBD7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objective is to find a sequence of jobs, which is completed within their deadlines with maximum profit </a:t>
            </a:r>
          </a:p>
          <a:p>
            <a:r>
              <a:rPr lang="en-GB" dirty="0"/>
              <a:t>Because we are using two loops one within another, the complexity of this algorithm is O(n2)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14520-27C8-FD40-898B-1754C7E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8543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D5C67C-605E-BF47-9AE3-17EEC9B22E12}"/>
              </a:ext>
            </a:extLst>
          </p:cNvPr>
          <p:cNvSpPr txBox="1"/>
          <p:nvPr/>
        </p:nvSpPr>
        <p:spPr>
          <a:xfrm>
            <a:off x="786447" y="658277"/>
            <a:ext cx="1061910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2000" b="1" dirty="0">
                <a:latin typeface="CourierNewPSMT" panose="02070309020205020404" pitchFamily="49" charset="0"/>
              </a:rPr>
              <a:t>Algorithm Job_seq (d, 1, 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sz="1600" dirty="0">
                <a:latin typeface="CourierNewPSMT" panose="02070309020205020404" pitchFamily="49" charset="0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d [0] = 0;   								        </a:t>
            </a:r>
            <a:r>
              <a:rPr lang="en-PK" altLang="en-PK" sz="2000" b="1" dirty="0">
                <a:solidFill>
                  <a:srgbClr val="FF0000"/>
                </a:solidFill>
                <a:latin typeface="CourierNewPS"/>
              </a:rPr>
              <a:t>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JS [1] = 1;									 </a:t>
            </a:r>
            <a:r>
              <a:rPr lang="en-PK" altLang="en-PK" sz="2000" b="1" dirty="0">
                <a:solidFill>
                  <a:srgbClr val="FF0000"/>
                </a:solidFill>
                <a:latin typeface="CourierNewPS"/>
              </a:rPr>
              <a:t>1 </a:t>
            </a:r>
            <a:endParaRPr lang="en-PK" altLang="en-PK" sz="7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i = 1;     									 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1</a:t>
            </a:r>
            <a:endParaRPr lang="en-PK" altLang="en-PK" sz="7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PK" altLang="en-PK" dirty="0">
                <a:latin typeface="CourierNewPSMT" panose="02070309020205020404" pitchFamily="49" charset="0"/>
              </a:rPr>
            </a:br>
            <a:r>
              <a:rPr lang="en-PK" altLang="en-PK" dirty="0">
                <a:latin typeface="CourierNewPSMT" panose="02070309020205020404" pitchFamily="49" charset="0"/>
              </a:rPr>
              <a:t>for j= 2 to n do;{								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 n</a:t>
            </a:r>
            <a:br>
              <a:rPr lang="en-PK" altLang="en-PK" dirty="0">
                <a:latin typeface="CourierNewPSMT" panose="02070309020205020404" pitchFamily="49" charset="0"/>
              </a:rPr>
            </a:br>
            <a:r>
              <a:rPr lang="en-PK" altLang="en-PK" dirty="0">
                <a:latin typeface="CourierNewPSMT" panose="02070309020205020404" pitchFamily="49" charset="0"/>
              </a:rPr>
              <a:t>k = i;			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 							1</a:t>
            </a:r>
            <a:br>
              <a:rPr lang="en-PK" altLang="en-PK" dirty="0">
                <a:latin typeface="CourierNewPSMT" panose="02070309020205020404" pitchFamily="49" charset="0"/>
              </a:rPr>
            </a:br>
            <a:r>
              <a:rPr lang="en-PK" altLang="en-PK" dirty="0">
                <a:latin typeface="CourierNewPSMT" panose="02070309020205020404" pitchFamily="49" charset="0"/>
              </a:rPr>
              <a:t>while ((d[JS[k] &gt; d[j]]) and (d[JS[k]] != k))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 				2*n</a:t>
            </a:r>
            <a:r>
              <a:rPr lang="en-PK" altLang="en-PK" dirty="0">
                <a:latin typeface="CourierNewPSMT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do k = k -1;   					 			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2 </a:t>
            </a:r>
            <a:r>
              <a:rPr lang="en-PK" altLang="en-PK" dirty="0">
                <a:latin typeface="CourierNewPSMT" panose="02070309020205020404" pitchFamily="49" charset="0"/>
              </a:rPr>
              <a:t>	</a:t>
            </a:r>
            <a:br>
              <a:rPr lang="en-PK" altLang="en-PK" dirty="0">
                <a:latin typeface="CourierNewPSMT" panose="02070309020205020404" pitchFamily="49" charset="0"/>
              </a:rPr>
            </a:br>
            <a:r>
              <a:rPr lang="en-PK" altLang="en-PK" dirty="0">
                <a:latin typeface="CourierNewPSMT" panose="02070309020205020404" pitchFamily="49" charset="0"/>
              </a:rPr>
              <a:t>if ((d[JS[k] &lt; d[j]]) and (d[j] &gt; k)) then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{ 	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 			2*n </a:t>
            </a:r>
            <a:r>
              <a:rPr lang="en-PK" altLang="en-PK" dirty="0">
                <a:latin typeface="CourierNewPSMT" panose="02070309020205020404" pitchFamily="49" charset="0"/>
              </a:rPr>
              <a:t>		</a:t>
            </a:r>
            <a:endParaRPr lang="en-PK" altLang="en-PK" sz="7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For m= i to (k+1) step-1 do 						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n*n</a:t>
            </a:r>
            <a:endParaRPr lang="en-PK" altLang="en-PK" dirty="0">
              <a:latin typeface="CourierNewPSMT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JS [m+1] = JS [m]; 		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 						1*n*n </a:t>
            </a:r>
            <a:r>
              <a:rPr lang="en-PK" altLang="en-PK" dirty="0">
                <a:latin typeface="CourierNewPSMT" panose="02070309020205020404" pitchFamily="49" charset="0"/>
              </a:rPr>
              <a:t>	</a:t>
            </a:r>
            <a:endParaRPr lang="en-PK" altLang="en-PK" sz="7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JS [K+1] = j; 								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1*n*n</a:t>
            </a:r>
            <a:endParaRPr lang="en-PK" altLang="en-PK" dirty="0">
              <a:latin typeface="CourierNewPSMT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i = i+1;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 									2*n*n</a:t>
            </a:r>
            <a:r>
              <a:rPr lang="en-PK" altLang="en-PK" dirty="0">
                <a:latin typeface="CourierNewPSMT" panose="02070309020205020404" pitchFamily="49" charset="0"/>
              </a:rPr>
              <a:t> 	</a:t>
            </a:r>
            <a:endParaRPr lang="en-PK" altLang="en-PK" sz="7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} } </a:t>
            </a:r>
            <a:endParaRPr lang="en-PK" altLang="en-PK" sz="7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Return i;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dirty="0">
                <a:latin typeface="CourierNewPSMT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Time complexity = O(n</a:t>
            </a:r>
            <a:r>
              <a:rPr lang="en-PK" altLang="en-PK" sz="1200" b="1" dirty="0">
                <a:solidFill>
                  <a:srgbClr val="FF0000"/>
                </a:solidFill>
                <a:latin typeface="CourierNewPS"/>
              </a:rPr>
              <a:t>2</a:t>
            </a:r>
            <a:r>
              <a:rPr lang="en-PK" altLang="en-PK" b="1" dirty="0">
                <a:solidFill>
                  <a:srgbClr val="FF0000"/>
                </a:solidFill>
                <a:latin typeface="CourierNewPS"/>
              </a:rPr>
              <a:t>) </a:t>
            </a:r>
            <a:endParaRPr lang="en-PK" altLang="en-PK" sz="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F6E9-9D01-0546-A483-F5CA8351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74663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7759-D06D-6A46-8CE1-B197A7C3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2ADFB-8266-9744-AB4B-6364B6A1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2049" name="Picture 1" descr="page5image40617184">
            <a:extLst>
              <a:ext uri="{FF2B5EF4-FFF2-40B4-BE49-F238E27FC236}">
                <a16:creationId xmlns:a16="http://schemas.microsoft.com/office/drawing/2014/main" id="{30D046DD-92FD-1749-95C8-341DE4823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06" y="872162"/>
            <a:ext cx="6466218" cy="20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F30B78-84C1-8542-9A69-27694B488EA1}"/>
              </a:ext>
            </a:extLst>
          </p:cNvPr>
          <p:cNvSpPr/>
          <p:nvPr/>
        </p:nvSpPr>
        <p:spPr>
          <a:xfrm>
            <a:off x="2685037" y="4408325"/>
            <a:ext cx="477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entury" panose="02040604050505020304" pitchFamily="18" charset="0"/>
              </a:rPr>
              <a:t>Value of maximum deadline = 5 </a:t>
            </a:r>
            <a:endParaRPr lang="en-GB" sz="2400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144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6682-EAAA-7448-9C51-67217420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Feasible Soltution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6038-3971-844E-9D73-22B72531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b="1" dirty="0"/>
              <a:t>solution</a:t>
            </a:r>
            <a:r>
              <a:rPr lang="en-GB" dirty="0"/>
              <a:t> (set of values for the decision variables) for which all of the constraints in the given problem are satisfied is called a </a:t>
            </a:r>
            <a:r>
              <a:rPr lang="en-GB" b="1" dirty="0"/>
              <a:t>feasible solution</a:t>
            </a:r>
            <a:r>
              <a:rPr lang="en-GB" dirty="0"/>
              <a:t>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A19CB-6DE1-4042-A99A-95D248DF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07855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84EB-3C96-304D-9708-FE1DB382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3074" name="Picture 2" descr="page5image40621136">
            <a:extLst>
              <a:ext uri="{FF2B5EF4-FFF2-40B4-BE49-F238E27FC236}">
                <a16:creationId xmlns:a16="http://schemas.microsoft.com/office/drawing/2014/main" id="{2BFF07DA-CC64-0042-8F54-B6253E1ED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" y="136525"/>
            <a:ext cx="10140914" cy="48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6C061F-F17A-534B-9C94-6B98F5984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01902"/>
              </p:ext>
            </p:extLst>
          </p:nvPr>
        </p:nvGraphicFramePr>
        <p:xfrm>
          <a:off x="1524000" y="5153105"/>
          <a:ext cx="8128000" cy="8890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2012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30585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2935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0119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610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8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8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8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8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8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6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            J4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J3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J5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66677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F478269-5FB8-DA4D-9C0F-B55474E929A1}"/>
              </a:ext>
            </a:extLst>
          </p:cNvPr>
          <p:cNvSpPr/>
          <p:nvPr/>
        </p:nvSpPr>
        <p:spPr>
          <a:xfrm>
            <a:off x="5163631" y="585062"/>
            <a:ext cx="477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entury" panose="02040604050505020304" pitchFamily="18" charset="0"/>
              </a:rPr>
              <a:t>Value of maximum deadline = 5 </a:t>
            </a:r>
            <a:endParaRPr lang="en-GB" sz="2400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4138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E74E-EDDD-0C45-ABA6-FD9B7E83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82C9-9B13-904A-9E18-942A76CF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0-1.    1-2.   2-3    3-4    4-5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25059-1E84-AA4D-9820-5907A2BD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85674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570A9-470F-8A4B-A8D6-E9AD08CD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B0716C-F3AB-5E4E-9D86-E7FB9F2A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7018"/>
              </p:ext>
            </p:extLst>
          </p:nvPr>
        </p:nvGraphicFramePr>
        <p:xfrm>
          <a:off x="1817373" y="1421605"/>
          <a:ext cx="8128000" cy="1280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22012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305857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329353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90119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6100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6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 J2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J4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J3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J5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3600" b="1" dirty="0"/>
                        <a:t>J1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66677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41B7113-A4E6-9D4F-9B30-8264BCF4A30E}"/>
              </a:ext>
            </a:extLst>
          </p:cNvPr>
          <p:cNvSpPr/>
          <p:nvPr/>
        </p:nvSpPr>
        <p:spPr>
          <a:xfrm>
            <a:off x="1817373" y="3429000"/>
            <a:ext cx="816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Profit = 180 + 300 + 190 + 120 + 200  = 990</a:t>
            </a:r>
          </a:p>
        </p:txBody>
      </p:sp>
    </p:spTree>
    <p:extLst>
      <p:ext uri="{BB962C8B-B14F-4D97-AF65-F5344CB8AC3E}">
        <p14:creationId xmlns:p14="http://schemas.microsoft.com/office/powerpoint/2010/main" val="229323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765B16-0182-3245-96C0-2CD95818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Huffman 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C6871-009F-9642-BD29-0AD267155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Greedy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9E258-1E22-894B-9F86-F8A9748F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432413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2B0-87BB-CF41-AA54-AA72CEA4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0363-0868-0143-AE5D-14E38D2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Message: BCCABBDDAECCBBAEDDCC       length: 20 letters</a:t>
            </a:r>
          </a:p>
          <a:p>
            <a:endParaRPr lang="en-GB" dirty="0"/>
          </a:p>
          <a:p>
            <a:r>
              <a:rPr lang="en-GB" dirty="0"/>
              <a:t>T</a:t>
            </a:r>
            <a:r>
              <a:rPr lang="en-PK" dirty="0"/>
              <a:t>otal size of the message is 8 * 20= 160 bits</a:t>
            </a:r>
          </a:p>
          <a:p>
            <a:endParaRPr lang="en-PK" dirty="0"/>
          </a:p>
          <a:p>
            <a:endParaRPr lang="en-PK" dirty="0"/>
          </a:p>
          <a:p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E296C-BC0E-544A-B273-2DC6E7E8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386495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3C45-48C6-3747-9192-47690B6E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9F5E-4CBE-0044-A153-7C393A40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Message send in the form of ASCII code</a:t>
            </a:r>
          </a:p>
          <a:p>
            <a:r>
              <a:rPr lang="en-PK" dirty="0"/>
              <a:t>ASCII  represented as bits.  8 bits codes for each Character</a:t>
            </a:r>
          </a:p>
          <a:p>
            <a:pPr marL="0" indent="0">
              <a:buNone/>
            </a:pPr>
            <a:r>
              <a:rPr lang="en-PK" dirty="0"/>
              <a:t>Lets suppose </a:t>
            </a:r>
          </a:p>
          <a:p>
            <a:r>
              <a:rPr lang="en-PK" dirty="0"/>
              <a:t>                        A is represented as 65 01000001 </a:t>
            </a:r>
          </a:p>
          <a:p>
            <a:r>
              <a:rPr lang="en-PK" dirty="0"/>
              <a:t>                        B is represented as 66 01000010 and so on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BEAAC-EA45-5147-9A8C-21717BF2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65131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0F66-F019-3942-9DD7-1EFE00A1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12A3-D5EA-224B-8DEB-A9C5B397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432FF"/>
                </a:solidFill>
              </a:rPr>
              <a:t>A technique to compress data effectively</a:t>
            </a:r>
            <a:br>
              <a:rPr lang="en-GB" b="1" dirty="0"/>
            </a:br>
            <a:r>
              <a:rPr lang="en-GB" dirty="0"/>
              <a:t>• </a:t>
            </a:r>
            <a:r>
              <a:rPr lang="en-GB" b="1" dirty="0"/>
              <a:t>Usually between 20%-90% compression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rgbClr val="0432FF"/>
                </a:solidFill>
              </a:rPr>
              <a:t>Lossless compression</a:t>
            </a:r>
            <a:br>
              <a:rPr lang="en-GB" b="1" dirty="0"/>
            </a:br>
            <a:r>
              <a:rPr lang="en-GB" dirty="0"/>
              <a:t>• </a:t>
            </a:r>
            <a:r>
              <a:rPr lang="en-GB" b="1" dirty="0"/>
              <a:t>No information is lost</a:t>
            </a:r>
            <a:br>
              <a:rPr lang="en-GB" b="1" dirty="0"/>
            </a:br>
            <a:r>
              <a:rPr lang="en-GB" dirty="0"/>
              <a:t>• </a:t>
            </a:r>
            <a:r>
              <a:rPr lang="en-GB" b="1" dirty="0"/>
              <a:t>When decompress, you get the original file </a:t>
            </a:r>
            <a:endParaRPr lang="en-GB" dirty="0"/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727F-31E4-B049-933C-29E48B6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594363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A2D1-2CDC-5144-A3A8-CB567133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Huffman Coding: Applications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C792-22F1-314E-BAB6-633C5301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432FF"/>
                </a:solidFill>
              </a:rPr>
              <a:t>Saving space</a:t>
            </a:r>
            <a:endParaRPr lang="en-GB" dirty="0"/>
          </a:p>
          <a:p>
            <a:pPr lvl="1"/>
            <a:r>
              <a:rPr lang="en-GB" b="1" dirty="0"/>
              <a:t>Store compressed files instead of original files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>
                <a:solidFill>
                  <a:srgbClr val="0432FF"/>
                </a:solidFill>
              </a:rPr>
              <a:t>Transmitting files or data</a:t>
            </a:r>
            <a:endParaRPr lang="en-GB" dirty="0"/>
          </a:p>
          <a:p>
            <a:pPr lvl="1"/>
            <a:r>
              <a:rPr lang="en-GB" b="1" dirty="0"/>
              <a:t>Send compressed data to save transmission time and power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>
                <a:solidFill>
                  <a:srgbClr val="0432FF"/>
                </a:solidFill>
              </a:rPr>
              <a:t>Encryption and decryption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GB" b="1" dirty="0"/>
              <a:t>Cannot read the compressed file without knowing the “key” </a:t>
            </a:r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9A504-C54C-7B43-92A7-A7B944DD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299232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8521-4923-D740-BC25-E3F80839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Idea: Frequency-Based Encoding </a:t>
            </a:r>
            <a:br>
              <a:rPr lang="en-GB" dirty="0"/>
            </a:b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C0050-C2E6-4B49-8E41-DD093A54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C20E0-1E09-4D4F-87E1-110F3E3D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0" y="1240970"/>
            <a:ext cx="11493000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99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0ACA7-B5DE-EA40-8837-E203200B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47DBB-60F5-2641-8665-479B9CD6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0" y="0"/>
            <a:ext cx="11668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CBB1-C1DA-8942-9884-CD536B59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Optimal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E52F-06B5-7C49-8EE9-97E1A8A9A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 </a:t>
            </a:r>
            <a:r>
              <a:rPr lang="en-GB" b="1" dirty="0"/>
              <a:t>optimal solution</a:t>
            </a:r>
            <a:r>
              <a:rPr lang="en-GB" dirty="0"/>
              <a:t> is a </a:t>
            </a:r>
            <a:r>
              <a:rPr lang="en-GB" b="1" dirty="0"/>
              <a:t>feasible solution</a:t>
            </a:r>
            <a:r>
              <a:rPr lang="en-GB" dirty="0"/>
              <a:t> where the objective function reaches its maximum (or minimum) value – for example, the most profit or the least cost. </a:t>
            </a:r>
          </a:p>
          <a:p>
            <a:r>
              <a:rPr lang="en-GB" dirty="0"/>
              <a:t>There can only be one Optimal solution.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97382-9692-F34F-BAAC-C44DE8AA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304320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1DC6A0-7444-7840-A90C-1865E745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Huffman Coding </a:t>
            </a:r>
            <a:br>
              <a:rPr lang="en-GB" dirty="0"/>
            </a:b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0554F-ECC3-644F-8B98-E1DB8E7F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A variable-length coding for characters</a:t>
            </a:r>
          </a:p>
          <a:p>
            <a:pPr lvl="1"/>
            <a:r>
              <a:rPr lang="en-GB" b="1" dirty="0"/>
              <a:t>More frequent </a:t>
            </a:r>
            <a:r>
              <a:rPr lang="en-GB" b="1" dirty="0" err="1"/>
              <a:t>characters</a:t>
            </a:r>
            <a:r>
              <a:rPr lang="en-GB" dirty="0" err="1"/>
              <a:t></a:t>
            </a:r>
            <a:r>
              <a:rPr lang="en-GB" b="1" dirty="0" err="1"/>
              <a:t>shorter</a:t>
            </a:r>
            <a:r>
              <a:rPr lang="en-GB" b="1" dirty="0"/>
              <a:t> codes </a:t>
            </a:r>
          </a:p>
          <a:p>
            <a:pPr lvl="1"/>
            <a:r>
              <a:rPr lang="en-GB" b="1" dirty="0"/>
              <a:t>Less frequent </a:t>
            </a:r>
            <a:r>
              <a:rPr lang="en-GB" b="1" dirty="0" err="1"/>
              <a:t>characters</a:t>
            </a:r>
            <a:r>
              <a:rPr lang="en-GB" dirty="0" err="1"/>
              <a:t></a:t>
            </a:r>
            <a:r>
              <a:rPr lang="en-GB" b="1" dirty="0" err="1"/>
              <a:t>longer</a:t>
            </a:r>
            <a:r>
              <a:rPr lang="en-GB" b="1" dirty="0"/>
              <a:t> codes </a:t>
            </a:r>
          </a:p>
          <a:p>
            <a:pPr lvl="1"/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It is not like </a:t>
            </a:r>
            <a:r>
              <a:rPr lang="en-GB" b="1" dirty="0">
                <a:solidFill>
                  <a:srgbClr val="0432FF"/>
                </a:solidFill>
              </a:rPr>
              <a:t>ASCII coding </a:t>
            </a:r>
            <a:r>
              <a:rPr lang="en-GB" b="1" dirty="0"/>
              <a:t>where all characters have the same coding length (8 bits) </a:t>
            </a:r>
            <a:endParaRPr lang="en-GB" dirty="0"/>
          </a:p>
          <a:p>
            <a:pPr marL="0" indent="0">
              <a:buNone/>
            </a:pPr>
            <a:endParaRPr lang="en-GB" b="1" dirty="0">
              <a:solidFill>
                <a:srgbClr val="C00000"/>
              </a:solidFill>
            </a:endParaRPr>
          </a:p>
          <a:p>
            <a:r>
              <a:rPr lang="en-GB" b="1" dirty="0">
                <a:solidFill>
                  <a:srgbClr val="C00000"/>
                </a:solidFill>
              </a:rPr>
              <a:t>Two main questions </a:t>
            </a:r>
          </a:p>
          <a:p>
            <a:pPr lvl="1"/>
            <a:r>
              <a:rPr lang="en-GB" b="1" dirty="0"/>
              <a:t>How to assign codes </a:t>
            </a:r>
            <a:r>
              <a:rPr lang="en-GB" b="1" i="1" dirty="0"/>
              <a:t>(</a:t>
            </a:r>
            <a:r>
              <a:rPr lang="en-GB" b="1" i="1" dirty="0">
                <a:solidFill>
                  <a:srgbClr val="0432FF"/>
                </a:solidFill>
              </a:rPr>
              <a:t>Encoding process</a:t>
            </a:r>
            <a:r>
              <a:rPr lang="en-GB" b="1" i="1" dirty="0"/>
              <a:t>)? </a:t>
            </a:r>
          </a:p>
          <a:p>
            <a:pPr lvl="1"/>
            <a:r>
              <a:rPr lang="en-GB" b="1" dirty="0"/>
              <a:t>How to decode (from the compressed file, generate the original file) </a:t>
            </a:r>
            <a:r>
              <a:rPr lang="en-GB" b="1" i="1" dirty="0"/>
              <a:t>(</a:t>
            </a:r>
            <a:r>
              <a:rPr lang="en-GB" b="1" i="1" dirty="0">
                <a:solidFill>
                  <a:srgbClr val="0432FF"/>
                </a:solidFill>
              </a:rPr>
              <a:t>Decoding process</a:t>
            </a:r>
            <a:r>
              <a:rPr lang="en-GB" b="1" i="1" dirty="0"/>
              <a:t>)? </a:t>
            </a:r>
            <a:endParaRPr lang="en-GB" dirty="0"/>
          </a:p>
          <a:p>
            <a:endParaRPr lang="en-PK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09DD1A-55F6-B141-9450-9C1318D6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969734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DDC3-F86A-0F42-8A8F-371337C6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</a:t>
            </a:r>
            <a:r>
              <a:rPr lang="en-PK" dirty="0"/>
              <a:t>ow to encode the Fixed Leng</a:t>
            </a:r>
            <a:r>
              <a:rPr lang="en-GB" dirty="0" err="1"/>
              <a:t>th</a:t>
            </a:r>
            <a:br>
              <a:rPr lang="en-PK" dirty="0"/>
            </a:br>
            <a:r>
              <a:rPr lang="en-GB" dirty="0"/>
              <a:t>BCCABBDDAECCBBAEDDCC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E9240-97AC-D043-925A-BF6F5F84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15801-C348-E241-B7BD-10D1DBA34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88467"/>
              </p:ext>
            </p:extLst>
          </p:nvPr>
        </p:nvGraphicFramePr>
        <p:xfrm>
          <a:off x="1498191" y="2240280"/>
          <a:ext cx="8127999" cy="272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2361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76327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1070699"/>
                    </a:ext>
                  </a:extLst>
                </a:gridCol>
              </a:tblGrid>
              <a:tr h="740756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Count /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5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6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2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1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852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A8F8ACF-F953-C242-8A05-3210235BDD0E}"/>
              </a:ext>
            </a:extLst>
          </p:cNvPr>
          <p:cNvSpPr/>
          <p:nvPr/>
        </p:nvSpPr>
        <p:spPr>
          <a:xfrm>
            <a:off x="3048000" y="516386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</a:rPr>
              <a:t>Length: 20</a:t>
            </a:r>
            <a:br>
              <a:rPr lang="en-GB" sz="2800" dirty="0">
                <a:latin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</a:rPr>
              <a:t>Size: 20*3 = 60 bits</a:t>
            </a: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6483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E796-2C2E-D84E-8F8C-7B206ED4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Decoding for fixed-length codes is much easier </a:t>
            </a:r>
            <a:endParaRPr lang="en-GB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5657-8290-8B4A-8C0A-520F1AE3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We need ASCII bits to decode the message</a:t>
            </a:r>
          </a:p>
          <a:p>
            <a:endParaRPr lang="en-PK" dirty="0"/>
          </a:p>
          <a:p>
            <a:r>
              <a:rPr lang="en-PK" dirty="0"/>
              <a:t>5* 8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AC24E-AE92-8246-8482-6266D3C5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29C95B-ABF4-944E-9FA5-1FF5CE129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24494"/>
              </p:ext>
            </p:extLst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0097851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2180072"/>
                    </a:ext>
                  </a:extLst>
                </a:gridCol>
              </a:tblGrid>
              <a:tr h="334127">
                <a:tc>
                  <a:txBody>
                    <a:bodyPr/>
                    <a:lstStyle/>
                    <a:p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37612"/>
                  </a:ext>
                </a:extLst>
              </a:tr>
              <a:tr h="417659"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400">
                          <a:effectLst/>
                          <a:latin typeface="Calibri" panose="020F0502020204030204" pitchFamily="34" charset="0"/>
                        </a:rPr>
                        <a:t>000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39077"/>
                  </a:ext>
                </a:extLst>
              </a:tr>
              <a:tr h="417659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B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400">
                          <a:effectLst/>
                          <a:latin typeface="Calibri" panose="020F0502020204030204" pitchFamily="34" charset="0"/>
                        </a:rPr>
                        <a:t>001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53789"/>
                  </a:ext>
                </a:extLst>
              </a:tr>
              <a:tr h="417659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C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400">
                          <a:effectLst/>
                          <a:latin typeface="Calibri" panose="020F0502020204030204" pitchFamily="34" charset="0"/>
                        </a:rPr>
                        <a:t>010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4794"/>
                  </a:ext>
                </a:extLst>
              </a:tr>
              <a:tr h="417659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D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400">
                          <a:effectLst/>
                          <a:latin typeface="Calibri" panose="020F0502020204030204" pitchFamily="34" charset="0"/>
                        </a:rPr>
                        <a:t>011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96"/>
                  </a:ext>
                </a:extLst>
              </a:tr>
              <a:tr h="417659"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400">
                          <a:effectLst/>
                          <a:latin typeface="Calibri" panose="020F0502020204030204" pitchFamily="34" charset="0"/>
                        </a:rPr>
                        <a:t>100 </a:t>
                      </a:r>
                      <a:endParaRPr lang="en-PK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88145"/>
                  </a:ext>
                </a:extLst>
              </a:tr>
              <a:tr h="417659"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 5* 8 =40 bits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5*3= 15 bits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232535"/>
                  </a:ext>
                </a:extLst>
              </a:tr>
              <a:tr h="417659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  <a:latin typeface="Calibri" panose="020F0502020204030204" pitchFamily="34" charset="0"/>
                        </a:rPr>
                        <a:t>55 bits 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3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573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6DBE-128E-F849-BCC6-08E2306A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Message with decoding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A373-844F-C440-8F2E-F6CB4C10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Size of Message = 60 bits</a:t>
            </a:r>
          </a:p>
          <a:p>
            <a:r>
              <a:rPr lang="en-PK" dirty="0"/>
              <a:t>Decode Table= 55 bits</a:t>
            </a:r>
          </a:p>
          <a:p>
            <a:r>
              <a:rPr lang="en-PK" dirty="0"/>
              <a:t>Total size= 115 bits   </a:t>
            </a:r>
          </a:p>
          <a:p>
            <a:endParaRPr lang="en-PK" dirty="0"/>
          </a:p>
          <a:p>
            <a:r>
              <a:rPr lang="en-GB" dirty="0"/>
              <a:t>T</a:t>
            </a:r>
            <a:r>
              <a:rPr lang="en-PK" dirty="0"/>
              <a:t>his way 35-40% reduction in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48922-2C8A-4C43-AF8C-07DCC19E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720571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2117-6B37-C64C-8140-18D9D9C7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Huffman Algorithm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63ED-E809-5A47-849C-318B9436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Step 1: Get Frequencies</a:t>
            </a:r>
            <a:br>
              <a:rPr lang="en-GB" b="1" dirty="0"/>
            </a:br>
            <a:r>
              <a:rPr lang="en-GB" dirty="0"/>
              <a:t>• </a:t>
            </a:r>
            <a:r>
              <a:rPr lang="en-GB" b="1" dirty="0"/>
              <a:t>Scan the file to be compressed and count the occurrence of each character </a:t>
            </a:r>
            <a:r>
              <a:rPr lang="en-GB" dirty="0"/>
              <a:t>• </a:t>
            </a:r>
            <a:r>
              <a:rPr lang="en-GB" b="1" dirty="0"/>
              <a:t>Sort the characters based on their frequency </a:t>
            </a:r>
            <a:endParaRPr lang="en-GB" dirty="0"/>
          </a:p>
          <a:p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Step 2: Build Tree &amp; Assign Codes</a:t>
            </a:r>
            <a:br>
              <a:rPr lang="en-GB" b="1" dirty="0"/>
            </a:br>
            <a:r>
              <a:rPr lang="en-GB" dirty="0"/>
              <a:t>• </a:t>
            </a:r>
            <a:r>
              <a:rPr lang="en-GB" b="1" dirty="0"/>
              <a:t>Build a Huffman-code tree (binary tree) </a:t>
            </a:r>
            <a:r>
              <a:rPr lang="en-GB" dirty="0"/>
              <a:t>• </a:t>
            </a:r>
            <a:r>
              <a:rPr lang="en-GB" b="1" dirty="0"/>
              <a:t>Traverse the tree to assign codes </a:t>
            </a: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Step 3: Encode (Compress)</a:t>
            </a:r>
            <a:br>
              <a:rPr lang="en-GB" b="1" dirty="0">
                <a:solidFill>
                  <a:srgbClr val="C00000"/>
                </a:solidFill>
              </a:rPr>
            </a:br>
            <a:r>
              <a:rPr lang="en-GB" dirty="0"/>
              <a:t>• </a:t>
            </a:r>
            <a:r>
              <a:rPr lang="en-GB" b="1" dirty="0"/>
              <a:t>Scan the file again and replace each character by its code </a:t>
            </a: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Step 4: Decode (Decompress)</a:t>
            </a:r>
            <a:br>
              <a:rPr lang="en-GB" b="1" dirty="0">
                <a:solidFill>
                  <a:srgbClr val="C00000"/>
                </a:solidFill>
              </a:rPr>
            </a:br>
            <a:r>
              <a:rPr lang="en-GB" dirty="0"/>
              <a:t>• </a:t>
            </a:r>
            <a:r>
              <a:rPr lang="en-GB" b="1" dirty="0"/>
              <a:t>Huffman tree is the key to decompress the file </a:t>
            </a:r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6030E-6618-994A-BBA4-15ADD6E9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300852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E644-2D00-C141-84AD-B62324FB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453"/>
            <a:ext cx="10515600" cy="5623510"/>
          </a:xfrm>
        </p:spPr>
        <p:txBody>
          <a:bodyPr/>
          <a:lstStyle/>
          <a:p>
            <a:r>
              <a:rPr lang="en-GB" dirty="0"/>
              <a:t>Message: BCCABBDDAECCBBAEDDCC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7CAD7-2E1E-BB49-9DD9-15B411BD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C844D-AE72-E045-91E7-22E869D5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25550"/>
            <a:ext cx="8953500" cy="4406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91BAC0-3BC5-294D-83F9-BB714CFC816D}"/>
              </a:ext>
            </a:extLst>
          </p:cNvPr>
          <p:cNvSpPr/>
          <p:nvPr/>
        </p:nvSpPr>
        <p:spPr>
          <a:xfrm>
            <a:off x="1619250" y="2222357"/>
            <a:ext cx="3723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C00000"/>
                </a:solidFill>
                <a:latin typeface="Calibri" panose="020F0502020204030204" pitchFamily="34" charset="0"/>
              </a:rPr>
              <a:t>Step 1: Get Frequencies </a:t>
            </a:r>
            <a:endParaRPr lang="en-GB" sz="28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7434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1C3D-86FB-D249-AD5C-1C8E2267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Build Huffman Tree &amp; Assign Codes 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A2DE-1CC9-734A-88BC-8AD7F46A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It is a binary tree in which each character is a leaf node </a:t>
            </a:r>
            <a:r>
              <a:rPr lang="en-GB" dirty="0"/>
              <a:t>• </a:t>
            </a:r>
            <a:r>
              <a:rPr lang="en-GB" b="1" dirty="0"/>
              <a:t>Initially each node is a separate root 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At each step</a:t>
            </a:r>
            <a:br>
              <a:rPr lang="en-GB" b="1" dirty="0"/>
            </a:br>
            <a:r>
              <a:rPr lang="en-GB" dirty="0"/>
              <a:t>• </a:t>
            </a:r>
            <a:r>
              <a:rPr lang="en-GB" b="1" dirty="0">
                <a:solidFill>
                  <a:srgbClr val="C00000"/>
                </a:solidFill>
              </a:rPr>
              <a:t>Select two roots with smallest frequency and connect them to a new 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parent (Break ties arbitrary) [</a:t>
            </a:r>
            <a:r>
              <a:rPr lang="en-GB" b="1" dirty="0">
                <a:solidFill>
                  <a:srgbClr val="0432FF"/>
                </a:solidFill>
              </a:rPr>
              <a:t>The greedy choice</a:t>
            </a:r>
            <a:r>
              <a:rPr lang="en-GB" b="1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br>
              <a:rPr lang="en-GB" b="1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• </a:t>
            </a:r>
            <a:r>
              <a:rPr lang="en-GB" b="1" dirty="0">
                <a:solidFill>
                  <a:srgbClr val="C00000"/>
                </a:solidFill>
              </a:rPr>
              <a:t>The parent will get the sum of frequencies of the two child nodes</a:t>
            </a:r>
          </a:p>
          <a:p>
            <a:pPr marL="0" indent="0">
              <a:buNone/>
            </a:pPr>
            <a:r>
              <a:rPr lang="en-GB" b="1" dirty="0"/>
              <a:t> </a:t>
            </a:r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Repeat until you have one root </a:t>
            </a:r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966C4-DA1F-0442-805B-70BB047C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761169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00E9-9948-1240-8792-A776F38E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B461C-6FFA-E544-A5E7-D73037E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0F3C4-5F91-4844-8788-55053F68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193800"/>
            <a:ext cx="9093200" cy="447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D21052-ED3C-324B-A46D-B3B24E946A87}"/>
              </a:ext>
            </a:extLst>
          </p:cNvPr>
          <p:cNvSpPr/>
          <p:nvPr/>
        </p:nvSpPr>
        <p:spPr>
          <a:xfrm>
            <a:off x="1136650" y="501650"/>
            <a:ext cx="600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425168"/>
                </a:solidFill>
                <a:latin typeface="Arial" panose="020B0604020202020204" pitchFamily="34" charset="0"/>
              </a:rPr>
              <a:t>Now we have a single root...This is the Huffman Tree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3416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F1EF-E07C-C342-A865-FD7EC28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E19D5-80C4-0445-8832-2BABCD29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092200"/>
            <a:ext cx="9918700" cy="4673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309244-F155-6A45-A500-02CED8616C15}"/>
              </a:ext>
            </a:extLst>
          </p:cNvPr>
          <p:cNvSpPr/>
          <p:nvPr/>
        </p:nvSpPr>
        <p:spPr>
          <a:xfrm>
            <a:off x="1403430" y="501650"/>
            <a:ext cx="1890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Lets Assign Codes </a:t>
            </a:r>
            <a:endParaRPr lang="en-GB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2714F9-4028-454F-BEA9-E49C172247F5}"/>
              </a:ext>
            </a:extLst>
          </p:cNvPr>
          <p:cNvSpPr/>
          <p:nvPr/>
        </p:nvSpPr>
        <p:spPr>
          <a:xfrm>
            <a:off x="4038600" y="3352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7F0000"/>
                </a:solidFill>
                <a:latin typeface="Calibri" panose="020F0502020204030204" pitchFamily="34" charset="0"/>
              </a:rPr>
              <a:t>Traverse the tree</a:t>
            </a:r>
            <a:br>
              <a:rPr lang="en-GB" b="1" dirty="0">
                <a:solidFill>
                  <a:srgbClr val="7F0000"/>
                </a:solidFill>
                <a:latin typeface="Calibri" panose="020F0502020204030204" pitchFamily="34" charset="0"/>
              </a:rPr>
            </a:br>
            <a:r>
              <a:rPr lang="en-GB" dirty="0">
                <a:latin typeface="ArialMT"/>
              </a:rPr>
              <a:t>• </a:t>
            </a:r>
            <a:r>
              <a:rPr lang="en-GB" b="1" dirty="0">
                <a:latin typeface="Calibri" panose="020F0502020204030204" pitchFamily="34" charset="0"/>
              </a:rPr>
              <a:t>Any left </a:t>
            </a:r>
            <a:r>
              <a:rPr lang="en-GB" b="1" dirty="0" err="1">
                <a:latin typeface="Calibri" panose="020F0502020204030204" pitchFamily="34" charset="0"/>
              </a:rPr>
              <a:t>edge</a:t>
            </a:r>
            <a:r>
              <a:rPr lang="en-GB" dirty="0" err="1">
                <a:latin typeface="Wingdings" pitchFamily="2" charset="2"/>
              </a:rPr>
              <a:t></a:t>
            </a:r>
            <a:r>
              <a:rPr lang="en-GB" b="1" dirty="0" err="1">
                <a:latin typeface="Calibri" panose="020F0502020204030204" pitchFamily="34" charset="0"/>
              </a:rPr>
              <a:t>add</a:t>
            </a:r>
            <a:r>
              <a:rPr lang="en-GB" b="1" dirty="0">
                <a:latin typeface="Calibri" panose="020F0502020204030204" pitchFamily="34" charset="0"/>
              </a:rPr>
              <a:t> label 0 </a:t>
            </a:r>
            <a:r>
              <a:rPr lang="en-GB" dirty="0">
                <a:latin typeface="ArialMT"/>
              </a:rPr>
              <a:t>• </a:t>
            </a:r>
          </a:p>
          <a:p>
            <a:r>
              <a:rPr lang="en-GB" b="1" dirty="0">
                <a:latin typeface="ArialMT"/>
              </a:rPr>
              <a:t>  </a:t>
            </a:r>
            <a:r>
              <a:rPr lang="en-GB" b="1" dirty="0">
                <a:latin typeface="Calibri" panose="020F0502020204030204" pitchFamily="34" charset="0"/>
              </a:rPr>
              <a:t>As right </a:t>
            </a:r>
            <a:r>
              <a:rPr lang="en-GB" b="1" dirty="0" err="1">
                <a:latin typeface="Calibri" panose="020F0502020204030204" pitchFamily="34" charset="0"/>
              </a:rPr>
              <a:t>edge</a:t>
            </a:r>
            <a:r>
              <a:rPr lang="en-GB" dirty="0" err="1">
                <a:latin typeface="Wingdings" pitchFamily="2" charset="2"/>
              </a:rPr>
              <a:t></a:t>
            </a:r>
            <a:r>
              <a:rPr lang="en-GB" b="1" dirty="0" err="1">
                <a:latin typeface="Calibri" panose="020F0502020204030204" pitchFamily="34" charset="0"/>
              </a:rPr>
              <a:t>add</a:t>
            </a:r>
            <a:r>
              <a:rPr lang="en-GB" b="1" dirty="0">
                <a:latin typeface="Calibri" panose="020F0502020204030204" pitchFamily="34" charset="0"/>
              </a:rPr>
              <a:t> label 1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91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7362-FB6F-894D-8CEB-DA779F86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3FAD-F6F5-964A-9CDE-DC8815AB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appropriate data structure is a binary min-heap </a:t>
            </a:r>
          </a:p>
          <a:p>
            <a:r>
              <a:rPr lang="en-GB" dirty="0"/>
              <a:t>Rebuilding the heap is </a:t>
            </a:r>
            <a:r>
              <a:rPr lang="en-GB" i="1" dirty="0" err="1"/>
              <a:t>lgn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/>
              <a:t>n-1 </a:t>
            </a:r>
            <a:r>
              <a:rPr lang="en-GB" dirty="0"/>
              <a:t>extractions are made, so the complexity is O( </a:t>
            </a:r>
            <a:r>
              <a:rPr lang="en-GB" i="1" dirty="0" err="1"/>
              <a:t>nlgn</a:t>
            </a:r>
            <a:r>
              <a:rPr lang="en-GB" dirty="0"/>
              <a:t>) 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39137-1C26-D241-9C78-9811704B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4443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D535-A95E-1F46-8288-F159A97B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Optimization Problems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E93F-C9CB-9142-A254-B5E6B459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optimization problem is one in which you want to find, not just a solution, but the best solution from all feasible solutions ( either minimum result or maximum result)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2E3A1-49CE-2A49-AE5C-04FA1593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35266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3BD4-CDFF-1145-84D4-F7D2B8D8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Strategies for solving Optimization Problelm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A8A6-8963-4A40-A0DA-0033FABA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Greedy Method</a:t>
            </a:r>
          </a:p>
          <a:p>
            <a:r>
              <a:rPr lang="en-PK" dirty="0"/>
              <a:t>Dynamic Programming</a:t>
            </a:r>
          </a:p>
          <a:p>
            <a:r>
              <a:rPr lang="en-PK" dirty="0"/>
              <a:t>B</a:t>
            </a:r>
            <a:r>
              <a:rPr lang="en-GB" dirty="0"/>
              <a:t>r</a:t>
            </a:r>
            <a:r>
              <a:rPr lang="en-PK" dirty="0"/>
              <a:t>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03866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79A4-EA1C-DB4C-8E8E-CAE8207F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1DE03-2FB2-AA42-8A06-1CBEB259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</a:t>
            </a:r>
            <a:r>
              <a:rPr lang="en-PK" dirty="0"/>
              <a:t>or  i =1 to n do</a:t>
            </a:r>
          </a:p>
          <a:p>
            <a:pPr marL="0" indent="0">
              <a:buNone/>
            </a:pPr>
            <a:r>
              <a:rPr lang="en-PK" dirty="0"/>
              <a:t>{</a:t>
            </a:r>
          </a:p>
          <a:p>
            <a:pPr marL="0" indent="0">
              <a:buNone/>
            </a:pPr>
            <a:r>
              <a:rPr lang="en-PK" dirty="0"/>
              <a:t>x= select(a);</a:t>
            </a:r>
          </a:p>
          <a:p>
            <a:pPr marL="0" indent="0">
              <a:buNone/>
            </a:pPr>
            <a:r>
              <a:rPr lang="en-PK" dirty="0"/>
              <a:t>feasible (x) then</a:t>
            </a:r>
          </a:p>
          <a:p>
            <a:pPr marL="0" indent="0">
              <a:buNone/>
            </a:pPr>
            <a:r>
              <a:rPr lang="en-PK" dirty="0"/>
              <a:t>solution = solution +x;</a:t>
            </a:r>
          </a:p>
          <a:p>
            <a:pPr marL="0" indent="0">
              <a:buNone/>
            </a:pPr>
            <a:r>
              <a:rPr lang="en-PK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E1608-CFF5-BD41-98AC-97CA3135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37681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D31E-8213-8348-A980-FA10C12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4E4C-5C87-1C41-B88C-37BF401B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greedy algorithm approach, decisions are made from the given solution domain. As being greedy, the closest solution that seems to provide an optimum solution is chosen.</a:t>
            </a:r>
          </a:p>
          <a:p>
            <a:r>
              <a:rPr lang="en-GB" dirty="0"/>
              <a:t>Greedy algorithms try to find a localized optimum solution, which may eventually lead to globally optimized solutions. However, generally greedy algorithms do not provide globally optimized solutions.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CF9AB-EF89-A347-A711-7BF72A31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272978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D11D-BAE1-FA48-906A-8B6E5FE8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89F7-BBEF-AA4D-B952-5C3D6C14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networking algorithms use the greedy approach. Here is a list of few of them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Knapsack Problem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Job Scheduling Problem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Prim's Minimal Spanning Tree 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Kruskal's Minimal Spanning Tree 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Travelling Salesman Problem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Dijkstra's Minimal Spanning Tree 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Graph - Map </a:t>
            </a:r>
            <a:r>
              <a:rPr lang="en-GB" dirty="0" err="1"/>
              <a:t>Coloring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Graph - Vertex Cover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521F2-7997-F243-842E-BAC59730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154999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F39B-82C5-9B43-8819-51CC3B9B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Technique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7232-3F56-1243-AAB4-313A948B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Constructs a solution to an optimization problem piece by piece through a sequence of choices that are: </a:t>
            </a:r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feasible, i.e. satisfying the constraints.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locally optimal (with respect to some </a:t>
            </a:r>
            <a:r>
              <a:rPr lang="en-GB" dirty="0" err="1"/>
              <a:t>neighborhood</a:t>
            </a:r>
            <a:r>
              <a:rPr lang="en-GB" dirty="0"/>
              <a:t> definition).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greedy (in terms of some measure). </a:t>
            </a:r>
          </a:p>
          <a:p>
            <a:pPr marL="0" indent="0">
              <a:buNone/>
            </a:pPr>
            <a:endParaRPr lang="en-GB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55E2-515E-5F45-AA04-A2EA6FB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</a:p>
        </p:txBody>
      </p:sp>
    </p:spTree>
    <p:extLst>
      <p:ext uri="{BB962C8B-B14F-4D97-AF65-F5344CB8AC3E}">
        <p14:creationId xmlns:p14="http://schemas.microsoft.com/office/powerpoint/2010/main" val="78860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2551</Words>
  <Application>Microsoft Macintosh PowerPoint</Application>
  <PresentationFormat>Widescreen</PresentationFormat>
  <Paragraphs>321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Microsoft YaHei UI Light</vt:lpstr>
      <vt:lpstr>Arial</vt:lpstr>
      <vt:lpstr>ArialMT</vt:lpstr>
      <vt:lpstr>Calibri</vt:lpstr>
      <vt:lpstr>Calibri Light</vt:lpstr>
      <vt:lpstr>Century</vt:lpstr>
      <vt:lpstr>Courier New</vt:lpstr>
      <vt:lpstr>CourierNewPS</vt:lpstr>
      <vt:lpstr>CourierNewPSMT</vt:lpstr>
      <vt:lpstr>Myanmar Text</vt:lpstr>
      <vt:lpstr>Myanmar Text,Bold</vt:lpstr>
      <vt:lpstr>Wingdings</vt:lpstr>
      <vt:lpstr>Office Theme</vt:lpstr>
      <vt:lpstr>Design and Analysis of Algorithms</vt:lpstr>
      <vt:lpstr>Feasible Soltution</vt:lpstr>
      <vt:lpstr>Optimal Solution</vt:lpstr>
      <vt:lpstr>Optimization Problems</vt:lpstr>
      <vt:lpstr>Strategies for solving Optimization Problelm</vt:lpstr>
      <vt:lpstr>PowerPoint Presentation</vt:lpstr>
      <vt:lpstr>Greedy Algorithm</vt:lpstr>
      <vt:lpstr>Examples </vt:lpstr>
      <vt:lpstr>Greedy Technique </vt:lpstr>
      <vt:lpstr>Knapsack problem  </vt:lpstr>
      <vt:lpstr>Knapsack problem  </vt:lpstr>
      <vt:lpstr>The optimal Fractional Knapsack Algorithm  </vt:lpstr>
      <vt:lpstr>Knapsack Problem </vt:lpstr>
      <vt:lpstr>PowerPoint Presentation</vt:lpstr>
      <vt:lpstr>Solution </vt:lpstr>
      <vt:lpstr>PowerPoint Presentation</vt:lpstr>
      <vt:lpstr>Job Sequencing Problem</vt:lpstr>
      <vt:lpstr>PowerPoint Presentation</vt:lpstr>
      <vt:lpstr>Example</vt:lpstr>
      <vt:lpstr>PowerPoint Presentation</vt:lpstr>
      <vt:lpstr>PowerPoint Presentation</vt:lpstr>
      <vt:lpstr>PowerPoint Presentation</vt:lpstr>
      <vt:lpstr>Huffman Coding</vt:lpstr>
      <vt:lpstr>Example:</vt:lpstr>
      <vt:lpstr>PowerPoint Presentation</vt:lpstr>
      <vt:lpstr>Huffman Coding</vt:lpstr>
      <vt:lpstr>Huffman Coding: Applications  </vt:lpstr>
      <vt:lpstr>Main Idea: Frequency-Based Encoding  </vt:lpstr>
      <vt:lpstr>PowerPoint Presentation</vt:lpstr>
      <vt:lpstr>Huffman Coding  </vt:lpstr>
      <vt:lpstr>How to encode the Fixed Length BCCABBDDAECCBBAEDDCC</vt:lpstr>
      <vt:lpstr>Decoding for fixed-length codes is much easier </vt:lpstr>
      <vt:lpstr>Message with decoding table</vt:lpstr>
      <vt:lpstr>Huffman Algorithm  </vt:lpstr>
      <vt:lpstr>PowerPoint Presentation</vt:lpstr>
      <vt:lpstr>Step 2: Build Huffman Tree &amp; Assign Codes  </vt:lpstr>
      <vt:lpstr>PowerPoint Presentation</vt:lpstr>
      <vt:lpstr>PowerPoint Presentation</vt:lpstr>
      <vt:lpstr>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Naheed Azeem</dc:creator>
  <cp:lastModifiedBy>Naheed Azeem</cp:lastModifiedBy>
  <cp:revision>7</cp:revision>
  <dcterms:created xsi:type="dcterms:W3CDTF">2020-07-29T05:55:40Z</dcterms:created>
  <dcterms:modified xsi:type="dcterms:W3CDTF">2020-07-30T03:54:26Z</dcterms:modified>
</cp:coreProperties>
</file>