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  <p:sldMasterId id="2147483811" r:id="rId2"/>
  </p:sldMasterIdLst>
  <p:notesMasterIdLst>
    <p:notesMasterId r:id="rId21"/>
  </p:notesMasterIdLst>
  <p:sldIdLst>
    <p:sldId id="256" r:id="rId3"/>
    <p:sldId id="257" r:id="rId4"/>
    <p:sldId id="258" r:id="rId5"/>
    <p:sldId id="273" r:id="rId6"/>
    <p:sldId id="259" r:id="rId7"/>
    <p:sldId id="260" r:id="rId8"/>
    <p:sldId id="265" r:id="rId9"/>
    <p:sldId id="261" r:id="rId10"/>
    <p:sldId id="267" r:id="rId11"/>
    <p:sldId id="262" r:id="rId12"/>
    <p:sldId id="266" r:id="rId13"/>
    <p:sldId id="263" r:id="rId14"/>
    <p:sldId id="264" r:id="rId15"/>
    <p:sldId id="268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838D2C-80FD-439A-8B39-C20B67535143}" type="datetimeFigureOut">
              <a:rPr lang="pl-PL" smtClean="0"/>
              <a:t>21.04.2018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62ECCA-5BB7-4522-AE3D-A05BB02828E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7059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5EBCA-EAE8-40E4-82EA-A32F1D55D2F0}" type="datetime1">
              <a:rPr lang="pl-PL" smtClean="0"/>
              <a:t>21.04.2018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82858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0EF91-DC3B-4E43-BAD6-8DD47640ADAC}" type="datetime1">
              <a:rPr lang="pl-PL" smtClean="0"/>
              <a:t>21.04.2018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78923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90308-21AF-4044-878B-78CBDFDB604D}" type="datetime1">
              <a:rPr lang="pl-PL" smtClean="0"/>
              <a:t>21.04.2018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57178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9998CDE-1C0F-4086-87B1-8959410922B2}" type="datetime1">
              <a:rPr lang="pl-PL" smtClean="0"/>
              <a:t>21.04.2018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477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BCC1F-A243-4427-A5E8-8584C3BE42B9}" type="datetime1">
              <a:rPr lang="pl-PL" smtClean="0"/>
              <a:t>21.04.2018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1954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DBE0-F3F5-444D-8DB7-7D6DD1B22FB6}" type="datetime1">
              <a:rPr lang="pl-PL" smtClean="0"/>
              <a:t>21.04.2018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5836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5D462-ED45-4E6D-8AF3-6AA5871C3BCD}" type="datetime1">
              <a:rPr lang="pl-PL" smtClean="0"/>
              <a:t>21.04.2018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066753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43E65-2E0C-4927-A1E7-DC33935162C2}" type="datetime1">
              <a:rPr lang="pl-PL" smtClean="0"/>
              <a:t>21.04.2018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797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F099D-F62E-4E91-A45C-9578087CEB70}" type="datetime1">
              <a:rPr lang="pl-PL" smtClean="0"/>
              <a:t>21.04.2018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4993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729F-EE4D-410F-A06D-1B49B47C63CB}" type="datetime1">
              <a:rPr lang="pl-PL" smtClean="0"/>
              <a:t>21.04.2018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43293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2133-9F03-4B75-B15E-ACFFFB4C1A55}" type="datetime1">
              <a:rPr lang="pl-PL" smtClean="0"/>
              <a:t>21.04.2018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307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2AB8A-CF93-4EAA-8745-752472266D8E}" type="datetime1">
              <a:rPr lang="pl-PL" smtClean="0"/>
              <a:t>21.04.2018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064909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9DAD6-6C9E-48D5-96B6-84486BBC1BF0}" type="datetime1">
              <a:rPr lang="pl-PL" smtClean="0"/>
              <a:t>21.04.2018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70201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40DE-DE16-4507-81EE-E5D76503DEF3}" type="datetime1">
              <a:rPr lang="pl-PL" smtClean="0"/>
              <a:t>21.04.2018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616085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7FA1-095B-43D6-8C42-F28CEBAC1F9C}" type="datetime1">
              <a:rPr lang="pl-PL" smtClean="0"/>
              <a:t>21.04.2018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3419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8D0B-0EF9-4918-902A-A03CD5F33669}" type="datetime1">
              <a:rPr lang="pl-PL" smtClean="0"/>
              <a:t>21.04.2018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9362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0FDA-0051-410B-9CBE-70F982ECA2E7}" type="datetime1">
              <a:rPr lang="pl-PL" smtClean="0"/>
              <a:t>21.04.2018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755992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0680C-7C00-4A36-ADBE-CD8F01D439D1}" type="datetime1">
              <a:rPr lang="pl-PL" smtClean="0"/>
              <a:t>21.04.2018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6777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031EB-53D9-4A77-AE3F-1D5051B0BB62}" type="datetime1">
              <a:rPr lang="pl-PL" smtClean="0"/>
              <a:t>21.04.2018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3020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7E6E-B675-405C-B49C-B9FD3CAB231D}" type="datetime1">
              <a:rPr lang="pl-PL" smtClean="0"/>
              <a:t>21.04.2018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4694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4BCEB-C20A-4666-AC65-81A7FCE4A33B}" type="datetime1">
              <a:rPr lang="pl-PL" smtClean="0"/>
              <a:t>21.04.2018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214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EA292-6C67-48AC-B73A-B691A19DDAC8}" type="datetime1">
              <a:rPr lang="pl-PL" smtClean="0"/>
              <a:t>21.04.2018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11832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E799B-3456-4748-B1D6-F389C862C48D}" type="datetime1">
              <a:rPr lang="pl-PL" smtClean="0"/>
              <a:t>21.04.2018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27096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385BA-5578-4422-8EEA-16B3986FCE0B}" type="datetime1">
              <a:rPr lang="pl-PL" smtClean="0"/>
              <a:t>21.04.2018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525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085BC-49B0-4090-9B1F-8BA2F6F53C37}" type="datetime1">
              <a:rPr lang="pl-PL" smtClean="0"/>
              <a:t>21.04.2018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15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E8227-49CE-49C6-B43F-3CB6BB3F2D9E}" type="datetime1">
              <a:rPr lang="pl-PL" smtClean="0"/>
              <a:t>21.04.2018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7586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6AC57-177F-4774-A947-24B031BED5FC}" type="datetime1">
              <a:rPr lang="pl-PL" smtClean="0"/>
              <a:t>21.04.2018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67967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3D364-C910-4A90-91B4-5E59DCA2A7DC}" type="datetime1">
              <a:rPr lang="pl-PL" smtClean="0"/>
              <a:t>21.04.2018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54377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145571D-AC24-4122-9F30-0A26219C0CA4}" type="datetime1">
              <a:rPr lang="pl-PL" smtClean="0"/>
              <a:t>21.04.2018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l-PL"/>
              <a:t>autor: Michał Ożibko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45770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4603AB0-E5B2-4983-BF3F-FE6B109725E7}" type="datetime1">
              <a:rPr lang="pl-PL" smtClean="0"/>
              <a:t>21.04.2018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pl-PL"/>
              <a:t>autor: Michał Ożibko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06354AA-33AD-4849-81BA-3FB3F4B3EC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2678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  <p:sldLayoutId id="2147483828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selenium-release.storage.googleapis.com/index.html" TargetMode="External"/><Relationship Id="rId4" Type="http://schemas.openxmlformats.org/officeDocument/2006/relationships/hyperlink" Target="http://www.oracle.com/technetwork/java/javase/downloads/index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quest/request" TargetMode="External"/><Relationship Id="rId2" Type="http://schemas.openxmlformats.org/officeDocument/2006/relationships/hyperlink" Target="https://www.protractortest.org/#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jsonplaceholder.typicode.com/posts/?userId=5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picode/jsonplaceholder" TargetMode="External"/><Relationship Id="rId2" Type="http://schemas.openxmlformats.org/officeDocument/2006/relationships/hyperlink" Target="https://jsonplaceholder.typicode.com/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npmjs.com/package/protractor-html-reporter" TargetMode="External"/><Relationship Id="rId4" Type="http://schemas.openxmlformats.org/officeDocument/2006/relationships/hyperlink" Target="https://github.com/larrymyers/jasmine-reporters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55BB5A8-3F11-498A-B87C-A2631D861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4556" y="1903577"/>
            <a:ext cx="7462887" cy="2865390"/>
          </a:xfrm>
        </p:spPr>
        <p:txBody>
          <a:bodyPr>
            <a:normAutofit fontScale="90000"/>
          </a:bodyPr>
          <a:lstStyle/>
          <a:p>
            <a:r>
              <a:rPr lang="pl-PL" dirty="0"/>
              <a:t>Test automatyczne Rest </a:t>
            </a:r>
            <a:r>
              <a:rPr lang="pl-PL" dirty="0" err="1"/>
              <a:t>Api</a:t>
            </a:r>
            <a:r>
              <a:rPr lang="pl-PL" dirty="0"/>
              <a:t> za pomocą </a:t>
            </a:r>
            <a:r>
              <a:rPr lang="pl-PL" dirty="0" err="1"/>
              <a:t>frameworka</a:t>
            </a:r>
            <a:r>
              <a:rPr lang="pl-PL" dirty="0"/>
              <a:t> </a:t>
            </a:r>
            <a:r>
              <a:rPr lang="pl-PL" dirty="0" err="1"/>
              <a:t>Protractor</a:t>
            </a:r>
            <a:br>
              <a:rPr lang="pl-PL" dirty="0"/>
            </a:br>
            <a:endParaRPr lang="pl-PL" dirty="0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441A8398-E58E-454E-8996-10F6A870F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64557" y="4525347"/>
            <a:ext cx="5542476" cy="791716"/>
          </a:xfrm>
        </p:spPr>
        <p:txBody>
          <a:bodyPr/>
          <a:lstStyle/>
          <a:p>
            <a:r>
              <a:rPr lang="pl-PL" sz="2400" dirty="0"/>
              <a:t>autor: Michał Ożibko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5080A2A-0969-4A3A-9074-1F30C076B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1</a:t>
            </a:fld>
            <a:endParaRPr lang="pl-PL"/>
          </a:p>
        </p:txBody>
      </p:sp>
      <p:pic>
        <p:nvPicPr>
          <p:cNvPr id="5" name="Picture 2" descr="Podobny obraz">
            <a:extLst>
              <a:ext uri="{FF2B5EF4-FFF2-40B4-BE49-F238E27FC236}">
                <a16:creationId xmlns:a16="http://schemas.microsoft.com/office/drawing/2014/main" id="{A951F112-5B63-49C7-B9F5-FD2D7AD13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641" y="4267616"/>
            <a:ext cx="1496443" cy="107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4280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B20BE1F-BDAA-4E94-ABB0-68961976E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pl-PL" dirty="0" err="1"/>
              <a:t>Protractor</a:t>
            </a:r>
            <a:r>
              <a:rPr lang="pl-PL" dirty="0"/>
              <a:t> – opis narzędzia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58853FE-2B48-4C87-A8BE-40261EA10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3178" y="2556932"/>
            <a:ext cx="9601196" cy="3318936"/>
          </a:xfrm>
        </p:spPr>
        <p:txBody>
          <a:bodyPr/>
          <a:lstStyle/>
          <a:p>
            <a:pPr marL="0" indent="0">
              <a:buNone/>
            </a:pPr>
            <a:r>
              <a:rPr lang="pl-PL" b="1" dirty="0" err="1"/>
              <a:t>Protractor</a:t>
            </a:r>
            <a:r>
              <a:rPr lang="pl-PL" dirty="0"/>
              <a:t> jest dedykowanym narzędziem do testów automatycznych dla aplikacji wytworzonych w </a:t>
            </a:r>
            <a:r>
              <a:rPr lang="pl-PL" dirty="0" err="1"/>
              <a:t>frameworku</a:t>
            </a:r>
            <a:r>
              <a:rPr lang="pl-PL" dirty="0"/>
              <a:t> </a:t>
            </a:r>
            <a:r>
              <a:rPr lang="pl-PL" dirty="0" err="1"/>
              <a:t>Angular</a:t>
            </a:r>
            <a:r>
              <a:rPr lang="pl-PL" dirty="0"/>
              <a:t>, główne właściwości:</a:t>
            </a:r>
          </a:p>
          <a:p>
            <a:r>
              <a:rPr lang="pl-PL" dirty="0"/>
              <a:t>Dedykowany </a:t>
            </a:r>
            <a:r>
              <a:rPr lang="pl-PL" dirty="0" err="1"/>
              <a:t>lokatory</a:t>
            </a:r>
            <a:r>
              <a:rPr lang="pl-PL" dirty="0"/>
              <a:t> dla technologii </a:t>
            </a:r>
            <a:r>
              <a:rPr lang="pl-PL" dirty="0" err="1"/>
              <a:t>angular</a:t>
            </a:r>
            <a:r>
              <a:rPr lang="pl-PL" dirty="0"/>
              <a:t> tj. </a:t>
            </a:r>
          </a:p>
          <a:p>
            <a:pPr lvl="1"/>
            <a:r>
              <a:rPr lang="pl-PL" sz="2000" dirty="0" err="1"/>
              <a:t>by.exactBinding</a:t>
            </a:r>
            <a:r>
              <a:rPr lang="pl-PL" sz="2000" dirty="0"/>
              <a:t> (przykład DOM: &lt;</a:t>
            </a:r>
            <a:r>
              <a:rPr lang="pl-PL" sz="2000" dirty="0" err="1"/>
              <a:t>span</a:t>
            </a:r>
            <a:r>
              <a:rPr lang="pl-PL" sz="2000" dirty="0"/>
              <a:t> </a:t>
            </a:r>
            <a:r>
              <a:rPr lang="pl-PL" sz="2000" b="1" dirty="0" err="1"/>
              <a:t>ng</a:t>
            </a:r>
            <a:r>
              <a:rPr lang="pl-PL" sz="2000" b="1" dirty="0"/>
              <a:t>-bind</a:t>
            </a:r>
            <a:r>
              <a:rPr lang="pl-PL" sz="2000" dirty="0"/>
              <a:t>=”person-email”&gt;&lt;/</a:t>
            </a:r>
            <a:r>
              <a:rPr lang="pl-PL" sz="2000" dirty="0" err="1"/>
              <a:t>span</a:t>
            </a:r>
            <a:r>
              <a:rPr lang="pl-PL" sz="2000" dirty="0"/>
              <a:t>&gt;)</a:t>
            </a:r>
          </a:p>
          <a:p>
            <a:pPr lvl="1"/>
            <a:r>
              <a:rPr lang="pl-PL" sz="2000" dirty="0" err="1"/>
              <a:t>by.model</a:t>
            </a:r>
            <a:r>
              <a:rPr lang="pl-PL" sz="2000" dirty="0"/>
              <a:t> (przykład DOM: &lt;</a:t>
            </a:r>
            <a:r>
              <a:rPr lang="pl-PL" sz="2000" dirty="0" err="1"/>
              <a:t>input</a:t>
            </a:r>
            <a:r>
              <a:rPr lang="pl-PL" sz="2000" dirty="0"/>
              <a:t> </a:t>
            </a:r>
            <a:r>
              <a:rPr lang="pl-PL" sz="2000" dirty="0" err="1"/>
              <a:t>type</a:t>
            </a:r>
            <a:r>
              <a:rPr lang="pl-PL" sz="2000" dirty="0"/>
              <a:t>=”</a:t>
            </a:r>
            <a:r>
              <a:rPr lang="pl-PL" sz="2000" dirty="0" err="1"/>
              <a:t>text</a:t>
            </a:r>
            <a:r>
              <a:rPr lang="pl-PL" sz="2000" dirty="0"/>
              <a:t>” </a:t>
            </a:r>
            <a:r>
              <a:rPr lang="pl-PL" sz="2000" b="1" dirty="0" err="1"/>
              <a:t>ng</a:t>
            </a:r>
            <a:r>
              <a:rPr lang="pl-PL" sz="2000" b="1" dirty="0"/>
              <a:t>-model</a:t>
            </a:r>
            <a:r>
              <a:rPr lang="pl-PL" sz="2000" dirty="0"/>
              <a:t>=”person.name”&gt;)</a:t>
            </a:r>
          </a:p>
          <a:p>
            <a:pPr lvl="1"/>
            <a:r>
              <a:rPr lang="pl-PL" sz="2000" dirty="0" err="1"/>
              <a:t>by.repeater</a:t>
            </a:r>
            <a:r>
              <a:rPr lang="pl-PL" sz="2000" dirty="0"/>
              <a:t> (przykład DOM: &lt;div </a:t>
            </a:r>
            <a:r>
              <a:rPr lang="pl-PL" sz="2000" b="1" dirty="0" err="1"/>
              <a:t>ng-repeat</a:t>
            </a:r>
            <a:r>
              <a:rPr lang="pl-PL" sz="2000" dirty="0"/>
              <a:t>=”</a:t>
            </a:r>
            <a:r>
              <a:rPr lang="pl-PL" sz="2000" dirty="0" err="1"/>
              <a:t>cat</a:t>
            </a:r>
            <a:r>
              <a:rPr lang="pl-PL" sz="2000" dirty="0"/>
              <a:t> in </a:t>
            </a:r>
            <a:r>
              <a:rPr lang="pl-PL" sz="2000" dirty="0" err="1"/>
              <a:t>pets</a:t>
            </a:r>
            <a:r>
              <a:rPr lang="pl-PL" sz="2000" dirty="0"/>
              <a:t>”&gt;)</a:t>
            </a:r>
          </a:p>
          <a:p>
            <a:pPr lvl="1"/>
            <a:r>
              <a:rPr lang="pl-PL" sz="2000" dirty="0" err="1"/>
              <a:t>by.buttonText</a:t>
            </a:r>
            <a:endParaRPr lang="pl-PL" sz="2000" dirty="0"/>
          </a:p>
          <a:p>
            <a:pPr lvl="1"/>
            <a:endParaRPr lang="pl-PL" sz="2000" dirty="0"/>
          </a:p>
          <a:p>
            <a:endParaRPr lang="pl-PL" sz="2400" dirty="0"/>
          </a:p>
          <a:p>
            <a:pPr lvl="1"/>
            <a:endParaRPr lang="pl-PL" dirty="0"/>
          </a:p>
          <a:p>
            <a:pPr lvl="1"/>
            <a:endParaRPr lang="pl-PL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3ECC8FA7-EB74-4FA7-A4ED-51B11EF47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18172A65-7E61-4BE6-85BF-8D2587AA8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10</a:t>
            </a:fld>
            <a:endParaRPr lang="pl-PL"/>
          </a:p>
        </p:txBody>
      </p:sp>
      <p:pic>
        <p:nvPicPr>
          <p:cNvPr id="6148" name="Picture 4" descr="Znalezione obrazy dla zapytania protractor logo">
            <a:extLst>
              <a:ext uri="{FF2B5EF4-FFF2-40B4-BE49-F238E27FC236}">
                <a16:creationId xmlns:a16="http://schemas.microsoft.com/office/drawing/2014/main" id="{C38EBB6D-9325-4C2D-B891-FFF772397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421" y="5401409"/>
            <a:ext cx="3305953" cy="74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6654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EFCA3BE-EE8F-405D-9D17-657AFBC0E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Protractor</a:t>
            </a:r>
            <a:r>
              <a:rPr lang="pl-PL" dirty="0"/>
              <a:t> – opis narzędzia cd.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207F06D-18C7-46D4-9C02-5DFDB6A8C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dirty="0"/>
              <a:t>Mechanizmy synchronizacji elementów:</a:t>
            </a:r>
          </a:p>
          <a:p>
            <a:pPr lvl="1"/>
            <a:r>
              <a:rPr lang="pl-PL" dirty="0"/>
              <a:t>Synchronizacja bezwarunkowa (</a:t>
            </a:r>
            <a:r>
              <a:rPr lang="pl-PL" dirty="0" err="1"/>
              <a:t>Unconditional</a:t>
            </a:r>
            <a:r>
              <a:rPr lang="pl-PL" dirty="0"/>
              <a:t> </a:t>
            </a:r>
            <a:r>
              <a:rPr lang="pl-PL" dirty="0" err="1"/>
              <a:t>Synchronization</a:t>
            </a:r>
            <a:r>
              <a:rPr lang="pl-PL" dirty="0"/>
              <a:t>)</a:t>
            </a:r>
          </a:p>
          <a:p>
            <a:pPr lvl="2"/>
            <a:r>
              <a:rPr lang="pl-PL" b="1" dirty="0" err="1"/>
              <a:t>Wait</a:t>
            </a:r>
            <a:r>
              <a:rPr lang="pl-PL" dirty="0"/>
              <a:t> (</a:t>
            </a:r>
            <a:r>
              <a:rPr lang="pl-PL" dirty="0" err="1"/>
              <a:t>f.e</a:t>
            </a:r>
            <a:r>
              <a:rPr lang="pl-PL" dirty="0"/>
              <a:t>.: </a:t>
            </a:r>
            <a:r>
              <a:rPr lang="pl-PL" dirty="0" err="1"/>
              <a:t>browser.wait</a:t>
            </a:r>
            <a:r>
              <a:rPr lang="pl-PL" dirty="0"/>
              <a:t>(10))</a:t>
            </a:r>
          </a:p>
          <a:p>
            <a:pPr lvl="1"/>
            <a:r>
              <a:rPr lang="pl-PL" dirty="0"/>
              <a:t>Synchronizacja warunkowa (</a:t>
            </a:r>
            <a:r>
              <a:rPr lang="pl-PL" dirty="0" err="1"/>
              <a:t>Conditional</a:t>
            </a:r>
            <a:r>
              <a:rPr lang="pl-PL" dirty="0"/>
              <a:t> </a:t>
            </a:r>
            <a:r>
              <a:rPr lang="pl-PL" dirty="0" err="1"/>
              <a:t>Synchronization</a:t>
            </a:r>
            <a:r>
              <a:rPr lang="pl-PL" dirty="0"/>
              <a:t>)</a:t>
            </a:r>
          </a:p>
          <a:p>
            <a:pPr lvl="2"/>
            <a:r>
              <a:rPr lang="pl-PL" b="1" dirty="0" err="1"/>
              <a:t>Implicit</a:t>
            </a:r>
            <a:r>
              <a:rPr lang="pl-PL" b="1" dirty="0"/>
              <a:t> </a:t>
            </a:r>
            <a:r>
              <a:rPr lang="pl-PL" b="1" dirty="0" err="1"/>
              <a:t>Wait</a:t>
            </a:r>
            <a:r>
              <a:rPr lang="pl-PL" dirty="0"/>
              <a:t> (</a:t>
            </a:r>
            <a:r>
              <a:rPr lang="pl-PL" dirty="0" err="1"/>
              <a:t>f.e</a:t>
            </a:r>
            <a:r>
              <a:rPr lang="pl-PL" dirty="0"/>
              <a:t>.: </a:t>
            </a:r>
            <a:r>
              <a:rPr lang="pl-PL" dirty="0" err="1"/>
              <a:t>browser.manage</a:t>
            </a:r>
            <a:r>
              <a:rPr lang="pl-PL" dirty="0"/>
              <a:t>().</a:t>
            </a:r>
            <a:r>
              <a:rPr lang="pl-PL" dirty="0" err="1"/>
              <a:t>timeouts</a:t>
            </a:r>
            <a:r>
              <a:rPr lang="pl-PL" dirty="0"/>
              <a:t>().</a:t>
            </a:r>
            <a:r>
              <a:rPr lang="pl-PL" dirty="0" err="1"/>
              <a:t>pageLoadTimeout</a:t>
            </a:r>
            <a:r>
              <a:rPr lang="pl-PL" dirty="0"/>
              <a:t>(1000);)</a:t>
            </a:r>
          </a:p>
          <a:p>
            <a:pPr lvl="2"/>
            <a:r>
              <a:rPr lang="pl-PL" b="1" dirty="0" err="1"/>
              <a:t>Explicit</a:t>
            </a:r>
            <a:r>
              <a:rPr lang="pl-PL" b="1" dirty="0"/>
              <a:t> </a:t>
            </a:r>
            <a:r>
              <a:rPr lang="pl-PL" b="1" dirty="0" err="1"/>
              <a:t>Wait</a:t>
            </a:r>
            <a:r>
              <a:rPr lang="pl-PL" dirty="0"/>
              <a:t> (</a:t>
            </a:r>
            <a:r>
              <a:rPr lang="pl-PL" dirty="0" err="1"/>
              <a:t>f.e</a:t>
            </a:r>
            <a:r>
              <a:rPr lang="pl-PL" dirty="0"/>
              <a:t>: </a:t>
            </a:r>
            <a:r>
              <a:rPr lang="pl-PL" dirty="0" err="1"/>
              <a:t>var</a:t>
            </a:r>
            <a:r>
              <a:rPr lang="pl-PL" dirty="0"/>
              <a:t> </a:t>
            </a:r>
            <a:r>
              <a:rPr lang="pl-PL" dirty="0" err="1"/>
              <a:t>started</a:t>
            </a:r>
            <a:r>
              <a:rPr lang="pl-PL" dirty="0"/>
              <a:t> = </a:t>
            </a:r>
            <a:r>
              <a:rPr lang="pl-PL" dirty="0" err="1"/>
              <a:t>startTestServer</a:t>
            </a:r>
            <a:r>
              <a:rPr lang="pl-PL" dirty="0"/>
              <a:t>(); </a:t>
            </a:r>
            <a:r>
              <a:rPr lang="pl-PL" dirty="0" err="1"/>
              <a:t>browser.wait</a:t>
            </a:r>
            <a:r>
              <a:rPr lang="pl-PL" dirty="0"/>
              <a:t>(</a:t>
            </a:r>
            <a:r>
              <a:rPr lang="pl-PL" dirty="0" err="1"/>
              <a:t>started</a:t>
            </a:r>
            <a:r>
              <a:rPr lang="pl-PL" dirty="0"/>
              <a:t>, 5 * 1000, ‚Server </a:t>
            </a:r>
            <a:r>
              <a:rPr lang="pl-PL" dirty="0" err="1"/>
              <a:t>should</a:t>
            </a:r>
            <a:r>
              <a:rPr lang="pl-PL" dirty="0"/>
              <a:t> start </a:t>
            </a:r>
            <a:r>
              <a:rPr lang="pl-PL" dirty="0" err="1"/>
              <a:t>within</a:t>
            </a:r>
            <a:r>
              <a:rPr lang="pl-PL" dirty="0"/>
              <a:t> 5 </a:t>
            </a:r>
            <a:r>
              <a:rPr lang="pl-PL" dirty="0" err="1"/>
              <a:t>seconds</a:t>
            </a:r>
            <a:r>
              <a:rPr lang="pl-PL" dirty="0"/>
              <a:t>’);)</a:t>
            </a:r>
          </a:p>
          <a:p>
            <a:pPr lvl="1"/>
            <a:r>
              <a:rPr lang="pl-PL" b="1" dirty="0" err="1"/>
              <a:t>Promises</a:t>
            </a:r>
            <a:r>
              <a:rPr lang="pl-PL" b="1" dirty="0"/>
              <a:t> – </a:t>
            </a:r>
            <a:r>
              <a:rPr lang="pl-PL" dirty="0"/>
              <a:t>mechanizm do </a:t>
            </a:r>
            <a:r>
              <a:rPr lang="pl-PL" dirty="0" err="1"/>
              <a:t>wywołań</a:t>
            </a:r>
            <a:r>
              <a:rPr lang="pl-PL" dirty="0"/>
              <a:t> asynchronicznych</a:t>
            </a:r>
          </a:p>
          <a:p>
            <a:pPr lvl="2"/>
            <a:r>
              <a:rPr lang="pl-PL" dirty="0" err="1"/>
              <a:t>f.e</a:t>
            </a:r>
            <a:r>
              <a:rPr lang="pl-PL" dirty="0"/>
              <a:t>.: </a:t>
            </a:r>
            <a:r>
              <a:rPr lang="pl-PL" dirty="0" err="1"/>
              <a:t>it</a:t>
            </a:r>
            <a:r>
              <a:rPr lang="pl-PL" dirty="0"/>
              <a:t>(‚</a:t>
            </a:r>
            <a:r>
              <a:rPr lang="pl-PL" dirty="0" err="1"/>
              <a:t>find</a:t>
            </a:r>
            <a:r>
              <a:rPr lang="pl-PL" dirty="0"/>
              <a:t> a on-line </a:t>
            </a:r>
            <a:r>
              <a:rPr lang="pl-PL" dirty="0" err="1"/>
              <a:t>course</a:t>
            </a:r>
            <a:r>
              <a:rPr lang="pl-PL" dirty="0"/>
              <a:t>’, </a:t>
            </a:r>
            <a:r>
              <a:rPr lang="pl-PL" dirty="0" err="1"/>
              <a:t>function</a:t>
            </a:r>
            <a:r>
              <a:rPr lang="pl-PL" dirty="0"/>
              <a:t>(){</a:t>
            </a:r>
          </a:p>
          <a:p>
            <a:pPr marL="914400" lvl="2" indent="0">
              <a:buNone/>
            </a:pPr>
            <a:r>
              <a:rPr lang="pl-PL" dirty="0"/>
              <a:t>	</a:t>
            </a:r>
            <a:r>
              <a:rPr lang="pl-PL" dirty="0" err="1"/>
              <a:t>mainPage.gotoItCourse</a:t>
            </a:r>
            <a:r>
              <a:rPr lang="pl-PL" dirty="0"/>
              <a:t>()</a:t>
            </a:r>
            <a:r>
              <a:rPr lang="pl-PL" b="1" dirty="0"/>
              <a:t>.</a:t>
            </a:r>
            <a:r>
              <a:rPr lang="pl-PL" b="1" dirty="0" err="1"/>
              <a:t>then</a:t>
            </a:r>
            <a:r>
              <a:rPr lang="pl-PL" b="1" dirty="0"/>
              <a:t>(</a:t>
            </a:r>
            <a:r>
              <a:rPr lang="pl-PL" dirty="0"/>
              <a:t>() =&gt;</a:t>
            </a:r>
            <a:r>
              <a:rPr lang="pl-PL" dirty="0" err="1"/>
              <a:t>itCoursePage.gotoOther</a:t>
            </a:r>
            <a:r>
              <a:rPr lang="pl-PL" dirty="0"/>
              <a:t>()</a:t>
            </a:r>
            <a:r>
              <a:rPr lang="pl-PL" b="1" dirty="0"/>
              <a:t>)</a:t>
            </a:r>
          </a:p>
          <a:p>
            <a:pPr marL="914400" lvl="2" indent="0">
              <a:buNone/>
            </a:pPr>
            <a:r>
              <a:rPr lang="pl-PL" dirty="0"/>
              <a:t>}</a:t>
            </a:r>
          </a:p>
          <a:p>
            <a:pPr lvl="1"/>
            <a:endParaRPr lang="pl-PL" dirty="0"/>
          </a:p>
          <a:p>
            <a:endParaRPr lang="pl-PL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835F1FCF-5534-4E05-B445-FF5B67376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120A6EB8-90FA-466D-8014-A12540182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11</a:t>
            </a:fld>
            <a:endParaRPr lang="pl-PL"/>
          </a:p>
        </p:txBody>
      </p:sp>
      <p:pic>
        <p:nvPicPr>
          <p:cNvPr id="6" name="Picture 4" descr="Znalezione obrazy dla zapytania protractor logo">
            <a:extLst>
              <a:ext uri="{FF2B5EF4-FFF2-40B4-BE49-F238E27FC236}">
                <a16:creationId xmlns:a16="http://schemas.microsoft.com/office/drawing/2014/main" id="{12DABE8D-1DED-4BF9-80E0-F5C91D3BF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421" y="5401409"/>
            <a:ext cx="3305953" cy="74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9019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623CFCD-2F75-4916-ABF9-1F0246134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DDT w testach </a:t>
            </a:r>
            <a:r>
              <a:rPr lang="pl-PL" dirty="0" err="1"/>
              <a:t>RestApi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B4C4A38-C0CA-499B-B194-C62764395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dirty="0"/>
              <a:t>DDT (Data </a:t>
            </a:r>
            <a:r>
              <a:rPr lang="pl-PL" dirty="0" err="1"/>
              <a:t>Driven</a:t>
            </a:r>
            <a:r>
              <a:rPr lang="pl-PL" dirty="0"/>
              <a:t> Test) – metodologia, która polega na testowaniu opartym o dane testowe. Innymi słowy zastosowanie tej techniki umożliwia sterowanie przypadkami testowymi poprzez dane testowe. 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Korzyści: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Powtarzalność wykonanych testów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Oddzielenie logiki testów od danych testowych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Zmniejszenie liczby przypadków testowych</a:t>
            </a: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0F4BA447-EDDC-49CE-B15E-6395DE236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9BAB85B0-DE12-4268-A081-9B3B5DC8A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12</a:t>
            </a:fld>
            <a:endParaRPr lang="pl-PL"/>
          </a:p>
        </p:txBody>
      </p:sp>
      <p:pic>
        <p:nvPicPr>
          <p:cNvPr id="6" name="Picture 4" descr="Znalezione obrazy dla zapytania protractor logo">
            <a:extLst>
              <a:ext uri="{FF2B5EF4-FFF2-40B4-BE49-F238E27FC236}">
                <a16:creationId xmlns:a16="http://schemas.microsoft.com/office/drawing/2014/main" id="{BE84A3E8-0E27-479F-BF6E-BFC44F2C1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421" y="5401409"/>
            <a:ext cx="3305953" cy="74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5716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349E086-F488-45AC-88D0-02E457CF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Zadania praktyczne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D0F2502-56E2-46BE-953E-1B09CBF4B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https://github.com/qadevpl/repo/tree/master/WarsztatQA</a:t>
            </a:r>
          </a:p>
          <a:p>
            <a:pPr marL="514350" indent="-514350">
              <a:buAutoNum type="arabicPeriod"/>
            </a:pPr>
            <a:r>
              <a:rPr lang="pl-PL" dirty="0"/>
              <a:t>Konfiguracja środowiska, niezbędne instalacje:</a:t>
            </a:r>
          </a:p>
          <a:p>
            <a:pPr lvl="1"/>
            <a:r>
              <a:rPr lang="pl-PL" dirty="0" err="1"/>
              <a:t>NodeJS</a:t>
            </a:r>
            <a:r>
              <a:rPr lang="pl-PL" dirty="0"/>
              <a:t>: </a:t>
            </a:r>
            <a:r>
              <a:rPr lang="pl-PL" dirty="0">
                <a:hlinkClick r:id="rId2"/>
              </a:rPr>
              <a:t>https://nodejs.org/en/</a:t>
            </a:r>
            <a:endParaRPr lang="pl-PL" dirty="0"/>
          </a:p>
          <a:p>
            <a:pPr lvl="1"/>
            <a:r>
              <a:rPr lang="pl-PL" dirty="0" err="1"/>
              <a:t>VisualStudio</a:t>
            </a:r>
            <a:r>
              <a:rPr lang="pl-PL" dirty="0"/>
              <a:t> </a:t>
            </a:r>
            <a:r>
              <a:rPr lang="pl-PL" dirty="0" err="1"/>
              <a:t>Code</a:t>
            </a:r>
            <a:r>
              <a:rPr lang="pl-PL" dirty="0"/>
              <a:t>: </a:t>
            </a:r>
            <a:r>
              <a:rPr lang="pl-PL" dirty="0">
                <a:hlinkClick r:id="rId3"/>
              </a:rPr>
              <a:t>https://code.visualstudio.com</a:t>
            </a:r>
            <a:endParaRPr lang="pl-PL" dirty="0"/>
          </a:p>
          <a:p>
            <a:pPr lvl="1"/>
            <a:r>
              <a:rPr lang="pl-PL" dirty="0" err="1"/>
              <a:t>JavaSE</a:t>
            </a:r>
            <a:r>
              <a:rPr lang="pl-PL" dirty="0"/>
              <a:t>: </a:t>
            </a:r>
            <a:r>
              <a:rPr lang="pl-PL" dirty="0">
                <a:hlinkClick r:id="rId4"/>
              </a:rPr>
              <a:t>http://www.oracle.com/technetwork/java/javase/downloads/index.html</a:t>
            </a:r>
            <a:endParaRPr lang="pl-PL" dirty="0"/>
          </a:p>
          <a:p>
            <a:pPr lvl="1"/>
            <a:r>
              <a:rPr lang="pl-PL" dirty="0" err="1"/>
              <a:t>Selenium</a:t>
            </a:r>
            <a:r>
              <a:rPr lang="pl-PL" dirty="0"/>
              <a:t> </a:t>
            </a:r>
            <a:r>
              <a:rPr lang="pl-PL" dirty="0" err="1"/>
              <a:t>Grid</a:t>
            </a:r>
            <a:r>
              <a:rPr lang="pl-PL" dirty="0"/>
              <a:t> 2.41.0: </a:t>
            </a:r>
            <a:r>
              <a:rPr lang="pl-PL" dirty="0">
                <a:hlinkClick r:id="rId5"/>
              </a:rPr>
              <a:t>http://selenium-release.storage.googleapis.com/index.html</a:t>
            </a:r>
            <a:endParaRPr lang="pl-PL" dirty="0"/>
          </a:p>
          <a:p>
            <a:pPr lvl="1"/>
            <a:r>
              <a:rPr lang="pl-PL" dirty="0" err="1"/>
              <a:t>Protractor</a:t>
            </a:r>
            <a:r>
              <a:rPr lang="pl-PL" dirty="0"/>
              <a:t>: </a:t>
            </a:r>
            <a:r>
              <a:rPr lang="pl-PL" dirty="0" err="1"/>
              <a:t>npm</a:t>
            </a:r>
            <a:r>
              <a:rPr lang="pl-PL" dirty="0"/>
              <a:t> </a:t>
            </a:r>
            <a:r>
              <a:rPr lang="pl-PL" dirty="0" err="1"/>
              <a:t>install</a:t>
            </a:r>
            <a:r>
              <a:rPr lang="pl-PL" dirty="0"/>
              <a:t> –g </a:t>
            </a:r>
            <a:r>
              <a:rPr lang="pl-PL" dirty="0" err="1"/>
              <a:t>protractor</a:t>
            </a:r>
            <a:endParaRPr lang="pl-PL" dirty="0"/>
          </a:p>
          <a:p>
            <a:pPr lvl="1"/>
            <a:endParaRPr lang="pl-PL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06113949-FA66-4826-9985-70876E855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4AC5A9FA-5FFD-44E0-8461-B2757C5E1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1136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199FF21-38C5-4A12-9C3B-133642EBD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Zadania praktyczne cd.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FA5C5BF-8B09-4358-AE5A-3A8C188BF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dirty="0"/>
              <a:t>2. Uruchomienie pierwszego testu automatycznego napisanego w </a:t>
            </a:r>
            <a:r>
              <a:rPr lang="pl-PL" dirty="0" err="1"/>
              <a:t>protractor</a:t>
            </a:r>
            <a:r>
              <a:rPr lang="pl-PL" dirty="0"/>
              <a:t>, przykład z oficjalnej strony: </a:t>
            </a:r>
            <a:r>
              <a:rPr lang="pl-PL" dirty="0">
                <a:hlinkClick r:id="rId2"/>
              </a:rPr>
              <a:t>https://www.protractortest.org/#/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3. Utworzenie 1 testu </a:t>
            </a:r>
            <a:r>
              <a:rPr lang="pl-PL" dirty="0" err="1"/>
              <a:t>RestAPI</a:t>
            </a:r>
            <a:r>
              <a:rPr lang="pl-PL" dirty="0"/>
              <a:t> wykorzystując bibliotekę </a:t>
            </a:r>
            <a:r>
              <a:rPr lang="pl-PL" dirty="0" err="1"/>
              <a:t>request</a:t>
            </a:r>
            <a:r>
              <a:rPr lang="pl-PL" dirty="0"/>
              <a:t>:</a:t>
            </a:r>
          </a:p>
          <a:p>
            <a:pPr lvl="1"/>
            <a:r>
              <a:rPr lang="pl-PL" dirty="0">
                <a:hlinkClick r:id="rId3"/>
              </a:rPr>
              <a:t>https://github.com/request/request</a:t>
            </a:r>
            <a:endParaRPr lang="pl-PL" dirty="0"/>
          </a:p>
          <a:p>
            <a:pPr lvl="1"/>
            <a:r>
              <a:rPr lang="pl-PL" dirty="0"/>
              <a:t>Instalacja biblioteki lokalnie: </a:t>
            </a:r>
            <a:r>
              <a:rPr lang="pl-PL" dirty="0" err="1"/>
              <a:t>npm</a:t>
            </a:r>
            <a:r>
              <a:rPr lang="pl-PL" dirty="0"/>
              <a:t> </a:t>
            </a:r>
            <a:r>
              <a:rPr lang="pl-PL" dirty="0" err="1"/>
              <a:t>install</a:t>
            </a:r>
            <a:r>
              <a:rPr lang="pl-PL" dirty="0"/>
              <a:t> </a:t>
            </a:r>
            <a:r>
              <a:rPr lang="pl-PL" dirty="0" err="1"/>
              <a:t>request</a:t>
            </a:r>
            <a:r>
              <a:rPr lang="pl-PL" dirty="0"/>
              <a:t> –</a:t>
            </a:r>
            <a:r>
              <a:rPr lang="pl-PL" dirty="0" err="1"/>
              <a:t>save-dev</a:t>
            </a:r>
            <a:endParaRPr lang="pl-PL" dirty="0"/>
          </a:p>
          <a:p>
            <a:pPr lvl="1"/>
            <a:r>
              <a:rPr lang="pl-PL" dirty="0"/>
              <a:t>Zapytanie do serwisu: </a:t>
            </a:r>
            <a:r>
              <a:rPr lang="pl-PL" dirty="0">
                <a:hlinkClick r:id="rId4"/>
              </a:rPr>
              <a:t>https://jsonplaceholder.typicode.com/posts/?userId=5</a:t>
            </a:r>
            <a:endParaRPr lang="pl-PL" dirty="0"/>
          </a:p>
          <a:p>
            <a:pPr lvl="1"/>
            <a:r>
              <a:rPr lang="pl-PL" dirty="0"/>
              <a:t>Weryfikacja czy odpowiedź jest 200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3DB42DC8-D52C-458F-B9D4-95DF039BD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44A5E2A8-7D64-423F-B5D5-01E96A228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80055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048927C-2F16-488B-AA41-B44957C34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Zadania praktyczne cd.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5FD8BDC-5F96-4CBD-89AB-E1A5DFE21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pl-PL" b="1" dirty="0"/>
              <a:t>4. Debugowanie kodu, ustawienia </a:t>
            </a:r>
            <a:r>
              <a:rPr lang="pl-PL" b="1" dirty="0" err="1"/>
              <a:t>VisualStudio</a:t>
            </a:r>
            <a:r>
              <a:rPr lang="pl-PL" b="1" dirty="0"/>
              <a:t> </a:t>
            </a:r>
            <a:r>
              <a:rPr lang="pl-PL" b="1" dirty="0" err="1"/>
              <a:t>Code</a:t>
            </a:r>
            <a:r>
              <a:rPr lang="pl-PL" b="1" dirty="0"/>
              <a:t>:</a:t>
            </a:r>
          </a:p>
          <a:p>
            <a:pPr marL="0" indent="0">
              <a:buNone/>
            </a:pPr>
            <a:r>
              <a:rPr lang="pl-PL" dirty="0"/>
              <a:t>"</a:t>
            </a:r>
            <a:r>
              <a:rPr lang="pl-PL" dirty="0" err="1"/>
              <a:t>configurations</a:t>
            </a:r>
            <a:r>
              <a:rPr lang="pl-PL" dirty="0"/>
              <a:t>": [</a:t>
            </a:r>
          </a:p>
          <a:p>
            <a:pPr marL="0" indent="0">
              <a:buNone/>
            </a:pPr>
            <a:r>
              <a:rPr lang="pl-PL" dirty="0"/>
              <a:t>{</a:t>
            </a:r>
          </a:p>
          <a:p>
            <a:pPr marL="0" indent="0">
              <a:buNone/>
            </a:pPr>
            <a:r>
              <a:rPr lang="pl-PL" dirty="0"/>
              <a:t>	"</a:t>
            </a:r>
            <a:r>
              <a:rPr lang="pl-PL" dirty="0" err="1"/>
              <a:t>type</a:t>
            </a:r>
            <a:r>
              <a:rPr lang="pl-PL" dirty="0"/>
              <a:t>": "</a:t>
            </a:r>
            <a:r>
              <a:rPr lang="pl-PL" dirty="0" err="1"/>
              <a:t>node</a:t>
            </a:r>
            <a:r>
              <a:rPr lang="pl-PL" dirty="0"/>
              <a:t>",</a:t>
            </a:r>
          </a:p>
          <a:p>
            <a:pPr marL="0" indent="0">
              <a:buNone/>
            </a:pPr>
            <a:r>
              <a:rPr lang="pl-PL" dirty="0"/>
              <a:t>	"</a:t>
            </a:r>
            <a:r>
              <a:rPr lang="pl-PL" dirty="0" err="1"/>
              <a:t>request</a:t>
            </a:r>
            <a:r>
              <a:rPr lang="pl-PL" dirty="0"/>
              <a:t>": "</a:t>
            </a:r>
            <a:r>
              <a:rPr lang="pl-PL" dirty="0" err="1"/>
              <a:t>launch</a:t>
            </a:r>
            <a:r>
              <a:rPr lang="pl-PL" dirty="0"/>
              <a:t>",</a:t>
            </a:r>
          </a:p>
          <a:p>
            <a:pPr marL="0" indent="0">
              <a:buNone/>
            </a:pPr>
            <a:r>
              <a:rPr lang="pl-PL" dirty="0"/>
              <a:t>	"</a:t>
            </a:r>
            <a:r>
              <a:rPr lang="pl-PL" dirty="0" err="1"/>
              <a:t>name</a:t>
            </a:r>
            <a:r>
              <a:rPr lang="pl-PL" dirty="0"/>
              <a:t>": "</a:t>
            </a:r>
            <a:r>
              <a:rPr lang="pl-PL" dirty="0" err="1"/>
              <a:t>Jasmine</a:t>
            </a:r>
            <a:r>
              <a:rPr lang="pl-PL" dirty="0"/>
              <a:t> </a:t>
            </a:r>
            <a:r>
              <a:rPr lang="pl-PL" dirty="0" err="1"/>
              <a:t>Individual</a:t>
            </a:r>
            <a:r>
              <a:rPr lang="pl-PL" dirty="0"/>
              <a:t> Test",</a:t>
            </a:r>
          </a:p>
          <a:p>
            <a:pPr marL="0" indent="0">
              <a:buNone/>
            </a:pPr>
            <a:r>
              <a:rPr lang="pl-PL" dirty="0"/>
              <a:t>	"program": "${</a:t>
            </a:r>
            <a:r>
              <a:rPr lang="pl-PL" dirty="0" err="1"/>
              <a:t>workspaceRoot</a:t>
            </a:r>
            <a:r>
              <a:rPr lang="pl-PL" dirty="0"/>
              <a:t>}\\</a:t>
            </a:r>
            <a:r>
              <a:rPr lang="pl-PL" dirty="0" err="1"/>
              <a:t>node_modules</a:t>
            </a:r>
            <a:r>
              <a:rPr lang="pl-PL" dirty="0"/>
              <a:t>\\</a:t>
            </a:r>
            <a:r>
              <a:rPr lang="pl-PL" dirty="0" err="1"/>
              <a:t>jasmine</a:t>
            </a:r>
            <a:r>
              <a:rPr lang="pl-PL" dirty="0"/>
              <a:t>\\bin\\jasmine.js",</a:t>
            </a:r>
          </a:p>
          <a:p>
            <a:pPr marL="0" indent="0">
              <a:buNone/>
            </a:pPr>
            <a:r>
              <a:rPr lang="pl-PL" dirty="0"/>
              <a:t>	"</a:t>
            </a:r>
            <a:r>
              <a:rPr lang="pl-PL" dirty="0" err="1"/>
              <a:t>args</a:t>
            </a:r>
            <a:r>
              <a:rPr lang="pl-PL" dirty="0"/>
              <a:t>": [ </a:t>
            </a:r>
          </a:p>
          <a:p>
            <a:pPr marL="0" indent="0">
              <a:buNone/>
            </a:pPr>
            <a:r>
              <a:rPr lang="pl-PL" dirty="0"/>
              <a:t>	"</a:t>
            </a:r>
            <a:r>
              <a:rPr lang="pl-PL" dirty="0" err="1"/>
              <a:t>tests</a:t>
            </a:r>
            <a:r>
              <a:rPr lang="pl-PL" dirty="0"/>
              <a:t>\\*-spec.js" </a:t>
            </a:r>
          </a:p>
          <a:p>
            <a:pPr marL="0" indent="0">
              <a:buNone/>
            </a:pPr>
            <a:r>
              <a:rPr lang="pl-PL" dirty="0"/>
              <a:t>	], </a:t>
            </a:r>
          </a:p>
          <a:p>
            <a:pPr marL="0" indent="0">
              <a:buNone/>
            </a:pPr>
            <a:r>
              <a:rPr lang="pl-PL" dirty="0"/>
              <a:t>"</a:t>
            </a:r>
            <a:r>
              <a:rPr lang="pl-PL" dirty="0" err="1"/>
              <a:t>env</a:t>
            </a:r>
            <a:r>
              <a:rPr lang="pl-PL" dirty="0"/>
              <a:t>": { </a:t>
            </a:r>
          </a:p>
          <a:p>
            <a:pPr marL="0" indent="0">
              <a:buNone/>
            </a:pPr>
            <a:r>
              <a:rPr lang="pl-PL" dirty="0"/>
              <a:t>	"NODE_PATH": "." </a:t>
            </a:r>
          </a:p>
          <a:p>
            <a:pPr marL="0" indent="0">
              <a:buNone/>
            </a:pPr>
            <a:r>
              <a:rPr lang="pl-PL" dirty="0"/>
              <a:t>	} </a:t>
            </a:r>
          </a:p>
          <a:p>
            <a:pPr marL="0" indent="0">
              <a:buNone/>
            </a:pPr>
            <a:r>
              <a:rPr lang="pl-PL" dirty="0"/>
              <a:t>}]</a:t>
            </a:r>
          </a:p>
          <a:p>
            <a:pPr marL="0" indent="0">
              <a:buNone/>
            </a:pPr>
            <a:endParaRPr lang="pl-PL" dirty="0"/>
          </a:p>
          <a:p>
            <a:pPr marL="914400" lvl="2" indent="0">
              <a:buNone/>
            </a:pPr>
            <a:endParaRPr lang="pl-PL" dirty="0"/>
          </a:p>
          <a:p>
            <a:pPr lvl="1"/>
            <a:endParaRPr lang="pl-PL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96205D1A-9976-49E5-94AE-C36A1413B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030FB6EA-9CA6-4B35-805F-1E431BB97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25351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8C5C284-989C-4FEC-9A31-D8968BA6F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Zadania praktyczne cd.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9C1652B-8D95-4160-99AA-B7079194A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/>
              <a:t>5. Zmiana przeglądarki na bez ramkową </a:t>
            </a:r>
            <a:r>
              <a:rPr lang="pl-PL" dirty="0" err="1"/>
              <a:t>PhantomJS</a:t>
            </a:r>
            <a:endParaRPr lang="pl-PL" dirty="0"/>
          </a:p>
          <a:p>
            <a:pPr lvl="1"/>
            <a:r>
              <a:rPr lang="pl-PL" dirty="0"/>
              <a:t>Instalacja </a:t>
            </a:r>
            <a:r>
              <a:rPr lang="pl-PL" dirty="0" err="1"/>
              <a:t>phantomJS</a:t>
            </a:r>
            <a:r>
              <a:rPr lang="pl-PL" dirty="0"/>
              <a:t> lokalnie: </a:t>
            </a:r>
            <a:r>
              <a:rPr lang="pl-PL" dirty="0" err="1"/>
              <a:t>npm</a:t>
            </a:r>
            <a:r>
              <a:rPr lang="pl-PL" dirty="0"/>
              <a:t> </a:t>
            </a:r>
            <a:r>
              <a:rPr lang="pl-PL" dirty="0" err="1"/>
              <a:t>install</a:t>
            </a:r>
            <a:r>
              <a:rPr lang="pl-PL" dirty="0"/>
              <a:t> </a:t>
            </a:r>
            <a:r>
              <a:rPr lang="pl-PL" dirty="0" err="1"/>
              <a:t>phantomjs</a:t>
            </a:r>
            <a:r>
              <a:rPr lang="pl-PL" dirty="0"/>
              <a:t> –</a:t>
            </a:r>
            <a:r>
              <a:rPr lang="pl-PL" dirty="0" err="1"/>
              <a:t>save-dev</a:t>
            </a:r>
            <a:endParaRPr lang="pl-PL" dirty="0"/>
          </a:p>
          <a:p>
            <a:pPr lvl="1"/>
            <a:r>
              <a:rPr lang="pl-PL" dirty="0"/>
              <a:t>Konfiguracja:</a:t>
            </a:r>
          </a:p>
          <a:p>
            <a:pPr marL="914400" lvl="2" indent="0">
              <a:buNone/>
            </a:pPr>
            <a:r>
              <a:rPr lang="pl-PL" dirty="0" err="1"/>
              <a:t>capabilities</a:t>
            </a:r>
            <a:r>
              <a:rPr lang="pl-PL" dirty="0"/>
              <a:t>: {</a:t>
            </a:r>
          </a:p>
          <a:p>
            <a:pPr marL="1371600" lvl="3" indent="0">
              <a:buNone/>
            </a:pPr>
            <a:r>
              <a:rPr lang="pl-PL" dirty="0" err="1"/>
              <a:t>browserName</a:t>
            </a:r>
            <a:r>
              <a:rPr lang="pl-PL" dirty="0"/>
              <a:t>: '</a:t>
            </a:r>
            <a:r>
              <a:rPr lang="pl-PL" dirty="0" err="1"/>
              <a:t>phantomjs</a:t>
            </a:r>
            <a:r>
              <a:rPr lang="pl-PL" dirty="0"/>
              <a:t>',</a:t>
            </a:r>
          </a:p>
          <a:p>
            <a:pPr marL="1371600" lvl="3" indent="0">
              <a:buNone/>
            </a:pPr>
            <a:r>
              <a:rPr lang="pl-PL" dirty="0"/>
              <a:t>'</a:t>
            </a:r>
            <a:r>
              <a:rPr lang="pl-PL" dirty="0" err="1"/>
              <a:t>phantomjs.binary.path</a:t>
            </a:r>
            <a:r>
              <a:rPr lang="pl-PL" dirty="0"/>
              <a:t>': './</a:t>
            </a:r>
            <a:r>
              <a:rPr lang="pl-PL" dirty="0" err="1"/>
              <a:t>node_modules</a:t>
            </a:r>
            <a:r>
              <a:rPr lang="pl-PL" dirty="0"/>
              <a:t>/</a:t>
            </a:r>
            <a:r>
              <a:rPr lang="pl-PL" dirty="0" err="1"/>
              <a:t>phantomjs</a:t>
            </a:r>
            <a:r>
              <a:rPr lang="pl-PL" dirty="0"/>
              <a:t>/</a:t>
            </a:r>
            <a:r>
              <a:rPr lang="pl-PL" dirty="0" err="1"/>
              <a:t>lib</a:t>
            </a:r>
            <a:r>
              <a:rPr lang="pl-PL" dirty="0"/>
              <a:t>/</a:t>
            </a:r>
            <a:r>
              <a:rPr lang="pl-PL" dirty="0" err="1"/>
              <a:t>phantom</a:t>
            </a:r>
            <a:r>
              <a:rPr lang="pl-PL" dirty="0"/>
              <a:t>/bin/phantomjs.exe',</a:t>
            </a:r>
          </a:p>
          <a:p>
            <a:pPr marL="1371600" lvl="3" indent="0">
              <a:buNone/>
            </a:pPr>
            <a:r>
              <a:rPr lang="pl-PL" dirty="0"/>
              <a:t>'</a:t>
            </a:r>
            <a:r>
              <a:rPr lang="pl-PL" dirty="0" err="1"/>
              <a:t>phantomjs.cli.args</a:t>
            </a:r>
            <a:r>
              <a:rPr lang="pl-PL" dirty="0"/>
              <a:t>': ['--web-</a:t>
            </a:r>
            <a:r>
              <a:rPr lang="pl-PL" dirty="0" err="1"/>
              <a:t>security</a:t>
            </a:r>
            <a:r>
              <a:rPr lang="pl-PL" dirty="0"/>
              <a:t>=</a:t>
            </a:r>
            <a:r>
              <a:rPr lang="pl-PL" dirty="0" err="1"/>
              <a:t>false</a:t>
            </a:r>
            <a:r>
              <a:rPr lang="pl-PL" dirty="0"/>
              <a:t>', '--</a:t>
            </a:r>
            <a:r>
              <a:rPr lang="pl-PL" dirty="0" err="1"/>
              <a:t>ignore-ssl-errors</a:t>
            </a:r>
            <a:r>
              <a:rPr lang="pl-PL" dirty="0"/>
              <a:t>=</a:t>
            </a:r>
            <a:r>
              <a:rPr lang="pl-PL" dirty="0" err="1"/>
              <a:t>true</a:t>
            </a:r>
            <a:r>
              <a:rPr lang="pl-PL" dirty="0"/>
              <a:t>', '--</a:t>
            </a:r>
            <a:r>
              <a:rPr lang="pl-PL" dirty="0" err="1"/>
              <a:t>webdriver-loglevel</a:t>
            </a:r>
            <a:r>
              <a:rPr lang="pl-PL" dirty="0"/>
              <a:t>=DEBUG'],</a:t>
            </a:r>
          </a:p>
          <a:p>
            <a:pPr marL="914400" lvl="2" indent="0">
              <a:buNone/>
            </a:pPr>
            <a:r>
              <a:rPr lang="pl-PL" dirty="0"/>
              <a:t>},</a:t>
            </a:r>
          </a:p>
          <a:p>
            <a:endParaRPr lang="pl-PL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8F81796B-B2E7-4971-809F-ED81E3B12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1CF0CA66-370D-4F64-B390-8679F503D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37935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B8F6E95-CAF0-4CE0-A319-833C4FCEE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Zadania praktyczne cd.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3F39C60-7D7C-4758-B313-7860A65AD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l-PL" dirty="0"/>
              <a:t>6. Wykorzystanie narzędzia </a:t>
            </a:r>
            <a:r>
              <a:rPr lang="pl-PL" dirty="0" err="1"/>
              <a:t>Postman</a:t>
            </a:r>
            <a:r>
              <a:rPr lang="pl-PL" dirty="0"/>
              <a:t> w celu weryfikacji ręcznej serwisu</a:t>
            </a:r>
          </a:p>
          <a:p>
            <a:pPr lvl="1"/>
            <a:r>
              <a:rPr lang="pl-PL" dirty="0"/>
              <a:t>Instalacja </a:t>
            </a:r>
            <a:r>
              <a:rPr lang="pl-PL" dirty="0" err="1"/>
              <a:t>Postman</a:t>
            </a:r>
            <a:r>
              <a:rPr lang="pl-PL" dirty="0"/>
              <a:t> w przeglądarce Chrome</a:t>
            </a:r>
          </a:p>
          <a:p>
            <a:pPr lvl="1"/>
            <a:endParaRPr lang="pl-PL" dirty="0"/>
          </a:p>
          <a:p>
            <a:pPr marL="0" indent="0">
              <a:buNone/>
            </a:pPr>
            <a:r>
              <a:rPr lang="pl-PL" dirty="0"/>
              <a:t>7. Wykonanie testów dla wszystkich metod ze strony: </a:t>
            </a:r>
            <a:r>
              <a:rPr lang="pl-PL" dirty="0">
                <a:hlinkClick r:id="rId2"/>
              </a:rPr>
              <a:t>https://jsonplaceholder.typicode.com</a:t>
            </a:r>
            <a:endParaRPr lang="pl-PL" dirty="0"/>
          </a:p>
          <a:p>
            <a:pPr marL="0" indent="0">
              <a:buNone/>
            </a:pPr>
            <a:r>
              <a:rPr lang="pl-PL" dirty="0">
                <a:hlinkClick r:id="rId3"/>
              </a:rPr>
              <a:t>https://github.com/typicode/jsonplaceholder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8. Instalacja i konfiguracja </a:t>
            </a:r>
            <a:r>
              <a:rPr lang="pl-PL" dirty="0" err="1"/>
              <a:t>Jasmine</a:t>
            </a:r>
            <a:r>
              <a:rPr lang="pl-PL" dirty="0"/>
              <a:t>-report + </a:t>
            </a:r>
            <a:r>
              <a:rPr lang="pl-PL" dirty="0" err="1"/>
              <a:t>protractor</a:t>
            </a:r>
            <a:r>
              <a:rPr lang="pl-PL" dirty="0"/>
              <a:t> </a:t>
            </a:r>
            <a:r>
              <a:rPr lang="pl-PL" dirty="0" err="1"/>
              <a:t>html</a:t>
            </a:r>
            <a:r>
              <a:rPr lang="pl-PL" dirty="0"/>
              <a:t> report:</a:t>
            </a:r>
          </a:p>
          <a:p>
            <a:pPr marL="0" indent="0">
              <a:buNone/>
            </a:pPr>
            <a:r>
              <a:rPr lang="pl-PL" dirty="0">
                <a:hlinkClick r:id="rId4"/>
              </a:rPr>
              <a:t>https://github.com/larrymyers/jasmine-reporters</a:t>
            </a:r>
            <a:endParaRPr lang="pl-PL" dirty="0"/>
          </a:p>
          <a:p>
            <a:pPr marL="0" indent="0">
              <a:buNone/>
            </a:pPr>
            <a:r>
              <a:rPr lang="pl-PL" dirty="0">
                <a:hlinkClick r:id="rId5"/>
              </a:rPr>
              <a:t>https://www.npmjs.com/package/protractor-html-reporter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B3F73133-637B-46B3-A9E6-1994047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3BA1EAB-8BF2-4A31-BF76-615F7A605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10470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8635C27-6246-46B2-9A58-E36E6E4DE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Zadania praktyczne cd.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06853BD-62E3-4DBF-8633-E11669289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47601"/>
            <a:ext cx="9601196" cy="3318936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9. Implementacja DDT w wytworzonych testach automatycznych</a:t>
            </a:r>
          </a:p>
          <a:p>
            <a:pPr marL="0" indent="0">
              <a:buNone/>
            </a:pPr>
            <a:r>
              <a:rPr lang="pl-PL"/>
              <a:t>1</a:t>
            </a:r>
            <a:r>
              <a:rPr lang="pl-PL" dirty="0"/>
              <a:t>0</a:t>
            </a:r>
            <a:r>
              <a:rPr lang="pl-PL"/>
              <a:t>. </a:t>
            </a:r>
            <a:r>
              <a:rPr lang="pl-PL" dirty="0"/>
              <a:t>Użycie mechanizmu </a:t>
            </a:r>
            <a:r>
              <a:rPr lang="pl-PL" dirty="0" err="1"/>
              <a:t>promise</a:t>
            </a:r>
            <a:r>
              <a:rPr lang="pl-PL" dirty="0"/>
              <a:t> w testach </a:t>
            </a:r>
            <a:r>
              <a:rPr lang="pl-PL" dirty="0" err="1"/>
              <a:t>RestAPI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E48F3E5C-D11A-44BF-A665-9C1B288EE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C46070B4-FB1F-4EC7-B918-2E28D264A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43226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AD23CDC-B106-4F35-972B-D276660BF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Agenda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2B190BF-AE48-4578-91B6-C4B73E976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l-PL" dirty="0"/>
              <a:t>REST API opis protokołu komunikacji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Narzędzia do testów REST API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Java </a:t>
            </a:r>
            <a:r>
              <a:rPr lang="pl-PL" dirty="0" err="1"/>
              <a:t>Script</a:t>
            </a:r>
            <a:r>
              <a:rPr lang="pl-PL" dirty="0"/>
              <a:t> ES6 - opis najważniejszych funkcji dla testera automatycznego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Protractor</a:t>
            </a:r>
            <a:r>
              <a:rPr lang="pl-PL" dirty="0"/>
              <a:t> – opis narzędzia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DDT w testach </a:t>
            </a:r>
            <a:r>
              <a:rPr lang="pl-PL" dirty="0" err="1"/>
              <a:t>RestApi</a:t>
            </a:r>
            <a:endParaRPr lang="pl-PL" dirty="0"/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Zadania praktyczne</a:t>
            </a: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32E3072C-7F09-45E6-9D4A-F967E2804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57ADB39A-7C9D-4D01-BC8E-70EE4553E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23216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53777D2-654B-4AB4-BD33-8FD5B0DBC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REST API opis protokołu komunikacji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583DBF1-D6A5-4B29-B1CB-6F9E7B0B2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REST API (</a:t>
            </a:r>
            <a:r>
              <a:rPr lang="pl-PL" dirty="0" err="1"/>
              <a:t>Representational</a:t>
            </a:r>
            <a:r>
              <a:rPr lang="pl-PL" dirty="0"/>
              <a:t> </a:t>
            </a:r>
            <a:r>
              <a:rPr lang="pl-PL" dirty="0" err="1"/>
              <a:t>State</a:t>
            </a:r>
            <a:r>
              <a:rPr lang="pl-PL" dirty="0"/>
              <a:t> Transfer) – zwane także usługami (usługi zdalne, usługi web) implementującymi pewne operację. Usługi Web charakteryzują się tym, że kod (metody) nie są wywoływane lokalnie w aplikacji tylko zdalnie na serwerze. Komunikacja najczęściej odbywa się za pomocą protokołu HTTP. 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DB6C6286-6288-487E-9DA2-B582EC00A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9EE71AA-DAD8-476B-8275-DBBD95A9A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3</a:t>
            </a:fld>
            <a:endParaRPr lang="pl-PL"/>
          </a:p>
        </p:txBody>
      </p:sp>
      <p:pic>
        <p:nvPicPr>
          <p:cNvPr id="6" name="Picture 2" descr="Znalezione obrazy dla zapytania rest api logo">
            <a:extLst>
              <a:ext uri="{FF2B5EF4-FFF2-40B4-BE49-F238E27FC236}">
                <a16:creationId xmlns:a16="http://schemas.microsoft.com/office/drawing/2014/main" id="{062C31DD-78B2-4FEA-8D6F-AA19A8875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097" y="3760278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9564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E52DE9A-C98A-40FE-B6FF-761D85534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REST API opis protokołu komunikacji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0000F3A-4758-4909-BAAD-7C706E319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Zalety:</a:t>
            </a:r>
          </a:p>
          <a:p>
            <a:r>
              <a:rPr lang="pl-PL" dirty="0"/>
              <a:t>Rest API obecnie nie jest wiodącym standardem jeżeli chodzi o usługi WEB</a:t>
            </a:r>
          </a:p>
          <a:p>
            <a:r>
              <a:rPr lang="pl-PL" dirty="0"/>
              <a:t>Jest mniej „sformalizowany” niż konkurencyjne rozwiązanie SOAP</a:t>
            </a:r>
          </a:p>
          <a:p>
            <a:r>
              <a:rPr lang="pl-PL" dirty="0"/>
              <a:t>Posiada wsparciem w wielu </a:t>
            </a:r>
            <a:r>
              <a:rPr lang="pl-PL" dirty="0" err="1"/>
              <a:t>frameworkach</a:t>
            </a:r>
            <a:r>
              <a:rPr lang="pl-PL" dirty="0"/>
              <a:t> tj. </a:t>
            </a:r>
            <a:r>
              <a:rPr lang="pl-PL" dirty="0" err="1"/>
              <a:t>NodeJS</a:t>
            </a:r>
            <a:r>
              <a:rPr lang="pl-PL" dirty="0"/>
              <a:t>, .Net, Java </a:t>
            </a:r>
          </a:p>
          <a:p>
            <a:r>
              <a:rPr lang="pl-PL" dirty="0"/>
              <a:t>Szybkość tworzenie</a:t>
            </a: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1A94DC12-E8DD-40D9-8493-E75D6C93E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4D09EE98-3DFD-49DB-8DFF-980DC7975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4</a:t>
            </a:fld>
            <a:endParaRPr lang="pl-PL"/>
          </a:p>
        </p:txBody>
      </p:sp>
      <p:pic>
        <p:nvPicPr>
          <p:cNvPr id="6" name="Picture 2" descr="Znalezione obrazy dla zapytania rest api logo">
            <a:extLst>
              <a:ext uri="{FF2B5EF4-FFF2-40B4-BE49-F238E27FC236}">
                <a16:creationId xmlns:a16="http://schemas.microsoft.com/office/drawing/2014/main" id="{3CC07141-B864-44E6-A004-8EA4E2FDF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097" y="3778939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1994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480AE10-CFA9-430C-80AD-8FE9640D8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REST API opis protokołu komunikacji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111774C-0B66-48C6-92BC-C09E18760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l-PL" dirty="0"/>
              <a:t>Główne cechy REST: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Adres URL jest identyfikatorem metody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Rodzaje przesyłanego </a:t>
            </a:r>
            <a:r>
              <a:rPr lang="pl-PL" dirty="0" err="1"/>
              <a:t>kontentu</a:t>
            </a:r>
            <a:r>
              <a:rPr lang="pl-PL" dirty="0"/>
              <a:t>: JSON, XML, tekst, wartości binarne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Metody protokołu: </a:t>
            </a:r>
          </a:p>
          <a:p>
            <a:pPr lvl="1"/>
            <a:r>
              <a:rPr lang="pl-PL" dirty="0"/>
              <a:t>GET – pobieranie (kolekcję, pojedyncze wartości)</a:t>
            </a:r>
          </a:p>
          <a:p>
            <a:pPr lvl="1"/>
            <a:r>
              <a:rPr lang="pl-PL" dirty="0"/>
              <a:t>POST – tworzenie (kolekcje)</a:t>
            </a:r>
          </a:p>
          <a:p>
            <a:pPr lvl="1"/>
            <a:r>
              <a:rPr lang="pl-PL" dirty="0"/>
              <a:t>PUT – aktualizacja (pojedynczy element)</a:t>
            </a:r>
          </a:p>
          <a:p>
            <a:pPr lvl="1"/>
            <a:r>
              <a:rPr lang="pl-PL" dirty="0"/>
              <a:t>DELETE – usuwanie (pojedynczy element)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/>
              <a:t>Format odbioru: JSON, XML, tekst, wartość binarna</a:t>
            </a: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93101F5C-B12D-41E9-ADFA-F3A875E3C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5C217869-3B65-4122-866D-B9F076195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5</a:t>
            </a:fld>
            <a:endParaRPr lang="pl-PL"/>
          </a:p>
        </p:txBody>
      </p:sp>
      <p:pic>
        <p:nvPicPr>
          <p:cNvPr id="6" name="Picture 2" descr="Znalezione obrazy dla zapytania rest api logo">
            <a:extLst>
              <a:ext uri="{FF2B5EF4-FFF2-40B4-BE49-F238E27FC236}">
                <a16:creationId xmlns:a16="http://schemas.microsoft.com/office/drawing/2014/main" id="{CBDF1B75-2421-49FB-A9F3-E60EBFD8A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097" y="3769608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9281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7F97CDE-EC00-4AB2-8294-F8F1FD58F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Narzędzia do testów REST API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257482B-38F2-408C-A083-93A25828D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247193" cy="3219494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l-PL" dirty="0" err="1"/>
              <a:t>SoupUI</a:t>
            </a:r>
            <a:r>
              <a:rPr lang="pl-PL" dirty="0"/>
              <a:t> (</a:t>
            </a:r>
            <a:r>
              <a:rPr lang="pl-PL" dirty="0" err="1"/>
              <a:t>Fix</a:t>
            </a:r>
            <a:r>
              <a:rPr lang="pl-PL" dirty="0"/>
              <a:t> </a:t>
            </a:r>
            <a:r>
              <a:rPr lang="pl-PL" dirty="0" err="1"/>
              <a:t>license</a:t>
            </a:r>
            <a:r>
              <a:rPr lang="pl-PL" dirty="0"/>
              <a:t> 595/rok)</a:t>
            </a:r>
          </a:p>
          <a:p>
            <a:pPr marL="457200" lvl="1" indent="0">
              <a:buNone/>
            </a:pPr>
            <a:r>
              <a:rPr lang="pl-PL" dirty="0"/>
              <a:t>https://www.soapui.org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RestAssured</a:t>
            </a:r>
            <a:r>
              <a:rPr lang="pl-PL" dirty="0"/>
              <a:t> – popularna biblioteka dla języka Java</a:t>
            </a:r>
          </a:p>
          <a:p>
            <a:pPr marL="457200" lvl="1" indent="0">
              <a:buNone/>
            </a:pPr>
            <a:r>
              <a:rPr lang="pl-PL" dirty="0"/>
              <a:t>http://rest-assured.io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Postman</a:t>
            </a:r>
            <a:r>
              <a:rPr lang="pl-PL" dirty="0"/>
              <a:t> – narzędzie do testów manualnych</a:t>
            </a:r>
          </a:p>
          <a:p>
            <a:pPr marL="457200" lvl="1" indent="0">
              <a:buNone/>
            </a:pPr>
            <a:r>
              <a:rPr lang="pl-PL" dirty="0"/>
              <a:t>https://www.getpostman.com 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 err="1"/>
              <a:t>Custom</a:t>
            </a:r>
            <a:r>
              <a:rPr lang="pl-PL" dirty="0"/>
              <a:t> </a:t>
            </a:r>
            <a:r>
              <a:rPr lang="pl-PL" dirty="0" err="1"/>
              <a:t>code</a:t>
            </a:r>
            <a:r>
              <a:rPr lang="pl-PL" dirty="0"/>
              <a:t> (C#, Java, JavaScript, </a:t>
            </a:r>
            <a:r>
              <a:rPr lang="pl-PL" dirty="0" err="1"/>
              <a:t>Python</a:t>
            </a:r>
            <a:r>
              <a:rPr lang="pl-PL" dirty="0"/>
              <a:t> etc.)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60FA4660-5879-43A6-92B7-8096FFF0A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B9366B38-D7BB-4BDC-BD0C-23D45BB56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6</a:t>
            </a:fld>
            <a:endParaRPr lang="pl-PL"/>
          </a:p>
        </p:txBody>
      </p:sp>
      <p:pic>
        <p:nvPicPr>
          <p:cNvPr id="2050" name="Picture 2" descr="Znalezione obrazy dla zapytania soapui logo">
            <a:extLst>
              <a:ext uri="{FF2B5EF4-FFF2-40B4-BE49-F238E27FC236}">
                <a16:creationId xmlns:a16="http://schemas.microsoft.com/office/drawing/2014/main" id="{A7180476-2D83-4BAD-B3EC-A42C95EE8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192" y="2093083"/>
            <a:ext cx="2614096" cy="141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odobny obraz">
            <a:extLst>
              <a:ext uri="{FF2B5EF4-FFF2-40B4-BE49-F238E27FC236}">
                <a16:creationId xmlns:a16="http://schemas.microsoft.com/office/drawing/2014/main" id="{43E0DCB1-983B-46D3-9315-E960A2A03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9608" y="3179854"/>
            <a:ext cx="3082127" cy="847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8" descr="Znalezione obrazy dla zapytania postman">
            <a:extLst>
              <a:ext uri="{FF2B5EF4-FFF2-40B4-BE49-F238E27FC236}">
                <a16:creationId xmlns:a16="http://schemas.microsoft.com/office/drawing/2014/main" id="{6506924F-FB86-4E02-8F93-8D51335A3C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1306286" cy="1306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2058" name="Picture 10" descr="Znalezione obrazy dla zapytania postman">
            <a:extLst>
              <a:ext uri="{FF2B5EF4-FFF2-40B4-BE49-F238E27FC236}">
                <a16:creationId xmlns:a16="http://schemas.microsoft.com/office/drawing/2014/main" id="{EEAC5B99-3735-4D4D-8BCB-F0DA4FA56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9608" y="3952466"/>
            <a:ext cx="1420181" cy="142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Podobny obraz">
            <a:extLst>
              <a:ext uri="{FF2B5EF4-FFF2-40B4-BE49-F238E27FC236}">
                <a16:creationId xmlns:a16="http://schemas.microsoft.com/office/drawing/2014/main" id="{C86A5F78-DDC4-48AE-9E2F-F8BBD4E98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1077" y="4950363"/>
            <a:ext cx="1810911" cy="101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1656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79A4C0C3-FAD9-414D-996C-7D29096ED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Testy </a:t>
            </a:r>
            <a:r>
              <a:rPr lang="pl-PL" dirty="0" err="1"/>
              <a:t>RestApi</a:t>
            </a:r>
            <a:r>
              <a:rPr lang="pl-PL" dirty="0"/>
              <a:t> – poprzez kod JS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5FC383B-AD03-47C6-90C3-2ACD1B5D0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l-PL" dirty="0"/>
              <a:t>Zalety:</a:t>
            </a:r>
          </a:p>
          <a:p>
            <a:r>
              <a:rPr lang="pl-PL" dirty="0"/>
              <a:t>Wspólne środowisko testowe dla testów automatycznych GUI oraz testów automatycznych serwisów</a:t>
            </a:r>
          </a:p>
          <a:p>
            <a:r>
              <a:rPr lang="pl-PL" dirty="0"/>
              <a:t>Możliwość współdzielenie danych testowych pomiędzy testami API a GUI</a:t>
            </a:r>
          </a:p>
          <a:p>
            <a:r>
              <a:rPr lang="pl-PL" dirty="0"/>
              <a:t>Duża swoboda projektowania rozwiązania</a:t>
            </a:r>
          </a:p>
          <a:p>
            <a:r>
              <a:rPr lang="pl-PL" dirty="0"/>
              <a:t>Lekka szybka technologia Java </a:t>
            </a:r>
            <a:r>
              <a:rPr lang="pl-PL" dirty="0" err="1"/>
              <a:t>Script</a:t>
            </a:r>
            <a:r>
              <a:rPr lang="pl-PL" dirty="0"/>
              <a:t> </a:t>
            </a:r>
          </a:p>
          <a:p>
            <a:r>
              <a:rPr lang="pl-PL" dirty="0"/>
              <a:t>Możliwość implementacji mechanizmu przygotowania danych dla testów GUI</a:t>
            </a:r>
          </a:p>
          <a:p>
            <a:r>
              <a:rPr lang="pl-PL" dirty="0"/>
              <a:t>Darmowa technologia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Wady:</a:t>
            </a:r>
          </a:p>
          <a:p>
            <a:r>
              <a:rPr lang="pl-PL" dirty="0"/>
              <a:t>Próg wejścia – wymagane umiejętności programowania</a:t>
            </a:r>
          </a:p>
          <a:p>
            <a:r>
              <a:rPr lang="pl-PL" dirty="0"/>
              <a:t>Wymagana konfiguracja środowiska oraz konfiguracja dodatkowych bibliotek</a:t>
            </a:r>
          </a:p>
        </p:txBody>
      </p:sp>
      <p:sp>
        <p:nvSpPr>
          <p:cNvPr id="2" name="Symbol zastępczy stopki 1">
            <a:extLst>
              <a:ext uri="{FF2B5EF4-FFF2-40B4-BE49-F238E27FC236}">
                <a16:creationId xmlns:a16="http://schemas.microsoft.com/office/drawing/2014/main" id="{05BD71D3-14A4-477B-9373-7FB561B7F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6F1C8D89-5503-4C4B-8B44-32E657650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7</a:t>
            </a:fld>
            <a:endParaRPr lang="pl-PL"/>
          </a:p>
        </p:txBody>
      </p:sp>
      <p:pic>
        <p:nvPicPr>
          <p:cNvPr id="6" name="Picture 12" descr="Podobny obraz">
            <a:extLst>
              <a:ext uri="{FF2B5EF4-FFF2-40B4-BE49-F238E27FC236}">
                <a16:creationId xmlns:a16="http://schemas.microsoft.com/office/drawing/2014/main" id="{4A46F8DF-6106-421C-9CC0-B669B21C9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5686" y="4575867"/>
            <a:ext cx="1810911" cy="101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19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5754427-9C52-40BB-89A4-184E981F5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Java </a:t>
            </a:r>
            <a:r>
              <a:rPr lang="pl-PL" dirty="0" err="1"/>
              <a:t>Script</a:t>
            </a:r>
            <a:r>
              <a:rPr lang="pl-PL" dirty="0"/>
              <a:t> ES6 - opis najważniejszych funkcji dla testera automatycznego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00073EE-E151-43B7-BD45-A3B2B1F5E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l-PL" dirty="0"/>
              <a:t>Nowości w ES6 istotne z punktu widzenia tworzenia testów automatycznych:</a:t>
            </a:r>
          </a:p>
          <a:p>
            <a:r>
              <a:rPr lang="nn-NO" b="1" dirty="0"/>
              <a:t>let i const zamiast var</a:t>
            </a:r>
            <a:endParaRPr lang="pl-PL" b="1" dirty="0"/>
          </a:p>
          <a:p>
            <a:pPr lvl="1"/>
            <a:r>
              <a:rPr lang="pl-PL" dirty="0"/>
              <a:t>przewagą na </a:t>
            </a:r>
            <a:r>
              <a:rPr lang="pl-PL" b="1" dirty="0" err="1"/>
              <a:t>var</a:t>
            </a:r>
            <a:r>
              <a:rPr lang="pl-PL" dirty="0"/>
              <a:t> jest zakres „żywotności” zadeklarowanej zmiennej. Zmienne typu </a:t>
            </a:r>
            <a:r>
              <a:rPr lang="pl-PL" b="1" dirty="0" err="1"/>
              <a:t>let</a:t>
            </a:r>
            <a:r>
              <a:rPr lang="pl-PL" dirty="0"/>
              <a:t> obowiązują w obrębie wywoływanego bloku</a:t>
            </a:r>
          </a:p>
          <a:p>
            <a:pPr lvl="1"/>
            <a:r>
              <a:rPr lang="pl-PL" b="1" dirty="0" err="1"/>
              <a:t>const</a:t>
            </a:r>
            <a:r>
              <a:rPr lang="pl-PL" dirty="0"/>
              <a:t>: jeżeli zmienna nie może zmienić wartości użyj </a:t>
            </a:r>
            <a:r>
              <a:rPr lang="pl-PL" b="1" dirty="0" err="1"/>
              <a:t>const</a:t>
            </a:r>
            <a:r>
              <a:rPr lang="pl-PL" dirty="0"/>
              <a:t>. Tak samo jak </a:t>
            </a:r>
            <a:r>
              <a:rPr lang="pl-PL" b="1" dirty="0" err="1"/>
              <a:t>let</a:t>
            </a:r>
            <a:r>
              <a:rPr lang="pl-PL" dirty="0"/>
              <a:t> obsługuje zakres bloku</a:t>
            </a:r>
            <a:endParaRPr lang="pl-PL" b="1" dirty="0"/>
          </a:p>
          <a:p>
            <a:r>
              <a:rPr lang="pl-PL" b="1" dirty="0"/>
              <a:t>łańcuchy znaków</a:t>
            </a:r>
          </a:p>
          <a:p>
            <a:pPr lvl="1"/>
            <a:r>
              <a:rPr lang="pl-PL" dirty="0" err="1"/>
              <a:t>var</a:t>
            </a:r>
            <a:r>
              <a:rPr lang="pl-PL" dirty="0"/>
              <a:t> </a:t>
            </a:r>
            <a:r>
              <a:rPr lang="pl-PL" dirty="0" err="1"/>
              <a:t>customer</a:t>
            </a:r>
            <a:r>
              <a:rPr lang="pl-PL" dirty="0"/>
              <a:t> = ” Jan Kowalski „;</a:t>
            </a:r>
            <a:br>
              <a:rPr lang="pl-PL" dirty="0"/>
            </a:br>
            <a:r>
              <a:rPr lang="pl-PL" dirty="0"/>
              <a:t>console.log(`Witaj, </a:t>
            </a:r>
            <a:r>
              <a:rPr lang="pl-PL" b="1" dirty="0"/>
              <a:t>${</a:t>
            </a:r>
            <a:r>
              <a:rPr lang="pl-PL" b="1" dirty="0" err="1"/>
              <a:t>customer</a:t>
            </a:r>
            <a:r>
              <a:rPr lang="pl-PL" b="1" dirty="0"/>
              <a:t> }</a:t>
            </a:r>
            <a:r>
              <a:rPr lang="pl-PL" dirty="0"/>
              <a:t>`);</a:t>
            </a:r>
            <a:endParaRPr lang="pl-PL" b="1" dirty="0"/>
          </a:p>
          <a:p>
            <a:r>
              <a:rPr lang="pl-PL" b="1" dirty="0"/>
              <a:t>Możliwość definiowania domyślnych wartości parametrów funkcji</a:t>
            </a:r>
          </a:p>
          <a:p>
            <a:pPr lvl="1"/>
            <a:r>
              <a:rPr lang="pl-PL" dirty="0"/>
              <a:t>	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setName</a:t>
            </a:r>
            <a:r>
              <a:rPr lang="pl-PL" dirty="0"/>
              <a:t>(</a:t>
            </a:r>
            <a:r>
              <a:rPr lang="pl-PL" dirty="0" err="1"/>
              <a:t>firstName</a:t>
            </a:r>
            <a:r>
              <a:rPr lang="pl-PL" b="1" dirty="0"/>
              <a:t>=”Jan”, </a:t>
            </a:r>
            <a:r>
              <a:rPr lang="pl-PL" dirty="0" err="1"/>
              <a:t>secoundName</a:t>
            </a:r>
            <a:r>
              <a:rPr lang="pl-PL" b="1" dirty="0"/>
              <a:t>=”Kowalski”){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sz="2400" dirty="0"/>
              <a:t>     console.log(„</a:t>
            </a:r>
            <a:r>
              <a:rPr lang="pl-PL" sz="2400" dirty="0" err="1"/>
              <a:t>Imie</a:t>
            </a:r>
            <a:r>
              <a:rPr lang="pl-PL" sz="2400" dirty="0"/>
              <a:t>: ” + </a:t>
            </a:r>
            <a:r>
              <a:rPr lang="pl-PL" sz="2400" dirty="0" err="1"/>
              <a:t>firstName</a:t>
            </a:r>
            <a:r>
              <a:rPr lang="pl-PL" sz="2400" dirty="0"/>
              <a:t> + „Nazwisko: ” + </a:t>
            </a:r>
            <a:r>
              <a:rPr lang="pl-PL" sz="2400" dirty="0" err="1"/>
              <a:t>secoundName</a:t>
            </a:r>
            <a:r>
              <a:rPr lang="pl-PL" sz="2400" dirty="0"/>
              <a:t>);</a:t>
            </a:r>
          </a:p>
          <a:p>
            <a:pPr marL="0" indent="0">
              <a:buNone/>
            </a:pPr>
            <a:r>
              <a:rPr lang="pl-PL" sz="2400" dirty="0"/>
              <a:t>	}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77E2897E-FE45-4927-B9D2-045D813CB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autor: Michał Ożibko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59FE7A38-96F6-41FA-979B-E3720BAA4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8</a:t>
            </a:fld>
            <a:endParaRPr lang="pl-PL"/>
          </a:p>
        </p:txBody>
      </p:sp>
      <p:pic>
        <p:nvPicPr>
          <p:cNvPr id="6" name="Picture 12" descr="Podobny obraz">
            <a:extLst>
              <a:ext uri="{FF2B5EF4-FFF2-40B4-BE49-F238E27FC236}">
                <a16:creationId xmlns:a16="http://schemas.microsoft.com/office/drawing/2014/main" id="{3672F600-6F85-460F-9C02-AF195A993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4338" y="4394479"/>
            <a:ext cx="1810911" cy="101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5972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F2AA4DE-F395-460F-B69A-64D993398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Java </a:t>
            </a:r>
            <a:r>
              <a:rPr lang="pl-PL" dirty="0" err="1"/>
              <a:t>Script</a:t>
            </a:r>
            <a:r>
              <a:rPr lang="pl-PL" dirty="0"/>
              <a:t> ES6 cd.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8A8BC6F-8F15-4251-B963-66466811B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l-PL" b="1" dirty="0"/>
              <a:t>Klasy i dziedziczenie</a:t>
            </a:r>
          </a:p>
          <a:p>
            <a:pPr lvl="1"/>
            <a:r>
              <a:rPr lang="pl-PL" dirty="0" err="1"/>
              <a:t>class</a:t>
            </a:r>
            <a:r>
              <a:rPr lang="pl-PL" dirty="0"/>
              <a:t> Test {</a:t>
            </a:r>
            <a:br>
              <a:rPr lang="pl-PL" dirty="0"/>
            </a:br>
            <a:r>
              <a:rPr lang="pl-PL" dirty="0"/>
              <a:t>}</a:t>
            </a:r>
            <a:br>
              <a:rPr lang="pl-PL" dirty="0"/>
            </a:br>
            <a:r>
              <a:rPr lang="pl-PL" dirty="0" err="1"/>
              <a:t>class</a:t>
            </a:r>
            <a:r>
              <a:rPr lang="pl-PL" dirty="0"/>
              <a:t> </a:t>
            </a:r>
            <a:r>
              <a:rPr lang="pl-PL" dirty="0" err="1"/>
              <a:t>ExtTest</a:t>
            </a:r>
            <a:r>
              <a:rPr lang="pl-PL" dirty="0"/>
              <a:t> </a:t>
            </a:r>
            <a:r>
              <a:rPr lang="pl-PL" dirty="0" err="1"/>
              <a:t>extends</a:t>
            </a:r>
            <a:r>
              <a:rPr lang="pl-PL" dirty="0"/>
              <a:t> Test {</a:t>
            </a:r>
            <a:br>
              <a:rPr lang="pl-PL" dirty="0"/>
            </a:br>
            <a:r>
              <a:rPr lang="pl-PL" dirty="0"/>
              <a:t>}</a:t>
            </a:r>
          </a:p>
          <a:p>
            <a:pPr marL="457200" lvl="1" indent="0">
              <a:buNone/>
            </a:pPr>
            <a:r>
              <a:rPr lang="pl-PL" dirty="0"/>
              <a:t>//dziedziczymy </a:t>
            </a:r>
            <a:r>
              <a:rPr lang="pl-PL" dirty="0" err="1"/>
              <a:t>ExtTest</a:t>
            </a:r>
            <a:r>
              <a:rPr lang="pl-PL" dirty="0"/>
              <a:t> po Test</a:t>
            </a:r>
            <a:br>
              <a:rPr lang="pl-PL" dirty="0"/>
            </a:br>
            <a:r>
              <a:rPr lang="pl-PL" dirty="0" err="1"/>
              <a:t>var</a:t>
            </a:r>
            <a:r>
              <a:rPr lang="pl-PL" dirty="0"/>
              <a:t> </a:t>
            </a:r>
            <a:r>
              <a:rPr lang="pl-PL" dirty="0" err="1"/>
              <a:t>newTest</a:t>
            </a:r>
            <a:r>
              <a:rPr lang="pl-PL" dirty="0"/>
              <a:t>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ExtTest</a:t>
            </a:r>
            <a:r>
              <a:rPr lang="pl-PL" dirty="0"/>
              <a:t> ();</a:t>
            </a:r>
          </a:p>
          <a:p>
            <a:pPr lvl="1"/>
            <a:endParaRPr lang="pl-PL" b="1" dirty="0"/>
          </a:p>
          <a:p>
            <a:r>
              <a:rPr lang="pl-PL" b="1" dirty="0"/>
              <a:t>Przetwarzanie asynchroniczne z wykorzystaniem obietnic (</a:t>
            </a:r>
            <a:r>
              <a:rPr lang="pl-PL" b="1" dirty="0" err="1"/>
              <a:t>promises</a:t>
            </a:r>
            <a:r>
              <a:rPr lang="pl-PL" b="1" dirty="0"/>
              <a:t>)</a:t>
            </a:r>
          </a:p>
          <a:p>
            <a:pPr lvl="1"/>
            <a:r>
              <a:rPr lang="pl-PL" dirty="0"/>
              <a:t>Wykorzystanie obietnic w kodzie </a:t>
            </a:r>
            <a:r>
              <a:rPr lang="pl-PL" dirty="0" err="1"/>
              <a:t>protractora</a:t>
            </a:r>
            <a:r>
              <a:rPr lang="pl-PL" dirty="0"/>
              <a:t> wyeliminowanie metod synchronizacji czekania na obiekty na stronie. Chodzi o metody takie jak: </a:t>
            </a:r>
            <a:r>
              <a:rPr lang="pl-PL" dirty="0" err="1"/>
              <a:t>waitForElement</a:t>
            </a:r>
            <a:r>
              <a:rPr lang="pl-PL" dirty="0"/>
              <a:t>, </a:t>
            </a:r>
            <a:r>
              <a:rPr lang="pl-PL" dirty="0" err="1"/>
              <a:t>browser.sleep</a:t>
            </a:r>
            <a:r>
              <a:rPr lang="pl-PL" dirty="0"/>
              <a:t>() </a:t>
            </a:r>
            <a:r>
              <a:rPr lang="pl-PL" dirty="0" err="1"/>
              <a:t>itp</a:t>
            </a:r>
            <a:r>
              <a:rPr lang="pl-PL" dirty="0"/>
              <a:t>;</a:t>
            </a:r>
            <a:endParaRPr lang="nn-NO" b="1" dirty="0"/>
          </a:p>
          <a:p>
            <a:endParaRPr lang="pl-PL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3ACC9D95-B28F-4B73-AB09-61BD3A0D6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autor: Michał Ożibko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6EA82E06-AA54-4356-860F-BD0BCAAD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354AA-33AD-4849-81BA-3FB3F4B3EC4E}" type="slidenum">
              <a:rPr lang="pl-PL" smtClean="0"/>
              <a:t>9</a:t>
            </a:fld>
            <a:endParaRPr lang="pl-PL"/>
          </a:p>
        </p:txBody>
      </p:sp>
      <p:pic>
        <p:nvPicPr>
          <p:cNvPr id="6" name="Picture 12" descr="Podobny obraz">
            <a:extLst>
              <a:ext uri="{FF2B5EF4-FFF2-40B4-BE49-F238E27FC236}">
                <a16:creationId xmlns:a16="http://schemas.microsoft.com/office/drawing/2014/main" id="{B1592211-E45F-4379-80CD-711F15CD9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8379" y="2757669"/>
            <a:ext cx="1898458" cy="1067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04325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rganiczny">
  <a:themeElements>
    <a:clrScheme name="Organiczny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zny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zny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Faseta</Template>
  <TotalTime>622</TotalTime>
  <Words>915</Words>
  <Application>Microsoft Office PowerPoint</Application>
  <PresentationFormat>Panoramiczny</PresentationFormat>
  <Paragraphs>183</Paragraphs>
  <Slides>18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2</vt:i4>
      </vt:variant>
      <vt:variant>
        <vt:lpstr>Tytuły slajdów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Garamond</vt:lpstr>
      <vt:lpstr>Wingdings 2</vt:lpstr>
      <vt:lpstr>HDOfficeLightV0</vt:lpstr>
      <vt:lpstr>Organiczny</vt:lpstr>
      <vt:lpstr>Test automatyczne Rest Api za pomocą frameworka Protractor </vt:lpstr>
      <vt:lpstr>Agenda</vt:lpstr>
      <vt:lpstr>REST API opis protokołu komunikacji</vt:lpstr>
      <vt:lpstr>REST API opis protokołu komunikacji</vt:lpstr>
      <vt:lpstr>REST API opis protokołu komunikacji</vt:lpstr>
      <vt:lpstr>Narzędzia do testów REST API</vt:lpstr>
      <vt:lpstr>Testy RestApi – poprzez kod JS</vt:lpstr>
      <vt:lpstr>Java Script ES6 - opis najważniejszych funkcji dla testera automatycznego</vt:lpstr>
      <vt:lpstr>Java Script ES6 cd.</vt:lpstr>
      <vt:lpstr>Protractor – opis narzędzia</vt:lpstr>
      <vt:lpstr>Protractor – opis narzędzia cd.</vt:lpstr>
      <vt:lpstr>DDT w testach RestApi</vt:lpstr>
      <vt:lpstr>Zadania praktyczne</vt:lpstr>
      <vt:lpstr>Zadania praktyczne cd.</vt:lpstr>
      <vt:lpstr>Zadania praktyczne cd.</vt:lpstr>
      <vt:lpstr>Zadania praktyczne cd.</vt:lpstr>
      <vt:lpstr>Zadania praktyczne cd.</vt:lpstr>
      <vt:lpstr>Zadania praktyczne cd.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automatyczne Rest Api za pomocą biblioteki Protractor </dc:title>
  <dc:creator>swwa siiii</dc:creator>
  <cp:lastModifiedBy>swwa siiii</cp:lastModifiedBy>
  <cp:revision>47</cp:revision>
  <dcterms:created xsi:type="dcterms:W3CDTF">2018-04-19T11:23:14Z</dcterms:created>
  <dcterms:modified xsi:type="dcterms:W3CDTF">2018-04-21T06:41:05Z</dcterms:modified>
</cp:coreProperties>
</file>