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7" r:id="rId9"/>
    <p:sldId id="262" r:id="rId10"/>
    <p:sldId id="266" r:id="rId11"/>
    <p:sldId id="263" r:id="rId12"/>
    <p:sldId id="264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08BADB-293C-4187-BAC9-A79CC6970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95620D4-E460-42E4-A42A-FCF951194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46038CA-8459-4C51-88F1-E8349AB2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EBE1-B3CB-41C2-A63C-0F2E3C3065BE}" type="datetimeFigureOut">
              <a:rPr lang="pl-PL" smtClean="0"/>
              <a:t>19.04.2018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346308B-3B3C-4812-BB7D-8D4DE61F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12EBA20-E288-489D-95B0-90F6956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992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EB38C4-88A0-49F0-BDB4-7351CB24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0C9ABF0-F3A7-472E-9582-B5592E8F2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7BD0ED4-4650-48CD-8F76-8F922763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EBE1-B3CB-41C2-A63C-0F2E3C3065BE}" type="datetimeFigureOut">
              <a:rPr lang="pl-PL" smtClean="0"/>
              <a:t>19.04.2018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9729CC6-5B3F-4D10-9D25-4899785E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A005341-DC38-41F3-9D48-D013BD72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376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FE531E6-FF22-4E16-B49B-7FB066F9EE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2E56CF7-55A4-410A-BCD4-2F14DA9E6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7B58B3-74E2-4037-8FC5-094A05D8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EBE1-B3CB-41C2-A63C-0F2E3C3065BE}" type="datetimeFigureOut">
              <a:rPr lang="pl-PL" smtClean="0"/>
              <a:t>19.04.2018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5B9484D-9937-4846-A9BF-0DB84E029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0EAFFEC-394C-4A98-8F80-87FECECA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857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939679-9508-47ED-BD71-36C387D6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883D39-0068-4ED3-9E45-0DA190680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E5367CF-1AC2-4CA7-8A07-B3883799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EBE1-B3CB-41C2-A63C-0F2E3C3065BE}" type="datetimeFigureOut">
              <a:rPr lang="pl-PL" smtClean="0"/>
              <a:t>19.04.2018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2F9AF06-D841-4A9C-B758-6EB4AD8E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7653303-D974-49D0-B766-F0896E91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800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BB64D0-B949-43C2-A70A-3CB32E6BB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B43A46A-E47C-44F3-9AE1-BCDF2CE8C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E66FE1E-AC11-4BC2-9AB8-EA5897D5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EBE1-B3CB-41C2-A63C-0F2E3C3065BE}" type="datetimeFigureOut">
              <a:rPr lang="pl-PL" smtClean="0"/>
              <a:t>19.04.2018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1205221-19D1-4A04-AA08-515F8BB0F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B2AD44D-60B1-4ABE-8C80-976F4369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184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F7209F-C1BC-48C3-8466-65773DD6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A635293-D672-425B-95B6-54EB38393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9221C5A-7FFA-4F13-BDDD-D9D6EA74D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5D3DC59-FDF8-41D5-8950-69EFBDED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EBE1-B3CB-41C2-A63C-0F2E3C3065BE}" type="datetimeFigureOut">
              <a:rPr lang="pl-PL" smtClean="0"/>
              <a:t>19.04.2018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051D4FA-E55E-4EB4-856B-58D058A8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2E73844-1407-434E-AC83-A483C40A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281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E91AE7-711C-4D59-99D5-F6BBB6929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3B0D3A4-DEBC-44F3-BDD2-305B4A66F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FF8F8F5-21E7-436E-A328-ACFA96CF5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69F44A7-11CE-4DE1-BF4A-766D05AF4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455A991-0E14-42B2-94BE-B46E82A0F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2A81BC8-1B99-4366-9986-3F31D1BF8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EBE1-B3CB-41C2-A63C-0F2E3C3065BE}" type="datetimeFigureOut">
              <a:rPr lang="pl-PL" smtClean="0"/>
              <a:t>19.04.2018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3D3D917-326B-4309-A298-F6FFB8F8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4AB8D3B-22C5-410B-9D12-8663BDCD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322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8120F1-4A90-4968-B5BE-E84D0977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DBD6A15-535C-4D52-BCA0-E55000EE4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EBE1-B3CB-41C2-A63C-0F2E3C3065BE}" type="datetimeFigureOut">
              <a:rPr lang="pl-PL" smtClean="0"/>
              <a:t>19.04.2018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76FEFA3-92F9-4A74-BA5F-72845332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DFBCC3D-820E-4F22-95F2-BA3FA942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260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E0D7DB5-3559-4CAF-9C41-2FA50BD9E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EBE1-B3CB-41C2-A63C-0F2E3C3065BE}" type="datetimeFigureOut">
              <a:rPr lang="pl-PL" smtClean="0"/>
              <a:t>19.04.2018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030F79D-1337-4E26-B6FD-730C3943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15E23EC-26D5-4F94-B973-54F806DB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639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C0C1BE-E533-479A-9A89-33F72BDB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358982-BD86-4E73-A96E-7F7D01670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875BD1A-8496-4103-A345-7DA0BF44C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9D3C5E2-E862-47B0-A1C4-6F7FDA19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EBE1-B3CB-41C2-A63C-0F2E3C3065BE}" type="datetimeFigureOut">
              <a:rPr lang="pl-PL" smtClean="0"/>
              <a:t>19.04.2018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ADA2AC0-47ED-45EB-AB81-A9E7E8F9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DA23BDA-BB68-4E6B-B95C-E94085CB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283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A22420-8260-4BD8-B4DB-C4A90FB9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D87ED07-B4D2-44E4-8A6E-0FE5C10DD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6E4C662-BC48-40C9-B793-D88205DB3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6457282-94A8-41DD-9238-A791F621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EBE1-B3CB-41C2-A63C-0F2E3C3065BE}" type="datetimeFigureOut">
              <a:rPr lang="pl-PL" smtClean="0"/>
              <a:t>19.04.2018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2B46662-082F-4F96-ACC0-CABBB2606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B03F1DC-CE46-4AE5-8841-D17CCB3A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471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955EC6A-58A2-4E84-9BDA-F35765C48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813FD65-A8CB-4A83-A461-D1246DE67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A68A44A-81A9-4350-BFE9-FC6C8A679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BEBE1-B3CB-41C2-A63C-0F2E3C3065BE}" type="datetimeFigureOut">
              <a:rPr lang="pl-PL" smtClean="0"/>
              <a:t>19.04.2018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72ED7D-7AE1-47B7-8AD8-987E716E5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FD4C230-0514-4753-9FE5-1232C0A04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055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elenium-release.storage.googleapis.com/index.html" TargetMode="External"/><Relationship Id="rId4" Type="http://schemas.openxmlformats.org/officeDocument/2006/relationships/hyperlink" Target="http://www.oracle.com/technetwork/java/javase/downloads/index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placeholder.typicode.com/posts/?userId=5" TargetMode="External"/><Relationship Id="rId2" Type="http://schemas.openxmlformats.org/officeDocument/2006/relationships/hyperlink" Target="https://www.protractortest.org/#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5BB5A8-3F11-498A-B87C-A2631D861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285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l-PL" dirty="0"/>
              <a:t>Test automatyczne Rest </a:t>
            </a:r>
            <a:r>
              <a:rPr lang="pl-PL" dirty="0" err="1"/>
              <a:t>Api</a:t>
            </a:r>
            <a:r>
              <a:rPr lang="pl-PL" dirty="0"/>
              <a:t> za pomocą </a:t>
            </a:r>
            <a:r>
              <a:rPr lang="pl-PL" dirty="0" err="1"/>
              <a:t>frameworka</a:t>
            </a:r>
            <a:r>
              <a:rPr lang="pl-PL" dirty="0"/>
              <a:t> </a:t>
            </a:r>
            <a:r>
              <a:rPr lang="pl-PL" dirty="0" err="1"/>
              <a:t>Protractor</a:t>
            </a: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74280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FCA3BE-EE8F-405D-9D17-657AFBC0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Protractor</a:t>
            </a:r>
            <a:r>
              <a:rPr lang="pl-PL" dirty="0"/>
              <a:t> – opis narzędzia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207F06D-18C7-46D4-9C02-5DFDB6A8C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Mechanizmy synchronizacji elementów:</a:t>
            </a:r>
          </a:p>
          <a:p>
            <a:pPr lvl="1"/>
            <a:r>
              <a:rPr lang="pl-PL" dirty="0"/>
              <a:t>Synchronizacja bezwarunkowa (</a:t>
            </a:r>
            <a:r>
              <a:rPr lang="pl-PL" dirty="0" err="1"/>
              <a:t>Unconditional</a:t>
            </a:r>
            <a:r>
              <a:rPr lang="pl-PL" dirty="0"/>
              <a:t> </a:t>
            </a:r>
            <a:r>
              <a:rPr lang="pl-PL" dirty="0" err="1"/>
              <a:t>Synchronization</a:t>
            </a:r>
            <a:r>
              <a:rPr lang="pl-PL" dirty="0"/>
              <a:t>)</a:t>
            </a:r>
          </a:p>
          <a:p>
            <a:pPr lvl="2"/>
            <a:r>
              <a:rPr lang="pl-PL" b="1" dirty="0" err="1"/>
              <a:t>Wait</a:t>
            </a:r>
            <a:r>
              <a:rPr lang="pl-PL" dirty="0"/>
              <a:t> (</a:t>
            </a:r>
            <a:r>
              <a:rPr lang="pl-PL" dirty="0" err="1"/>
              <a:t>f.e</a:t>
            </a:r>
            <a:r>
              <a:rPr lang="pl-PL" dirty="0"/>
              <a:t>.: </a:t>
            </a:r>
            <a:r>
              <a:rPr lang="pl-PL" dirty="0" err="1"/>
              <a:t>browser.wait</a:t>
            </a:r>
            <a:r>
              <a:rPr lang="pl-PL" dirty="0"/>
              <a:t>(10))</a:t>
            </a:r>
          </a:p>
          <a:p>
            <a:pPr lvl="1"/>
            <a:r>
              <a:rPr lang="pl-PL" dirty="0"/>
              <a:t>Synchronizacja warunkowa (</a:t>
            </a:r>
            <a:r>
              <a:rPr lang="pl-PL" dirty="0" err="1"/>
              <a:t>Conditional</a:t>
            </a:r>
            <a:r>
              <a:rPr lang="pl-PL" dirty="0"/>
              <a:t> </a:t>
            </a:r>
            <a:r>
              <a:rPr lang="pl-PL" dirty="0" err="1"/>
              <a:t>Synchronization</a:t>
            </a:r>
            <a:r>
              <a:rPr lang="pl-PL" dirty="0"/>
              <a:t>)</a:t>
            </a:r>
          </a:p>
          <a:p>
            <a:pPr lvl="2"/>
            <a:r>
              <a:rPr lang="pl-PL" b="1" dirty="0" err="1"/>
              <a:t>Implicit</a:t>
            </a:r>
            <a:r>
              <a:rPr lang="pl-PL" b="1" dirty="0"/>
              <a:t> </a:t>
            </a:r>
            <a:r>
              <a:rPr lang="pl-PL" b="1" dirty="0" err="1"/>
              <a:t>Wait</a:t>
            </a:r>
            <a:r>
              <a:rPr lang="pl-PL" dirty="0"/>
              <a:t> (</a:t>
            </a:r>
            <a:r>
              <a:rPr lang="pl-PL" dirty="0" err="1"/>
              <a:t>f.e</a:t>
            </a:r>
            <a:r>
              <a:rPr lang="pl-PL" dirty="0"/>
              <a:t>.: </a:t>
            </a:r>
            <a:r>
              <a:rPr lang="pl-PL" dirty="0" err="1"/>
              <a:t>browser.manage</a:t>
            </a:r>
            <a:r>
              <a:rPr lang="pl-PL" dirty="0"/>
              <a:t>().</a:t>
            </a:r>
            <a:r>
              <a:rPr lang="pl-PL" dirty="0" err="1"/>
              <a:t>timeouts</a:t>
            </a:r>
            <a:r>
              <a:rPr lang="pl-PL" dirty="0"/>
              <a:t>().</a:t>
            </a:r>
            <a:r>
              <a:rPr lang="pl-PL" dirty="0" err="1"/>
              <a:t>pageLoadTimeout</a:t>
            </a:r>
            <a:r>
              <a:rPr lang="pl-PL" dirty="0"/>
              <a:t>(1000);)</a:t>
            </a:r>
          </a:p>
          <a:p>
            <a:pPr lvl="2"/>
            <a:r>
              <a:rPr lang="pl-PL" b="1" dirty="0" err="1"/>
              <a:t>Explicit</a:t>
            </a:r>
            <a:r>
              <a:rPr lang="pl-PL" b="1" dirty="0"/>
              <a:t> </a:t>
            </a:r>
            <a:r>
              <a:rPr lang="pl-PL" b="1" dirty="0" err="1"/>
              <a:t>Wait</a:t>
            </a:r>
            <a:r>
              <a:rPr lang="pl-PL" dirty="0"/>
              <a:t> (</a:t>
            </a:r>
            <a:r>
              <a:rPr lang="pl-PL" dirty="0" err="1"/>
              <a:t>f.e</a:t>
            </a:r>
            <a:r>
              <a:rPr lang="pl-PL" dirty="0"/>
              <a:t>: </a:t>
            </a: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started</a:t>
            </a:r>
            <a:r>
              <a:rPr lang="pl-PL" dirty="0"/>
              <a:t> = </a:t>
            </a:r>
            <a:r>
              <a:rPr lang="pl-PL" dirty="0" err="1"/>
              <a:t>startTestServer</a:t>
            </a:r>
            <a:r>
              <a:rPr lang="pl-PL" dirty="0"/>
              <a:t>(); </a:t>
            </a:r>
            <a:r>
              <a:rPr lang="pl-PL" dirty="0" err="1"/>
              <a:t>browser.wait</a:t>
            </a:r>
            <a:r>
              <a:rPr lang="pl-PL" dirty="0"/>
              <a:t>(</a:t>
            </a:r>
            <a:r>
              <a:rPr lang="pl-PL" dirty="0" err="1"/>
              <a:t>started</a:t>
            </a:r>
            <a:r>
              <a:rPr lang="pl-PL" dirty="0"/>
              <a:t>, 5 * 1000, ‚Server </a:t>
            </a:r>
            <a:r>
              <a:rPr lang="pl-PL" dirty="0" err="1"/>
              <a:t>should</a:t>
            </a:r>
            <a:r>
              <a:rPr lang="pl-PL" dirty="0"/>
              <a:t> start </a:t>
            </a:r>
            <a:r>
              <a:rPr lang="pl-PL" dirty="0" err="1"/>
              <a:t>within</a:t>
            </a:r>
            <a:r>
              <a:rPr lang="pl-PL" dirty="0"/>
              <a:t> 5 </a:t>
            </a:r>
            <a:r>
              <a:rPr lang="pl-PL" dirty="0" err="1"/>
              <a:t>seconds</a:t>
            </a:r>
            <a:r>
              <a:rPr lang="pl-PL" dirty="0"/>
              <a:t>’);)</a:t>
            </a:r>
          </a:p>
          <a:p>
            <a:pPr lvl="1"/>
            <a:r>
              <a:rPr lang="pl-PL" b="1" dirty="0" err="1"/>
              <a:t>Promises</a:t>
            </a:r>
            <a:r>
              <a:rPr lang="pl-PL" b="1" dirty="0"/>
              <a:t> – </a:t>
            </a:r>
            <a:r>
              <a:rPr lang="pl-PL" dirty="0"/>
              <a:t>mechanizm do </a:t>
            </a:r>
            <a:r>
              <a:rPr lang="pl-PL" dirty="0" err="1"/>
              <a:t>wywołań</a:t>
            </a:r>
            <a:r>
              <a:rPr lang="pl-PL" dirty="0"/>
              <a:t> asynchronicznych</a:t>
            </a:r>
          </a:p>
          <a:p>
            <a:pPr lvl="2"/>
            <a:r>
              <a:rPr lang="pl-PL" dirty="0" err="1"/>
              <a:t>f.e</a:t>
            </a:r>
            <a:r>
              <a:rPr lang="pl-PL" dirty="0"/>
              <a:t>.: </a:t>
            </a:r>
            <a:r>
              <a:rPr lang="pl-PL" dirty="0" err="1"/>
              <a:t>it</a:t>
            </a:r>
            <a:r>
              <a:rPr lang="pl-PL" dirty="0"/>
              <a:t>(‚</a:t>
            </a:r>
            <a:r>
              <a:rPr lang="pl-PL" dirty="0" err="1"/>
              <a:t>find</a:t>
            </a:r>
            <a:r>
              <a:rPr lang="pl-PL" dirty="0"/>
              <a:t> a on-line </a:t>
            </a:r>
            <a:r>
              <a:rPr lang="pl-PL" dirty="0" err="1"/>
              <a:t>course</a:t>
            </a:r>
            <a:r>
              <a:rPr lang="pl-PL" dirty="0"/>
              <a:t>’, </a:t>
            </a:r>
            <a:r>
              <a:rPr lang="pl-PL" dirty="0" err="1"/>
              <a:t>function</a:t>
            </a:r>
            <a:r>
              <a:rPr lang="pl-PL" dirty="0"/>
              <a:t>(){</a:t>
            </a:r>
          </a:p>
          <a:p>
            <a:pPr marL="914400" lvl="2" indent="0">
              <a:buNone/>
            </a:pPr>
            <a:r>
              <a:rPr lang="pl-PL" dirty="0"/>
              <a:t>	</a:t>
            </a:r>
            <a:r>
              <a:rPr lang="pl-PL" dirty="0" err="1"/>
              <a:t>mainPage.gotoItCourse</a:t>
            </a:r>
            <a:r>
              <a:rPr lang="pl-PL" dirty="0"/>
              <a:t>()</a:t>
            </a:r>
            <a:r>
              <a:rPr lang="pl-PL" b="1" dirty="0"/>
              <a:t>.</a:t>
            </a:r>
            <a:r>
              <a:rPr lang="pl-PL" b="1" dirty="0" err="1"/>
              <a:t>then</a:t>
            </a:r>
            <a:r>
              <a:rPr lang="pl-PL" b="1" dirty="0"/>
              <a:t>(</a:t>
            </a:r>
            <a:r>
              <a:rPr lang="pl-PL" dirty="0"/>
              <a:t>() =&gt;</a:t>
            </a:r>
            <a:r>
              <a:rPr lang="pl-PL" dirty="0" err="1"/>
              <a:t>itCoursePage.gotoOther</a:t>
            </a:r>
            <a:r>
              <a:rPr lang="pl-PL" dirty="0"/>
              <a:t>()</a:t>
            </a:r>
            <a:r>
              <a:rPr lang="pl-PL" b="1" dirty="0"/>
              <a:t>)</a:t>
            </a:r>
          </a:p>
          <a:p>
            <a:pPr marL="914400" lvl="2" indent="0">
              <a:buNone/>
            </a:pPr>
            <a:r>
              <a:rPr lang="pl-PL" dirty="0"/>
              <a:t>}</a:t>
            </a:r>
          </a:p>
          <a:p>
            <a:pPr lvl="1"/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49019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23CFCD-2F75-4916-ABF9-1F024613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DDT w testach </a:t>
            </a:r>
            <a:r>
              <a:rPr lang="pl-PL" dirty="0" err="1"/>
              <a:t>RestApi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B4C4A38-C0CA-499B-B194-C62764395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DDT (Data </a:t>
            </a:r>
            <a:r>
              <a:rPr lang="pl-PL" dirty="0" err="1"/>
              <a:t>Driven</a:t>
            </a:r>
            <a:r>
              <a:rPr lang="pl-PL" dirty="0"/>
              <a:t> Test) – metodologia, która polega na testowaniu opartym o dane testowe. Innymi słowy zastosowanie tej techniki umożliwia sterowanie przypadkami testowymi poprzez dane testowe.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Korzyści: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Powtarzalność wykonanych testów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Oddzielenie logiki testów od danych testowych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Zmniejszenie liczby przypadków testowych</a:t>
            </a:r>
          </a:p>
        </p:txBody>
      </p:sp>
    </p:spTree>
    <p:extLst>
      <p:ext uri="{BB962C8B-B14F-4D97-AF65-F5344CB8AC3E}">
        <p14:creationId xmlns:p14="http://schemas.microsoft.com/office/powerpoint/2010/main" val="3665716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49E086-F488-45AC-88D0-02E457CF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praktyczne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0F2502-56E2-46BE-953E-1B09CBF4B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pl-PL" dirty="0"/>
              <a:t>Konfiguracja środowiska, niezbędne instalacje:</a:t>
            </a:r>
          </a:p>
          <a:p>
            <a:pPr lvl="1"/>
            <a:r>
              <a:rPr lang="pl-PL" dirty="0" err="1"/>
              <a:t>NodeJS</a:t>
            </a:r>
            <a:r>
              <a:rPr lang="pl-PL" dirty="0"/>
              <a:t>: </a:t>
            </a:r>
            <a:r>
              <a:rPr lang="pl-PL" dirty="0">
                <a:hlinkClick r:id="rId2"/>
              </a:rPr>
              <a:t>https://nodejs.org/en/</a:t>
            </a:r>
            <a:endParaRPr lang="pl-PL" dirty="0"/>
          </a:p>
          <a:p>
            <a:pPr lvl="1"/>
            <a:r>
              <a:rPr lang="pl-PL" dirty="0" err="1"/>
              <a:t>VisualStudio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: </a:t>
            </a:r>
            <a:r>
              <a:rPr lang="pl-PL" dirty="0">
                <a:hlinkClick r:id="rId3"/>
              </a:rPr>
              <a:t>https://code.visualstudio.com</a:t>
            </a:r>
            <a:endParaRPr lang="pl-PL" dirty="0"/>
          </a:p>
          <a:p>
            <a:pPr lvl="1"/>
            <a:r>
              <a:rPr lang="pl-PL" dirty="0" err="1"/>
              <a:t>JavaSE</a:t>
            </a:r>
            <a:r>
              <a:rPr lang="pl-PL" dirty="0"/>
              <a:t>: </a:t>
            </a:r>
            <a:r>
              <a:rPr lang="pl-PL" dirty="0">
                <a:hlinkClick r:id="rId4"/>
              </a:rPr>
              <a:t>http://www.oracle.com/technetwork/java/javase/downloads/index.html</a:t>
            </a:r>
            <a:endParaRPr lang="pl-PL" dirty="0"/>
          </a:p>
          <a:p>
            <a:pPr lvl="1"/>
            <a:r>
              <a:rPr lang="pl-PL" dirty="0" err="1"/>
              <a:t>Selenium</a:t>
            </a:r>
            <a:r>
              <a:rPr lang="pl-PL" dirty="0"/>
              <a:t> </a:t>
            </a:r>
            <a:r>
              <a:rPr lang="pl-PL" dirty="0" err="1"/>
              <a:t>Grid</a:t>
            </a:r>
            <a:r>
              <a:rPr lang="pl-PL" dirty="0"/>
              <a:t> 2.41.0: </a:t>
            </a:r>
            <a:r>
              <a:rPr lang="pl-PL" dirty="0">
                <a:hlinkClick r:id="rId5"/>
              </a:rPr>
              <a:t>http://selenium-release.storage.googleapis.com/index.html</a:t>
            </a:r>
            <a:endParaRPr lang="pl-PL" dirty="0"/>
          </a:p>
          <a:p>
            <a:pPr lvl="1"/>
            <a:r>
              <a:rPr lang="pl-PL" dirty="0" err="1"/>
              <a:t>Protractor</a:t>
            </a:r>
            <a:r>
              <a:rPr lang="pl-PL" dirty="0"/>
              <a:t>: </a:t>
            </a:r>
            <a:r>
              <a:rPr lang="pl-PL" dirty="0" err="1"/>
              <a:t>npm</a:t>
            </a:r>
            <a:r>
              <a:rPr lang="pl-PL" dirty="0"/>
              <a:t> </a:t>
            </a:r>
            <a:r>
              <a:rPr lang="pl-PL" dirty="0" err="1"/>
              <a:t>install</a:t>
            </a:r>
            <a:r>
              <a:rPr lang="pl-PL" dirty="0"/>
              <a:t> –g </a:t>
            </a:r>
            <a:r>
              <a:rPr lang="pl-PL" dirty="0" err="1"/>
              <a:t>protractor</a:t>
            </a:r>
            <a:endParaRPr lang="pl-PL" dirty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61136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99FF21-38C5-4A12-9C3B-133642EB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praktyczne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FA5C5BF-8B09-4358-AE5A-3A8C188BF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2. Uruchomienie pierwszego testu automatycznego napisanego w </a:t>
            </a:r>
            <a:r>
              <a:rPr lang="pl-PL" dirty="0" err="1"/>
              <a:t>protractor</a:t>
            </a:r>
            <a:r>
              <a:rPr lang="pl-PL" dirty="0"/>
              <a:t>, przykład z oficjalnej strony: </a:t>
            </a:r>
            <a:r>
              <a:rPr lang="pl-PL" dirty="0">
                <a:hlinkClick r:id="rId2"/>
              </a:rPr>
              <a:t>https://www.protractortest.org/#/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3. Utworzenie 1 testu </a:t>
            </a:r>
            <a:r>
              <a:rPr lang="pl-PL" dirty="0" err="1"/>
              <a:t>RestAPI</a:t>
            </a:r>
            <a:r>
              <a:rPr lang="pl-PL" dirty="0"/>
              <a:t> wykorzystując bibliotekę </a:t>
            </a:r>
            <a:r>
              <a:rPr lang="pl-PL" dirty="0" err="1"/>
              <a:t>request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Instalacja biblioteki lokalnie</a:t>
            </a:r>
          </a:p>
          <a:p>
            <a:pPr lvl="1"/>
            <a:r>
              <a:rPr lang="pl-PL" dirty="0"/>
              <a:t>Zapytanie do serwisu: </a:t>
            </a:r>
            <a:r>
              <a:rPr lang="pl-PL" dirty="0">
                <a:hlinkClick r:id="rId3"/>
              </a:rPr>
              <a:t>https://jsonplaceholder.typicode.com/posts/?userId=5</a:t>
            </a:r>
            <a:endParaRPr lang="pl-PL" dirty="0"/>
          </a:p>
          <a:p>
            <a:pPr lvl="1"/>
            <a:r>
              <a:rPr lang="pl-PL" dirty="0"/>
              <a:t>Weryfikacja czy odpowiedź jest 200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80055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48927C-2F16-488B-AA41-B44957C3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praktyczne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5FD8BDC-5F96-4CBD-89AB-E1A5DFE21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l-PL" b="1" dirty="0"/>
              <a:t>4. Debugowanie kodu, ustawienia </a:t>
            </a:r>
            <a:r>
              <a:rPr lang="pl-PL" b="1" dirty="0" err="1"/>
              <a:t>VisualStudio</a:t>
            </a:r>
            <a:r>
              <a:rPr lang="pl-PL" b="1" dirty="0"/>
              <a:t> </a:t>
            </a:r>
            <a:r>
              <a:rPr lang="pl-PL" b="1" dirty="0" err="1"/>
              <a:t>Code</a:t>
            </a:r>
            <a:r>
              <a:rPr lang="pl-PL" b="1" dirty="0"/>
              <a:t>:</a:t>
            </a:r>
          </a:p>
          <a:p>
            <a:pPr marL="0" indent="0">
              <a:buNone/>
            </a:pPr>
            <a:r>
              <a:rPr lang="pl-PL" dirty="0"/>
              <a:t>"</a:t>
            </a:r>
            <a:r>
              <a:rPr lang="pl-PL" dirty="0" err="1"/>
              <a:t>configurations</a:t>
            </a:r>
            <a:r>
              <a:rPr lang="pl-PL" dirty="0"/>
              <a:t>": [</a:t>
            </a:r>
          </a:p>
          <a:p>
            <a:pPr marL="0" indent="0">
              <a:buNone/>
            </a:pPr>
            <a:r>
              <a:rPr lang="pl-PL" dirty="0"/>
              <a:t>{</a:t>
            </a:r>
          </a:p>
          <a:p>
            <a:pPr marL="0" indent="0">
              <a:buNone/>
            </a:pPr>
            <a:r>
              <a:rPr lang="pl-PL" dirty="0"/>
              <a:t>	"</a:t>
            </a:r>
            <a:r>
              <a:rPr lang="pl-PL" dirty="0" err="1"/>
              <a:t>type</a:t>
            </a:r>
            <a:r>
              <a:rPr lang="pl-PL" dirty="0"/>
              <a:t>": "</a:t>
            </a:r>
            <a:r>
              <a:rPr lang="pl-PL" dirty="0" err="1"/>
              <a:t>node</a:t>
            </a:r>
            <a:r>
              <a:rPr lang="pl-PL" dirty="0"/>
              <a:t>",</a:t>
            </a:r>
          </a:p>
          <a:p>
            <a:pPr marL="0" indent="0">
              <a:buNone/>
            </a:pPr>
            <a:r>
              <a:rPr lang="pl-PL" dirty="0"/>
              <a:t>	"</a:t>
            </a:r>
            <a:r>
              <a:rPr lang="pl-PL" dirty="0" err="1"/>
              <a:t>request</a:t>
            </a:r>
            <a:r>
              <a:rPr lang="pl-PL" dirty="0"/>
              <a:t>": "</a:t>
            </a:r>
            <a:r>
              <a:rPr lang="pl-PL" dirty="0" err="1"/>
              <a:t>launch</a:t>
            </a:r>
            <a:r>
              <a:rPr lang="pl-PL" dirty="0"/>
              <a:t>",</a:t>
            </a:r>
          </a:p>
          <a:p>
            <a:pPr marL="0" indent="0">
              <a:buNone/>
            </a:pPr>
            <a:r>
              <a:rPr lang="pl-PL" dirty="0"/>
              <a:t>	"</a:t>
            </a:r>
            <a:r>
              <a:rPr lang="pl-PL" dirty="0" err="1"/>
              <a:t>name</a:t>
            </a:r>
            <a:r>
              <a:rPr lang="pl-PL" dirty="0"/>
              <a:t>": "</a:t>
            </a:r>
            <a:r>
              <a:rPr lang="pl-PL" dirty="0" err="1"/>
              <a:t>Jasmine</a:t>
            </a:r>
            <a:r>
              <a:rPr lang="pl-PL" dirty="0"/>
              <a:t> </a:t>
            </a:r>
            <a:r>
              <a:rPr lang="pl-PL" dirty="0" err="1"/>
              <a:t>Individual</a:t>
            </a:r>
            <a:r>
              <a:rPr lang="pl-PL" dirty="0"/>
              <a:t> Test",</a:t>
            </a:r>
          </a:p>
          <a:p>
            <a:pPr marL="0" indent="0">
              <a:buNone/>
            </a:pPr>
            <a:r>
              <a:rPr lang="pl-PL" dirty="0"/>
              <a:t>	"program": "${</a:t>
            </a:r>
            <a:r>
              <a:rPr lang="pl-PL" dirty="0" err="1"/>
              <a:t>workspaceRoot</a:t>
            </a:r>
            <a:r>
              <a:rPr lang="pl-PL" dirty="0"/>
              <a:t>}\\</a:t>
            </a:r>
            <a:r>
              <a:rPr lang="pl-PL" dirty="0" err="1"/>
              <a:t>node_modules</a:t>
            </a:r>
            <a:r>
              <a:rPr lang="pl-PL" dirty="0"/>
              <a:t>\\</a:t>
            </a:r>
            <a:r>
              <a:rPr lang="pl-PL" dirty="0" err="1"/>
              <a:t>jasmine</a:t>
            </a:r>
            <a:r>
              <a:rPr lang="pl-PL" dirty="0"/>
              <a:t>\\bin\\jasmine.js",</a:t>
            </a:r>
          </a:p>
          <a:p>
            <a:pPr marL="0" indent="0">
              <a:buNone/>
            </a:pPr>
            <a:r>
              <a:rPr lang="pl-PL" dirty="0"/>
              <a:t>	"</a:t>
            </a:r>
            <a:r>
              <a:rPr lang="pl-PL" dirty="0" err="1"/>
              <a:t>args</a:t>
            </a:r>
            <a:r>
              <a:rPr lang="pl-PL" dirty="0"/>
              <a:t>": [ </a:t>
            </a:r>
          </a:p>
          <a:p>
            <a:pPr marL="0" indent="0">
              <a:buNone/>
            </a:pPr>
            <a:r>
              <a:rPr lang="pl-PL" dirty="0"/>
              <a:t>	"</a:t>
            </a:r>
            <a:r>
              <a:rPr lang="pl-PL" dirty="0" err="1"/>
              <a:t>tests</a:t>
            </a:r>
            <a:r>
              <a:rPr lang="pl-PL" dirty="0"/>
              <a:t>\\*-spec.js" </a:t>
            </a:r>
          </a:p>
          <a:p>
            <a:pPr marL="0" indent="0">
              <a:buNone/>
            </a:pPr>
            <a:r>
              <a:rPr lang="pl-PL" dirty="0"/>
              <a:t>	], </a:t>
            </a:r>
          </a:p>
          <a:p>
            <a:pPr marL="0" indent="0">
              <a:buNone/>
            </a:pPr>
            <a:r>
              <a:rPr lang="pl-PL" dirty="0"/>
              <a:t>"</a:t>
            </a:r>
            <a:r>
              <a:rPr lang="pl-PL" dirty="0" err="1"/>
              <a:t>env</a:t>
            </a:r>
            <a:r>
              <a:rPr lang="pl-PL" dirty="0"/>
              <a:t>": { </a:t>
            </a:r>
          </a:p>
          <a:p>
            <a:pPr marL="0" indent="0">
              <a:buNone/>
            </a:pPr>
            <a:r>
              <a:rPr lang="pl-PL" dirty="0"/>
              <a:t>	"NODE_PATH": "." </a:t>
            </a:r>
          </a:p>
          <a:p>
            <a:pPr marL="0" indent="0">
              <a:buNone/>
            </a:pPr>
            <a:r>
              <a:rPr lang="pl-PL" dirty="0"/>
              <a:t>	} </a:t>
            </a:r>
          </a:p>
          <a:p>
            <a:pPr marL="0" indent="0">
              <a:buNone/>
            </a:pPr>
            <a:r>
              <a:rPr lang="pl-PL" dirty="0"/>
              <a:t>}]</a:t>
            </a:r>
          </a:p>
          <a:p>
            <a:pPr marL="0" indent="0">
              <a:buNone/>
            </a:pPr>
            <a:endParaRPr lang="pl-PL" dirty="0"/>
          </a:p>
          <a:p>
            <a:pPr marL="914400" lvl="2" indent="0">
              <a:buNone/>
            </a:pPr>
            <a:endParaRPr lang="pl-PL" dirty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25351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C5C284-989C-4FEC-9A31-D8968BA6F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praktyczne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C1652B-8D95-4160-99AA-B7079194A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5. Zmiana przeglądarki na bez ramkową </a:t>
            </a:r>
            <a:r>
              <a:rPr lang="pl-PL" dirty="0" err="1"/>
              <a:t>PhantomJS</a:t>
            </a:r>
            <a:endParaRPr lang="pl-PL" dirty="0"/>
          </a:p>
          <a:p>
            <a:pPr lvl="1"/>
            <a:r>
              <a:rPr lang="pl-PL" dirty="0"/>
              <a:t>Instalacja </a:t>
            </a:r>
            <a:r>
              <a:rPr lang="pl-PL" dirty="0" err="1"/>
              <a:t>phantomJS</a:t>
            </a:r>
            <a:r>
              <a:rPr lang="pl-PL" dirty="0"/>
              <a:t> lokalnie</a:t>
            </a:r>
          </a:p>
          <a:p>
            <a:pPr lvl="1"/>
            <a:r>
              <a:rPr lang="pl-PL" dirty="0"/>
              <a:t>Konfiguracja:</a:t>
            </a:r>
          </a:p>
          <a:p>
            <a:pPr marL="914400" lvl="2" indent="0">
              <a:buNone/>
            </a:pPr>
            <a:r>
              <a:rPr lang="pl-PL" dirty="0" err="1"/>
              <a:t>capabilities</a:t>
            </a:r>
            <a:r>
              <a:rPr lang="pl-PL" dirty="0"/>
              <a:t>: {</a:t>
            </a:r>
          </a:p>
          <a:p>
            <a:pPr marL="1371600" lvl="3" indent="0">
              <a:buNone/>
            </a:pPr>
            <a:r>
              <a:rPr lang="pl-PL" dirty="0" err="1"/>
              <a:t>browserName</a:t>
            </a:r>
            <a:r>
              <a:rPr lang="pl-PL" dirty="0"/>
              <a:t>: '</a:t>
            </a:r>
            <a:r>
              <a:rPr lang="pl-PL" dirty="0" err="1"/>
              <a:t>phantomjs</a:t>
            </a:r>
            <a:r>
              <a:rPr lang="pl-PL" dirty="0"/>
              <a:t>',</a:t>
            </a:r>
          </a:p>
          <a:p>
            <a:pPr marL="1371600" lvl="3" indent="0">
              <a:buNone/>
            </a:pPr>
            <a:r>
              <a:rPr lang="pl-PL" dirty="0"/>
              <a:t>'</a:t>
            </a:r>
            <a:r>
              <a:rPr lang="pl-PL" dirty="0" err="1"/>
              <a:t>phantomjs.binary.path</a:t>
            </a:r>
            <a:r>
              <a:rPr lang="pl-PL" dirty="0"/>
              <a:t>': './</a:t>
            </a:r>
            <a:r>
              <a:rPr lang="pl-PL" dirty="0" err="1"/>
              <a:t>node_modules</a:t>
            </a:r>
            <a:r>
              <a:rPr lang="pl-PL" dirty="0"/>
              <a:t>/</a:t>
            </a:r>
            <a:r>
              <a:rPr lang="pl-PL" dirty="0" err="1"/>
              <a:t>phantomjs</a:t>
            </a:r>
            <a:r>
              <a:rPr lang="pl-PL" dirty="0"/>
              <a:t>/</a:t>
            </a:r>
            <a:r>
              <a:rPr lang="pl-PL" dirty="0" err="1"/>
              <a:t>lib</a:t>
            </a:r>
            <a:r>
              <a:rPr lang="pl-PL" dirty="0"/>
              <a:t>/</a:t>
            </a:r>
            <a:r>
              <a:rPr lang="pl-PL" dirty="0" err="1"/>
              <a:t>phantom</a:t>
            </a:r>
            <a:r>
              <a:rPr lang="pl-PL" dirty="0"/>
              <a:t>/bin/phantomjs.exe',</a:t>
            </a:r>
          </a:p>
          <a:p>
            <a:pPr marL="1371600" lvl="3" indent="0">
              <a:buNone/>
            </a:pPr>
            <a:r>
              <a:rPr lang="pl-PL" dirty="0"/>
              <a:t>'</a:t>
            </a:r>
            <a:r>
              <a:rPr lang="pl-PL" dirty="0" err="1"/>
              <a:t>phantomjs.cli.args</a:t>
            </a:r>
            <a:r>
              <a:rPr lang="pl-PL" dirty="0"/>
              <a:t>': ['--web-</a:t>
            </a:r>
            <a:r>
              <a:rPr lang="pl-PL" dirty="0" err="1"/>
              <a:t>security</a:t>
            </a:r>
            <a:r>
              <a:rPr lang="pl-PL" dirty="0"/>
              <a:t>=</a:t>
            </a:r>
            <a:r>
              <a:rPr lang="pl-PL" dirty="0" err="1"/>
              <a:t>false</a:t>
            </a:r>
            <a:r>
              <a:rPr lang="pl-PL" dirty="0"/>
              <a:t>', '--</a:t>
            </a:r>
            <a:r>
              <a:rPr lang="pl-PL" dirty="0" err="1"/>
              <a:t>ignore-ssl-errors</a:t>
            </a:r>
            <a:r>
              <a:rPr lang="pl-PL" dirty="0"/>
              <a:t>=</a:t>
            </a:r>
            <a:r>
              <a:rPr lang="pl-PL" dirty="0" err="1"/>
              <a:t>true</a:t>
            </a:r>
            <a:r>
              <a:rPr lang="pl-PL" dirty="0"/>
              <a:t>', '--</a:t>
            </a:r>
            <a:r>
              <a:rPr lang="pl-PL" dirty="0" err="1"/>
              <a:t>webdriver-loglevel</a:t>
            </a:r>
            <a:r>
              <a:rPr lang="pl-PL" dirty="0"/>
              <a:t>=DEBUG'],</a:t>
            </a:r>
          </a:p>
          <a:p>
            <a:pPr marL="914400" lvl="2" indent="0">
              <a:buNone/>
            </a:pPr>
            <a:r>
              <a:rPr lang="pl-PL" dirty="0"/>
              <a:t>},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37935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8F6E95-CAF0-4CE0-A319-833C4FCE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praktyczne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F39C60-7D7C-4758-B313-7860A65AD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5. Wykorzystanie narzędzia </a:t>
            </a:r>
            <a:r>
              <a:rPr lang="pl-PL" dirty="0" err="1"/>
              <a:t>Postman</a:t>
            </a:r>
            <a:r>
              <a:rPr lang="pl-PL" dirty="0"/>
              <a:t> w celu weryfikacji ręcznej serwisu</a:t>
            </a:r>
          </a:p>
          <a:p>
            <a:pPr lvl="1"/>
            <a:r>
              <a:rPr lang="pl-PL" dirty="0"/>
              <a:t>Instalacja </a:t>
            </a:r>
            <a:r>
              <a:rPr lang="pl-PL" dirty="0" err="1"/>
              <a:t>Postman</a:t>
            </a:r>
            <a:r>
              <a:rPr lang="pl-PL" dirty="0"/>
              <a:t> w przeglądarce Chrome</a:t>
            </a:r>
          </a:p>
          <a:p>
            <a:pPr lvl="1"/>
            <a:endParaRPr lang="pl-PL" dirty="0"/>
          </a:p>
          <a:p>
            <a:pPr marL="0" indent="0">
              <a:buNone/>
            </a:pPr>
            <a:r>
              <a:rPr lang="pl-PL" dirty="0"/>
              <a:t>6. Wykonanie testu dla metody POST</a:t>
            </a:r>
          </a:p>
          <a:p>
            <a:pPr lvl="1"/>
            <a:r>
              <a:rPr lang="pl-PL" dirty="0"/>
              <a:t>Przygotowania danych testowych w pliku JSON</a:t>
            </a:r>
          </a:p>
          <a:p>
            <a:pPr lvl="1"/>
            <a:r>
              <a:rPr lang="pl-PL" dirty="0"/>
              <a:t>Przygotowanie odpowiedzi w pliku JSON</a:t>
            </a:r>
          </a:p>
          <a:p>
            <a:pPr marL="0" indent="0">
              <a:buNone/>
            </a:pPr>
            <a:r>
              <a:rPr lang="pl-PL" dirty="0"/>
              <a:t>7. Wykonanie testu dla metody PUT</a:t>
            </a:r>
          </a:p>
          <a:p>
            <a:pPr marL="0" indent="0">
              <a:buNone/>
            </a:pPr>
            <a:r>
              <a:rPr lang="pl-PL" dirty="0"/>
              <a:t>8. Instalacja i konfiguracja </a:t>
            </a:r>
            <a:r>
              <a:rPr lang="pl-PL" dirty="0" err="1"/>
              <a:t>Jasmine</a:t>
            </a:r>
            <a:r>
              <a:rPr lang="pl-PL" dirty="0"/>
              <a:t>-report</a:t>
            </a:r>
          </a:p>
        </p:txBody>
      </p:sp>
    </p:spTree>
    <p:extLst>
      <p:ext uri="{BB962C8B-B14F-4D97-AF65-F5344CB8AC3E}">
        <p14:creationId xmlns:p14="http://schemas.microsoft.com/office/powerpoint/2010/main" val="3310470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635C27-6246-46B2-9A58-E36E6E4D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praktyczne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06853BD-62E3-4DBF-8633-E11669289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9. </a:t>
            </a:r>
            <a:r>
              <a:rPr lang="pl-PL" dirty="0" err="1"/>
              <a:t>Jasmine</a:t>
            </a:r>
            <a:r>
              <a:rPr lang="pl-PL" dirty="0"/>
              <a:t> </a:t>
            </a:r>
            <a:r>
              <a:rPr lang="pl-PL" dirty="0" err="1"/>
              <a:t>spy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10. </a:t>
            </a:r>
            <a:r>
              <a:rPr lang="pl-PL" dirty="0" err="1"/>
              <a:t>Promises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11. </a:t>
            </a:r>
            <a:r>
              <a:rPr lang="pl-PL" dirty="0" err="1"/>
              <a:t>Expect</a:t>
            </a:r>
            <a:r>
              <a:rPr lang="pl-PL" dirty="0"/>
              <a:t> uwzględniające </a:t>
            </a:r>
            <a:r>
              <a:rPr lang="pl-PL"/>
              <a:t>więcej warunków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4322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D23CDC-B106-4F35-972B-D276660B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2B190BF-AE48-4578-91B6-C4B73E976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REST API opis protokołu komunikacji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Narzędzia do testów REST API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Java </a:t>
            </a:r>
            <a:r>
              <a:rPr lang="pl-PL" dirty="0" err="1"/>
              <a:t>Script</a:t>
            </a:r>
            <a:r>
              <a:rPr lang="pl-PL" dirty="0"/>
              <a:t> ES6 - opis najważniejszych funkcji dla testera automatycznego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Protractor</a:t>
            </a:r>
            <a:r>
              <a:rPr lang="pl-PL" dirty="0"/>
              <a:t> – opis narzędzia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DDT w testach </a:t>
            </a:r>
            <a:r>
              <a:rPr lang="pl-PL" dirty="0" err="1"/>
              <a:t>RestApi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Zadania praktyczne</a:t>
            </a:r>
          </a:p>
        </p:txBody>
      </p:sp>
    </p:spTree>
    <p:extLst>
      <p:ext uri="{BB962C8B-B14F-4D97-AF65-F5344CB8AC3E}">
        <p14:creationId xmlns:p14="http://schemas.microsoft.com/office/powerpoint/2010/main" val="412321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3777D2-654B-4AB4-BD33-8FD5B0DBC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 API opis protokołu komunikacji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83DBF1-D6A5-4B29-B1CB-6F9E7B0B2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REST API (</a:t>
            </a:r>
            <a:r>
              <a:rPr lang="pl-PL" dirty="0" err="1"/>
              <a:t>Representational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Transfer) – zwane także usługami (usługi zdalne, usługi web) implementującymi pewne operację. Usługi Web charakteryzują się tym, że kod (metody) nie są wywoływane lokalnie w aplikacji tylko zdalnie na serwerze. Komunikacja najczęściej odbywa się za pomocą protokołu HTTP.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7956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80AE10-CFA9-430C-80AD-8FE9640D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 API opis protokołu komunikacji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111774C-0B66-48C6-92BC-C09E18760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Główne cechy REST: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Adres URL jest identyfikatorem metody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Rodzaje przesyłanego </a:t>
            </a:r>
            <a:r>
              <a:rPr lang="pl-PL" dirty="0" err="1"/>
              <a:t>kontentu</a:t>
            </a:r>
            <a:r>
              <a:rPr lang="pl-PL" dirty="0"/>
              <a:t>: JSON, XML, tekst, wartości binarne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Metody protokołu: </a:t>
            </a:r>
          </a:p>
          <a:p>
            <a:pPr lvl="1"/>
            <a:r>
              <a:rPr lang="pl-PL" dirty="0"/>
              <a:t>GET – pobieranie (kolekcję, pojedyncze wartości)</a:t>
            </a:r>
          </a:p>
          <a:p>
            <a:pPr lvl="1"/>
            <a:r>
              <a:rPr lang="pl-PL" dirty="0"/>
              <a:t>POST – tworzenie (kolekcje)</a:t>
            </a:r>
          </a:p>
          <a:p>
            <a:pPr lvl="1"/>
            <a:r>
              <a:rPr lang="pl-PL" dirty="0"/>
              <a:t>PUT – aktualizacja (pojedynczy element)</a:t>
            </a:r>
          </a:p>
          <a:p>
            <a:pPr lvl="1"/>
            <a:r>
              <a:rPr lang="pl-PL" dirty="0"/>
              <a:t>DELETE – usuwanie (pojedynczy element)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Format odbioru: JSON, XML, tekst, wartość binarna</a:t>
            </a:r>
          </a:p>
        </p:txBody>
      </p:sp>
    </p:spTree>
    <p:extLst>
      <p:ext uri="{BB962C8B-B14F-4D97-AF65-F5344CB8AC3E}">
        <p14:creationId xmlns:p14="http://schemas.microsoft.com/office/powerpoint/2010/main" val="354928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F97CDE-EC00-4AB2-8294-F8F1FD58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 do testów REST API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257482B-38F2-408C-A083-93A25828D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 err="1"/>
              <a:t>SoupUI</a:t>
            </a:r>
            <a:r>
              <a:rPr lang="pl-PL" dirty="0"/>
              <a:t> (</a:t>
            </a:r>
            <a:r>
              <a:rPr lang="pl-PL" dirty="0" err="1"/>
              <a:t>Fix</a:t>
            </a:r>
            <a:r>
              <a:rPr lang="pl-PL" dirty="0"/>
              <a:t> </a:t>
            </a:r>
            <a:r>
              <a:rPr lang="pl-PL" dirty="0" err="1"/>
              <a:t>license</a:t>
            </a:r>
            <a:r>
              <a:rPr lang="pl-PL" dirty="0"/>
              <a:t> 595/rok)</a:t>
            </a:r>
          </a:p>
          <a:p>
            <a:pPr marL="457200" lvl="1" indent="0">
              <a:buNone/>
            </a:pPr>
            <a:r>
              <a:rPr lang="pl-PL" dirty="0"/>
              <a:t>https://www.soapui.org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RestAssured</a:t>
            </a:r>
            <a:r>
              <a:rPr lang="pl-PL" dirty="0"/>
              <a:t> – popularna biblioteka dla języka Java</a:t>
            </a:r>
          </a:p>
          <a:p>
            <a:pPr marL="457200" lvl="1" indent="0">
              <a:buNone/>
            </a:pPr>
            <a:r>
              <a:rPr lang="pl-PL" dirty="0"/>
              <a:t>http://rest-assured.io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Postman</a:t>
            </a:r>
            <a:r>
              <a:rPr lang="pl-PL" dirty="0"/>
              <a:t> – narzędzie do testów manualnych</a:t>
            </a:r>
          </a:p>
          <a:p>
            <a:pPr marL="457200" lvl="1" indent="0">
              <a:buNone/>
            </a:pPr>
            <a:r>
              <a:rPr lang="pl-PL" dirty="0"/>
              <a:t>https://www.getpostman.com 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Custom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 (C#, Java, JavaScript, </a:t>
            </a:r>
            <a:r>
              <a:rPr lang="pl-PL" dirty="0" err="1"/>
              <a:t>Python</a:t>
            </a:r>
            <a:r>
              <a:rPr lang="pl-PL" dirty="0"/>
              <a:t> etc.)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65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79A4C0C3-FAD9-414D-996C-7D29096E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 </a:t>
            </a:r>
            <a:r>
              <a:rPr lang="pl-PL" dirty="0" err="1"/>
              <a:t>RestApi</a:t>
            </a:r>
            <a:r>
              <a:rPr lang="pl-PL" dirty="0"/>
              <a:t> – poprzez kod JS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5FC383B-AD03-47C6-90C3-2ACD1B5D0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/>
              <a:t>Zalety:</a:t>
            </a:r>
          </a:p>
          <a:p>
            <a:r>
              <a:rPr lang="pl-PL" dirty="0"/>
              <a:t>Wspólne środowisko testowe dla testów automatycznych GUI oraz testów automatycznych serwisów</a:t>
            </a:r>
          </a:p>
          <a:p>
            <a:r>
              <a:rPr lang="pl-PL" dirty="0"/>
              <a:t>Możliwość współdzielenie danych testowych pomiędzy testami API a GUI</a:t>
            </a:r>
          </a:p>
          <a:p>
            <a:r>
              <a:rPr lang="pl-PL" dirty="0"/>
              <a:t>Duża swoboda projektowania rozwiązania</a:t>
            </a:r>
          </a:p>
          <a:p>
            <a:r>
              <a:rPr lang="pl-PL" dirty="0"/>
              <a:t>Lekka szybka technologia Java </a:t>
            </a:r>
            <a:r>
              <a:rPr lang="pl-PL" dirty="0" err="1"/>
              <a:t>Script</a:t>
            </a:r>
            <a:r>
              <a:rPr lang="pl-PL" dirty="0"/>
              <a:t> </a:t>
            </a:r>
          </a:p>
          <a:p>
            <a:r>
              <a:rPr lang="pl-PL" dirty="0"/>
              <a:t>Możliwość implementacji mechanizmu przygotowania danych dla testów GUI</a:t>
            </a:r>
          </a:p>
          <a:p>
            <a:r>
              <a:rPr lang="pl-PL" dirty="0"/>
              <a:t>Darmowa technologia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Wady:</a:t>
            </a:r>
          </a:p>
          <a:p>
            <a:r>
              <a:rPr lang="pl-PL" dirty="0"/>
              <a:t>Próg wejścia – wymagane umiejętności programowania</a:t>
            </a:r>
          </a:p>
          <a:p>
            <a:r>
              <a:rPr lang="pl-PL" dirty="0"/>
              <a:t>Wymagana konfiguracja środowiska oraz konfiguracja dodatkowych bibliotek</a:t>
            </a:r>
          </a:p>
        </p:txBody>
      </p:sp>
    </p:spTree>
    <p:extLst>
      <p:ext uri="{BB962C8B-B14F-4D97-AF65-F5344CB8AC3E}">
        <p14:creationId xmlns:p14="http://schemas.microsoft.com/office/powerpoint/2010/main" val="22991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754427-9C52-40BB-89A4-184E981F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Java </a:t>
            </a:r>
            <a:r>
              <a:rPr lang="pl-PL" dirty="0" err="1"/>
              <a:t>Script</a:t>
            </a:r>
            <a:r>
              <a:rPr lang="pl-PL" dirty="0"/>
              <a:t> ES6 - opis najważniejszych funkcji dla testera automatycznego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00073EE-E151-43B7-BD45-A3B2B1F5E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/>
              <a:t>Nowości w ES6 istotne z punktu widzenia tworzenia testów automatycznych:</a:t>
            </a:r>
          </a:p>
          <a:p>
            <a:r>
              <a:rPr lang="nn-NO" b="1" dirty="0"/>
              <a:t>let i const zamiast var</a:t>
            </a:r>
            <a:endParaRPr lang="pl-PL" b="1" dirty="0"/>
          </a:p>
          <a:p>
            <a:pPr lvl="1"/>
            <a:r>
              <a:rPr lang="pl-PL" dirty="0"/>
              <a:t>przewagą na </a:t>
            </a:r>
            <a:r>
              <a:rPr lang="pl-PL" b="1" dirty="0" err="1"/>
              <a:t>var</a:t>
            </a:r>
            <a:r>
              <a:rPr lang="pl-PL" dirty="0"/>
              <a:t> jest zakres „żywotności” zadeklarowanej zmiennej. Zmienne typu </a:t>
            </a:r>
            <a:r>
              <a:rPr lang="pl-PL" b="1" dirty="0" err="1"/>
              <a:t>let</a:t>
            </a:r>
            <a:r>
              <a:rPr lang="pl-PL" dirty="0"/>
              <a:t> obowiązują w obrębie wywoływanego bloku</a:t>
            </a:r>
          </a:p>
          <a:p>
            <a:pPr lvl="1"/>
            <a:r>
              <a:rPr lang="pl-PL" b="1" dirty="0" err="1"/>
              <a:t>const</a:t>
            </a:r>
            <a:r>
              <a:rPr lang="pl-PL" dirty="0"/>
              <a:t>: jeżeli zmienna nie może zmienić wartości użyj </a:t>
            </a:r>
            <a:r>
              <a:rPr lang="pl-PL" b="1" dirty="0" err="1"/>
              <a:t>const</a:t>
            </a:r>
            <a:r>
              <a:rPr lang="pl-PL" dirty="0"/>
              <a:t>. Tak samo jak </a:t>
            </a:r>
            <a:r>
              <a:rPr lang="pl-PL" b="1" dirty="0" err="1"/>
              <a:t>let</a:t>
            </a:r>
            <a:r>
              <a:rPr lang="pl-PL" dirty="0"/>
              <a:t> obsługuje zakres bloku</a:t>
            </a:r>
            <a:endParaRPr lang="pl-PL" b="1" dirty="0"/>
          </a:p>
          <a:p>
            <a:r>
              <a:rPr lang="pl-PL" b="1" dirty="0"/>
              <a:t>łańcuchy znaków</a:t>
            </a:r>
          </a:p>
          <a:p>
            <a:pPr lvl="1"/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customer</a:t>
            </a:r>
            <a:r>
              <a:rPr lang="pl-PL" dirty="0"/>
              <a:t> = ” Jan Kowalski „;</a:t>
            </a:r>
            <a:br>
              <a:rPr lang="pl-PL" dirty="0"/>
            </a:br>
            <a:r>
              <a:rPr lang="pl-PL" dirty="0"/>
              <a:t>console.log(`Witaj, </a:t>
            </a:r>
            <a:r>
              <a:rPr lang="pl-PL" b="1" dirty="0"/>
              <a:t>${</a:t>
            </a:r>
            <a:r>
              <a:rPr lang="pl-PL" b="1" dirty="0" err="1"/>
              <a:t>customer</a:t>
            </a:r>
            <a:r>
              <a:rPr lang="pl-PL" b="1" dirty="0"/>
              <a:t> }</a:t>
            </a:r>
            <a:r>
              <a:rPr lang="pl-PL" dirty="0"/>
              <a:t>`);</a:t>
            </a:r>
            <a:endParaRPr lang="pl-PL" b="1" dirty="0"/>
          </a:p>
          <a:p>
            <a:r>
              <a:rPr lang="pl-PL" b="1" dirty="0"/>
              <a:t>Możliwość definiowania domyślnych wartości parametrów funkcji</a:t>
            </a:r>
          </a:p>
          <a:p>
            <a:pPr lvl="1"/>
            <a:r>
              <a:rPr lang="pl-PL" dirty="0"/>
              <a:t>	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setName</a:t>
            </a:r>
            <a:r>
              <a:rPr lang="pl-PL" dirty="0"/>
              <a:t>(</a:t>
            </a:r>
            <a:r>
              <a:rPr lang="pl-PL" dirty="0" err="1"/>
              <a:t>firstName</a:t>
            </a:r>
            <a:r>
              <a:rPr lang="pl-PL" b="1" dirty="0"/>
              <a:t>=”Jan”, </a:t>
            </a:r>
            <a:r>
              <a:rPr lang="pl-PL" dirty="0" err="1"/>
              <a:t>secoundName</a:t>
            </a:r>
            <a:r>
              <a:rPr lang="pl-PL" b="1" dirty="0"/>
              <a:t>=”Kowalski”){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sz="2400" dirty="0"/>
              <a:t>     console.log(„</a:t>
            </a:r>
            <a:r>
              <a:rPr lang="pl-PL" sz="2400" dirty="0" err="1"/>
              <a:t>Imie</a:t>
            </a:r>
            <a:r>
              <a:rPr lang="pl-PL" sz="2400" dirty="0"/>
              <a:t>: ” + </a:t>
            </a:r>
            <a:r>
              <a:rPr lang="pl-PL" sz="2400" dirty="0" err="1"/>
              <a:t>firstName</a:t>
            </a:r>
            <a:r>
              <a:rPr lang="pl-PL" sz="2400" dirty="0"/>
              <a:t> + „Nazwisko: ” + </a:t>
            </a:r>
            <a:r>
              <a:rPr lang="pl-PL" sz="2400" dirty="0" err="1"/>
              <a:t>secoundName</a:t>
            </a:r>
            <a:r>
              <a:rPr lang="pl-PL" sz="2400" dirty="0"/>
              <a:t>);</a:t>
            </a:r>
          </a:p>
          <a:p>
            <a:pPr marL="0" indent="0">
              <a:buNone/>
            </a:pPr>
            <a:r>
              <a:rPr lang="pl-PL" sz="2400" dirty="0"/>
              <a:t>	}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5972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2AA4DE-F395-460F-B69A-64D99339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Java </a:t>
            </a:r>
            <a:r>
              <a:rPr lang="pl-PL" dirty="0" err="1"/>
              <a:t>Script</a:t>
            </a:r>
            <a:r>
              <a:rPr lang="pl-PL" dirty="0"/>
              <a:t> ES6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A8BC6F-8F15-4251-B963-66466811B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b="1" dirty="0"/>
              <a:t>Klasy i dziedziczenie</a:t>
            </a:r>
          </a:p>
          <a:p>
            <a:pPr lvl="1"/>
            <a:r>
              <a:rPr lang="pl-PL" dirty="0" err="1"/>
              <a:t>class</a:t>
            </a:r>
            <a:r>
              <a:rPr lang="pl-PL" dirty="0"/>
              <a:t> Test {</a:t>
            </a:r>
            <a:br>
              <a:rPr lang="pl-PL" dirty="0"/>
            </a:br>
            <a:r>
              <a:rPr lang="pl-PL" dirty="0"/>
              <a:t>}</a:t>
            </a:r>
            <a:br>
              <a:rPr lang="pl-PL" dirty="0"/>
            </a:b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ExtTest</a:t>
            </a:r>
            <a:r>
              <a:rPr lang="pl-PL" dirty="0"/>
              <a:t> </a:t>
            </a:r>
            <a:r>
              <a:rPr lang="pl-PL" dirty="0" err="1"/>
              <a:t>extends</a:t>
            </a:r>
            <a:r>
              <a:rPr lang="pl-PL" dirty="0"/>
              <a:t> Test {</a:t>
            </a:r>
            <a:br>
              <a:rPr lang="pl-PL" dirty="0"/>
            </a:br>
            <a:r>
              <a:rPr lang="pl-PL" dirty="0"/>
              <a:t>}</a:t>
            </a:r>
          </a:p>
          <a:p>
            <a:pPr marL="457200" lvl="1" indent="0">
              <a:buNone/>
            </a:pPr>
            <a:r>
              <a:rPr lang="pl-PL" dirty="0"/>
              <a:t>//dziedziczymy </a:t>
            </a:r>
            <a:r>
              <a:rPr lang="pl-PL" dirty="0" err="1"/>
              <a:t>ExtTest</a:t>
            </a:r>
            <a:r>
              <a:rPr lang="pl-PL" dirty="0"/>
              <a:t> po Test</a:t>
            </a:r>
            <a:br>
              <a:rPr lang="pl-PL" dirty="0"/>
            </a:b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newTest</a:t>
            </a:r>
            <a:r>
              <a:rPr lang="pl-PL" dirty="0"/>
              <a:t>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ExtTest</a:t>
            </a:r>
            <a:r>
              <a:rPr lang="pl-PL" dirty="0"/>
              <a:t> ();</a:t>
            </a:r>
          </a:p>
          <a:p>
            <a:pPr lvl="1"/>
            <a:endParaRPr lang="pl-PL" b="1" dirty="0"/>
          </a:p>
          <a:p>
            <a:r>
              <a:rPr lang="pl-PL" b="1" dirty="0"/>
              <a:t>Przetwarzanie asynchroniczne z wykorzystaniem obietnic (</a:t>
            </a:r>
            <a:r>
              <a:rPr lang="pl-PL" b="1" dirty="0" err="1"/>
              <a:t>promises</a:t>
            </a:r>
            <a:r>
              <a:rPr lang="pl-PL" b="1" dirty="0"/>
              <a:t>)</a:t>
            </a:r>
          </a:p>
          <a:p>
            <a:pPr lvl="1"/>
            <a:r>
              <a:rPr lang="pl-PL" dirty="0"/>
              <a:t>Wykorzystanie obietnic w kodzie </a:t>
            </a:r>
            <a:r>
              <a:rPr lang="pl-PL" dirty="0" err="1"/>
              <a:t>protractora</a:t>
            </a:r>
            <a:r>
              <a:rPr lang="pl-PL" dirty="0"/>
              <a:t> wyeliminowanie metod synchronizacji czekania na obiekty na stronie. Chodzi o metody takie jak: </a:t>
            </a:r>
            <a:r>
              <a:rPr lang="pl-PL" dirty="0" err="1"/>
              <a:t>waitForElement</a:t>
            </a:r>
            <a:r>
              <a:rPr lang="pl-PL" dirty="0"/>
              <a:t>, </a:t>
            </a:r>
            <a:r>
              <a:rPr lang="pl-PL" dirty="0" err="1"/>
              <a:t>browser.sleep</a:t>
            </a:r>
            <a:r>
              <a:rPr lang="pl-PL" dirty="0"/>
              <a:t>() </a:t>
            </a:r>
            <a:r>
              <a:rPr lang="pl-PL" dirty="0" err="1"/>
              <a:t>itp</a:t>
            </a:r>
            <a:r>
              <a:rPr lang="pl-PL" dirty="0"/>
              <a:t>;</a:t>
            </a:r>
            <a:endParaRPr lang="nn-NO" b="1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00043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20BE1F-BDAA-4E94-ABB0-68961976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Protractor</a:t>
            </a:r>
            <a:r>
              <a:rPr lang="pl-PL" dirty="0"/>
              <a:t> – opis narzędzia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8853FE-2B48-4C87-A8BE-40261EA10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/>
              <a:t>Protractor</a:t>
            </a:r>
            <a:r>
              <a:rPr lang="pl-PL" dirty="0"/>
              <a:t> jest dedykowanym narzędziem do testów automatycznych dla aplikacji wytworzonych w </a:t>
            </a:r>
            <a:r>
              <a:rPr lang="pl-PL" dirty="0" err="1"/>
              <a:t>frameworku</a:t>
            </a:r>
            <a:r>
              <a:rPr lang="pl-PL" dirty="0"/>
              <a:t> </a:t>
            </a:r>
            <a:r>
              <a:rPr lang="pl-PL" dirty="0" err="1"/>
              <a:t>Angular</a:t>
            </a:r>
            <a:r>
              <a:rPr lang="pl-PL" dirty="0"/>
              <a:t>, główne właściwości:</a:t>
            </a:r>
          </a:p>
          <a:p>
            <a:r>
              <a:rPr lang="pl-PL" dirty="0"/>
              <a:t>Dedykowany </a:t>
            </a:r>
            <a:r>
              <a:rPr lang="pl-PL" dirty="0" err="1"/>
              <a:t>lokatory</a:t>
            </a:r>
            <a:r>
              <a:rPr lang="pl-PL" dirty="0"/>
              <a:t> dla technologii </a:t>
            </a:r>
            <a:r>
              <a:rPr lang="pl-PL" dirty="0" err="1"/>
              <a:t>angular</a:t>
            </a:r>
            <a:r>
              <a:rPr lang="pl-PL" dirty="0"/>
              <a:t> tj. </a:t>
            </a:r>
          </a:p>
          <a:p>
            <a:pPr lvl="1"/>
            <a:r>
              <a:rPr lang="pl-PL" sz="2000" dirty="0" err="1"/>
              <a:t>by.exactBinding</a:t>
            </a:r>
            <a:r>
              <a:rPr lang="pl-PL" sz="2000" dirty="0"/>
              <a:t> (przykład DOM: &lt;</a:t>
            </a:r>
            <a:r>
              <a:rPr lang="pl-PL" sz="2000" dirty="0" err="1"/>
              <a:t>span</a:t>
            </a:r>
            <a:r>
              <a:rPr lang="pl-PL" sz="2000" dirty="0"/>
              <a:t> </a:t>
            </a:r>
            <a:r>
              <a:rPr lang="pl-PL" sz="2000" b="1" dirty="0" err="1"/>
              <a:t>ng</a:t>
            </a:r>
            <a:r>
              <a:rPr lang="pl-PL" sz="2000" b="1" dirty="0"/>
              <a:t>-bind</a:t>
            </a:r>
            <a:r>
              <a:rPr lang="pl-PL" sz="2000" dirty="0"/>
              <a:t>=”person-email”&gt;&lt;/</a:t>
            </a:r>
            <a:r>
              <a:rPr lang="pl-PL" sz="2000" dirty="0" err="1"/>
              <a:t>span</a:t>
            </a:r>
            <a:r>
              <a:rPr lang="pl-PL" sz="2000" dirty="0"/>
              <a:t>&gt;)</a:t>
            </a:r>
          </a:p>
          <a:p>
            <a:pPr lvl="1"/>
            <a:r>
              <a:rPr lang="pl-PL" sz="2000" dirty="0" err="1"/>
              <a:t>by.model</a:t>
            </a:r>
            <a:r>
              <a:rPr lang="pl-PL" sz="2000" dirty="0"/>
              <a:t> (przykład DOM: &lt;</a:t>
            </a:r>
            <a:r>
              <a:rPr lang="pl-PL" sz="2000" dirty="0" err="1"/>
              <a:t>input</a:t>
            </a:r>
            <a:r>
              <a:rPr lang="pl-PL" sz="2000" dirty="0"/>
              <a:t> </a:t>
            </a:r>
            <a:r>
              <a:rPr lang="pl-PL" sz="2000" dirty="0" err="1"/>
              <a:t>type</a:t>
            </a:r>
            <a:r>
              <a:rPr lang="pl-PL" sz="2000" dirty="0"/>
              <a:t>=”</a:t>
            </a:r>
            <a:r>
              <a:rPr lang="pl-PL" sz="2000" dirty="0" err="1"/>
              <a:t>text</a:t>
            </a:r>
            <a:r>
              <a:rPr lang="pl-PL" sz="2000" dirty="0"/>
              <a:t>” </a:t>
            </a:r>
            <a:r>
              <a:rPr lang="pl-PL" sz="2000" b="1" dirty="0" err="1"/>
              <a:t>ng</a:t>
            </a:r>
            <a:r>
              <a:rPr lang="pl-PL" sz="2000" b="1" dirty="0"/>
              <a:t>-model</a:t>
            </a:r>
            <a:r>
              <a:rPr lang="pl-PL" sz="2000" dirty="0"/>
              <a:t>=”person.name”&gt;)</a:t>
            </a:r>
          </a:p>
          <a:p>
            <a:pPr lvl="1"/>
            <a:r>
              <a:rPr lang="pl-PL" sz="2000" dirty="0" err="1"/>
              <a:t>by.repeater</a:t>
            </a:r>
            <a:r>
              <a:rPr lang="pl-PL" sz="2000" dirty="0"/>
              <a:t> (przykład DOM: &lt;div </a:t>
            </a:r>
            <a:r>
              <a:rPr lang="pl-PL" sz="2000" b="1" dirty="0" err="1"/>
              <a:t>ng-repeat</a:t>
            </a:r>
            <a:r>
              <a:rPr lang="pl-PL" sz="2000" dirty="0"/>
              <a:t>=”</a:t>
            </a:r>
            <a:r>
              <a:rPr lang="pl-PL" sz="2000" dirty="0" err="1"/>
              <a:t>cat</a:t>
            </a:r>
            <a:r>
              <a:rPr lang="pl-PL" sz="2000" dirty="0"/>
              <a:t> in </a:t>
            </a:r>
            <a:r>
              <a:rPr lang="pl-PL" sz="2000" dirty="0" err="1"/>
              <a:t>pets</a:t>
            </a:r>
            <a:r>
              <a:rPr lang="pl-PL" sz="2000" dirty="0"/>
              <a:t>”&gt;)</a:t>
            </a:r>
          </a:p>
          <a:p>
            <a:pPr lvl="1"/>
            <a:r>
              <a:rPr lang="pl-PL" sz="2000" dirty="0" err="1"/>
              <a:t>by.buttonText</a:t>
            </a:r>
            <a:endParaRPr lang="pl-PL" sz="2000" dirty="0"/>
          </a:p>
          <a:p>
            <a:pPr lvl="1"/>
            <a:endParaRPr lang="pl-PL" sz="2000" dirty="0"/>
          </a:p>
          <a:p>
            <a:endParaRPr lang="pl-PL" sz="2400" dirty="0"/>
          </a:p>
          <a:p>
            <a:pPr lvl="1"/>
            <a:endParaRPr lang="pl-PL" dirty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4665400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717</Words>
  <Application>Microsoft Office PowerPoint</Application>
  <PresentationFormat>Panoramiczny</PresentationFormat>
  <Paragraphs>139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Motyw pakietu Office</vt:lpstr>
      <vt:lpstr>Test automatyczne Rest Api za pomocą frameworka Protractor </vt:lpstr>
      <vt:lpstr>Agenda</vt:lpstr>
      <vt:lpstr>REST API opis protokołu komunikacji</vt:lpstr>
      <vt:lpstr>REST API opis protokołu komunikacji</vt:lpstr>
      <vt:lpstr>Narzędzia do testów REST API</vt:lpstr>
      <vt:lpstr>Testy RestApi – poprzez kod JS</vt:lpstr>
      <vt:lpstr>Java Script ES6 - opis najważniejszych funkcji dla testera automatycznego</vt:lpstr>
      <vt:lpstr>Java Script ES6 cd.</vt:lpstr>
      <vt:lpstr>Protractor – opis narzędzia</vt:lpstr>
      <vt:lpstr>Protractor – opis narzędzia cd.</vt:lpstr>
      <vt:lpstr>DDT w testach RestApi</vt:lpstr>
      <vt:lpstr>Zadania praktyczne</vt:lpstr>
      <vt:lpstr>Zadania praktyczne cd.</vt:lpstr>
      <vt:lpstr>Zadania praktyczne cd.</vt:lpstr>
      <vt:lpstr>Zadania praktyczne cd.</vt:lpstr>
      <vt:lpstr>Zadania praktyczne cd.</vt:lpstr>
      <vt:lpstr>Zadania praktyczne cd.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automatyczne Rest Api za pomocą biblioteki Protractor </dc:title>
  <dc:creator>swwa siiii</dc:creator>
  <cp:lastModifiedBy>swwa siiii</cp:lastModifiedBy>
  <cp:revision>30</cp:revision>
  <dcterms:created xsi:type="dcterms:W3CDTF">2018-04-19T11:23:14Z</dcterms:created>
  <dcterms:modified xsi:type="dcterms:W3CDTF">2018-04-19T16:49:40Z</dcterms:modified>
</cp:coreProperties>
</file>