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811" r:id="rId2"/>
  </p:sldMasterIdLst>
  <p:notesMasterIdLst>
    <p:notesMasterId r:id="rId22"/>
  </p:notesMasterIdLst>
  <p:sldIdLst>
    <p:sldId id="256" r:id="rId3"/>
    <p:sldId id="257" r:id="rId4"/>
    <p:sldId id="258" r:id="rId5"/>
    <p:sldId id="273" r:id="rId6"/>
    <p:sldId id="259" r:id="rId7"/>
    <p:sldId id="260" r:id="rId8"/>
    <p:sldId id="265" r:id="rId9"/>
    <p:sldId id="261" r:id="rId10"/>
    <p:sldId id="267" r:id="rId11"/>
    <p:sldId id="262" r:id="rId12"/>
    <p:sldId id="266" r:id="rId13"/>
    <p:sldId id="263" r:id="rId14"/>
    <p:sldId id="264" r:id="rId15"/>
    <p:sldId id="268" r:id="rId16"/>
    <p:sldId id="269" r:id="rId17"/>
    <p:sldId id="270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38D2C-80FD-439A-8B39-C20B67535143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2ECCA-5BB7-4522-AE3D-A05BB02828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0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EBCA-EAE8-40E4-82EA-A32F1D55D2F0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8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EF91-DC3B-4E43-BAD6-8DD47640ADA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9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0308-21AF-4044-878B-78CBDFDB604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17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998CDE-1C0F-4086-87B1-8959410922B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7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C1F-A243-4427-A5E8-8584C3BE42B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5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DBE0-F3F5-444D-8DB7-7D6DD1B22FB6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8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D462-ED45-4E6D-8AF3-6AA5871C3BC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67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E65-2E0C-4927-A1E7-DC33935162C2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9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099D-F62E-4E91-A45C-9578087CEB70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729F-EE4D-410F-A06D-1B49B47C63CB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32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2133-9F03-4B75-B15E-ACFFFB4C1A55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0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B8A-CF93-4EAA-8745-752472266D8E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490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D6-6C9E-48D5-96B6-84486BBC1BF0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02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0DE-DE16-4507-81EE-E5D76503DEF3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608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7FA1-095B-43D6-8C42-F28CEBAC1F9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1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D0B-0EF9-4918-902A-A03CD5F3366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6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0FDA-0051-410B-9CBE-70F982ECA2E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599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80C-7C00-4A36-ADBE-CD8F01D439D1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77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31EB-53D9-4A77-AE3F-1D5051B0BB6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02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6E-B675-405C-B49C-B9FD3CAB231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69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CEB-C20A-4666-AC65-81A7FCE4A33B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1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292-6C67-48AC-B73A-B691A19DDAC8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83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99B-3456-4748-B1D6-F389C862C48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0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5BA-5578-4422-8EEA-16B3986FCE0B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85BC-49B0-4090-9B1F-8BA2F6F53C37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8227-49CE-49C6-B43F-3CB6BB3F2D9E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8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AC57-177F-4774-A947-24B031BED5F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96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D364-C910-4A90-91B4-5E59DCA2A7D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3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45571D-AC24-4122-9F30-0A26219C0CA4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77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03AB0-E5B2-4983-BF3F-FE6B109725E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67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elenium-release.storage.googleapis.com/index.html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quest/request" TargetMode="External"/><Relationship Id="rId2" Type="http://schemas.openxmlformats.org/officeDocument/2006/relationships/hyperlink" Target="https://www.protractortest.org/#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jasmine.github.io/tutorials/your_first_suite" TargetMode="External"/><Relationship Id="rId4" Type="http://schemas.openxmlformats.org/officeDocument/2006/relationships/hyperlink" Target="https://jsonplaceholder.typicode.com/posts/?userId=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jsonplaceholder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npmjs.com/package/protractor-html-reporter" TargetMode="External"/><Relationship Id="rId4" Type="http://schemas.openxmlformats.org/officeDocument/2006/relationships/hyperlink" Target="https://github.com/larrymyers/jasmine-reporte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BB5A8-3F11-498A-B87C-A2631D86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556" y="1903577"/>
            <a:ext cx="7462887" cy="2865390"/>
          </a:xfrm>
        </p:spPr>
        <p:txBody>
          <a:bodyPr>
            <a:normAutofit fontScale="90000"/>
          </a:bodyPr>
          <a:lstStyle/>
          <a:p>
            <a:r>
              <a:rPr lang="pl-PL" dirty="0"/>
              <a:t>Test automatyczne Rest </a:t>
            </a:r>
            <a:r>
              <a:rPr lang="pl-PL" dirty="0" err="1"/>
              <a:t>Api</a:t>
            </a:r>
            <a:r>
              <a:rPr lang="pl-PL" dirty="0"/>
              <a:t> za pomocą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Protractor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41A8398-E58E-454E-8996-10F6A87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4557" y="4525347"/>
            <a:ext cx="5542476" cy="791716"/>
          </a:xfrm>
        </p:spPr>
        <p:txBody>
          <a:bodyPr/>
          <a:lstStyle/>
          <a:p>
            <a:r>
              <a:rPr lang="pl-PL" sz="2400" dirty="0"/>
              <a:t>autor: Michał Ożibko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5080A2A-0969-4A3A-9074-1F30C07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</a:t>
            </a:fld>
            <a:endParaRPr lang="pl-PL"/>
          </a:p>
        </p:txBody>
      </p:sp>
      <p:pic>
        <p:nvPicPr>
          <p:cNvPr id="5" name="Picture 2" descr="Podobny obraz">
            <a:extLst>
              <a:ext uri="{FF2B5EF4-FFF2-40B4-BE49-F238E27FC236}">
                <a16:creationId xmlns:a16="http://schemas.microsoft.com/office/drawing/2014/main" id="{A951F112-5B63-49C7-B9F5-FD2D7AD1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41" y="4267616"/>
            <a:ext cx="1496443" cy="10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8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20BE1F-BDAA-4E94-ABB0-6896197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853FE-2B48-4C87-A8BE-40261EA1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178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pl-PL" b="1" dirty="0" err="1"/>
              <a:t>Protractor</a:t>
            </a:r>
            <a:r>
              <a:rPr lang="pl-PL" dirty="0"/>
              <a:t> jest dedykowanym narzędziem do testów automatycznych dla aplikacji wytworzonych w </a:t>
            </a:r>
            <a:r>
              <a:rPr lang="pl-PL" dirty="0" err="1"/>
              <a:t>frameworku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, główne właściwości:</a:t>
            </a:r>
          </a:p>
          <a:p>
            <a:r>
              <a:rPr lang="pl-PL" dirty="0"/>
              <a:t>Dedykowany </a:t>
            </a:r>
            <a:r>
              <a:rPr lang="pl-PL" dirty="0" err="1"/>
              <a:t>lokatory</a:t>
            </a:r>
            <a:r>
              <a:rPr lang="pl-PL" dirty="0"/>
              <a:t> dla technologii </a:t>
            </a:r>
            <a:r>
              <a:rPr lang="pl-PL" dirty="0" err="1"/>
              <a:t>angular</a:t>
            </a:r>
            <a:r>
              <a:rPr lang="pl-PL" dirty="0"/>
              <a:t> tj. </a:t>
            </a:r>
          </a:p>
          <a:p>
            <a:pPr lvl="1"/>
            <a:r>
              <a:rPr lang="pl-PL" sz="2000" dirty="0" err="1"/>
              <a:t>by.exactBinding</a:t>
            </a:r>
            <a:r>
              <a:rPr lang="pl-PL" sz="2000" dirty="0"/>
              <a:t> (przykład DOM: &lt;</a:t>
            </a:r>
            <a:r>
              <a:rPr lang="pl-PL" sz="2000" dirty="0" err="1"/>
              <a:t>span</a:t>
            </a:r>
            <a:r>
              <a:rPr lang="pl-PL" sz="2000" dirty="0"/>
              <a:t> </a:t>
            </a:r>
            <a:r>
              <a:rPr lang="pl-PL" sz="2000" b="1" dirty="0" err="1"/>
              <a:t>ng</a:t>
            </a:r>
            <a:r>
              <a:rPr lang="pl-PL" sz="2000" b="1" dirty="0"/>
              <a:t>-bind</a:t>
            </a:r>
            <a:r>
              <a:rPr lang="pl-PL" sz="2000" dirty="0"/>
              <a:t>=”person-email”&gt;&lt;/</a:t>
            </a:r>
            <a:r>
              <a:rPr lang="pl-PL" sz="2000" dirty="0" err="1"/>
              <a:t>span</a:t>
            </a:r>
            <a:r>
              <a:rPr lang="pl-PL" sz="2000" dirty="0"/>
              <a:t>&gt;)</a:t>
            </a:r>
          </a:p>
          <a:p>
            <a:pPr lvl="1"/>
            <a:r>
              <a:rPr lang="pl-PL" sz="2000" dirty="0" err="1"/>
              <a:t>by.model</a:t>
            </a:r>
            <a:r>
              <a:rPr lang="pl-PL" sz="2000" dirty="0"/>
              <a:t> (przykład DOM: &lt;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r>
              <a:rPr lang="pl-PL" sz="2000" dirty="0"/>
              <a:t>=”</a:t>
            </a:r>
            <a:r>
              <a:rPr lang="pl-PL" sz="2000" dirty="0" err="1"/>
              <a:t>text</a:t>
            </a:r>
            <a:r>
              <a:rPr lang="pl-PL" sz="2000" dirty="0"/>
              <a:t>” </a:t>
            </a:r>
            <a:r>
              <a:rPr lang="pl-PL" sz="2000" b="1" dirty="0" err="1"/>
              <a:t>ng</a:t>
            </a:r>
            <a:r>
              <a:rPr lang="pl-PL" sz="2000" b="1" dirty="0"/>
              <a:t>-model</a:t>
            </a:r>
            <a:r>
              <a:rPr lang="pl-PL" sz="2000" dirty="0"/>
              <a:t>=”person.name”&gt;)</a:t>
            </a:r>
          </a:p>
          <a:p>
            <a:pPr lvl="1"/>
            <a:r>
              <a:rPr lang="pl-PL" sz="2000" dirty="0" err="1"/>
              <a:t>by.repeater</a:t>
            </a:r>
            <a:r>
              <a:rPr lang="pl-PL" sz="2000" dirty="0"/>
              <a:t> (przykład DOM: &lt;div </a:t>
            </a:r>
            <a:r>
              <a:rPr lang="pl-PL" sz="2000" b="1" dirty="0" err="1"/>
              <a:t>ng-repeat</a:t>
            </a:r>
            <a:r>
              <a:rPr lang="pl-PL" sz="2000" dirty="0"/>
              <a:t>=”</a:t>
            </a:r>
            <a:r>
              <a:rPr lang="pl-PL" sz="2000" dirty="0" err="1"/>
              <a:t>cat</a:t>
            </a:r>
            <a:r>
              <a:rPr lang="pl-PL" sz="2000" dirty="0"/>
              <a:t> in </a:t>
            </a:r>
            <a:r>
              <a:rPr lang="pl-PL" sz="2000" dirty="0" err="1"/>
              <a:t>pets</a:t>
            </a:r>
            <a:r>
              <a:rPr lang="pl-PL" sz="2000" dirty="0"/>
              <a:t>”&gt;)</a:t>
            </a:r>
          </a:p>
          <a:p>
            <a:pPr lvl="1"/>
            <a:r>
              <a:rPr lang="pl-PL" sz="2000" dirty="0" err="1"/>
              <a:t>by.buttonText</a:t>
            </a:r>
            <a:endParaRPr lang="pl-PL" sz="2000" dirty="0"/>
          </a:p>
          <a:p>
            <a:pPr lvl="1"/>
            <a:endParaRPr lang="pl-PL" sz="2000" dirty="0"/>
          </a:p>
          <a:p>
            <a:endParaRPr lang="pl-PL" sz="2400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CC8FA7-EB74-4FA7-A4ED-51B11EF4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172A65-7E61-4BE6-85BF-8D2587AA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10</a:t>
            </a:fld>
            <a:endParaRPr lang="pl-PL"/>
          </a:p>
        </p:txBody>
      </p:sp>
      <p:pic>
        <p:nvPicPr>
          <p:cNvPr id="6148" name="Picture 4" descr="Znalezione obrazy dla zapytania protractor logo">
            <a:extLst>
              <a:ext uri="{FF2B5EF4-FFF2-40B4-BE49-F238E27FC236}">
                <a16:creationId xmlns:a16="http://schemas.microsoft.com/office/drawing/2014/main" id="{C38EBB6D-9325-4C2D-B891-FFF77239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5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CA3BE-EE8F-405D-9D17-657AFBC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07F06D-18C7-46D4-9C02-5DFDB6A8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Mechanizmy synchronizacji elementów:</a:t>
            </a:r>
          </a:p>
          <a:p>
            <a:pPr lvl="1"/>
            <a:r>
              <a:rPr lang="pl-PL" dirty="0"/>
              <a:t>Synchronizacja bezwarunkowa (</a:t>
            </a:r>
            <a:r>
              <a:rPr lang="pl-PL" dirty="0" err="1"/>
              <a:t>Unconditional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browser.wait</a:t>
            </a:r>
            <a:r>
              <a:rPr lang="pl-PL" dirty="0"/>
              <a:t>(10))</a:t>
            </a:r>
          </a:p>
          <a:p>
            <a:pPr lvl="1"/>
            <a:r>
              <a:rPr lang="pl-PL" dirty="0"/>
              <a:t>Synchronizacja warunkowa (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Implicit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browser.manage</a:t>
            </a:r>
            <a:r>
              <a:rPr lang="pl-PL" dirty="0"/>
              <a:t>().</a:t>
            </a:r>
            <a:r>
              <a:rPr lang="pl-PL" dirty="0" err="1"/>
              <a:t>timeouts</a:t>
            </a:r>
            <a:r>
              <a:rPr lang="pl-PL" dirty="0"/>
              <a:t>().</a:t>
            </a:r>
            <a:r>
              <a:rPr lang="pl-PL" dirty="0" err="1"/>
              <a:t>pageLoadTimeout</a:t>
            </a:r>
            <a:r>
              <a:rPr lang="pl-PL" dirty="0"/>
              <a:t>(1000);)</a:t>
            </a:r>
          </a:p>
          <a:p>
            <a:pPr lvl="2"/>
            <a:r>
              <a:rPr lang="pl-PL" b="1" dirty="0" err="1"/>
              <a:t>Explicit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: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started</a:t>
            </a:r>
            <a:r>
              <a:rPr lang="pl-PL" dirty="0"/>
              <a:t> = </a:t>
            </a:r>
            <a:r>
              <a:rPr lang="pl-PL" dirty="0" err="1"/>
              <a:t>startTestServer</a:t>
            </a:r>
            <a:r>
              <a:rPr lang="pl-PL" dirty="0"/>
              <a:t>(); </a:t>
            </a:r>
            <a:r>
              <a:rPr lang="pl-PL" dirty="0" err="1"/>
              <a:t>browser.wait</a:t>
            </a:r>
            <a:r>
              <a:rPr lang="pl-PL" dirty="0"/>
              <a:t>(</a:t>
            </a:r>
            <a:r>
              <a:rPr lang="pl-PL" dirty="0" err="1"/>
              <a:t>started</a:t>
            </a:r>
            <a:r>
              <a:rPr lang="pl-PL" dirty="0"/>
              <a:t>, 5 * 1000, ‚Server </a:t>
            </a:r>
            <a:r>
              <a:rPr lang="pl-PL" dirty="0" err="1"/>
              <a:t>should</a:t>
            </a:r>
            <a:r>
              <a:rPr lang="pl-PL" dirty="0"/>
              <a:t> start </a:t>
            </a:r>
            <a:r>
              <a:rPr lang="pl-PL" dirty="0" err="1"/>
              <a:t>within</a:t>
            </a:r>
            <a:r>
              <a:rPr lang="pl-PL" dirty="0"/>
              <a:t> 5 </a:t>
            </a:r>
            <a:r>
              <a:rPr lang="pl-PL" dirty="0" err="1"/>
              <a:t>seconds</a:t>
            </a:r>
            <a:r>
              <a:rPr lang="pl-PL" dirty="0"/>
              <a:t>’);)</a:t>
            </a:r>
          </a:p>
          <a:p>
            <a:pPr lvl="1"/>
            <a:r>
              <a:rPr lang="pl-PL" b="1" dirty="0" err="1"/>
              <a:t>Promises</a:t>
            </a:r>
            <a:r>
              <a:rPr lang="pl-PL" b="1" dirty="0"/>
              <a:t> – </a:t>
            </a:r>
            <a:r>
              <a:rPr lang="pl-PL" dirty="0"/>
              <a:t>mechanizm do </a:t>
            </a:r>
            <a:r>
              <a:rPr lang="pl-PL" dirty="0" err="1"/>
              <a:t>wywołań</a:t>
            </a:r>
            <a:r>
              <a:rPr lang="pl-PL" dirty="0"/>
              <a:t> asynchronicznych</a:t>
            </a:r>
          </a:p>
          <a:p>
            <a:pPr lvl="2"/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it</a:t>
            </a:r>
            <a:r>
              <a:rPr lang="pl-PL" dirty="0"/>
              <a:t>(‚</a:t>
            </a:r>
            <a:r>
              <a:rPr lang="pl-PL" dirty="0" err="1"/>
              <a:t>find</a:t>
            </a:r>
            <a:r>
              <a:rPr lang="pl-PL" dirty="0"/>
              <a:t> a on-line </a:t>
            </a:r>
            <a:r>
              <a:rPr lang="pl-PL" dirty="0" err="1"/>
              <a:t>course</a:t>
            </a:r>
            <a:r>
              <a:rPr lang="pl-PL" dirty="0"/>
              <a:t>’, </a:t>
            </a:r>
            <a:r>
              <a:rPr lang="pl-PL" dirty="0" err="1"/>
              <a:t>function</a:t>
            </a:r>
            <a:r>
              <a:rPr lang="pl-PL" dirty="0"/>
              <a:t>(){</a:t>
            </a:r>
          </a:p>
          <a:p>
            <a:pPr marL="914400" lvl="2" indent="0">
              <a:buNone/>
            </a:pPr>
            <a:r>
              <a:rPr lang="pl-PL" dirty="0"/>
              <a:t>	</a:t>
            </a:r>
            <a:r>
              <a:rPr lang="pl-PL" dirty="0" err="1"/>
              <a:t>mainPage.gotoItCourse</a:t>
            </a:r>
            <a:r>
              <a:rPr lang="pl-PL" dirty="0"/>
              <a:t>()</a:t>
            </a:r>
            <a:r>
              <a:rPr lang="pl-PL" b="1" dirty="0"/>
              <a:t>.</a:t>
            </a:r>
            <a:r>
              <a:rPr lang="pl-PL" b="1" dirty="0" err="1"/>
              <a:t>then</a:t>
            </a:r>
            <a:r>
              <a:rPr lang="pl-PL" b="1" dirty="0"/>
              <a:t>(</a:t>
            </a:r>
            <a:r>
              <a:rPr lang="pl-PL" dirty="0"/>
              <a:t>() =&gt;</a:t>
            </a:r>
            <a:r>
              <a:rPr lang="pl-PL" dirty="0" err="1"/>
              <a:t>itCoursePage.gotoOther</a:t>
            </a:r>
            <a:r>
              <a:rPr lang="pl-PL" dirty="0"/>
              <a:t>()</a:t>
            </a:r>
            <a:r>
              <a:rPr lang="pl-PL" b="1" dirty="0"/>
              <a:t>)</a:t>
            </a:r>
          </a:p>
          <a:p>
            <a:pPr marL="914400" lvl="2" indent="0">
              <a:buNone/>
            </a:pPr>
            <a:r>
              <a:rPr lang="pl-PL" dirty="0"/>
              <a:t>}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35F1FCF-5534-4E05-B445-FF5B6737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20A6EB8-90FA-466D-8014-A125401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11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12DABE8D-1DED-4BF9-80E0-F5C91D3B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1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3CFCD-2F75-4916-ABF9-1F024613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4C4A38-C0CA-499B-B194-C6276439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DDT (Data </a:t>
            </a:r>
            <a:r>
              <a:rPr lang="pl-PL" dirty="0" err="1"/>
              <a:t>Driven</a:t>
            </a:r>
            <a:r>
              <a:rPr lang="pl-PL" dirty="0"/>
              <a:t> Test) – metodologia, która polega na testowaniu opartym o dane testowe. Innymi słowy zastosowanie tej techniki umożliwia sterowanie przypadkami testowymi poprzez dane testowe.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Korzyści: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Powtarzalność wykonanych testów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Oddzielenie logiki testów od danych testowych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Zmniejszenie liczby przypadków testowych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4BA447-EDDC-49CE-B15E-6395DE23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BAB85B0-DE12-4268-A081-9B3B5DC8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12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BE84A3E8-0E27-479F-BF6E-BFC44F2C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1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9E086-F488-45AC-88D0-02E457CF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F2502-56E2-46BE-953E-1B09CBF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https://github.com/qadevpl/repo/tree/master/WarsztatQA</a:t>
            </a:r>
          </a:p>
          <a:p>
            <a:pPr marL="514350" indent="-514350">
              <a:buAutoNum type="arabicPeriod"/>
            </a:pPr>
            <a:r>
              <a:rPr lang="pl-PL" dirty="0"/>
              <a:t>Konfiguracja środowiska, niezbędne instalacje:</a:t>
            </a:r>
          </a:p>
          <a:p>
            <a:pPr lvl="1"/>
            <a:r>
              <a:rPr lang="pl-PL" dirty="0" err="1"/>
              <a:t>NodeJS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https://nodejs.org/en/</a:t>
            </a:r>
            <a:endParaRPr lang="pl-PL" dirty="0"/>
          </a:p>
          <a:p>
            <a:pPr lvl="1"/>
            <a:r>
              <a:rPr lang="pl-PL" dirty="0" err="1"/>
              <a:t>VisualStudio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https://code.visualstudio.com</a:t>
            </a:r>
            <a:endParaRPr lang="pl-PL" dirty="0"/>
          </a:p>
          <a:p>
            <a:pPr lvl="1"/>
            <a:r>
              <a:rPr lang="pl-PL" dirty="0" err="1"/>
              <a:t>JavaSE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http://www.oracle.com/technetwork/java/javase/downloads/index.html</a:t>
            </a:r>
            <a:endParaRPr lang="pl-PL" dirty="0"/>
          </a:p>
          <a:p>
            <a:pPr lvl="1"/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Grid</a:t>
            </a:r>
            <a:r>
              <a:rPr lang="pl-PL" dirty="0"/>
              <a:t> 2.41.0: </a:t>
            </a:r>
            <a:r>
              <a:rPr lang="pl-PL" dirty="0">
                <a:hlinkClick r:id="rId5"/>
              </a:rPr>
              <a:t>http://selenium-release.storage.googleapis.com/index.html</a:t>
            </a:r>
            <a:endParaRPr lang="pl-PL" dirty="0"/>
          </a:p>
          <a:p>
            <a:pPr lvl="1"/>
            <a:r>
              <a:rPr lang="pl-PL" dirty="0" err="1"/>
              <a:t>Protractor</a:t>
            </a:r>
            <a:r>
              <a:rPr lang="pl-PL" dirty="0"/>
              <a:t>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–g </a:t>
            </a:r>
            <a:r>
              <a:rPr lang="pl-PL" dirty="0" err="1"/>
              <a:t>protractor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113949-FA66-4826-9985-70876E85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C5A9FA-5FFD-44E0-8461-B2757C5E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13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9FF21-38C5-4A12-9C3B-133642E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A5C5BF-8B09-4358-AE5A-3A8C188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2. Uruchomienie pierwszego testu automatycznego napisanego w </a:t>
            </a:r>
            <a:r>
              <a:rPr lang="pl-PL" dirty="0" err="1"/>
              <a:t>protractor</a:t>
            </a:r>
            <a:r>
              <a:rPr lang="pl-PL" dirty="0"/>
              <a:t>, przykład z oficjalnej strony: </a:t>
            </a:r>
            <a:r>
              <a:rPr lang="pl-PL" dirty="0">
                <a:hlinkClick r:id="rId2"/>
              </a:rPr>
              <a:t>https://www.protractortest.org/#/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err="1"/>
              <a:t>java</a:t>
            </a:r>
            <a:r>
              <a:rPr lang="pl-PL" b="1" dirty="0"/>
              <a:t> –jar </a:t>
            </a:r>
            <a:r>
              <a:rPr lang="pl-PL" dirty="0"/>
              <a:t>selenium-server-standalone-2.41.0.jar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Utworzenie 1 testu </a:t>
            </a:r>
            <a:r>
              <a:rPr lang="pl-PL" dirty="0" err="1"/>
              <a:t>RestAPI</a:t>
            </a:r>
            <a:r>
              <a:rPr lang="pl-PL" dirty="0"/>
              <a:t> wykorzystując bibliotekę </a:t>
            </a:r>
            <a:r>
              <a:rPr lang="pl-PL" dirty="0" err="1"/>
              <a:t>request</a:t>
            </a:r>
            <a:r>
              <a:rPr lang="pl-PL" dirty="0"/>
              <a:t>:</a:t>
            </a:r>
          </a:p>
          <a:p>
            <a:pPr lvl="1"/>
            <a:r>
              <a:rPr lang="pl-PL" dirty="0">
                <a:hlinkClick r:id="rId3"/>
              </a:rPr>
              <a:t>https://github.com/request/request</a:t>
            </a:r>
            <a:endParaRPr lang="pl-PL" dirty="0"/>
          </a:p>
          <a:p>
            <a:pPr lvl="1"/>
            <a:r>
              <a:rPr lang="pl-PL" dirty="0"/>
              <a:t>Instalacja biblioteki lokalnie: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–</a:t>
            </a:r>
            <a:r>
              <a:rPr lang="pl-PL" dirty="0" err="1"/>
              <a:t>save-dev</a:t>
            </a:r>
            <a:endParaRPr lang="pl-PL" dirty="0"/>
          </a:p>
          <a:p>
            <a:pPr lvl="1"/>
            <a:r>
              <a:rPr lang="pl-PL" dirty="0"/>
              <a:t>Zapytanie do serwisu: </a:t>
            </a:r>
            <a:r>
              <a:rPr lang="pl-PL" dirty="0">
                <a:hlinkClick r:id="rId4"/>
              </a:rPr>
              <a:t>https://jsonplaceholder.typicode.com/posts/?userId=5</a:t>
            </a:r>
            <a:endParaRPr lang="pl-PL" dirty="0"/>
          </a:p>
          <a:p>
            <a:pPr lvl="1"/>
            <a:r>
              <a:rPr lang="pl-PL" dirty="0"/>
              <a:t>Weryfikacja czy odpowiedź jest 200</a:t>
            </a:r>
          </a:p>
          <a:p>
            <a:pPr lvl="1"/>
            <a:r>
              <a:rPr lang="pl-PL" dirty="0">
                <a:hlinkClick r:id="rId5"/>
              </a:rPr>
              <a:t>https://jasmine.github.io/tutorials/your_first_suite</a:t>
            </a: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B42DC8-D52C-458F-B9D4-95DF039B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4A5E2A8-7D64-423F-B5D5-01E96A22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05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8927C-2F16-488B-AA41-B44957C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D8BDC-5F96-4CBD-89AB-E1A5DFE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b="1" dirty="0"/>
              <a:t>4. Debugowanie kodu, ustawienia </a:t>
            </a:r>
            <a:r>
              <a:rPr lang="pl-PL" b="1" dirty="0" err="1"/>
              <a:t>VisualStudio</a:t>
            </a:r>
            <a:r>
              <a:rPr lang="pl-PL" b="1" dirty="0"/>
              <a:t> </a:t>
            </a:r>
            <a:r>
              <a:rPr lang="pl-PL" b="1" dirty="0" err="1"/>
              <a:t>Code</a:t>
            </a:r>
            <a:r>
              <a:rPr lang="pl-PL" b="1" dirty="0"/>
              <a:t>: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configurations</a:t>
            </a:r>
            <a:r>
              <a:rPr lang="pl-PL" dirty="0"/>
              <a:t>": [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node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request</a:t>
            </a:r>
            <a:r>
              <a:rPr lang="pl-PL" dirty="0"/>
              <a:t>": "</a:t>
            </a:r>
            <a:r>
              <a:rPr lang="pl-PL" dirty="0" err="1"/>
              <a:t>launch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name</a:t>
            </a:r>
            <a:r>
              <a:rPr lang="pl-PL" dirty="0"/>
              <a:t>": "</a:t>
            </a:r>
            <a:r>
              <a:rPr lang="pl-PL" dirty="0" err="1"/>
              <a:t>Jasmine</a:t>
            </a:r>
            <a:r>
              <a:rPr lang="pl-PL" dirty="0"/>
              <a:t> </a:t>
            </a:r>
            <a:r>
              <a:rPr lang="pl-PL" dirty="0" err="1"/>
              <a:t>Individual</a:t>
            </a:r>
            <a:r>
              <a:rPr lang="pl-PL" dirty="0"/>
              <a:t> Test",</a:t>
            </a:r>
          </a:p>
          <a:p>
            <a:pPr marL="0" indent="0">
              <a:buNone/>
            </a:pPr>
            <a:r>
              <a:rPr lang="pl-PL" dirty="0"/>
              <a:t>	"program": "${</a:t>
            </a:r>
            <a:r>
              <a:rPr lang="pl-PL" dirty="0" err="1"/>
              <a:t>workspaceRoot</a:t>
            </a:r>
            <a:r>
              <a:rPr lang="pl-PL" dirty="0"/>
              <a:t>}\\</a:t>
            </a:r>
            <a:r>
              <a:rPr lang="pl-PL" dirty="0" err="1"/>
              <a:t>node_modules</a:t>
            </a:r>
            <a:r>
              <a:rPr lang="pl-PL" dirty="0"/>
              <a:t>\\</a:t>
            </a:r>
            <a:r>
              <a:rPr lang="pl-PL" dirty="0" err="1"/>
              <a:t>jasmine</a:t>
            </a:r>
            <a:r>
              <a:rPr lang="pl-PL" dirty="0"/>
              <a:t>\\bin\\jasmine.js",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args</a:t>
            </a:r>
            <a:r>
              <a:rPr lang="pl-PL" dirty="0"/>
              <a:t>": [ 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tests</a:t>
            </a:r>
            <a:r>
              <a:rPr lang="pl-PL" dirty="0"/>
              <a:t>\\*-spec.js" </a:t>
            </a:r>
          </a:p>
          <a:p>
            <a:pPr marL="0" indent="0">
              <a:buNone/>
            </a:pPr>
            <a:r>
              <a:rPr lang="pl-PL" dirty="0"/>
              <a:t>	], 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env</a:t>
            </a:r>
            <a:r>
              <a:rPr lang="pl-PL" dirty="0"/>
              <a:t>": { </a:t>
            </a:r>
          </a:p>
          <a:p>
            <a:pPr marL="0" indent="0">
              <a:buNone/>
            </a:pPr>
            <a:r>
              <a:rPr lang="pl-PL" dirty="0"/>
              <a:t>	"NODE_PATH": "." </a:t>
            </a:r>
          </a:p>
          <a:p>
            <a:pPr marL="0" indent="0">
              <a:buNone/>
            </a:pPr>
            <a:r>
              <a:rPr lang="pl-PL" dirty="0"/>
              <a:t>	} </a:t>
            </a:r>
          </a:p>
          <a:p>
            <a:pPr marL="0" indent="0">
              <a:buNone/>
            </a:pPr>
            <a:r>
              <a:rPr lang="pl-PL" dirty="0"/>
              <a:t>}]</a:t>
            </a:r>
          </a:p>
          <a:p>
            <a:pPr marL="0" indent="0">
              <a:buNone/>
            </a:pP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6205D1A-9976-49E5-94AE-C36A1413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0FB6EA-9CA6-4B35-805F-1E431BB9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35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5C284-989C-4FEC-9A31-D8968BA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C1652B-8D95-4160-99AA-B7079194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5. Zmiana przeglądarki na bez ramkową </a:t>
            </a:r>
            <a:r>
              <a:rPr lang="pl-PL" dirty="0" err="1"/>
              <a:t>PhantomJS</a:t>
            </a:r>
            <a:endParaRPr lang="pl-PL" dirty="0"/>
          </a:p>
          <a:p>
            <a:pPr lvl="1"/>
            <a:r>
              <a:rPr lang="pl-PL" dirty="0"/>
              <a:t>Instalacja </a:t>
            </a:r>
            <a:r>
              <a:rPr lang="pl-PL" dirty="0" err="1"/>
              <a:t>phantomJS</a:t>
            </a:r>
            <a:r>
              <a:rPr lang="pl-PL" dirty="0"/>
              <a:t> lokalnie: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phantomjs</a:t>
            </a:r>
            <a:r>
              <a:rPr lang="pl-PL" dirty="0"/>
              <a:t> –</a:t>
            </a:r>
            <a:r>
              <a:rPr lang="pl-PL" dirty="0" err="1"/>
              <a:t>save-dev</a:t>
            </a:r>
            <a:endParaRPr lang="pl-PL" dirty="0"/>
          </a:p>
          <a:p>
            <a:pPr lvl="1"/>
            <a:r>
              <a:rPr lang="pl-PL" dirty="0"/>
              <a:t>Konfiguracja:</a:t>
            </a:r>
          </a:p>
          <a:p>
            <a:pPr marL="914400" lvl="2" indent="0">
              <a:buNone/>
            </a:pPr>
            <a:r>
              <a:rPr lang="pl-PL" dirty="0" err="1"/>
              <a:t>capabilities</a:t>
            </a:r>
            <a:r>
              <a:rPr lang="pl-PL" dirty="0"/>
              <a:t>: {</a:t>
            </a:r>
          </a:p>
          <a:p>
            <a:pPr marL="1371600" lvl="3" indent="0">
              <a:buNone/>
            </a:pPr>
            <a:r>
              <a:rPr lang="pl-PL" dirty="0" err="1"/>
              <a:t>browserName</a:t>
            </a:r>
            <a:r>
              <a:rPr lang="pl-PL" dirty="0"/>
              <a:t>: '</a:t>
            </a:r>
            <a:r>
              <a:rPr lang="pl-PL" dirty="0" err="1"/>
              <a:t>phantomjs</a:t>
            </a:r>
            <a:r>
              <a:rPr lang="pl-PL" dirty="0"/>
              <a:t>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phantomjs.binary.path</a:t>
            </a:r>
            <a:r>
              <a:rPr lang="pl-PL" dirty="0"/>
              <a:t>': './</a:t>
            </a:r>
            <a:r>
              <a:rPr lang="pl-PL" dirty="0" err="1"/>
              <a:t>node_modules</a:t>
            </a:r>
            <a:r>
              <a:rPr lang="pl-PL" dirty="0"/>
              <a:t>/</a:t>
            </a:r>
            <a:r>
              <a:rPr lang="pl-PL" dirty="0" err="1"/>
              <a:t>phantomjs</a:t>
            </a:r>
            <a:r>
              <a:rPr lang="pl-PL" dirty="0"/>
              <a:t>/</a:t>
            </a:r>
            <a:r>
              <a:rPr lang="pl-PL" dirty="0" err="1"/>
              <a:t>lib</a:t>
            </a:r>
            <a:r>
              <a:rPr lang="pl-PL" dirty="0"/>
              <a:t>/</a:t>
            </a:r>
            <a:r>
              <a:rPr lang="pl-PL" dirty="0" err="1"/>
              <a:t>phantom</a:t>
            </a:r>
            <a:r>
              <a:rPr lang="pl-PL" dirty="0"/>
              <a:t>/bin/phantomjs.exe',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phantomjs.cli.args</a:t>
            </a:r>
            <a:r>
              <a:rPr lang="pl-PL" dirty="0"/>
              <a:t>': ['--web-</a:t>
            </a:r>
            <a:r>
              <a:rPr lang="pl-PL" dirty="0" err="1"/>
              <a:t>security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', '--</a:t>
            </a:r>
            <a:r>
              <a:rPr lang="pl-PL" dirty="0" err="1"/>
              <a:t>ignore-ssl-errors</a:t>
            </a:r>
            <a:r>
              <a:rPr lang="pl-PL" dirty="0"/>
              <a:t>=</a:t>
            </a:r>
            <a:r>
              <a:rPr lang="pl-PL" dirty="0" err="1"/>
              <a:t>true</a:t>
            </a:r>
            <a:r>
              <a:rPr lang="pl-PL" dirty="0"/>
              <a:t>', '--</a:t>
            </a:r>
            <a:r>
              <a:rPr lang="pl-PL" dirty="0" err="1"/>
              <a:t>webdriver-loglevel</a:t>
            </a:r>
            <a:r>
              <a:rPr lang="pl-PL" dirty="0"/>
              <a:t>=DEBUG'],</a:t>
            </a:r>
          </a:p>
          <a:p>
            <a:pPr marL="914400" lvl="2" indent="0">
              <a:buNone/>
            </a:pPr>
            <a:r>
              <a:rPr lang="pl-PL" dirty="0"/>
              <a:t>},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81796B-B2E7-4971-809F-ED81E3B1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CF0CA66-370D-4F64-B390-8679F503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93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F6E95-CAF0-4CE0-A319-833C4FCE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F39C60-7D7C-4758-B313-7860A65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6. Wykorzystanie narzędzia </a:t>
            </a:r>
            <a:r>
              <a:rPr lang="pl-PL" dirty="0" err="1"/>
              <a:t>Postman</a:t>
            </a:r>
            <a:r>
              <a:rPr lang="pl-PL" dirty="0"/>
              <a:t> w celu weryfikacji ręcznej serwisu</a:t>
            </a:r>
          </a:p>
          <a:p>
            <a:pPr lvl="1"/>
            <a:r>
              <a:rPr lang="pl-PL" dirty="0"/>
              <a:t>Instalacja </a:t>
            </a:r>
            <a:r>
              <a:rPr lang="pl-PL" dirty="0" err="1"/>
              <a:t>Postman</a:t>
            </a:r>
            <a:r>
              <a:rPr lang="pl-PL" dirty="0"/>
              <a:t> w przeglądarce Chrome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7. Wykonanie testów dla wszystkich metod ze strony: </a:t>
            </a:r>
            <a:r>
              <a:rPr lang="pl-PL" dirty="0">
                <a:hlinkClick r:id="rId2"/>
              </a:rPr>
              <a:t>https://jsonplaceholder.typicode.com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https://github.com/typicode/jsonplaceholder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8. Instalacja i konfiguracja </a:t>
            </a:r>
            <a:r>
              <a:rPr lang="pl-PL" dirty="0" err="1"/>
              <a:t>Jasmine</a:t>
            </a:r>
            <a:r>
              <a:rPr lang="pl-PL" dirty="0"/>
              <a:t>-report + </a:t>
            </a:r>
            <a:r>
              <a:rPr lang="pl-PL" dirty="0" err="1"/>
              <a:t>protractor</a:t>
            </a:r>
            <a:r>
              <a:rPr lang="pl-PL" dirty="0"/>
              <a:t> </a:t>
            </a:r>
            <a:r>
              <a:rPr lang="pl-PL" dirty="0" err="1"/>
              <a:t>html</a:t>
            </a:r>
            <a:r>
              <a:rPr lang="pl-PL" dirty="0"/>
              <a:t> report:</a:t>
            </a:r>
          </a:p>
          <a:p>
            <a:pPr marL="0" indent="0">
              <a:buNone/>
            </a:pPr>
            <a:r>
              <a:rPr lang="pl-PL" dirty="0">
                <a:hlinkClick r:id="rId4"/>
              </a:rPr>
              <a:t>https://github.com/larrymyers/jasmine-reporters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https://www.npmjs.com/package/protractor-html-reporter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3F73133-637B-46B3-A9E6-1994047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BA1EAB-8BF2-4A31-BF76-615F7A60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47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35C27-6246-46B2-9A58-E36E6E4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6853BD-62E3-4DBF-8633-E1166928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7601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9. Implementacja DDT w wytworzonych testach automatycznych</a:t>
            </a:r>
          </a:p>
          <a:p>
            <a:pPr marL="0" indent="0">
              <a:buNone/>
            </a:pPr>
            <a:r>
              <a:rPr lang="pl-PL"/>
              <a:t>1</a:t>
            </a:r>
            <a:r>
              <a:rPr lang="pl-PL" dirty="0"/>
              <a:t>0</a:t>
            </a:r>
            <a:r>
              <a:rPr lang="pl-PL"/>
              <a:t>. </a:t>
            </a:r>
            <a:r>
              <a:rPr lang="pl-PL" dirty="0"/>
              <a:t>Użycie mechanizmu </a:t>
            </a:r>
            <a:r>
              <a:rPr lang="pl-PL" dirty="0" err="1"/>
              <a:t>promise</a:t>
            </a:r>
            <a:r>
              <a:rPr lang="pl-PL" dirty="0"/>
              <a:t> w testach </a:t>
            </a:r>
            <a:r>
              <a:rPr lang="pl-PL" dirty="0" err="1"/>
              <a:t>RestAPI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8F3E5C-D11A-44BF-A665-9C1B288E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6070B4-FB1F-4EC7-B918-2E28D264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22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9D959-8788-444C-AE78-6F3132F4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7C4306-B3D7-4ED9-B16C-3A52A568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michal.ozibko@gmail.com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BC70052-4C57-4079-BC34-AAD66E52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260DE13-4FB4-451F-8229-2E3A49C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051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23CDC-B106-4F35-972B-D276660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190BF-AE48-4578-91B6-C4B73E97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REST API opis protokołu komunikacji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Narzędzia do testów REST API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Zadania praktyczne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E3072C-7F09-45E6-9D4A-F967E280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ADB39A-7C9D-4D01-BC8E-70EE455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2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777D2-654B-4AB4-BD33-8FD5B0D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3DBF1-D6A5-4B29-B1CB-6F9E7B0B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REST API (</a:t>
            </a:r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Transfer) – zwane także usługami (usługi zdalne, usługi web) implementującymi pewne operację. Usługi Web charakteryzują się tym, że kod (metody) nie są wywoływane lokalnie w aplikacji tylko zdalnie na serwerze. Komunikacja najczęściej odbywa się za pomocą protokołu HTTP.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6C6286-6288-487E-9DA2-B582EC00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EE71AA-DAD8-476B-8275-DBBD95A9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3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062C31DD-78B2-4FEA-8D6F-AA19A887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02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2DE9A-C98A-40FE-B6FF-761D8553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000F3A-4758-4909-BAAD-7C706E31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Rest API obecnie jest wiodącym standardem jeżeli chodzi o usługi WEB</a:t>
            </a:r>
          </a:p>
          <a:p>
            <a:r>
              <a:rPr lang="pl-PL" dirty="0"/>
              <a:t>Jest mniej „sformalizowany” niż konkurencyjne rozwiązanie SOAP</a:t>
            </a:r>
          </a:p>
          <a:p>
            <a:r>
              <a:rPr lang="pl-PL" dirty="0"/>
              <a:t>Posiada wsparciem w wielu </a:t>
            </a:r>
            <a:r>
              <a:rPr lang="pl-PL" dirty="0" err="1"/>
              <a:t>frameworkach</a:t>
            </a:r>
            <a:r>
              <a:rPr lang="pl-PL" dirty="0"/>
              <a:t> tj. </a:t>
            </a:r>
            <a:r>
              <a:rPr lang="pl-PL" dirty="0" err="1"/>
              <a:t>NodeJS</a:t>
            </a:r>
            <a:r>
              <a:rPr lang="pl-PL" dirty="0"/>
              <a:t>, .Net, Java </a:t>
            </a:r>
          </a:p>
          <a:p>
            <a:r>
              <a:rPr lang="pl-PL" dirty="0"/>
              <a:t>Szybkość tworzenie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A94DC12-E8DD-40D9-8493-E75D6C93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D09EE98-3DFD-49DB-8DFF-980DC797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4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3CC07141-B864-44E6-A004-8EA4E2FD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7893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0AE10-CFA9-430C-80AD-8FE9640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1774C-0B66-48C6-92BC-C09E1876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Główne cechy REST: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Adres URL jest identyfikatorem metody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Rodzaje przesyłanego </a:t>
            </a:r>
            <a:r>
              <a:rPr lang="pl-PL" dirty="0" err="1"/>
              <a:t>kontentu</a:t>
            </a:r>
            <a:r>
              <a:rPr lang="pl-PL" dirty="0"/>
              <a:t>: JSON, XML, tekst, wartości binarne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Metody protokołu: </a:t>
            </a:r>
          </a:p>
          <a:p>
            <a:pPr lvl="1"/>
            <a:r>
              <a:rPr lang="pl-PL" dirty="0"/>
              <a:t>GET – pobieranie (kolekcję, pojedyncze wartości)</a:t>
            </a:r>
          </a:p>
          <a:p>
            <a:pPr lvl="1"/>
            <a:r>
              <a:rPr lang="pl-PL" dirty="0"/>
              <a:t>POST – tworzenie (kolekcje)</a:t>
            </a:r>
          </a:p>
          <a:p>
            <a:pPr lvl="1"/>
            <a:r>
              <a:rPr lang="pl-PL" dirty="0"/>
              <a:t>PUT – aktualizacja (pojedynczy element)</a:t>
            </a:r>
          </a:p>
          <a:p>
            <a:pPr lvl="1"/>
            <a:r>
              <a:rPr lang="pl-PL" dirty="0"/>
              <a:t>DELETE – usuwanie (pojedynczy element)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Format odbioru: JSON, XML, tekst, wartość binarna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3101F5C-B12D-41E9-ADFA-F3A875E3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C217869-3B65-4122-866D-B9F0761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5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CBDF1B75-2421-49FB-A9F3-E60EBFD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96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8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7CDE-EC00-4AB2-8294-F8F1FD58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do testów REST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7482B-38F2-408C-A083-93A25828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247193" cy="321949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SoupUI</a:t>
            </a:r>
            <a:r>
              <a:rPr lang="pl-PL" dirty="0"/>
              <a:t> (</a:t>
            </a:r>
            <a:r>
              <a:rPr lang="pl-PL" dirty="0" err="1"/>
              <a:t>Fix</a:t>
            </a:r>
            <a:r>
              <a:rPr lang="pl-PL" dirty="0"/>
              <a:t> </a:t>
            </a:r>
            <a:r>
              <a:rPr lang="pl-PL" dirty="0" err="1"/>
              <a:t>license</a:t>
            </a:r>
            <a:r>
              <a:rPr lang="pl-PL" dirty="0"/>
              <a:t> 595 euro/rok)</a:t>
            </a:r>
          </a:p>
          <a:p>
            <a:pPr marL="457200" lvl="1" indent="0">
              <a:buNone/>
            </a:pPr>
            <a:r>
              <a:rPr lang="pl-PL" dirty="0"/>
              <a:t>https://www.soapui.org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RestAssured</a:t>
            </a:r>
            <a:r>
              <a:rPr lang="pl-PL" dirty="0"/>
              <a:t> – popularna biblioteka dla języka Java</a:t>
            </a:r>
          </a:p>
          <a:p>
            <a:pPr marL="457200" lvl="1" indent="0">
              <a:buNone/>
            </a:pPr>
            <a:r>
              <a:rPr lang="pl-PL" dirty="0"/>
              <a:t>http://rest-assured.io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Postman</a:t>
            </a:r>
            <a:r>
              <a:rPr lang="pl-PL" dirty="0"/>
              <a:t> – narzędzie do testów manualnych</a:t>
            </a:r>
          </a:p>
          <a:p>
            <a:pPr marL="457200" lvl="1" indent="0">
              <a:buNone/>
            </a:pPr>
            <a:r>
              <a:rPr lang="pl-PL" dirty="0"/>
              <a:t>https://www.getpostman.com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(C#, Java, JavaScript, </a:t>
            </a:r>
            <a:r>
              <a:rPr lang="pl-PL" dirty="0" err="1"/>
              <a:t>Python</a:t>
            </a:r>
            <a:r>
              <a:rPr lang="pl-PL" dirty="0"/>
              <a:t> etc.)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0FA4660-5879-43A6-92B7-8096FFF0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366B38-D7BB-4BDC-BD0C-23D45BB5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6</a:t>
            </a:fld>
            <a:endParaRPr lang="pl-PL"/>
          </a:p>
        </p:txBody>
      </p:sp>
      <p:pic>
        <p:nvPicPr>
          <p:cNvPr id="2050" name="Picture 2" descr="Znalezione obrazy dla zapytania soapui logo">
            <a:extLst>
              <a:ext uri="{FF2B5EF4-FFF2-40B4-BE49-F238E27FC236}">
                <a16:creationId xmlns:a16="http://schemas.microsoft.com/office/drawing/2014/main" id="{A7180476-2D83-4BAD-B3EC-A42C95EE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92" y="2093083"/>
            <a:ext cx="2614096" cy="14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dobny obraz">
            <a:extLst>
              <a:ext uri="{FF2B5EF4-FFF2-40B4-BE49-F238E27FC236}">
                <a16:creationId xmlns:a16="http://schemas.microsoft.com/office/drawing/2014/main" id="{43E0DCB1-983B-46D3-9315-E960A2A0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179854"/>
            <a:ext cx="3082127" cy="84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Znalezione obrazy dla zapytania postman">
            <a:extLst>
              <a:ext uri="{FF2B5EF4-FFF2-40B4-BE49-F238E27FC236}">
                <a16:creationId xmlns:a16="http://schemas.microsoft.com/office/drawing/2014/main" id="{6506924F-FB86-4E02-8F93-8D51335A3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06286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8" name="Picture 10" descr="Znalezione obrazy dla zapytania postman">
            <a:extLst>
              <a:ext uri="{FF2B5EF4-FFF2-40B4-BE49-F238E27FC236}">
                <a16:creationId xmlns:a16="http://schemas.microsoft.com/office/drawing/2014/main" id="{EEAC5B99-3735-4D4D-8BCB-F0DA4FA5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952466"/>
            <a:ext cx="1420181" cy="14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dobny obraz">
            <a:extLst>
              <a:ext uri="{FF2B5EF4-FFF2-40B4-BE49-F238E27FC236}">
                <a16:creationId xmlns:a16="http://schemas.microsoft.com/office/drawing/2014/main" id="{C86A5F78-DDC4-48AE-9E2F-F8BBD4E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77" y="4950363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9A4C0C3-FAD9-414D-996C-7D29096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</a:t>
            </a:r>
            <a:r>
              <a:rPr lang="pl-PL" dirty="0" err="1"/>
              <a:t>RestApi</a:t>
            </a:r>
            <a:r>
              <a:rPr lang="pl-PL" dirty="0"/>
              <a:t> – poprzez kod JS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FC383B-AD03-47C6-90C3-2ACD1B5D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Wspólne środowisko testowe dla testów automatycznych GUI oraz testów automatycznych serwisów</a:t>
            </a:r>
          </a:p>
          <a:p>
            <a:r>
              <a:rPr lang="pl-PL" dirty="0"/>
              <a:t>Możliwość współdzielenie danych testowych pomiędzy testami API a GUI</a:t>
            </a:r>
          </a:p>
          <a:p>
            <a:r>
              <a:rPr lang="pl-PL" dirty="0"/>
              <a:t>Duża swoboda projektowania rozwiązania</a:t>
            </a:r>
          </a:p>
          <a:p>
            <a:r>
              <a:rPr lang="pl-PL" dirty="0"/>
              <a:t>Lekka szybka technologia Java </a:t>
            </a:r>
            <a:r>
              <a:rPr lang="pl-PL" dirty="0" err="1"/>
              <a:t>Script</a:t>
            </a:r>
            <a:r>
              <a:rPr lang="pl-PL" dirty="0"/>
              <a:t> </a:t>
            </a:r>
          </a:p>
          <a:p>
            <a:r>
              <a:rPr lang="pl-PL" dirty="0"/>
              <a:t>Możliwość implementacji mechanizmu przygotowania danych dla testów GUI</a:t>
            </a:r>
          </a:p>
          <a:p>
            <a:r>
              <a:rPr lang="pl-PL" dirty="0"/>
              <a:t>Darmowa technologia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r>
              <a:rPr lang="pl-PL" dirty="0"/>
              <a:t>Próg wejścia – wymagane umiejętności programowania</a:t>
            </a:r>
          </a:p>
          <a:p>
            <a:r>
              <a:rPr lang="pl-PL" dirty="0"/>
              <a:t>Wymagana konfiguracja środowiska oraz konfiguracja dodatkowych bibliotek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05BD71D3-14A4-477B-9373-7FB561B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F1C8D89-5503-4C4B-8B44-32E65765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7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4A46F8DF-6106-421C-9CC0-B669B21C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86" y="4575867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54427-9C52-40BB-89A4-184E981F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0073EE-E151-43B7-BD45-A3B2B1F5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Nowości w ES6 istotne z punktu widzenia tworzenia testów automatycznych:</a:t>
            </a:r>
          </a:p>
          <a:p>
            <a:r>
              <a:rPr lang="nn-NO" b="1" dirty="0"/>
              <a:t>let i const zamiast var</a:t>
            </a:r>
            <a:endParaRPr lang="pl-PL" b="1" dirty="0"/>
          </a:p>
          <a:p>
            <a:pPr lvl="1"/>
            <a:r>
              <a:rPr lang="pl-PL" dirty="0"/>
              <a:t>przewagą na </a:t>
            </a:r>
            <a:r>
              <a:rPr lang="pl-PL" b="1" dirty="0" err="1"/>
              <a:t>var</a:t>
            </a:r>
            <a:r>
              <a:rPr lang="pl-PL" dirty="0"/>
              <a:t> jest zakres „żywotności” zadeklarowanej zmiennej. Zmienne typu </a:t>
            </a:r>
            <a:r>
              <a:rPr lang="pl-PL" b="1" dirty="0" err="1"/>
              <a:t>let</a:t>
            </a:r>
            <a:r>
              <a:rPr lang="pl-PL" dirty="0"/>
              <a:t> obowiązują w obrębie wywoływanego bloku</a:t>
            </a:r>
          </a:p>
          <a:p>
            <a:pPr lvl="1"/>
            <a:r>
              <a:rPr lang="pl-PL" b="1" dirty="0" err="1"/>
              <a:t>const</a:t>
            </a:r>
            <a:r>
              <a:rPr lang="pl-PL" dirty="0"/>
              <a:t>: jeżeli zmienna nie może zmienić wartości użyj </a:t>
            </a:r>
            <a:r>
              <a:rPr lang="pl-PL" b="1" dirty="0" err="1"/>
              <a:t>const</a:t>
            </a:r>
            <a:r>
              <a:rPr lang="pl-PL" dirty="0"/>
              <a:t>. Tak samo jak </a:t>
            </a:r>
            <a:r>
              <a:rPr lang="pl-PL" b="1" dirty="0" err="1"/>
              <a:t>let</a:t>
            </a:r>
            <a:r>
              <a:rPr lang="pl-PL" dirty="0"/>
              <a:t> obsługuje zakres bloku</a:t>
            </a:r>
            <a:endParaRPr lang="pl-PL" b="1" dirty="0"/>
          </a:p>
          <a:p>
            <a:r>
              <a:rPr lang="pl-PL" b="1" dirty="0"/>
              <a:t>łańcuchy znaków</a:t>
            </a:r>
          </a:p>
          <a:p>
            <a:pPr lvl="1"/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customer</a:t>
            </a:r>
            <a:r>
              <a:rPr lang="pl-PL" dirty="0"/>
              <a:t> = ” Jan Kowalski „;</a:t>
            </a:r>
            <a:br>
              <a:rPr lang="pl-PL" dirty="0"/>
            </a:br>
            <a:r>
              <a:rPr lang="pl-PL" dirty="0"/>
              <a:t>console.log(`Witaj, </a:t>
            </a:r>
            <a:r>
              <a:rPr lang="pl-PL" b="1" dirty="0"/>
              <a:t>${</a:t>
            </a:r>
            <a:r>
              <a:rPr lang="pl-PL" b="1" dirty="0" err="1"/>
              <a:t>customer</a:t>
            </a:r>
            <a:r>
              <a:rPr lang="pl-PL" b="1" dirty="0"/>
              <a:t> }</a:t>
            </a:r>
            <a:r>
              <a:rPr lang="pl-PL" dirty="0"/>
              <a:t>`);</a:t>
            </a:r>
            <a:endParaRPr lang="pl-PL" b="1" dirty="0"/>
          </a:p>
          <a:p>
            <a:r>
              <a:rPr lang="pl-PL" b="1" dirty="0"/>
              <a:t>Możliwość definiowania domyślnych wartości parametrów funkcji</a:t>
            </a:r>
          </a:p>
          <a:p>
            <a:pPr lvl="1"/>
            <a:r>
              <a:rPr lang="pl-PL" dirty="0"/>
              <a:t>	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setName</a:t>
            </a:r>
            <a:r>
              <a:rPr lang="pl-PL" dirty="0"/>
              <a:t>(</a:t>
            </a:r>
            <a:r>
              <a:rPr lang="pl-PL" dirty="0" err="1"/>
              <a:t>firstName</a:t>
            </a:r>
            <a:r>
              <a:rPr lang="pl-PL" b="1" dirty="0"/>
              <a:t>=”Jan”, </a:t>
            </a:r>
            <a:r>
              <a:rPr lang="pl-PL" dirty="0" err="1"/>
              <a:t>secoundName</a:t>
            </a:r>
            <a:r>
              <a:rPr lang="pl-PL" b="1" dirty="0"/>
              <a:t>=”Kowalski”){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/>
              <a:t>     console.log(„</a:t>
            </a:r>
            <a:r>
              <a:rPr lang="pl-PL" sz="2400" dirty="0" err="1"/>
              <a:t>Imie</a:t>
            </a:r>
            <a:r>
              <a:rPr lang="pl-PL" sz="2400" dirty="0"/>
              <a:t>: ” + </a:t>
            </a:r>
            <a:r>
              <a:rPr lang="pl-PL" sz="2400" dirty="0" err="1"/>
              <a:t>firstName</a:t>
            </a:r>
            <a:r>
              <a:rPr lang="pl-PL" sz="2400" dirty="0"/>
              <a:t> + „Nazwisko: ” + </a:t>
            </a:r>
            <a:r>
              <a:rPr lang="pl-PL" sz="2400" dirty="0" err="1"/>
              <a:t>secoundName</a:t>
            </a:r>
            <a:r>
              <a:rPr lang="pl-PL" sz="2400" dirty="0"/>
              <a:t>);</a:t>
            </a:r>
          </a:p>
          <a:p>
            <a:pPr marL="0" indent="0">
              <a:buNone/>
            </a:pPr>
            <a:r>
              <a:rPr lang="pl-PL" sz="2400" dirty="0"/>
              <a:t>	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E2897E-FE45-4927-B9D2-045D813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FE7A38-96F6-41FA-979B-E3720BAA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8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3672F600-6F85-460F-9C02-AF195A99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38" y="4394479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7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AA4DE-F395-460F-B69A-64D99339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8BC6F-8F15-4251-B963-66466811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/>
              <a:t>Klasy i dziedziczenie</a:t>
            </a:r>
          </a:p>
          <a:p>
            <a:pPr lvl="1"/>
            <a:r>
              <a:rPr lang="pl-PL" dirty="0" err="1"/>
              <a:t>class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</a:p>
          <a:p>
            <a:pPr marL="457200" lvl="1" indent="0">
              <a:buNone/>
            </a:pPr>
            <a:r>
              <a:rPr lang="pl-PL" dirty="0"/>
              <a:t>//dziedziczymy </a:t>
            </a:r>
            <a:r>
              <a:rPr lang="pl-PL" dirty="0" err="1"/>
              <a:t>ExtTest</a:t>
            </a:r>
            <a:r>
              <a:rPr lang="pl-PL" dirty="0"/>
              <a:t> po Test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newTest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();</a:t>
            </a:r>
          </a:p>
          <a:p>
            <a:pPr lvl="1"/>
            <a:endParaRPr lang="pl-PL" b="1" dirty="0"/>
          </a:p>
          <a:p>
            <a:r>
              <a:rPr lang="pl-PL" b="1" dirty="0"/>
              <a:t>Przetwarzanie asynchroniczne z wykorzystaniem obietnic (</a:t>
            </a:r>
            <a:r>
              <a:rPr lang="pl-PL" b="1" dirty="0" err="1"/>
              <a:t>promises</a:t>
            </a:r>
            <a:r>
              <a:rPr lang="pl-PL" b="1" dirty="0"/>
              <a:t>)</a:t>
            </a:r>
          </a:p>
          <a:p>
            <a:pPr lvl="1"/>
            <a:r>
              <a:rPr lang="pl-PL" dirty="0"/>
              <a:t>Wykorzystanie obietnic w kodzie </a:t>
            </a:r>
            <a:r>
              <a:rPr lang="pl-PL" dirty="0" err="1"/>
              <a:t>protractora</a:t>
            </a:r>
            <a:r>
              <a:rPr lang="pl-PL" dirty="0"/>
              <a:t> wyeliminowanie metod synchronizacji czekania na obiekty na stronie. Chodzi o metody takie jak: </a:t>
            </a:r>
            <a:r>
              <a:rPr lang="pl-PL" dirty="0" err="1"/>
              <a:t>waitForElement</a:t>
            </a:r>
            <a:r>
              <a:rPr lang="pl-PL" dirty="0"/>
              <a:t>, </a:t>
            </a:r>
            <a:r>
              <a:rPr lang="pl-PL" dirty="0" err="1"/>
              <a:t>browser.sleep</a:t>
            </a:r>
            <a:r>
              <a:rPr lang="pl-PL" dirty="0"/>
              <a:t>() </a:t>
            </a:r>
            <a:r>
              <a:rPr lang="pl-PL" dirty="0" err="1"/>
              <a:t>itp</a:t>
            </a:r>
            <a:r>
              <a:rPr lang="pl-PL" dirty="0"/>
              <a:t>;</a:t>
            </a:r>
            <a:endParaRPr lang="nn-NO" b="1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CC9D95-B28F-4B73-AB09-61BD3A0D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A82E06-AA54-4356-860F-BD0BCAA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9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B1592211-E45F-4379-80CD-711F15CD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379" y="2757669"/>
            <a:ext cx="1898458" cy="10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32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Faseta</Template>
  <TotalTime>3328</TotalTime>
  <Words>951</Words>
  <Application>Microsoft Office PowerPoint</Application>
  <PresentationFormat>Panoramiczny</PresentationFormat>
  <Paragraphs>192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Wingdings 2</vt:lpstr>
      <vt:lpstr>HDOfficeLightV0</vt:lpstr>
      <vt:lpstr>Organiczny</vt:lpstr>
      <vt:lpstr>Test automatyczne Rest Api za pomocą frameworka Protractor </vt:lpstr>
      <vt:lpstr>Agenda</vt:lpstr>
      <vt:lpstr>REST API opis protokołu komunikacji</vt:lpstr>
      <vt:lpstr>REST API opis protokołu komunikacji</vt:lpstr>
      <vt:lpstr>REST API opis protokołu komunikacji</vt:lpstr>
      <vt:lpstr>Narzędzia do testów REST API</vt:lpstr>
      <vt:lpstr>Testy RestApi – poprzez kod JS</vt:lpstr>
      <vt:lpstr>Java Script ES6 - opis najważniejszych funkcji dla testera automatycznego</vt:lpstr>
      <vt:lpstr>Java Script ES6 cd.</vt:lpstr>
      <vt:lpstr>Protractor – opis narzędzia</vt:lpstr>
      <vt:lpstr>Protractor – opis narzędzia cd.</vt:lpstr>
      <vt:lpstr>DDT w testach RestApi</vt:lpstr>
      <vt:lpstr>Zadania praktyczne</vt:lpstr>
      <vt:lpstr>Zadania praktyczne cd.</vt:lpstr>
      <vt:lpstr>Zadania praktyczne cd.</vt:lpstr>
      <vt:lpstr>Zadania praktyczne cd.</vt:lpstr>
      <vt:lpstr>Zadania praktyczne cd.</vt:lpstr>
      <vt:lpstr>Zadania praktyczne cd.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automatyczne Rest Api za pomocą biblioteki Protractor </dc:title>
  <dc:creator>swwa siiii</dc:creator>
  <cp:lastModifiedBy>swwa siiii</cp:lastModifiedBy>
  <cp:revision>54</cp:revision>
  <dcterms:created xsi:type="dcterms:W3CDTF">2018-04-19T11:23:14Z</dcterms:created>
  <dcterms:modified xsi:type="dcterms:W3CDTF">2018-04-23T06:53:18Z</dcterms:modified>
</cp:coreProperties>
</file>