
<file path=[Content_Types].xml><?xml version="1.0" encoding="utf-8"?>
<Types xmlns="http://schemas.openxmlformats.org/package/2006/content-types">
  <Override PartName="/ppt/slides/slide45.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Default Extension="jpeg" ContentType="image/jpeg"/>
  <Override PartName="/ppt/slideLayouts/slideLayout1.xml" ContentType="application/vnd.openxmlformats-officedocument.presentationml.slideLayout+xml"/>
  <Override PartName="/ppt/theme/theme2.xml" ContentType="application/vnd.openxmlformats-officedocument.theme+xml"/>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Default Extension="pdf" ContentType="application/pdf"/>
  <Override PartName="/ppt/slides/slide4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48"/>
  </p:notesMasterIdLst>
  <p:handoutMasterIdLst>
    <p:handoutMasterId r:id="rId49"/>
  </p:handoutMasterIdLst>
  <p:sldIdLst>
    <p:sldId id="256" r:id="rId2"/>
    <p:sldId id="270" r:id="rId3"/>
    <p:sldId id="271" r:id="rId4"/>
    <p:sldId id="272" r:id="rId5"/>
    <p:sldId id="257" r:id="rId6"/>
    <p:sldId id="273" r:id="rId7"/>
    <p:sldId id="258" r:id="rId8"/>
    <p:sldId id="274" r:id="rId9"/>
    <p:sldId id="260" r:id="rId10"/>
    <p:sldId id="275" r:id="rId11"/>
    <p:sldId id="259" r:id="rId12"/>
    <p:sldId id="277" r:id="rId13"/>
    <p:sldId id="278" r:id="rId14"/>
    <p:sldId id="261" r:id="rId15"/>
    <p:sldId id="276" r:id="rId16"/>
    <p:sldId id="283" r:id="rId17"/>
    <p:sldId id="262" r:id="rId18"/>
    <p:sldId id="284" r:id="rId19"/>
    <p:sldId id="281" r:id="rId20"/>
    <p:sldId id="282" r:id="rId21"/>
    <p:sldId id="263" r:id="rId22"/>
    <p:sldId id="264" r:id="rId23"/>
    <p:sldId id="285" r:id="rId24"/>
    <p:sldId id="265" r:id="rId25"/>
    <p:sldId id="301" r:id="rId26"/>
    <p:sldId id="302" r:id="rId27"/>
    <p:sldId id="279" r:id="rId28"/>
    <p:sldId id="286" r:id="rId29"/>
    <p:sldId id="266" r:id="rId30"/>
    <p:sldId id="267" r:id="rId31"/>
    <p:sldId id="287" r:id="rId32"/>
    <p:sldId id="293" r:id="rId33"/>
    <p:sldId id="294" r:id="rId34"/>
    <p:sldId id="295" r:id="rId35"/>
    <p:sldId id="296" r:id="rId36"/>
    <p:sldId id="297" r:id="rId37"/>
    <p:sldId id="268" r:id="rId38"/>
    <p:sldId id="288" r:id="rId39"/>
    <p:sldId id="280" r:id="rId40"/>
    <p:sldId id="298" r:id="rId41"/>
    <p:sldId id="299" r:id="rId42"/>
    <p:sldId id="300" r:id="rId43"/>
    <p:sldId id="290" r:id="rId44"/>
    <p:sldId id="289" r:id="rId45"/>
    <p:sldId id="269" r:id="rId46"/>
    <p:sldId id="292"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4" d="100"/>
          <a:sy n="94" d="100"/>
        </p:scale>
        <p:origin x="-99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2BFDEA-BD20-6245-80A8-2D5A6AC63058}" type="datetimeFigureOut">
              <a:rPr lang="en-US" smtClean="0"/>
              <a:t>2/15/10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1EAEA1-280C-8043-ADE1-0BAC2A3D0DA2}"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3F626-62C1-A04E-A069-BA3709A9FD69}" type="datetimeFigureOut">
              <a:rPr lang="en-US" smtClean="0"/>
              <a:t>2/15/10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6F5A7-A2EB-4A43-8E20-7C788FAF7CA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63C51AD-086F-C94E-94B3-D341EC2D0F1B}" type="datetime1">
              <a:rPr lang="en-US" smtClean="0"/>
              <a:t>2/15/10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DBB0FBF7-F2C3-4A44-926D-3C7A25769F22}" type="datetime1">
              <a:rPr lang="en-US" smtClean="0"/>
              <a:t>2/15/10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B34DAB4-2282-0040-8069-8A27E37D4FC2}" type="datetime1">
              <a:rPr lang="en-US" smtClean="0"/>
              <a:t>2/15/10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ABD6655C-7075-FB4C-B706-85ECE551A63D}" type="datetime1">
              <a:rPr lang="en-US" smtClean="0"/>
              <a:t>2/15/10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E2602CD4-1AF0-7D4C-98F3-2274E426F37C}" type="datetime1">
              <a:rPr lang="en-US" smtClean="0"/>
              <a:t>2/15/10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3BEC07BD-49F4-2D40-8CAC-58D396B31A14}" type="datetime1">
              <a:rPr lang="en-US" smtClean="0"/>
              <a:t>2/15/10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10D57507-882D-2D45-BF33-E4094EAACC38}" type="datetime1">
              <a:rPr lang="en-US" smtClean="0"/>
              <a:t>2/15/10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9"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1C9168A-78B9-6848-B633-88DAC6054ED0}" type="datetime1">
              <a:rPr lang="en-US" smtClean="0"/>
              <a:t>2/15/10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5"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E052B3A-80EB-6847-B596-18A5988DC78B}" type="datetime1">
              <a:rPr lang="en-US" smtClean="0"/>
              <a:t>2/15/10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4"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F2C3A87-72EE-8648-842D-65C6F2F7214C}" type="datetime1">
              <a:rPr lang="en-US" smtClean="0"/>
              <a:t>2/15/10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AE59C41-92E2-C748-B829-E76065CE1C72}" type="datetime1">
              <a:rPr lang="en-US" smtClean="0"/>
              <a:t>2/15/10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825AF4D9-6DBE-6C4F-8D91-152F2FF8D19F}" type="datetime1">
              <a:rPr lang="en-US" smtClean="0"/>
              <a:t>2/15/10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25 Configuration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B134961-4B2C-A547-9A54-CB85DA02077E}"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df"/><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25 – Configuration Management</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partially completed change request </a:t>
            </a:r>
            <a:r>
              <a:rPr lang="en-US" dirty="0" smtClean="0"/>
              <a:t>form (a)</a:t>
            </a:r>
            <a:r>
              <a:rPr lang="en-GB" dirty="0" smtClean="0"/>
              <a:t> </a:t>
            </a:r>
            <a:endParaRPr lang="en-US" dirty="0"/>
          </a:p>
        </p:txBody>
      </p:sp>
      <p:sp>
        <p:nvSpPr>
          <p:cNvPr id="16386" name="Text Box 2"/>
          <p:cNvSpPr txBox="1">
            <a:spLocks noChangeArrowheads="1"/>
          </p:cNvSpPr>
          <p:nvPr/>
        </p:nvSpPr>
        <p:spPr bwMode="auto">
          <a:xfrm>
            <a:off x="743140" y="1698464"/>
            <a:ext cx="7688121" cy="380009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Project: </a:t>
            </a:r>
            <a:r>
              <a:rPr kumimoji="0" lang="en-GB" sz="1600" b="0" i="0" u="none" strike="noStrike" cap="none" normalizeH="0" baseline="0" dirty="0">
                <a:ln>
                  <a:noFill/>
                </a:ln>
                <a:solidFill>
                  <a:schemeClr val="tx1"/>
                </a:solidFill>
                <a:effectLst/>
                <a:latin typeface="Arial"/>
                <a:ea typeface="ＭＳ Ｐゴシック" charset="-128"/>
                <a:cs typeface="Arial"/>
              </a:rPr>
              <a:t>SICSA/</a:t>
            </a:r>
            <a:r>
              <a:rPr kumimoji="0" lang="en-GB" sz="1600" b="0" i="0" u="none" strike="noStrike" cap="none" normalizeH="0" baseline="0" dirty="0" err="1" smtClean="0">
                <a:ln>
                  <a:noFill/>
                </a:ln>
                <a:solidFill>
                  <a:schemeClr val="tx1"/>
                </a:solidFill>
                <a:effectLst/>
                <a:latin typeface="Arial"/>
                <a:ea typeface="ＭＳ Ｐゴシック" charset="-128"/>
                <a:cs typeface="Arial"/>
              </a:rPr>
              <a:t>AppProcessing</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Number</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23/02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requester: </a:t>
            </a:r>
            <a:r>
              <a:rPr kumimoji="0" lang="en-GB" sz="1600" b="0" i="0" u="none" strike="noStrike" cap="none" normalizeH="0" baseline="0" dirty="0">
                <a:ln>
                  <a:noFill/>
                </a:ln>
                <a:solidFill>
                  <a:schemeClr val="tx1"/>
                </a:solidFill>
                <a:effectLst/>
                <a:latin typeface="Arial"/>
                <a:ea typeface="ＭＳ Ｐゴシック" charset="-128"/>
                <a:cs typeface="Arial"/>
              </a:rPr>
              <a:t>I. </a:t>
            </a:r>
            <a:r>
              <a:rPr kumimoji="0" lang="en-GB" sz="1600" b="0" i="0" u="none" strike="noStrike" cap="none" normalizeH="0" baseline="0" dirty="0" err="1" smtClean="0">
                <a:ln>
                  <a:noFill/>
                </a:ln>
                <a:solidFill>
                  <a:schemeClr val="tx1"/>
                </a:solidFill>
                <a:effectLst/>
                <a:latin typeface="Arial"/>
                <a:ea typeface="ＭＳ Ｐゴシック" charset="-128"/>
                <a:cs typeface="Arial"/>
              </a:rPr>
              <a:t>Sommerville</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Date</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Requested change:</a:t>
            </a:r>
            <a:r>
              <a:rPr kumimoji="0" lang="en-GB" sz="1600" b="0" i="0" u="none" strike="noStrike" cap="none" normalizeH="0" baseline="0" dirty="0">
                <a:ln>
                  <a:noFill/>
                </a:ln>
                <a:solidFill>
                  <a:schemeClr val="tx1"/>
                </a:solidFill>
                <a:effectLst/>
                <a:latin typeface="Arial"/>
                <a:ea typeface="ＭＳ Ｐゴシック" charset="-128"/>
                <a:cs typeface="Arial"/>
              </a:rPr>
              <a:t> The status of applicants (rejected, accepted, etc.) should be shown visually in the displayed list of applicants.</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analyzer: </a:t>
            </a:r>
            <a:r>
              <a:rPr kumimoji="0" lang="en-GB" sz="1600" b="0" i="0" u="none" strike="noStrike" cap="none" normalizeH="0" baseline="0" dirty="0">
                <a:ln>
                  <a:noFill/>
                </a:ln>
                <a:solidFill>
                  <a:schemeClr val="tx1"/>
                </a:solidFill>
                <a:effectLst/>
                <a:latin typeface="Arial"/>
                <a:ea typeface="ＭＳ Ｐゴシック" charset="-128"/>
                <a:cs typeface="Arial"/>
              </a:rPr>
              <a:t>R. </a:t>
            </a:r>
            <a:r>
              <a:rPr kumimoji="0" lang="en-GB" sz="1600" b="0" i="0" u="none" strike="noStrike" cap="none" normalizeH="0" baseline="0" dirty="0" err="1" smtClean="0">
                <a:ln>
                  <a:noFill/>
                </a:ln>
                <a:solidFill>
                  <a:schemeClr val="tx1"/>
                </a:solidFill>
                <a:effectLst/>
                <a:latin typeface="Arial"/>
                <a:ea typeface="ＭＳ Ｐゴシック" charset="-128"/>
                <a:cs typeface="Arial"/>
              </a:rPr>
              <a:t>Looek</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Analysis </a:t>
            </a:r>
            <a:r>
              <a:rPr kumimoji="0" lang="en-GB" sz="1600" b="1" i="0" u="none" strike="noStrike" cap="none" normalizeH="0" baseline="0" dirty="0">
                <a:ln>
                  <a:noFill/>
                </a:ln>
                <a:solidFill>
                  <a:schemeClr val="tx1"/>
                </a:solidFill>
                <a:effectLst/>
                <a:latin typeface="Arial"/>
                <a:ea typeface="ＭＳ Ｐゴシック" charset="-128"/>
                <a:cs typeface="Arial"/>
              </a:rPr>
              <a:t>date: </a:t>
            </a:r>
            <a:r>
              <a:rPr kumimoji="0" lang="en-GB" sz="1600" b="0" i="0" u="none" strike="noStrike" cap="none" normalizeH="0" baseline="0" dirty="0">
                <a:ln>
                  <a:noFill/>
                </a:ln>
                <a:solidFill>
                  <a:schemeClr val="tx1"/>
                </a:solidFill>
                <a:effectLst/>
                <a:latin typeface="Arial"/>
                <a:ea typeface="ＭＳ Ｐゴシック" charset="-128"/>
                <a:cs typeface="Arial"/>
              </a:rPr>
              <a:t>25/01/09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Components affected: </a:t>
            </a:r>
            <a:r>
              <a:rPr kumimoji="0" lang="en-GB" sz="1600" b="0" i="0" u="none" strike="noStrike" cap="none" normalizeH="0" baseline="0" dirty="0" err="1">
                <a:ln>
                  <a:noFill/>
                </a:ln>
                <a:solidFill>
                  <a:schemeClr val="tx1"/>
                </a:solidFill>
                <a:effectLst/>
                <a:latin typeface="Arial"/>
                <a:ea typeface="ＭＳ Ｐゴシック" charset="-128"/>
                <a:cs typeface="Arial"/>
              </a:rPr>
              <a:t>ApplicantListDisplay</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StatusUpdater</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Associated components: </a:t>
            </a:r>
            <a:r>
              <a:rPr kumimoji="0" lang="en-GB" sz="1600" b="0" i="0" u="none" strike="noStrike" cap="none" normalizeH="0" baseline="0" dirty="0" err="1">
                <a:ln>
                  <a:noFill/>
                </a:ln>
                <a:solidFill>
                  <a:schemeClr val="tx1"/>
                </a:solidFill>
                <a:effectLst/>
                <a:latin typeface="Arial"/>
                <a:ea typeface="ＭＳ Ｐゴシック" charset="-128"/>
                <a:cs typeface="Arial"/>
              </a:rPr>
              <a:t>StudentDatabase</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dirty="0" smtClean="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partially completed change request </a:t>
            </a:r>
            <a:r>
              <a:rPr lang="en-US" dirty="0" smtClean="0"/>
              <a:t>form (</a:t>
            </a:r>
            <a:r>
              <a:rPr lang="en-US" dirty="0" err="1" smtClean="0"/>
              <a:t>b</a:t>
            </a:r>
            <a:r>
              <a:rPr lang="en-US" dirty="0" smtClean="0"/>
              <a:t>)</a:t>
            </a:r>
            <a:r>
              <a:rPr lang="en-GB" dirty="0" smtClean="0"/>
              <a:t> </a:t>
            </a:r>
            <a:endParaRPr lang="en-US" dirty="0"/>
          </a:p>
        </p:txBody>
      </p:sp>
      <p:sp>
        <p:nvSpPr>
          <p:cNvPr id="16386" name="Text Box 2"/>
          <p:cNvSpPr txBox="1">
            <a:spLocks noChangeArrowheads="1"/>
          </p:cNvSpPr>
          <p:nvPr/>
        </p:nvSpPr>
        <p:spPr bwMode="auto">
          <a:xfrm>
            <a:off x="702605" y="1590384"/>
            <a:ext cx="7661098" cy="454314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assessment: </a:t>
            </a:r>
            <a:r>
              <a:rPr kumimoji="0" lang="en-GB" sz="1600" b="0" i="0" u="none" strike="noStrike" cap="none" normalizeH="0" baseline="0" dirty="0">
                <a:ln>
                  <a:noFill/>
                </a:ln>
                <a:solidFill>
                  <a:schemeClr val="tx1"/>
                </a:solidFill>
                <a:effectLst/>
                <a:latin typeface="Arial"/>
                <a:ea typeface="ＭＳ Ｐゴシック" charset="-128"/>
                <a:cs typeface="Arial"/>
              </a:rPr>
              <a:t>Relatively simple to implement by changing the display </a:t>
            </a:r>
            <a:r>
              <a:rPr kumimoji="0" lang="en-GB" sz="1600" b="0" i="0" u="none" strike="noStrike" cap="none" normalizeH="0" baseline="0" dirty="0" err="1">
                <a:ln>
                  <a:noFill/>
                </a:ln>
                <a:solidFill>
                  <a:schemeClr val="tx1"/>
                </a:solidFill>
                <a:effectLst/>
                <a:latin typeface="Arial"/>
                <a:ea typeface="ＭＳ Ｐゴシック" charset="-128"/>
                <a:cs typeface="Arial"/>
              </a:rPr>
              <a:t>color</a:t>
            </a:r>
            <a:r>
              <a:rPr kumimoji="0" lang="en-GB" sz="1600" b="0" i="0" u="none" strike="noStrike" cap="none" normalizeH="0" baseline="0" dirty="0">
                <a:ln>
                  <a:noFill/>
                </a:ln>
                <a:solidFill>
                  <a:schemeClr val="tx1"/>
                </a:solidFill>
                <a:effectLst/>
                <a:latin typeface="Arial"/>
                <a:ea typeface="ＭＳ Ｐゴシック" charset="-128"/>
                <a:cs typeface="Arial"/>
              </a:rPr>
              <a:t> according to status. A table must be added to relate status to </a:t>
            </a:r>
            <a:r>
              <a:rPr kumimoji="0" lang="en-GB" sz="1600" b="0" i="0" u="none" strike="noStrike" cap="none" normalizeH="0" baseline="0" dirty="0" err="1">
                <a:ln>
                  <a:noFill/>
                </a:ln>
                <a:solidFill>
                  <a:schemeClr val="tx1"/>
                </a:solidFill>
                <a:effectLst/>
                <a:latin typeface="Arial"/>
                <a:ea typeface="ＭＳ Ｐゴシック" charset="-128"/>
                <a:cs typeface="Arial"/>
              </a:rPr>
              <a:t>colors</a:t>
            </a:r>
            <a:r>
              <a:rPr kumimoji="0" lang="en-GB" sz="1600" b="0" i="0" u="none" strike="noStrike" cap="none" normalizeH="0" baseline="0" dirty="0">
                <a:ln>
                  <a:noFill/>
                </a:ln>
                <a:solidFill>
                  <a:schemeClr val="tx1"/>
                </a:solidFill>
                <a:effectLst/>
                <a:latin typeface="Arial"/>
                <a:ea typeface="ＭＳ Ｐゴシック" charset="-128"/>
                <a:cs typeface="Arial"/>
              </a:rPr>
              <a:t>. No changes to associated components are required.</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priority: </a:t>
            </a:r>
            <a:r>
              <a:rPr kumimoji="0" lang="en-GB" sz="1600" b="0" i="0" u="none" strike="noStrike" cap="none" normalizeH="0" baseline="0" dirty="0">
                <a:ln>
                  <a:noFill/>
                </a:ln>
                <a:solidFill>
                  <a:schemeClr val="tx1"/>
                </a:solidFill>
                <a:effectLst/>
                <a:latin typeface="Arial"/>
                <a:ea typeface="ＭＳ Ｐゴシック" charset="-128"/>
                <a:cs typeface="Arial"/>
              </a:rPr>
              <a:t>Medium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implementation: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Estimated effort: </a:t>
            </a:r>
            <a:r>
              <a:rPr kumimoji="0" lang="en-GB" sz="1600" b="0" i="0" u="none" strike="noStrike" cap="none" normalizeH="0" baseline="0" dirty="0">
                <a:ln>
                  <a:noFill/>
                </a:ln>
                <a:solidFill>
                  <a:schemeClr val="tx1"/>
                </a:solidFill>
                <a:effectLst/>
                <a:latin typeface="Arial"/>
                <a:ea typeface="ＭＳ Ｐゴシック" charset="-128"/>
                <a:cs typeface="Arial"/>
              </a:rPr>
              <a:t>2 hours</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to SGA app. team: </a:t>
            </a:r>
            <a:r>
              <a:rPr kumimoji="0" lang="en-GB" sz="1600" b="0" i="0" u="none" strike="noStrike" cap="none" normalizeH="0" baseline="0" dirty="0">
                <a:ln>
                  <a:noFill/>
                </a:ln>
                <a:solidFill>
                  <a:schemeClr val="tx1"/>
                </a:solidFill>
                <a:effectLst/>
                <a:latin typeface="Arial"/>
                <a:ea typeface="ＭＳ Ｐゴシック" charset="-128"/>
                <a:cs typeface="Arial"/>
              </a:rPr>
              <a:t>28/01/</a:t>
            </a:r>
            <a:r>
              <a:rPr kumimoji="0" lang="en-GB" sz="1600" b="0" i="0" u="none" strike="noStrike" cap="none" normalizeH="0" baseline="0" dirty="0" smtClean="0">
                <a:ln>
                  <a:noFill/>
                </a:ln>
                <a:solidFill>
                  <a:schemeClr val="tx1"/>
                </a:solidFill>
                <a:effectLst/>
                <a:latin typeface="Arial"/>
                <a:ea typeface="ＭＳ Ｐゴシック" charset="-128"/>
                <a:cs typeface="Arial"/>
              </a:rPr>
              <a:t>09	</a:t>
            </a:r>
            <a:r>
              <a:rPr kumimoji="0" lang="en-GB" sz="1600" b="1" i="0" u="none" strike="noStrike" cap="none" normalizeH="0" baseline="0" dirty="0" smtClean="0">
                <a:ln>
                  <a:noFill/>
                </a:ln>
                <a:solidFill>
                  <a:schemeClr val="tx1"/>
                </a:solidFill>
                <a:effectLst/>
                <a:latin typeface="Arial"/>
                <a:ea typeface="ＭＳ Ｐゴシック" charset="-128"/>
                <a:cs typeface="Arial"/>
              </a:rPr>
              <a:t>CCB </a:t>
            </a:r>
            <a:r>
              <a:rPr kumimoji="0" lang="en-GB" sz="1600" b="1" i="0" u="none" strike="noStrike" cap="none" normalizeH="0" baseline="0" dirty="0">
                <a:ln>
                  <a:noFill/>
                </a:ln>
                <a:solidFill>
                  <a:schemeClr val="tx1"/>
                </a:solidFill>
                <a:effectLst/>
                <a:latin typeface="Arial"/>
                <a:ea typeface="ＭＳ Ｐゴシック" charset="-128"/>
                <a:cs typeface="Arial"/>
              </a:rPr>
              <a:t>decision date: </a:t>
            </a:r>
            <a:r>
              <a:rPr kumimoji="0" lang="en-GB" sz="1600" b="0" i="0" u="none" strike="noStrike" cap="none" normalizeH="0" baseline="0" dirty="0">
                <a:ln>
                  <a:noFill/>
                </a:ln>
                <a:solidFill>
                  <a:schemeClr val="tx1"/>
                </a:solidFill>
                <a:effectLst/>
                <a:latin typeface="Arial"/>
                <a:ea typeface="ＭＳ Ｐゴシック" charset="-128"/>
                <a:cs typeface="Arial"/>
              </a:rPr>
              <a:t>30/01/09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Decision: </a:t>
            </a:r>
            <a:r>
              <a:rPr kumimoji="0" lang="en-GB" sz="1600" b="0" i="0" u="none" strike="noStrike" cap="none" normalizeH="0" baseline="0" dirty="0">
                <a:ln>
                  <a:noFill/>
                </a:ln>
                <a:solidFill>
                  <a:schemeClr val="tx1"/>
                </a:solidFill>
                <a:effectLst/>
                <a:latin typeface="Arial"/>
                <a:ea typeface="ＭＳ Ｐゴシック" charset="-128"/>
                <a:cs typeface="Arial"/>
              </a:rPr>
              <a:t>Accept change. Change to be implemented in Release 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t>
            </a:r>
            <a:r>
              <a:rPr kumimoji="0" lang="en-GB" sz="1600" b="1" i="0" u="none" strike="noStrike" cap="none" normalizeH="0" baseline="0" dirty="0" err="1">
                <a:ln>
                  <a:noFill/>
                </a:ln>
                <a:solidFill>
                  <a:schemeClr val="tx1"/>
                </a:solidFill>
                <a:effectLst/>
                <a:latin typeface="Arial"/>
                <a:ea typeface="ＭＳ Ｐゴシック" charset="-128"/>
                <a:cs typeface="Arial"/>
              </a:rPr>
              <a:t>implementor</a:t>
            </a:r>
            <a:r>
              <a:rPr kumimoji="0" lang="en-GB" sz="1600" b="1" i="0" u="none" strike="noStrike" cap="none" normalizeH="0" baseline="0" dirty="0" smtClean="0">
                <a:ln>
                  <a:noFill/>
                </a:ln>
                <a:solidFill>
                  <a:schemeClr val="tx1"/>
                </a:solidFill>
                <a:effectLst/>
                <a:latin typeface="Arial"/>
                <a:ea typeface="ＭＳ Ｐゴシック" charset="-128"/>
                <a:cs typeface="Arial"/>
              </a:rPr>
              <a:t>:	Date </a:t>
            </a:r>
            <a:r>
              <a:rPr kumimoji="0" lang="en-GB" sz="1600" b="1" i="0" u="none" strike="noStrike" cap="none" normalizeH="0" baseline="0" dirty="0">
                <a:ln>
                  <a:noFill/>
                </a:ln>
                <a:solidFill>
                  <a:schemeClr val="tx1"/>
                </a:solidFill>
                <a:effectLst/>
                <a:latin typeface="Arial"/>
                <a:ea typeface="ＭＳ Ｐゴシック" charset="-128"/>
                <a:cs typeface="Arial"/>
              </a:rPr>
              <a:t>of change:</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QA</a:t>
            </a:r>
            <a:r>
              <a:rPr kumimoji="0" lang="en-GB" sz="1600" b="1" i="0" u="none" strike="noStrike" cap="none" normalizeH="0" baseline="0" dirty="0" smtClean="0">
                <a:ln>
                  <a:noFill/>
                </a:ln>
                <a:solidFill>
                  <a:schemeClr val="tx1"/>
                </a:solidFill>
                <a:effectLst/>
                <a:latin typeface="Arial"/>
                <a:ea typeface="ＭＳ Ｐゴシック" charset="-128"/>
                <a:cs typeface="Arial"/>
              </a:rPr>
              <a:t>:	QA </a:t>
            </a:r>
            <a:r>
              <a:rPr kumimoji="0" lang="en-GB" sz="1600" b="1" i="0" u="none" strike="noStrike" cap="none" normalizeH="0" baseline="0" dirty="0">
                <a:ln>
                  <a:noFill/>
                </a:ln>
                <a:solidFill>
                  <a:schemeClr val="tx1"/>
                </a:solidFill>
                <a:effectLst/>
                <a:latin typeface="Arial"/>
                <a:ea typeface="ＭＳ Ｐゴシック" charset="-128"/>
                <a:cs typeface="Arial"/>
              </a:rPr>
              <a:t>decision: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CM: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change analysis</a:t>
            </a:r>
            <a:endParaRPr lang="en-US" dirty="0"/>
          </a:p>
        </p:txBody>
      </p:sp>
      <p:sp>
        <p:nvSpPr>
          <p:cNvPr id="3" name="Content Placeholder 2"/>
          <p:cNvSpPr>
            <a:spLocks noGrp="1"/>
          </p:cNvSpPr>
          <p:nvPr>
            <p:ph idx="1"/>
          </p:nvPr>
        </p:nvSpPr>
        <p:spPr/>
        <p:txBody>
          <a:bodyPr/>
          <a:lstStyle/>
          <a:p>
            <a:r>
              <a:rPr lang="en-US" dirty="0" smtClean="0"/>
              <a:t>The consequences of not making the change</a:t>
            </a:r>
            <a:r>
              <a:rPr lang="en-US" dirty="0" smtClean="0"/>
              <a:t> </a:t>
            </a:r>
            <a:endParaRPr lang="en-GB" dirty="0" smtClean="0"/>
          </a:p>
          <a:p>
            <a:r>
              <a:rPr lang="en-US" dirty="0" smtClean="0"/>
              <a:t>The </a:t>
            </a:r>
            <a:r>
              <a:rPr lang="en-US" dirty="0" smtClean="0"/>
              <a:t>benefits of the change</a:t>
            </a:r>
            <a:r>
              <a:rPr lang="en-US" dirty="0" smtClean="0"/>
              <a:t> </a:t>
            </a:r>
            <a:endParaRPr lang="en-GB" dirty="0" smtClean="0"/>
          </a:p>
          <a:p>
            <a:r>
              <a:rPr lang="en-US" dirty="0" smtClean="0"/>
              <a:t>The </a:t>
            </a:r>
            <a:r>
              <a:rPr lang="en-US" dirty="0" smtClean="0"/>
              <a:t>number of users affected by the </a:t>
            </a:r>
            <a:r>
              <a:rPr lang="en-US" dirty="0" smtClean="0"/>
              <a:t>change</a:t>
            </a:r>
            <a:endParaRPr lang="en-GB" dirty="0" smtClean="0"/>
          </a:p>
          <a:p>
            <a:r>
              <a:rPr lang="en-US" dirty="0" smtClean="0"/>
              <a:t>The </a:t>
            </a:r>
            <a:r>
              <a:rPr lang="en-US" dirty="0" smtClean="0"/>
              <a:t>costs of making the </a:t>
            </a:r>
            <a:r>
              <a:rPr lang="en-US" dirty="0" smtClean="0"/>
              <a:t>change</a:t>
            </a:r>
            <a:endParaRPr lang="en-GB" dirty="0" smtClean="0"/>
          </a:p>
          <a:p>
            <a:r>
              <a:rPr lang="en-US" dirty="0" smtClean="0"/>
              <a:t>The </a:t>
            </a:r>
            <a:r>
              <a:rPr lang="en-US" dirty="0" smtClean="0"/>
              <a:t>product release </a:t>
            </a:r>
            <a:r>
              <a:rPr lang="en-US" dirty="0" smtClean="0"/>
              <a:t>cycle</a:t>
            </a:r>
            <a:endParaRPr lang="en-GB" dirty="0" smtClean="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Change management and agile methods</a:t>
            </a:r>
            <a:endParaRPr lang="en-US" dirty="0"/>
          </a:p>
        </p:txBody>
      </p:sp>
      <p:sp>
        <p:nvSpPr>
          <p:cNvPr id="3" name="Content Placeholder 2"/>
          <p:cNvSpPr>
            <a:spLocks noGrp="1"/>
          </p:cNvSpPr>
          <p:nvPr>
            <p:ph idx="1"/>
          </p:nvPr>
        </p:nvSpPr>
        <p:spPr/>
        <p:txBody>
          <a:bodyPr/>
          <a:lstStyle/>
          <a:p>
            <a:r>
              <a:rPr lang="en-US" dirty="0" smtClean="0"/>
              <a:t>In some agile methods, customers are directly involved in change management. </a:t>
            </a:r>
          </a:p>
          <a:p>
            <a:r>
              <a:rPr lang="en-US" dirty="0" smtClean="0"/>
              <a:t>The propose a change to the requirements and work with the team to assess its impact and decide whether the change should take priority over the features planned for the next increment of the system. </a:t>
            </a:r>
          </a:p>
          <a:p>
            <a:r>
              <a:rPr lang="en-US" dirty="0" smtClean="0"/>
              <a:t>Changes to improve the software improvement are decided by the programmers working on the system. </a:t>
            </a:r>
          </a:p>
          <a:p>
            <a:r>
              <a:rPr lang="en-US" dirty="0" smtClean="0"/>
              <a:t>Refactoring, where the software is continually improved, is not seen as an overhead but as a necessary part of the development process.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a:t>
            </a:r>
            <a:r>
              <a:rPr lang="en-US" dirty="0"/>
              <a:t>history</a:t>
            </a:r>
            <a:r>
              <a:rPr lang="en-GB" dirty="0" smtClean="0"/>
              <a:t> </a:t>
            </a:r>
            <a:endParaRPr lang="en-US" dirty="0"/>
          </a:p>
        </p:txBody>
      </p:sp>
      <p:sp>
        <p:nvSpPr>
          <p:cNvPr id="18434" name="Text Box 2"/>
          <p:cNvSpPr txBox="1">
            <a:spLocks noChangeArrowheads="1"/>
          </p:cNvSpPr>
          <p:nvPr/>
        </p:nvSpPr>
        <p:spPr bwMode="auto">
          <a:xfrm>
            <a:off x="457200" y="1978024"/>
            <a:ext cx="8149711" cy="375020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SICSA project (XEP 6087)</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APP-SYSTEM/AUTH/RBAC/USER_ROLE</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Object: </a:t>
            </a:r>
            <a:r>
              <a:rPr kumimoji="0" lang="en-US" sz="1600" b="0" i="0" u="none" strike="noStrike" cap="none" normalizeH="0" baseline="0" dirty="0" err="1">
                <a:ln>
                  <a:noFill/>
                </a:ln>
                <a:solidFill>
                  <a:schemeClr val="tx1"/>
                </a:solidFill>
                <a:effectLst/>
                <a:latin typeface="Arial"/>
                <a:ea typeface="Times New Roman" charset="0"/>
                <a:cs typeface="Arial"/>
              </a:rPr>
              <a:t>currentRole</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Author: R. </a:t>
            </a:r>
            <a:r>
              <a:rPr kumimoji="0" lang="en-US" sz="1600" b="0" i="0" u="none" strike="noStrike" cap="none" normalizeH="0" baseline="0" dirty="0" err="1">
                <a:ln>
                  <a:noFill/>
                </a:ln>
                <a:solidFill>
                  <a:schemeClr val="tx1"/>
                </a:solidFill>
                <a:effectLst/>
                <a:latin typeface="Arial"/>
                <a:ea typeface="Times New Roman" charset="0"/>
                <a:cs typeface="Arial"/>
              </a:rPr>
              <a:t>Looek</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Creation date: 13/11/2009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 St Andrews University 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Modification history</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Version	Modifier	Date	</a:t>
            </a:r>
            <a:r>
              <a:rPr kumimoji="0" lang="en-US" sz="1600" b="0" i="0" u="none" strike="noStrike" cap="none" normalizeH="0" dirty="0" smtClean="0">
                <a:ln>
                  <a:noFill/>
                </a:ln>
                <a:solidFill>
                  <a:schemeClr val="tx1"/>
                </a:solidFill>
                <a:effectLst/>
                <a:latin typeface="Arial"/>
                <a:ea typeface="Times New Roman" charset="0"/>
                <a:cs typeface="Arial"/>
              </a:rPr>
              <a:t> </a:t>
            </a:r>
            <a:r>
              <a:rPr kumimoji="0" lang="en-US" sz="1600" b="0" i="0" u="none" strike="noStrike" cap="none" normalizeH="0" dirty="0" smtClean="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Change</a:t>
            </a:r>
            <a:r>
              <a:rPr kumimoji="0" lang="en-US" sz="1600" b="0" i="0" u="none" strike="noStrike" cap="none" normalizeH="0" baseline="0" dirty="0" smtClean="0">
                <a:ln>
                  <a:noFill/>
                </a:ln>
                <a:solidFill>
                  <a:schemeClr val="tx1"/>
                </a:solidFill>
                <a:effectLst/>
                <a:latin typeface="Arial"/>
                <a:ea typeface="Times New Roman" charset="0"/>
                <a:cs typeface="Arial"/>
              </a:rPr>
              <a:t>		Reason</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1.0	J</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Jones	11</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2009	Add </a:t>
            </a:r>
            <a:r>
              <a:rPr kumimoji="0" lang="en-US" sz="1600" b="0" i="0" u="none" strike="noStrike" cap="none" normalizeH="0" baseline="0" dirty="0" smtClean="0">
                <a:ln>
                  <a:noFill/>
                </a:ln>
                <a:solidFill>
                  <a:schemeClr val="tx1"/>
                </a:solidFill>
                <a:effectLst/>
                <a:latin typeface="Arial"/>
                <a:ea typeface="Times New Roman" charset="0"/>
                <a:cs typeface="Arial"/>
              </a:rPr>
              <a:t>header	Submitted </a:t>
            </a:r>
            <a:r>
              <a:rPr kumimoji="0" lang="en-US" sz="1600" b="0" i="0" u="none" strike="noStrike" cap="none" normalizeH="0" baseline="0" dirty="0">
                <a:ln>
                  <a:noFill/>
                </a:ln>
                <a:solidFill>
                  <a:schemeClr val="tx1"/>
                </a:solidFill>
                <a:effectLst/>
                <a:latin typeface="Arial"/>
                <a:ea typeface="Times New Roman" charset="0"/>
                <a:cs typeface="Arial"/>
              </a:rPr>
              <a:t>to CM</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1.1	R</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err="1">
                <a:ln>
                  <a:noFill/>
                </a:ln>
                <a:solidFill>
                  <a:schemeClr val="tx1"/>
                </a:solidFill>
                <a:effectLst/>
                <a:latin typeface="Arial"/>
                <a:ea typeface="Times New Roman" charset="0"/>
                <a:cs typeface="Arial"/>
              </a:rPr>
              <a:t>Looek</a:t>
            </a:r>
            <a:r>
              <a:rPr kumimoji="0" lang="en-US" sz="1600" b="0" i="0" u="none" strike="noStrike" cap="none" normalizeH="0" baseline="0" dirty="0" smtClean="0">
                <a:ln>
                  <a:noFill/>
                </a:ln>
                <a:solidFill>
                  <a:schemeClr val="tx1"/>
                </a:solidFill>
                <a:effectLst/>
                <a:latin typeface="Arial"/>
                <a:ea typeface="Times New Roman" charset="0"/>
                <a:cs typeface="Arial"/>
              </a:rPr>
              <a:t> 	13</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2009	New field		Change </a:t>
            </a:r>
            <a:r>
              <a:rPr kumimoji="0" lang="en-US" sz="1600" b="0" i="0" u="none" strike="noStrike" cap="none" normalizeH="0" baseline="0" dirty="0">
                <a:ln>
                  <a:noFill/>
                </a:ln>
                <a:solidFill>
                  <a:schemeClr val="tx1"/>
                </a:solidFill>
                <a:effectLst/>
                <a:latin typeface="Arial"/>
                <a:ea typeface="Times New Roman" charset="0"/>
                <a:cs typeface="Arial"/>
              </a:rPr>
              <a:t>req. R07/02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a:t>
            </a:r>
            <a:endParaRPr lang="en-US" dirty="0"/>
          </a:p>
        </p:txBody>
      </p:sp>
      <p:sp>
        <p:nvSpPr>
          <p:cNvPr id="3" name="Content Placeholder 2"/>
          <p:cNvSpPr>
            <a:spLocks noGrp="1"/>
          </p:cNvSpPr>
          <p:nvPr>
            <p:ph idx="1"/>
          </p:nvPr>
        </p:nvSpPr>
        <p:spPr/>
        <p:txBody>
          <a:bodyPr/>
          <a:lstStyle/>
          <a:p>
            <a:r>
              <a:rPr lang="en-US" dirty="0" smtClean="0"/>
              <a:t>Version management (VM) is the process of keeping track of different versions of software components or configuration items and the systems in which these components are used.</a:t>
            </a:r>
            <a:r>
              <a:rPr lang="en-US" dirty="0" smtClean="0"/>
              <a:t> </a:t>
            </a:r>
          </a:p>
          <a:p>
            <a:r>
              <a:rPr lang="en-US" dirty="0" smtClean="0"/>
              <a:t>It </a:t>
            </a:r>
            <a:r>
              <a:rPr lang="en-US" dirty="0" smtClean="0"/>
              <a:t>also involves ensuring that changes made by different developers to these versions do not interfere with each other.</a:t>
            </a:r>
            <a:r>
              <a:rPr lang="en-US" dirty="0" smtClean="0"/>
              <a:t> </a:t>
            </a:r>
          </a:p>
          <a:p>
            <a:r>
              <a:rPr lang="en-US" dirty="0" smtClean="0"/>
              <a:t>Therefore version </a:t>
            </a:r>
            <a:r>
              <a:rPr lang="en-US" dirty="0" smtClean="0"/>
              <a:t>management</a:t>
            </a:r>
            <a:r>
              <a:rPr lang="en-US" dirty="0" smtClean="0"/>
              <a:t> can be thought of as </a:t>
            </a:r>
            <a:r>
              <a:rPr lang="en-US" dirty="0" smtClean="0"/>
              <a:t>the process of managing </a:t>
            </a:r>
            <a:r>
              <a:rPr lang="en-US" dirty="0" err="1" smtClean="0"/>
              <a:t>codelines</a:t>
            </a:r>
            <a:r>
              <a:rPr lang="en-US" dirty="0" smtClean="0"/>
              <a:t> and baselines. </a:t>
            </a:r>
            <a:endParaRPr lang="en-GB" dirty="0" smtClean="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smtClean="0"/>
              <a:t> and baselines</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codeline</a:t>
            </a:r>
            <a:r>
              <a:rPr lang="en-US" dirty="0" smtClean="0"/>
              <a:t> </a:t>
            </a:r>
            <a:r>
              <a:rPr lang="en-US" dirty="0" smtClean="0"/>
              <a:t>is a sequence of versions of  source code with later versions in the sequence derived from earlier versions.</a:t>
            </a:r>
            <a:r>
              <a:rPr lang="en-US" dirty="0" smtClean="0"/>
              <a:t> </a:t>
            </a:r>
          </a:p>
          <a:p>
            <a:r>
              <a:rPr lang="en-US" dirty="0" err="1" smtClean="0"/>
              <a:t>Codelines</a:t>
            </a:r>
            <a:r>
              <a:rPr lang="en-US" dirty="0" smtClean="0"/>
              <a:t> </a:t>
            </a:r>
            <a:r>
              <a:rPr lang="en-US" dirty="0" smtClean="0"/>
              <a:t>normally apply to components of systems so that there are different versions of each component</a:t>
            </a:r>
            <a:r>
              <a:rPr lang="en-US" dirty="0" smtClean="0"/>
              <a:t>.</a:t>
            </a:r>
          </a:p>
          <a:p>
            <a:r>
              <a:rPr lang="en-US" dirty="0" smtClean="0"/>
              <a:t> </a:t>
            </a:r>
            <a:r>
              <a:rPr lang="en-US" dirty="0" smtClean="0"/>
              <a:t>A baseline is a definition of a specific system.</a:t>
            </a:r>
            <a:r>
              <a:rPr lang="en-US" dirty="0" smtClean="0"/>
              <a:t> </a:t>
            </a:r>
          </a:p>
          <a:p>
            <a:r>
              <a:rPr lang="en-US" dirty="0" smtClean="0"/>
              <a:t>The </a:t>
            </a:r>
            <a:r>
              <a:rPr lang="en-US" dirty="0" smtClean="0"/>
              <a:t>baseline therefore specifies the component versions that are included in the system plus a specification of the libraries used, configuration files, etc.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smtClean="0"/>
              <a:t> </a:t>
            </a:r>
            <a:r>
              <a:rPr lang="en-US" dirty="0"/>
              <a:t>and baselines</a:t>
            </a:r>
            <a:r>
              <a:rPr lang="en-GB" dirty="0" smtClean="0"/>
              <a:t> </a:t>
            </a:r>
            <a:endParaRPr lang="en-US" dirty="0"/>
          </a:p>
        </p:txBody>
      </p:sp>
      <p:pic>
        <p:nvPicPr>
          <p:cNvPr id="4" name="Content Placeholder 3" descr="25.6 CodeandBaselines.eps"/>
          <p:cNvPicPr>
            <a:picLocks noGrp="1" noChangeAspect="1"/>
          </p:cNvPicPr>
          <p:nvPr>
            <p:ph idx="1"/>
          </p:nvPr>
        </p:nvPicPr>
        <mc:AlternateContent>
          <mc:Choice xmlns:ma="http://schemas.microsoft.com/office/mac/drawingml/2008/main" Requires="ma">
            <p:blipFill>
              <a:blip r:embed="rId2"/>
              <a:srcRect t="-1696" b="-1696"/>
              <a:stretch>
                <a:fillRect/>
              </a:stretch>
            </p:blipFill>
          </mc:Choice>
          <mc:Fallback>
            <p:blipFill>
              <a:blip r:embed="rId3"/>
              <a:srcRect t="-1696" b="-1696"/>
              <a:stretch>
                <a:fillRect/>
              </a:stretch>
            </p:blipFill>
          </mc:Fallback>
        </mc:AlternateContent>
        <p:spPr/>
      </p:pic>
      <p:sp>
        <p:nvSpPr>
          <p:cNvPr id="5" name="Slide Number Placeholder 4"/>
          <p:cNvSpPr>
            <a:spLocks noGrp="1"/>
          </p:cNvSpPr>
          <p:nvPr>
            <p:ph type="sldNum" sz="quarter" idx="12"/>
          </p:nvPr>
        </p:nvSpPr>
        <p:spPr/>
        <p:txBody>
          <a:bodyPr/>
          <a:lstStyle/>
          <a:p>
            <a:fld id="{7B134961-4B2C-A547-9A54-CB85DA02077E}"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a:t>
            </a:r>
            <a:endParaRPr lang="en-US" dirty="0"/>
          </a:p>
        </p:txBody>
      </p:sp>
      <p:sp>
        <p:nvSpPr>
          <p:cNvPr id="3" name="Content Placeholder 2"/>
          <p:cNvSpPr>
            <a:spLocks noGrp="1"/>
          </p:cNvSpPr>
          <p:nvPr>
            <p:ph idx="1"/>
          </p:nvPr>
        </p:nvSpPr>
        <p:spPr/>
        <p:txBody>
          <a:bodyPr/>
          <a:lstStyle/>
          <a:p>
            <a:r>
              <a:rPr lang="en-US" dirty="0" smtClean="0"/>
              <a:t>Baselines may be specified using a configuration language, which allows you to define what components are included in a version of a particular system.</a:t>
            </a:r>
            <a:r>
              <a:rPr lang="en-US" dirty="0" smtClean="0"/>
              <a:t> </a:t>
            </a:r>
            <a:endParaRPr lang="en-GB" dirty="0" smtClean="0"/>
          </a:p>
          <a:p>
            <a:r>
              <a:rPr lang="en-US" dirty="0" smtClean="0"/>
              <a:t>Baselines are important because you often have to recreate a specific version of a complete system.</a:t>
            </a:r>
            <a:r>
              <a:rPr lang="en-US" dirty="0" smtClean="0"/>
              <a:t> </a:t>
            </a:r>
          </a:p>
          <a:p>
            <a:pPr lvl="1"/>
            <a:r>
              <a:rPr lang="en-US" dirty="0" smtClean="0"/>
              <a:t>For </a:t>
            </a:r>
            <a:r>
              <a:rPr lang="en-US" dirty="0" smtClean="0"/>
              <a:t>example, a product line may be instantiated so that there are individual system versions for different customers. You may have to recreate the version delivered to a specific customer if, for example, that customer reports bugs in their system that have to be repaired.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 systems</a:t>
            </a:r>
            <a:endParaRPr lang="en-US" dirty="0"/>
          </a:p>
        </p:txBody>
      </p:sp>
      <p:sp>
        <p:nvSpPr>
          <p:cNvPr id="3" name="Content Placeholder 2"/>
          <p:cNvSpPr>
            <a:spLocks noGrp="1"/>
          </p:cNvSpPr>
          <p:nvPr>
            <p:ph idx="1"/>
          </p:nvPr>
        </p:nvSpPr>
        <p:spPr/>
        <p:txBody>
          <a:bodyPr/>
          <a:lstStyle/>
          <a:p>
            <a:r>
              <a:rPr lang="en-US" dirty="0" smtClean="0"/>
              <a:t>Version and release identification</a:t>
            </a:r>
            <a:r>
              <a:rPr lang="en-US" dirty="0" smtClean="0"/>
              <a:t> </a:t>
            </a:r>
          </a:p>
          <a:p>
            <a:pPr lvl="1"/>
            <a:r>
              <a:rPr lang="en-US" dirty="0" smtClean="0"/>
              <a:t>Managed </a:t>
            </a:r>
            <a:r>
              <a:rPr lang="en-US" dirty="0" smtClean="0"/>
              <a:t>versions are assigned identifiers when they are submitted to the system.</a:t>
            </a:r>
            <a:r>
              <a:rPr lang="en-US" dirty="0" smtClean="0"/>
              <a:t> </a:t>
            </a:r>
          </a:p>
          <a:p>
            <a:r>
              <a:rPr lang="en-US" dirty="0" smtClean="0"/>
              <a:t>Storage management</a:t>
            </a:r>
            <a:r>
              <a:rPr lang="en-US" dirty="0" smtClean="0"/>
              <a:t> </a:t>
            </a:r>
          </a:p>
          <a:p>
            <a:pPr lvl="1"/>
            <a:r>
              <a:rPr lang="en-US" dirty="0" smtClean="0"/>
              <a:t>To </a:t>
            </a:r>
            <a:r>
              <a:rPr lang="en-US" dirty="0" smtClean="0"/>
              <a:t>reduce the storage space required by multiple versions of components that differ only slightly, version management systems usually provide storage management facilities.</a:t>
            </a:r>
            <a:r>
              <a:rPr lang="en-US" dirty="0" smtClean="0"/>
              <a:t> </a:t>
            </a:r>
          </a:p>
          <a:p>
            <a:r>
              <a:rPr lang="en-US" dirty="0" smtClean="0"/>
              <a:t>Change history recording</a:t>
            </a:r>
            <a:r>
              <a:rPr lang="en-US" dirty="0" smtClean="0"/>
              <a:t> </a:t>
            </a:r>
          </a:p>
          <a:p>
            <a:pPr lvl="1"/>
            <a:r>
              <a:rPr lang="en-US" dirty="0" smtClean="0"/>
              <a:t>All </a:t>
            </a:r>
            <a:r>
              <a:rPr lang="en-US" dirty="0" smtClean="0"/>
              <a:t>of the changes made to the code of a system or component are recorded and listed.</a:t>
            </a:r>
            <a:r>
              <a:rPr lang="en-US" dirty="0" smtClean="0"/>
              <a:t> </a:t>
            </a:r>
            <a:endParaRPr lang="en-GB" dirty="0" smtClean="0"/>
          </a:p>
        </p:txBody>
      </p:sp>
      <p:sp>
        <p:nvSpPr>
          <p:cNvPr id="4" name="Slide Number Placeholder 3"/>
          <p:cNvSpPr>
            <a:spLocks noGrp="1"/>
          </p:cNvSpPr>
          <p:nvPr>
            <p:ph type="sldNum" sz="quarter" idx="12"/>
          </p:nvPr>
        </p:nvSpPr>
        <p:spPr/>
        <p:txBody>
          <a:bodyPr/>
          <a:lstStyle/>
          <a:p>
            <a:fld id="{7B134961-4B2C-A547-9A54-CB85DA02077E}"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Change management</a:t>
            </a:r>
            <a:endParaRPr lang="en-GB" dirty="0" smtClean="0"/>
          </a:p>
          <a:p>
            <a:r>
              <a:rPr lang="en-US" dirty="0" smtClean="0"/>
              <a:t>Version </a:t>
            </a:r>
            <a:r>
              <a:rPr lang="en-US" dirty="0" smtClean="0"/>
              <a:t>management </a:t>
            </a:r>
            <a:endParaRPr lang="en-GB" dirty="0" smtClean="0"/>
          </a:p>
          <a:p>
            <a:r>
              <a:rPr lang="en-US" dirty="0" smtClean="0"/>
              <a:t>System </a:t>
            </a:r>
            <a:r>
              <a:rPr lang="en-US" dirty="0" smtClean="0"/>
              <a:t>building</a:t>
            </a:r>
            <a:endParaRPr lang="en-GB" dirty="0" smtClean="0"/>
          </a:p>
          <a:p>
            <a:r>
              <a:rPr lang="en-US" dirty="0" smtClean="0"/>
              <a:t>Release </a:t>
            </a:r>
            <a:r>
              <a:rPr lang="en-US" dirty="0" smtClean="0"/>
              <a:t>management</a:t>
            </a:r>
            <a:r>
              <a:rPr lang="en-GB" dirty="0" smtClean="0"/>
              <a:t>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 systems</a:t>
            </a:r>
            <a:endParaRPr lang="en-US" dirty="0"/>
          </a:p>
        </p:txBody>
      </p:sp>
      <p:sp>
        <p:nvSpPr>
          <p:cNvPr id="3" name="Content Placeholder 2"/>
          <p:cNvSpPr>
            <a:spLocks noGrp="1"/>
          </p:cNvSpPr>
          <p:nvPr>
            <p:ph idx="1"/>
          </p:nvPr>
        </p:nvSpPr>
        <p:spPr/>
        <p:txBody>
          <a:bodyPr/>
          <a:lstStyle/>
          <a:p>
            <a:r>
              <a:rPr lang="en-US" dirty="0" smtClean="0"/>
              <a:t>Independent development </a:t>
            </a:r>
          </a:p>
          <a:p>
            <a:pPr lvl="1"/>
            <a:r>
              <a:rPr lang="en-US" dirty="0" smtClean="0"/>
              <a:t>The version management system keeps track of components that have been checked out for editing and ensures that changes made to a component by different developers do not interfere. </a:t>
            </a:r>
          </a:p>
          <a:p>
            <a:r>
              <a:rPr lang="en-US" dirty="0" smtClean="0"/>
              <a:t>Project support </a:t>
            </a:r>
          </a:p>
          <a:p>
            <a:pPr lvl="1"/>
            <a:r>
              <a:rPr lang="en-US" dirty="0" smtClean="0"/>
              <a:t>A version management system may support the development of several projects, which share components.</a:t>
            </a: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t>
            </a:r>
            <a:r>
              <a:rPr lang="en-US" dirty="0"/>
              <a:t>management using deltas</a:t>
            </a:r>
            <a:r>
              <a:rPr lang="en-GB" dirty="0" smtClean="0"/>
              <a:t> </a:t>
            </a:r>
            <a:endParaRPr lang="en-US" dirty="0"/>
          </a:p>
        </p:txBody>
      </p:sp>
      <p:pic>
        <p:nvPicPr>
          <p:cNvPr id="4" name="Content Placeholder 3" descr="25.7 CodelineDeltas.eps"/>
          <p:cNvPicPr>
            <a:picLocks noGrp="1" noChangeAspect="1"/>
          </p:cNvPicPr>
          <p:nvPr>
            <p:ph idx="1"/>
          </p:nvPr>
        </p:nvPicPr>
        <mc:AlternateContent>
          <mc:Choice xmlns:ma="http://schemas.microsoft.com/office/mac/drawingml/2008/main" Requires="ma">
            <p:blipFill>
              <a:blip r:embed="rId2"/>
              <a:srcRect t="-26411" b="-26411"/>
              <a:stretch>
                <a:fillRect/>
              </a:stretch>
            </p:blipFill>
          </mc:Choice>
          <mc:Fallback>
            <p:blipFill>
              <a:blip r:embed="rId3"/>
              <a:srcRect t="-26411" b="-26411"/>
              <a:stretch>
                <a:fillRect/>
              </a:stretch>
            </p:blipFill>
          </mc:Fallback>
        </mc:AlternateContent>
        <p:spPr>
          <a:xfrm>
            <a:off x="1186828" y="1600201"/>
            <a:ext cx="6555339" cy="3605184"/>
          </a:xfrm>
        </p:spPr>
      </p:pic>
      <p:sp>
        <p:nvSpPr>
          <p:cNvPr id="5" name="Slide Number Placeholder 4"/>
          <p:cNvSpPr>
            <a:spLocks noGrp="1"/>
          </p:cNvSpPr>
          <p:nvPr>
            <p:ph type="sldNum" sz="quarter" idx="12"/>
          </p:nvPr>
        </p:nvSpPr>
        <p:spPr/>
        <p:txBody>
          <a:bodyPr/>
          <a:lstStyle/>
          <a:p>
            <a:fld id="{7B134961-4B2C-A547-9A54-CB85DA02077E}"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a:t>
            </a:r>
            <a:r>
              <a:rPr lang="en-US" dirty="0"/>
              <a:t>-in and check-out from a version repository</a:t>
            </a:r>
            <a:r>
              <a:rPr lang="en-GB" dirty="0" smtClean="0"/>
              <a:t> </a:t>
            </a:r>
            <a:endParaRPr lang="en-US" dirty="0"/>
          </a:p>
        </p:txBody>
      </p:sp>
      <p:pic>
        <p:nvPicPr>
          <p:cNvPr id="4" name="Content Placeholder 3" descr="25.8 CheckInOut.eps"/>
          <p:cNvPicPr>
            <a:picLocks noGrp="1" noChangeAspect="1"/>
          </p:cNvPicPr>
          <p:nvPr>
            <p:ph idx="1"/>
          </p:nvPr>
        </p:nvPicPr>
        <mc:AlternateContent>
          <mc:Choice xmlns:ma="http://schemas.microsoft.com/office/mac/drawingml/2008/main" Requires="ma">
            <p:blipFill>
              <a:blip r:embed="rId2"/>
              <a:srcRect t="-1727" b="-1727"/>
              <a:stretch>
                <a:fillRect/>
              </a:stretch>
            </p:blipFill>
          </mc:Choice>
          <mc:Fallback>
            <p:blipFill>
              <a:blip r:embed="rId3"/>
              <a:srcRect t="-1727" b="-1727"/>
              <a:stretch>
                <a:fillRect/>
              </a:stretch>
            </p:blipFill>
          </mc:Fallback>
        </mc:AlternateContent>
        <p:spPr>
          <a:xfrm>
            <a:off x="1065224" y="1600201"/>
            <a:ext cx="7068782" cy="3887558"/>
          </a:xfrm>
        </p:spPr>
      </p:pic>
      <p:sp>
        <p:nvSpPr>
          <p:cNvPr id="5" name="Slide Number Placeholder 4"/>
          <p:cNvSpPr>
            <a:spLocks noGrp="1"/>
          </p:cNvSpPr>
          <p:nvPr>
            <p:ph type="sldNum" sz="quarter" idx="12"/>
          </p:nvPr>
        </p:nvSpPr>
        <p:spPr/>
        <p:txBody>
          <a:bodyPr/>
          <a:lstStyle/>
          <a:p>
            <a:fld id="{7B134961-4B2C-A547-9A54-CB85DA02077E}"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Codeline branches</a:t>
            </a:r>
            <a:endParaRPr lang="en-US" dirty="0"/>
          </a:p>
        </p:txBody>
      </p:sp>
      <p:sp>
        <p:nvSpPr>
          <p:cNvPr id="3" name="Content Placeholder 2"/>
          <p:cNvSpPr>
            <a:spLocks noGrp="1"/>
          </p:cNvSpPr>
          <p:nvPr>
            <p:ph idx="1"/>
          </p:nvPr>
        </p:nvSpPr>
        <p:spPr/>
        <p:txBody>
          <a:bodyPr/>
          <a:lstStyle/>
          <a:p>
            <a:r>
              <a:rPr lang="en-US" dirty="0" smtClean="0"/>
              <a:t>Rather than a linear sequence of versions that reflect changes to the component over time, there may be several independent sequences. </a:t>
            </a:r>
          </a:p>
          <a:p>
            <a:pPr lvl="1"/>
            <a:r>
              <a:rPr lang="en-US" dirty="0" smtClean="0"/>
              <a:t>This is normal in system development, where different developers work independently on different versions of the source code and so change it in different ways. </a:t>
            </a:r>
          </a:p>
          <a:p>
            <a:r>
              <a:rPr lang="en-US" dirty="0" smtClean="0"/>
              <a:t>At some stage, it may be necessary to merge </a:t>
            </a:r>
            <a:r>
              <a:rPr lang="en-US" dirty="0" err="1" smtClean="0"/>
              <a:t>codeline</a:t>
            </a:r>
            <a:r>
              <a:rPr lang="en-US" dirty="0" smtClean="0"/>
              <a:t> branches to create a new version of a component that includes all changes that have been made. </a:t>
            </a:r>
          </a:p>
          <a:p>
            <a:pPr lvl="1"/>
            <a:r>
              <a:rPr lang="en-US" dirty="0" smtClean="0"/>
              <a:t>If the changes made involve different parts of the code, the component versions may be merged automatically by combining the deltas that apply to the code. </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t>
            </a:r>
            <a:r>
              <a:rPr lang="en-US" dirty="0"/>
              <a:t>and merging</a:t>
            </a:r>
            <a:r>
              <a:rPr lang="en-GB" dirty="0" smtClean="0"/>
              <a:t> </a:t>
            </a:r>
            <a:endParaRPr lang="en-US" dirty="0"/>
          </a:p>
        </p:txBody>
      </p:sp>
      <p:pic>
        <p:nvPicPr>
          <p:cNvPr id="4" name="Content Placeholder 3" descr="25.9 BranchingMerging.eps"/>
          <p:cNvPicPr>
            <a:picLocks noGrp="1" noChangeAspect="1"/>
          </p:cNvPicPr>
          <p:nvPr>
            <p:ph idx="1"/>
          </p:nvPr>
        </p:nvPicPr>
        <mc:AlternateContent>
          <mc:Choice xmlns:ma="http://schemas.microsoft.com/office/mac/drawingml/2008/main" Requires="ma">
            <p:blipFill>
              <a:blip r:embed="rId2"/>
              <a:srcRect t="-9611" b="-9611"/>
              <a:stretch>
                <a:fillRect/>
              </a:stretch>
            </p:blipFill>
          </mc:Choice>
          <mc:Fallback>
            <p:blipFill>
              <a:blip r:embed="rId3"/>
              <a:srcRect t="-9611" b="-9611"/>
              <a:stretch>
                <a:fillRect/>
              </a:stretch>
            </p:blipFill>
          </mc:Fallback>
        </mc:AlternateContent>
        <p:spPr>
          <a:xfrm>
            <a:off x="822014" y="1600201"/>
            <a:ext cx="7136340" cy="3924712"/>
          </a:xfrm>
        </p:spPr>
      </p:pic>
      <p:sp>
        <p:nvSpPr>
          <p:cNvPr id="5" name="Slide Number Placeholder 4"/>
          <p:cNvSpPr>
            <a:spLocks noGrp="1"/>
          </p:cNvSpPr>
          <p:nvPr>
            <p:ph type="sldNum" sz="quarter" idx="12"/>
          </p:nvPr>
        </p:nvSpPr>
        <p:spPr/>
        <p:txBody>
          <a:bodyPr/>
          <a:lstStyle/>
          <a:p>
            <a:fld id="{7B134961-4B2C-A547-9A54-CB85DA02077E}"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Configuration management is the management of an evolving software system. When maintaining a system, a CM team is put in place to ensure that changes are incorporated into the system in a controlled way and that records are maintained with details of the changes that have been implemented.</a:t>
            </a:r>
            <a:endParaRPr lang="en-GB" sz="2000" dirty="0" smtClean="0"/>
          </a:p>
          <a:p>
            <a:r>
              <a:rPr lang="en-US" sz="2000" dirty="0" smtClean="0"/>
              <a:t>The main configuration management processes are</a:t>
            </a:r>
            <a:r>
              <a:rPr lang="en-US" sz="2000" dirty="0" smtClean="0"/>
              <a:t> change </a:t>
            </a:r>
            <a:r>
              <a:rPr lang="en-US" sz="2000" dirty="0" smtClean="0"/>
              <a:t>management, version management, system building and release management.</a:t>
            </a:r>
            <a:r>
              <a:rPr lang="en-US" sz="2000" dirty="0" smtClean="0"/>
              <a:t> </a:t>
            </a:r>
            <a:endParaRPr lang="en-GB" sz="2000" dirty="0" smtClean="0"/>
          </a:p>
          <a:p>
            <a:r>
              <a:rPr lang="en-US" sz="2000" dirty="0" smtClean="0"/>
              <a:t>Change management involves assessing proposals for changes from system customers and other stakeholders and deciding if it is cost-effective to implement these in a new version of a system</a:t>
            </a:r>
            <a:r>
              <a:rPr lang="en-US" sz="2000" dirty="0" smtClean="0"/>
              <a:t>.</a:t>
            </a:r>
          </a:p>
          <a:p>
            <a:r>
              <a:rPr lang="en-US" sz="2000" dirty="0" smtClean="0"/>
              <a:t>Version management involves keeping track of the different versions of software components</a:t>
            </a:r>
            <a:r>
              <a:rPr lang="en-US" sz="2000" dirty="0" smtClean="0"/>
              <a:t> as </a:t>
            </a:r>
            <a:r>
              <a:rPr lang="en-US" sz="2000" dirty="0" smtClean="0"/>
              <a:t>changes are made to them. </a:t>
            </a:r>
            <a:endParaRPr lang="en-GB" sz="2000" dirty="0" smtClean="0"/>
          </a:p>
          <a:p>
            <a:endParaRPr lang="en-GB" sz="2000"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25 – Configuration Management</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building</a:t>
            </a:r>
            <a:endParaRPr lang="en-US" dirty="0"/>
          </a:p>
        </p:txBody>
      </p:sp>
      <p:sp>
        <p:nvSpPr>
          <p:cNvPr id="3" name="Content Placeholder 2"/>
          <p:cNvSpPr>
            <a:spLocks noGrp="1"/>
          </p:cNvSpPr>
          <p:nvPr>
            <p:ph idx="1"/>
          </p:nvPr>
        </p:nvSpPr>
        <p:spPr/>
        <p:txBody>
          <a:bodyPr/>
          <a:lstStyle/>
          <a:p>
            <a:r>
              <a:rPr lang="en-US" dirty="0" smtClean="0"/>
              <a:t>System building is the process of creating a complete, executable system by compiling and linking the system components, external libraries, configuration files, </a:t>
            </a:r>
            <a:r>
              <a:rPr lang="en-US" dirty="0" smtClean="0"/>
              <a:t>etc.</a:t>
            </a:r>
          </a:p>
          <a:p>
            <a:r>
              <a:rPr lang="en-US" dirty="0" smtClean="0"/>
              <a:t>System </a:t>
            </a:r>
            <a:r>
              <a:rPr lang="en-US" dirty="0" smtClean="0"/>
              <a:t>building tools and version management tools must communicate as the build process involves checking out component versions from the repository managed by the version management system.</a:t>
            </a:r>
            <a:r>
              <a:rPr lang="en-US" dirty="0" smtClean="0"/>
              <a:t> </a:t>
            </a:r>
          </a:p>
          <a:p>
            <a:r>
              <a:rPr lang="en-US" dirty="0" smtClean="0"/>
              <a:t>The </a:t>
            </a:r>
            <a:r>
              <a:rPr lang="en-US" dirty="0" smtClean="0"/>
              <a:t>configuration description used to identify a baseline is also used by the system building tool.</a:t>
            </a:r>
            <a:r>
              <a:rPr lang="en-GB" dirty="0" smtClean="0"/>
              <a:t>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platforms</a:t>
            </a:r>
            <a:endParaRPr lang="en-US" dirty="0"/>
          </a:p>
        </p:txBody>
      </p:sp>
      <p:sp>
        <p:nvSpPr>
          <p:cNvPr id="3" name="Content Placeholder 2"/>
          <p:cNvSpPr>
            <a:spLocks noGrp="1"/>
          </p:cNvSpPr>
          <p:nvPr>
            <p:ph idx="1"/>
          </p:nvPr>
        </p:nvSpPr>
        <p:spPr/>
        <p:txBody>
          <a:bodyPr/>
          <a:lstStyle/>
          <a:p>
            <a:r>
              <a:rPr lang="en-US" dirty="0" smtClean="0"/>
              <a:t>The development system, which includes development tools such as compilers, source code editors, </a:t>
            </a:r>
            <a:r>
              <a:rPr lang="en-US" dirty="0" smtClean="0"/>
              <a:t>etc.</a:t>
            </a:r>
          </a:p>
          <a:p>
            <a:pPr lvl="1"/>
            <a:r>
              <a:rPr lang="en-US" dirty="0" smtClean="0"/>
              <a:t>Developers </a:t>
            </a:r>
            <a:r>
              <a:rPr lang="en-US" dirty="0" smtClean="0"/>
              <a:t>check out code from the version management system into a private workspace before making changes to the system.</a:t>
            </a:r>
            <a:r>
              <a:rPr lang="en-US" dirty="0" smtClean="0"/>
              <a:t> </a:t>
            </a:r>
            <a:endParaRPr lang="en-GB" dirty="0" smtClean="0"/>
          </a:p>
          <a:p>
            <a:r>
              <a:rPr lang="en-US" dirty="0" smtClean="0"/>
              <a:t>The </a:t>
            </a:r>
            <a:r>
              <a:rPr lang="en-US" dirty="0" smtClean="0"/>
              <a:t>build server, which is used to build definitive, executable versions of the system.</a:t>
            </a:r>
            <a:r>
              <a:rPr lang="en-US" dirty="0" smtClean="0"/>
              <a:t> </a:t>
            </a:r>
          </a:p>
          <a:p>
            <a:pPr lvl="1"/>
            <a:r>
              <a:rPr lang="en-US" dirty="0" smtClean="0"/>
              <a:t>Developers </a:t>
            </a:r>
            <a:r>
              <a:rPr lang="en-US" dirty="0" smtClean="0"/>
              <a:t>check-in code to the version management system before it is built. The system build may rely on external libraries that are not included in the version management system.</a:t>
            </a:r>
            <a:r>
              <a:rPr lang="en-GB" dirty="0" smtClean="0"/>
              <a:t> </a:t>
            </a:r>
          </a:p>
          <a:p>
            <a:r>
              <a:rPr lang="en-US" dirty="0" smtClean="0"/>
              <a:t>The </a:t>
            </a:r>
            <a:r>
              <a:rPr lang="en-US" dirty="0" smtClean="0"/>
              <a:t>target environment, which is the platform on which the system executes.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t>
            </a:r>
            <a:r>
              <a:rPr lang="en-US" dirty="0"/>
              <a:t>, build, and target platforms</a:t>
            </a:r>
            <a:r>
              <a:rPr lang="en-GB" dirty="0" smtClean="0"/>
              <a:t> </a:t>
            </a:r>
            <a:endParaRPr lang="en-US" dirty="0"/>
          </a:p>
        </p:txBody>
      </p:sp>
      <p:pic>
        <p:nvPicPr>
          <p:cNvPr id="4" name="Content Placeholder 3" descr="25.10 Build Environment.eps"/>
          <p:cNvPicPr>
            <a:picLocks noGrp="1" noChangeAspect="1"/>
          </p:cNvPicPr>
          <p:nvPr>
            <p:ph idx="1"/>
          </p:nvPr>
        </p:nvPicPr>
        <mc:AlternateContent>
          <mc:Choice xmlns:ma="http://schemas.microsoft.com/office/mac/drawingml/2008/main" Requires="ma">
            <p:blipFill>
              <a:blip r:embed="rId2"/>
              <a:srcRect t="-5771" b="-5771"/>
              <a:stretch>
                <a:fillRect/>
              </a:stretch>
            </p:blipFill>
          </mc:Choice>
          <mc:Fallback>
            <p:blipFill>
              <a:blip r:embed="rId3"/>
              <a:srcRect t="-5771" b="-5771"/>
              <a:stretch>
                <a:fillRect/>
              </a:stretch>
            </p:blipFill>
          </mc:Fallback>
        </mc:AlternateContent>
        <p:spPr>
          <a:xfrm>
            <a:off x="1200340" y="1600200"/>
            <a:ext cx="6690456" cy="3679493"/>
          </a:xfrm>
        </p:spPr>
      </p:pic>
      <p:sp>
        <p:nvSpPr>
          <p:cNvPr id="5" name="Slide Number Placeholder 4"/>
          <p:cNvSpPr>
            <a:spLocks noGrp="1"/>
          </p:cNvSpPr>
          <p:nvPr>
            <p:ph type="sldNum" sz="quarter" idx="12"/>
          </p:nvPr>
        </p:nvSpPr>
        <p:spPr/>
        <p:txBody>
          <a:bodyPr/>
          <a:lstStyle/>
          <a:p>
            <a:fld id="{7B134961-4B2C-A547-9A54-CB85DA02077E}"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Because software changes frequently, </a:t>
            </a:r>
            <a:r>
              <a:rPr lang="en-US" dirty="0" smtClean="0"/>
              <a:t>systems,</a:t>
            </a:r>
            <a:r>
              <a:rPr lang="en-US" dirty="0" smtClean="0"/>
              <a:t> can </a:t>
            </a:r>
            <a:r>
              <a:rPr lang="en-US" dirty="0" smtClean="0"/>
              <a:t>be thought of as a set of versions, each of which has to be maintained and managed.</a:t>
            </a:r>
            <a:r>
              <a:rPr lang="en-GB" dirty="0" smtClean="0"/>
              <a:t> </a:t>
            </a:r>
          </a:p>
          <a:p>
            <a:r>
              <a:rPr lang="en-US" dirty="0" smtClean="0"/>
              <a:t>Versions implement proposals for change, corrections of faults, and adaptations for different hardware and operating systems. </a:t>
            </a:r>
            <a:endParaRPr lang="en-US" dirty="0" smtClean="0"/>
          </a:p>
          <a:p>
            <a:r>
              <a:rPr lang="en-US" dirty="0" smtClean="0"/>
              <a:t>Configuration </a:t>
            </a:r>
            <a:r>
              <a:rPr lang="en-US" dirty="0" smtClean="0"/>
              <a:t>management (CM) is concerned with the policies, processes and tools for managing changing software systems. You need</a:t>
            </a:r>
            <a:r>
              <a:rPr lang="en-US" dirty="0" smtClean="0"/>
              <a:t> CM </a:t>
            </a:r>
            <a:r>
              <a:rPr lang="en-US" dirty="0" smtClean="0"/>
              <a:t>because it is easy to lose track of what changes and component versions have been incorporated into each system version.</a:t>
            </a:r>
            <a:r>
              <a:rPr lang="en-US" dirty="0" smtClean="0"/>
              <a:t>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building</a:t>
            </a:r>
            <a:r>
              <a:rPr lang="en-GB" dirty="0" smtClean="0"/>
              <a:t> </a:t>
            </a:r>
            <a:endParaRPr lang="en-US" dirty="0"/>
          </a:p>
        </p:txBody>
      </p:sp>
      <p:pic>
        <p:nvPicPr>
          <p:cNvPr id="4" name="Content Placeholder 3" descr="25.11 SystemBuilding.eps"/>
          <p:cNvPicPr>
            <a:picLocks noGrp="1" noChangeAspect="1"/>
          </p:cNvPicPr>
          <p:nvPr>
            <p:ph idx="1"/>
          </p:nvPr>
        </p:nvPicPr>
        <mc:AlternateContent>
          <mc:Choice xmlns:ma="http://schemas.microsoft.com/office/mac/drawingml/2008/main" Requires="ma">
            <p:blipFill>
              <a:blip r:embed="rId2"/>
              <a:srcRect t="-7679" b="-7679"/>
              <a:stretch>
                <a:fillRect/>
              </a:stretch>
            </p:blipFill>
          </mc:Choice>
          <mc:Fallback>
            <p:blipFill>
              <a:blip r:embed="rId3"/>
              <a:srcRect t="-7679" b="-7679"/>
              <a:stretch>
                <a:fillRect/>
              </a:stretch>
            </p:blipFill>
          </mc:Fallback>
        </mc:AlternateContent>
        <p:spPr>
          <a:xfrm>
            <a:off x="1213852" y="1600200"/>
            <a:ext cx="6447246" cy="3545737"/>
          </a:xfrm>
        </p:spPr>
      </p:pic>
      <p:sp>
        <p:nvSpPr>
          <p:cNvPr id="5" name="Slide Number Placeholder 4"/>
          <p:cNvSpPr>
            <a:spLocks noGrp="1"/>
          </p:cNvSpPr>
          <p:nvPr>
            <p:ph type="sldNum" sz="quarter" idx="12"/>
          </p:nvPr>
        </p:nvSpPr>
        <p:spPr/>
        <p:txBody>
          <a:bodyPr/>
          <a:lstStyle/>
          <a:p>
            <a:fld id="{7B134961-4B2C-A547-9A54-CB85DA02077E}"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functionality</a:t>
            </a:r>
            <a:endParaRPr lang="en-US" dirty="0"/>
          </a:p>
        </p:txBody>
      </p:sp>
      <p:sp>
        <p:nvSpPr>
          <p:cNvPr id="3" name="Content Placeholder 2"/>
          <p:cNvSpPr>
            <a:spLocks noGrp="1"/>
          </p:cNvSpPr>
          <p:nvPr>
            <p:ph idx="1"/>
          </p:nvPr>
        </p:nvSpPr>
        <p:spPr/>
        <p:txBody>
          <a:bodyPr/>
          <a:lstStyle/>
          <a:p>
            <a:r>
              <a:rPr lang="en-US" dirty="0" smtClean="0"/>
              <a:t>Build script </a:t>
            </a:r>
            <a:r>
              <a:rPr lang="en-US" dirty="0" smtClean="0"/>
              <a:t>generation</a:t>
            </a:r>
            <a:endParaRPr lang="en-GB" dirty="0" smtClean="0"/>
          </a:p>
          <a:p>
            <a:r>
              <a:rPr lang="en-US" dirty="0" smtClean="0"/>
              <a:t>Version </a:t>
            </a:r>
            <a:r>
              <a:rPr lang="en-US" dirty="0" smtClean="0"/>
              <a:t>management system </a:t>
            </a:r>
            <a:r>
              <a:rPr lang="en-US" dirty="0" smtClean="0"/>
              <a:t>integration</a:t>
            </a:r>
            <a:endParaRPr lang="en-GB" dirty="0" smtClean="0"/>
          </a:p>
          <a:p>
            <a:r>
              <a:rPr lang="en-US" dirty="0" smtClean="0"/>
              <a:t>Minimal </a:t>
            </a:r>
            <a:r>
              <a:rPr lang="en-US" dirty="0" smtClean="0"/>
              <a:t>re-</a:t>
            </a:r>
            <a:r>
              <a:rPr lang="en-US" dirty="0" smtClean="0"/>
              <a:t>compilation</a:t>
            </a:r>
            <a:endParaRPr lang="en-GB" dirty="0" smtClean="0"/>
          </a:p>
          <a:p>
            <a:r>
              <a:rPr lang="en-US" dirty="0" smtClean="0"/>
              <a:t>Executable </a:t>
            </a:r>
            <a:r>
              <a:rPr lang="en-US" dirty="0" smtClean="0"/>
              <a:t>system </a:t>
            </a:r>
            <a:r>
              <a:rPr lang="en-US" dirty="0" smtClean="0"/>
              <a:t>creation</a:t>
            </a:r>
            <a:endParaRPr lang="en-GB" dirty="0" smtClean="0"/>
          </a:p>
          <a:p>
            <a:r>
              <a:rPr lang="en-US" dirty="0" smtClean="0"/>
              <a:t>Test automation</a:t>
            </a:r>
            <a:endParaRPr lang="en-GB" dirty="0" smtClean="0"/>
          </a:p>
          <a:p>
            <a:r>
              <a:rPr lang="en-US" dirty="0" smtClean="0"/>
              <a:t>Reporting</a:t>
            </a:r>
            <a:endParaRPr lang="en-GB" dirty="0" smtClean="0"/>
          </a:p>
          <a:p>
            <a:r>
              <a:rPr lang="en-US" dirty="0" smtClean="0"/>
              <a:t>Documentation generation</a:t>
            </a:r>
            <a:endParaRPr lang="en-GB" dirty="0" smtClean="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recompilation</a:t>
            </a:r>
            <a:endParaRPr lang="en-US" dirty="0"/>
          </a:p>
        </p:txBody>
      </p:sp>
      <p:sp>
        <p:nvSpPr>
          <p:cNvPr id="3" name="Content Placeholder 2"/>
          <p:cNvSpPr>
            <a:spLocks noGrp="1"/>
          </p:cNvSpPr>
          <p:nvPr>
            <p:ph idx="1"/>
          </p:nvPr>
        </p:nvSpPr>
        <p:spPr/>
        <p:txBody>
          <a:bodyPr/>
          <a:lstStyle/>
          <a:p>
            <a:r>
              <a:rPr lang="en-US" dirty="0" smtClean="0"/>
              <a:t>Tools to </a:t>
            </a:r>
            <a:r>
              <a:rPr lang="en-US" dirty="0" smtClean="0"/>
              <a:t>support system building are usually designed to minimize the amount of compilation that is </a:t>
            </a:r>
            <a:r>
              <a:rPr lang="en-US" dirty="0" smtClean="0"/>
              <a:t>required.</a:t>
            </a:r>
          </a:p>
          <a:p>
            <a:r>
              <a:rPr lang="en-US" dirty="0" smtClean="0"/>
              <a:t>They </a:t>
            </a:r>
            <a:r>
              <a:rPr lang="en-US" dirty="0" smtClean="0"/>
              <a:t>do this by checking if a compiled version of a component is available. If so, there is no need to recompile that component.</a:t>
            </a:r>
            <a:r>
              <a:rPr lang="en-US" dirty="0" smtClean="0"/>
              <a:t> </a:t>
            </a:r>
            <a:endParaRPr lang="en-GB" dirty="0" smtClean="0"/>
          </a:p>
          <a:p>
            <a:r>
              <a:rPr lang="en-US" dirty="0" smtClean="0"/>
              <a:t>A unique signature </a:t>
            </a:r>
            <a:r>
              <a:rPr lang="en-US" dirty="0" smtClean="0"/>
              <a:t>identifies each source</a:t>
            </a:r>
            <a:r>
              <a:rPr lang="en-US" dirty="0" smtClean="0"/>
              <a:t> and object code </a:t>
            </a:r>
            <a:r>
              <a:rPr lang="en-US" dirty="0" smtClean="0"/>
              <a:t>version and is changed when the source code is edited.</a:t>
            </a:r>
            <a:r>
              <a:rPr lang="en-US" dirty="0" smtClean="0"/>
              <a:t> </a:t>
            </a:r>
          </a:p>
          <a:p>
            <a:r>
              <a:rPr lang="en-US" dirty="0" smtClean="0"/>
              <a:t>By </a:t>
            </a:r>
            <a:r>
              <a:rPr lang="en-US" dirty="0" smtClean="0"/>
              <a:t>comparing the signatures on the source and object code files, it is possible to decide if the source code</a:t>
            </a:r>
            <a:r>
              <a:rPr lang="en-US" dirty="0" smtClean="0"/>
              <a:t> was </a:t>
            </a:r>
            <a:r>
              <a:rPr lang="en-US" dirty="0" smtClean="0"/>
              <a:t>used to generate the object code component.</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Chapter 25 Configuration management</a:t>
            </a:r>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identification</a:t>
            </a:r>
            <a:endParaRPr lang="en-US" dirty="0"/>
          </a:p>
        </p:txBody>
      </p:sp>
      <p:sp>
        <p:nvSpPr>
          <p:cNvPr id="3" name="Content Placeholder 2"/>
          <p:cNvSpPr>
            <a:spLocks noGrp="1"/>
          </p:cNvSpPr>
          <p:nvPr>
            <p:ph idx="1"/>
          </p:nvPr>
        </p:nvSpPr>
        <p:spPr/>
        <p:txBody>
          <a:bodyPr/>
          <a:lstStyle/>
          <a:p>
            <a:r>
              <a:rPr lang="en-US" dirty="0" smtClean="0"/>
              <a:t>Modification timestamps</a:t>
            </a:r>
            <a:r>
              <a:rPr lang="en-US" dirty="0" smtClean="0"/>
              <a:t> </a:t>
            </a:r>
          </a:p>
          <a:p>
            <a:pPr lvl="1"/>
            <a:r>
              <a:rPr lang="en-US" dirty="0" smtClean="0"/>
              <a:t>The </a:t>
            </a:r>
            <a:r>
              <a:rPr lang="en-US" dirty="0" smtClean="0"/>
              <a:t>signature on the source code file is the time and date when that file was modified. If the source code file of a component has been modified after the related object code file, then the system assumes that recompilation to create a new object code file is necessary.</a:t>
            </a:r>
            <a:r>
              <a:rPr lang="en-US" dirty="0" smtClean="0"/>
              <a:t> </a:t>
            </a:r>
          </a:p>
          <a:p>
            <a:r>
              <a:rPr lang="en-US" dirty="0" smtClean="0"/>
              <a:t>Source code checksums</a:t>
            </a:r>
            <a:r>
              <a:rPr lang="en-US" dirty="0" smtClean="0"/>
              <a:t> </a:t>
            </a:r>
          </a:p>
          <a:p>
            <a:pPr lvl="1"/>
            <a:r>
              <a:rPr lang="en-US" dirty="0" smtClean="0"/>
              <a:t>The </a:t>
            </a:r>
            <a:r>
              <a:rPr lang="en-US" dirty="0" smtClean="0"/>
              <a:t>signature on the source code file is a checksum calculated from data in the file. A checksum function calculates a unique number using the source text as input. If you change the source code (even by 1 character), this will generate a different checksum. You can therefore be confident that source code files with different checksums are actually different.</a:t>
            </a:r>
            <a:r>
              <a:rPr lang="en-GB" dirty="0" smtClean="0"/>
              <a:t> </a:t>
            </a:r>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Timestamps </a:t>
            </a:r>
            <a:r>
              <a:rPr lang="en-US" dirty="0" err="1" smtClean="0"/>
              <a:t>vs</a:t>
            </a:r>
            <a:r>
              <a:rPr lang="en-US" dirty="0" smtClean="0"/>
              <a:t> checksums</a:t>
            </a:r>
            <a:endParaRPr lang="en-US" dirty="0"/>
          </a:p>
        </p:txBody>
      </p:sp>
      <p:sp>
        <p:nvSpPr>
          <p:cNvPr id="3" name="Content Placeholder 2"/>
          <p:cNvSpPr>
            <a:spLocks noGrp="1"/>
          </p:cNvSpPr>
          <p:nvPr>
            <p:ph idx="1"/>
          </p:nvPr>
        </p:nvSpPr>
        <p:spPr/>
        <p:txBody>
          <a:bodyPr/>
          <a:lstStyle/>
          <a:p>
            <a:r>
              <a:rPr lang="en-US" dirty="0" smtClean="0"/>
              <a:t>Timestamps</a:t>
            </a:r>
          </a:p>
          <a:p>
            <a:pPr lvl="1"/>
            <a:r>
              <a:rPr lang="en-US" dirty="0" smtClean="0"/>
              <a:t>Because source and object files are linked by name rather than an explicit source file signature, it is not usually possible to build different versions of a source code component into the same directory at the same time, as these would generate object files with the same name. </a:t>
            </a:r>
            <a:endParaRPr lang="en-US" dirty="0" smtClean="0"/>
          </a:p>
          <a:p>
            <a:r>
              <a:rPr lang="en-US" dirty="0" smtClean="0"/>
              <a:t>Checksums</a:t>
            </a:r>
          </a:p>
          <a:p>
            <a:pPr lvl="1"/>
            <a:r>
              <a:rPr lang="en-US" dirty="0" smtClean="0"/>
              <a:t>When </a:t>
            </a:r>
            <a:r>
              <a:rPr lang="en-US" dirty="0" smtClean="0"/>
              <a:t>you recompile a component, it does not overwrite the object code, as would normally be the case when the timestamp is used. Rather, it generates a new object code file and tags it with the source code signature. Parallel compilation is possible and different versions of a component may be compiled at the same time.</a:t>
            </a:r>
            <a:endParaRPr lang="en-GB" dirty="0" smtClean="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lstStyle/>
          <a:p>
            <a:r>
              <a:rPr lang="en-US" dirty="0" smtClean="0"/>
              <a:t>Check out the mainline system from the version management system into the developer’s private workspace.</a:t>
            </a:r>
            <a:endParaRPr lang="en-GB" dirty="0" smtClean="0"/>
          </a:p>
          <a:p>
            <a:r>
              <a:rPr lang="en-US" dirty="0" smtClean="0"/>
              <a:t>Build </a:t>
            </a:r>
            <a:r>
              <a:rPr lang="en-US" dirty="0" smtClean="0"/>
              <a:t>the system and run automated tests to ensure that the built system passes all tests. If not, the build is broken and you should inform whoever checked in the last baseline system. They are responsible for repairing the problem.</a:t>
            </a:r>
            <a:endParaRPr lang="en-GB" dirty="0" smtClean="0"/>
          </a:p>
          <a:p>
            <a:r>
              <a:rPr lang="en-US" dirty="0" smtClean="0"/>
              <a:t>Make </a:t>
            </a:r>
            <a:r>
              <a:rPr lang="en-US" dirty="0" smtClean="0"/>
              <a:t>the changes to the system components.</a:t>
            </a:r>
            <a:endParaRPr lang="en-GB" dirty="0" smtClean="0"/>
          </a:p>
          <a:p>
            <a:r>
              <a:rPr lang="en-US" dirty="0" smtClean="0"/>
              <a:t>Build </a:t>
            </a:r>
            <a:r>
              <a:rPr lang="en-US" dirty="0" smtClean="0"/>
              <a:t>the system in the private workspace and rerun system tests. If the tests fail, continue editing.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lstStyle/>
          <a:p>
            <a:r>
              <a:rPr lang="en-US" dirty="0" smtClean="0"/>
              <a:t>Once </a:t>
            </a:r>
            <a:r>
              <a:rPr lang="en-US" dirty="0" smtClean="0"/>
              <a:t>the system has passed its tests, check it into the build system but do not commit it as a new system baseline.</a:t>
            </a:r>
            <a:endParaRPr lang="en-GB" dirty="0" smtClean="0"/>
          </a:p>
          <a:p>
            <a:r>
              <a:rPr lang="en-US" dirty="0" smtClean="0"/>
              <a:t>Build </a:t>
            </a:r>
            <a:r>
              <a:rPr lang="en-US" dirty="0" smtClean="0"/>
              <a:t>the system on the build server and run the tests. You need to do this in case others have modified components since you checked out the system. If this is the case, check out the components that have failed and edit these so that tests pass on your private workspace.</a:t>
            </a:r>
            <a:endParaRPr lang="en-GB" dirty="0" smtClean="0"/>
          </a:p>
          <a:p>
            <a:r>
              <a:rPr lang="en-US" dirty="0" smtClean="0"/>
              <a:t>If </a:t>
            </a:r>
            <a:r>
              <a:rPr lang="en-US" dirty="0" smtClean="0"/>
              <a:t>the system passes its tests on the build system, then commit the changes you have made as a new baseline in the system mainline.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t>
            </a:r>
            <a:r>
              <a:rPr lang="en-US" dirty="0"/>
              <a:t>integration</a:t>
            </a:r>
            <a:r>
              <a:rPr lang="en-GB" dirty="0" smtClean="0"/>
              <a:t> </a:t>
            </a:r>
            <a:endParaRPr lang="en-US" dirty="0"/>
          </a:p>
        </p:txBody>
      </p:sp>
      <p:pic>
        <p:nvPicPr>
          <p:cNvPr id="4" name="Content Placeholder 3" descr="25.12 ContinIntegration.eps"/>
          <p:cNvPicPr>
            <a:picLocks noGrp="1" noChangeAspect="1"/>
          </p:cNvPicPr>
          <p:nvPr>
            <p:ph idx="1"/>
          </p:nvPr>
        </p:nvPicPr>
        <mc:AlternateContent xmlns:ma="http://schemas.microsoft.com/office/mac/drawingml/2008/main">
          <mc:Choice Requires="ma">
            <p:blipFill>
              <a:blip r:embed="rId2"/>
              <a:srcRect t="-3630" b="-3630"/>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t="-3630" b="-3630"/>
              <a:stretch>
                <a:fillRect/>
              </a:stretch>
            </p:blipFill>
          </mc:Fallback>
        </mc:AlternateContent>
        <p:spPr>
          <a:xfrm>
            <a:off x="767967" y="1600201"/>
            <a:ext cx="7203898" cy="3961866"/>
          </a:xfrm>
        </p:spPr>
      </p:pic>
      <p:sp>
        <p:nvSpPr>
          <p:cNvPr id="5" name="Slide Number Placeholder 4"/>
          <p:cNvSpPr>
            <a:spLocks noGrp="1"/>
          </p:cNvSpPr>
          <p:nvPr>
            <p:ph type="sldNum" sz="quarter" idx="12"/>
          </p:nvPr>
        </p:nvSpPr>
        <p:spPr/>
        <p:txBody>
          <a:bodyPr/>
          <a:lstStyle/>
          <a:p>
            <a:fld id="{7B134961-4B2C-A547-9A54-CB85DA02077E}"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building</a:t>
            </a:r>
            <a:endParaRPr lang="en-US" dirty="0"/>
          </a:p>
        </p:txBody>
      </p:sp>
      <p:sp>
        <p:nvSpPr>
          <p:cNvPr id="3" name="Content Placeholder 2"/>
          <p:cNvSpPr>
            <a:spLocks noGrp="1"/>
          </p:cNvSpPr>
          <p:nvPr>
            <p:ph idx="1"/>
          </p:nvPr>
        </p:nvSpPr>
        <p:spPr/>
        <p:txBody>
          <a:bodyPr/>
          <a:lstStyle/>
          <a:p>
            <a:r>
              <a:rPr lang="en-US" dirty="0" smtClean="0"/>
              <a:t>The development organization sets a delivery time (say 2 p.m.) for system components.</a:t>
            </a:r>
            <a:r>
              <a:rPr lang="en-US" dirty="0" smtClean="0"/>
              <a:t> </a:t>
            </a:r>
          </a:p>
          <a:p>
            <a:pPr lvl="1"/>
            <a:r>
              <a:rPr lang="en-US" dirty="0" smtClean="0"/>
              <a:t>If </a:t>
            </a:r>
            <a:r>
              <a:rPr lang="en-US" dirty="0" smtClean="0"/>
              <a:t>developers have new versions of the components that they are writing, they must deliver them by that time.</a:t>
            </a:r>
            <a:r>
              <a:rPr lang="en-US" dirty="0" smtClean="0"/>
              <a:t> </a:t>
            </a:r>
            <a:endParaRPr lang="en-GB" dirty="0" smtClean="0"/>
          </a:p>
          <a:p>
            <a:pPr lvl="1"/>
            <a:r>
              <a:rPr lang="en-US" dirty="0" smtClean="0"/>
              <a:t>A </a:t>
            </a:r>
            <a:r>
              <a:rPr lang="en-US" dirty="0" smtClean="0"/>
              <a:t>new version of the system is built from these components by compiling and linking them to form a complete system.</a:t>
            </a:r>
            <a:endParaRPr lang="en-GB" dirty="0" smtClean="0"/>
          </a:p>
          <a:p>
            <a:pPr lvl="1"/>
            <a:r>
              <a:rPr lang="en-US" dirty="0" smtClean="0"/>
              <a:t>This </a:t>
            </a:r>
            <a:r>
              <a:rPr lang="en-US" dirty="0" smtClean="0"/>
              <a:t>system is then delivered to the testing team, which carries out a set of predefined system </a:t>
            </a:r>
            <a:r>
              <a:rPr lang="en-US" dirty="0" smtClean="0"/>
              <a:t>tests</a:t>
            </a:r>
            <a:endParaRPr lang="en-GB" dirty="0" smtClean="0"/>
          </a:p>
          <a:p>
            <a:pPr lvl="1"/>
            <a:r>
              <a:rPr lang="en-US" dirty="0" smtClean="0"/>
              <a:t>Faults </a:t>
            </a:r>
            <a:r>
              <a:rPr lang="en-US" dirty="0" smtClean="0"/>
              <a:t>that are discovered during system testing are documented and returned to the system developers. They repair these faults in a subsequent version of the component</a:t>
            </a:r>
            <a:r>
              <a:rPr lang="en-US" dirty="0" smtClean="0"/>
              <a:t>.</a:t>
            </a:r>
            <a:endParaRPr lang="en-GB" dirty="0" smtClean="0"/>
          </a:p>
        </p:txBody>
      </p:sp>
      <p:sp>
        <p:nvSpPr>
          <p:cNvPr id="4" name="Slide Number Placeholder 3"/>
          <p:cNvSpPr>
            <a:spLocks noGrp="1"/>
          </p:cNvSpPr>
          <p:nvPr>
            <p:ph type="sldNum" sz="quarter" idx="12"/>
          </p:nvPr>
        </p:nvSpPr>
        <p:spPr/>
        <p:txBody>
          <a:bodyPr/>
          <a:lstStyle/>
          <a:p>
            <a:fld id="{7B134961-4B2C-A547-9A54-CB85DA02077E}"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management</a:t>
            </a:r>
            <a:endParaRPr lang="en-US" dirty="0"/>
          </a:p>
        </p:txBody>
      </p:sp>
      <p:sp>
        <p:nvSpPr>
          <p:cNvPr id="3" name="Content Placeholder 2"/>
          <p:cNvSpPr>
            <a:spLocks noGrp="1"/>
          </p:cNvSpPr>
          <p:nvPr>
            <p:ph idx="1"/>
          </p:nvPr>
        </p:nvSpPr>
        <p:spPr/>
        <p:txBody>
          <a:bodyPr/>
          <a:lstStyle/>
          <a:p>
            <a:r>
              <a:rPr lang="en-US" dirty="0" smtClean="0"/>
              <a:t>A system release is a version of a software system that is distributed to customers</a:t>
            </a:r>
            <a:r>
              <a:rPr lang="en-US" dirty="0" smtClean="0"/>
              <a:t>.</a:t>
            </a:r>
          </a:p>
          <a:p>
            <a:r>
              <a:rPr lang="en-US" dirty="0" smtClean="0"/>
              <a:t>For </a:t>
            </a:r>
            <a:r>
              <a:rPr lang="en-US" dirty="0" smtClean="0"/>
              <a:t>mass market software, it is usually possible to identify two types of release: major releases which deliver significant new functionality, and minor releases, which repair bugs and fix customer problems that have been reported.</a:t>
            </a:r>
            <a:r>
              <a:rPr lang="en-US" dirty="0" smtClean="0"/>
              <a:t> </a:t>
            </a:r>
          </a:p>
          <a:p>
            <a:r>
              <a:rPr lang="en-US" dirty="0" smtClean="0"/>
              <a:t>For custom software or software product lines,</a:t>
            </a:r>
            <a:r>
              <a:rPr lang="en-US" dirty="0" smtClean="0"/>
              <a:t> releases </a:t>
            </a:r>
            <a:r>
              <a:rPr lang="en-US" dirty="0" smtClean="0"/>
              <a:t>of the system may have to be produced for each customer and individual customers may be running several different releases of the system at the same time.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activities</a:t>
            </a:r>
            <a:endParaRPr lang="en-US" dirty="0"/>
          </a:p>
        </p:txBody>
      </p:sp>
      <p:sp>
        <p:nvSpPr>
          <p:cNvPr id="3" name="Content Placeholder 2"/>
          <p:cNvSpPr>
            <a:spLocks noGrp="1"/>
          </p:cNvSpPr>
          <p:nvPr>
            <p:ph idx="1"/>
          </p:nvPr>
        </p:nvSpPr>
        <p:spPr/>
        <p:txBody>
          <a:bodyPr/>
          <a:lstStyle/>
          <a:p>
            <a:r>
              <a:rPr lang="en-US" sz="2000" dirty="0" smtClean="0"/>
              <a:t>Change management</a:t>
            </a:r>
            <a:r>
              <a:rPr lang="en-US" sz="2000" dirty="0" smtClean="0"/>
              <a:t> </a:t>
            </a:r>
          </a:p>
          <a:p>
            <a:pPr lvl="1"/>
            <a:r>
              <a:rPr lang="en-US" sz="1800" dirty="0" smtClean="0"/>
              <a:t>Keeping track </a:t>
            </a:r>
            <a:r>
              <a:rPr lang="en-US" sz="1800" dirty="0" smtClean="0"/>
              <a:t>of requests for changes to the software from customers and developers, working out the costs and impact of</a:t>
            </a:r>
            <a:r>
              <a:rPr lang="en-US" sz="1800" dirty="0" smtClean="0"/>
              <a:t> changes</a:t>
            </a:r>
            <a:r>
              <a:rPr lang="en-US" sz="1800" dirty="0" smtClean="0"/>
              <a:t>, and deciding</a:t>
            </a:r>
            <a:r>
              <a:rPr lang="en-US" sz="1800" dirty="0" smtClean="0"/>
              <a:t> the </a:t>
            </a:r>
            <a:r>
              <a:rPr lang="en-US" sz="1800" dirty="0" smtClean="0"/>
              <a:t>changes should be implemented.</a:t>
            </a:r>
            <a:endParaRPr lang="en-GB" sz="1800" dirty="0" smtClean="0"/>
          </a:p>
          <a:p>
            <a:r>
              <a:rPr lang="en-US" sz="2000" dirty="0" smtClean="0"/>
              <a:t>Version </a:t>
            </a:r>
            <a:r>
              <a:rPr lang="en-US" sz="2000" dirty="0" smtClean="0"/>
              <a:t>management</a:t>
            </a:r>
            <a:r>
              <a:rPr lang="en-US" sz="2000" dirty="0" smtClean="0"/>
              <a:t> </a:t>
            </a:r>
          </a:p>
          <a:p>
            <a:pPr lvl="1"/>
            <a:r>
              <a:rPr lang="en-US" sz="1800" dirty="0" smtClean="0"/>
              <a:t>Keeping track </a:t>
            </a:r>
            <a:r>
              <a:rPr lang="en-US" sz="1800" dirty="0" smtClean="0"/>
              <a:t>of the multiple versions of system components and ensuring that changes made to components by different developers do not interfere with each other. </a:t>
            </a:r>
            <a:endParaRPr lang="en-GB" sz="1800" dirty="0" smtClean="0"/>
          </a:p>
          <a:p>
            <a:r>
              <a:rPr lang="en-US" sz="2000" dirty="0" smtClean="0"/>
              <a:t>System </a:t>
            </a:r>
            <a:r>
              <a:rPr lang="en-US" sz="2000" dirty="0" smtClean="0"/>
              <a:t>building</a:t>
            </a:r>
            <a:r>
              <a:rPr lang="en-US" sz="2000" dirty="0" smtClean="0"/>
              <a:t> </a:t>
            </a:r>
          </a:p>
          <a:p>
            <a:pPr lvl="1"/>
            <a:r>
              <a:rPr lang="en-US" sz="1800" dirty="0" smtClean="0"/>
              <a:t>The process </a:t>
            </a:r>
            <a:r>
              <a:rPr lang="en-US" sz="1800" dirty="0" smtClean="0"/>
              <a:t>of assembling program components, data and libraries, then compiling</a:t>
            </a:r>
            <a:r>
              <a:rPr lang="en-US" sz="1800" dirty="0" smtClean="0"/>
              <a:t> these </a:t>
            </a:r>
            <a:r>
              <a:rPr lang="en-US" sz="1800" dirty="0" smtClean="0"/>
              <a:t>to create an executable system.</a:t>
            </a:r>
            <a:endParaRPr lang="en-GB" sz="1800" dirty="0" smtClean="0"/>
          </a:p>
          <a:p>
            <a:r>
              <a:rPr lang="en-US" sz="2000" dirty="0" smtClean="0"/>
              <a:t>Release </a:t>
            </a:r>
            <a:r>
              <a:rPr lang="en-US" sz="2000" dirty="0" smtClean="0"/>
              <a:t>management</a:t>
            </a:r>
            <a:r>
              <a:rPr lang="en-US" sz="2000" dirty="0" smtClean="0"/>
              <a:t> </a:t>
            </a:r>
          </a:p>
          <a:p>
            <a:pPr lvl="1"/>
            <a:r>
              <a:rPr lang="en-US" sz="1800" dirty="0" smtClean="0"/>
              <a:t>Preparing software </a:t>
            </a:r>
            <a:r>
              <a:rPr lang="en-US" sz="1800" dirty="0" smtClean="0"/>
              <a:t>for external release and keeping track of the system versions that have been released for customer use.</a:t>
            </a:r>
            <a:endParaRPr lang="en-GB" sz="1800" dirty="0" smtClean="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tracking</a:t>
            </a:r>
            <a:endParaRPr lang="en-US" dirty="0"/>
          </a:p>
        </p:txBody>
      </p:sp>
      <p:sp>
        <p:nvSpPr>
          <p:cNvPr id="3" name="Content Placeholder 2"/>
          <p:cNvSpPr>
            <a:spLocks noGrp="1"/>
          </p:cNvSpPr>
          <p:nvPr>
            <p:ph idx="1"/>
          </p:nvPr>
        </p:nvSpPr>
        <p:spPr/>
        <p:txBody>
          <a:bodyPr/>
          <a:lstStyle/>
          <a:p>
            <a:r>
              <a:rPr lang="en-US" dirty="0" smtClean="0"/>
              <a:t>In the event of a problem, it may be necessary to reproduce exactly the software that has been delivered to a particular customer. </a:t>
            </a:r>
            <a:endParaRPr lang="en-GB" dirty="0" smtClean="0"/>
          </a:p>
          <a:p>
            <a:r>
              <a:rPr lang="en-US" dirty="0" smtClean="0"/>
              <a:t>When a </a:t>
            </a:r>
            <a:r>
              <a:rPr lang="en-US" dirty="0" smtClean="0"/>
              <a:t>system release is produced, it must be documented to ensure that it can be re-created exactly in the future.</a:t>
            </a:r>
            <a:r>
              <a:rPr lang="en-US" dirty="0" smtClean="0"/>
              <a:t> </a:t>
            </a:r>
          </a:p>
          <a:p>
            <a:r>
              <a:rPr lang="en-US" dirty="0" smtClean="0"/>
              <a:t>This </a:t>
            </a:r>
            <a:r>
              <a:rPr lang="en-US" dirty="0" smtClean="0"/>
              <a:t>is particularly important for customized, long-lifetime embedded systems, such as those that control complex machines</a:t>
            </a:r>
            <a:r>
              <a:rPr lang="en-US" dirty="0" smtClean="0"/>
              <a:t>.</a:t>
            </a:r>
          </a:p>
          <a:p>
            <a:pPr lvl="1"/>
            <a:r>
              <a:rPr lang="en-US" dirty="0" smtClean="0"/>
              <a:t> </a:t>
            </a:r>
            <a:r>
              <a:rPr lang="en-US" dirty="0" smtClean="0"/>
              <a:t>Customers may use a single release of these systems for many years and may require specific changes to a particular software system long after its original release date.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reproduction</a:t>
            </a:r>
            <a:endParaRPr lang="en-US" dirty="0"/>
          </a:p>
        </p:txBody>
      </p:sp>
      <p:sp>
        <p:nvSpPr>
          <p:cNvPr id="3" name="Content Placeholder 2"/>
          <p:cNvSpPr>
            <a:spLocks noGrp="1"/>
          </p:cNvSpPr>
          <p:nvPr>
            <p:ph idx="1"/>
          </p:nvPr>
        </p:nvSpPr>
        <p:spPr/>
        <p:txBody>
          <a:bodyPr/>
          <a:lstStyle/>
          <a:p>
            <a:r>
              <a:rPr lang="en-US" dirty="0" smtClean="0"/>
              <a:t>To document a release, you have to record the specific versions of the source code components that were used to create the executable code.</a:t>
            </a:r>
            <a:r>
              <a:rPr lang="en-US" dirty="0" smtClean="0"/>
              <a:t> </a:t>
            </a:r>
          </a:p>
          <a:p>
            <a:r>
              <a:rPr lang="en-US" dirty="0" smtClean="0"/>
              <a:t>You </a:t>
            </a:r>
            <a:r>
              <a:rPr lang="en-US" dirty="0" smtClean="0"/>
              <a:t>must keep copies of the source code files, corresponding executables and all data and configuration files.</a:t>
            </a:r>
            <a:r>
              <a:rPr lang="en-US" dirty="0" smtClean="0"/>
              <a:t> </a:t>
            </a:r>
          </a:p>
          <a:p>
            <a:r>
              <a:rPr lang="en-US" dirty="0" smtClean="0"/>
              <a:t>You </a:t>
            </a:r>
            <a:r>
              <a:rPr lang="en-US" dirty="0" smtClean="0"/>
              <a:t>should also record the versions of the operating system, libraries, compilers and other tools used to build the software. </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planning</a:t>
            </a:r>
            <a:endParaRPr lang="en-US" dirty="0"/>
          </a:p>
        </p:txBody>
      </p:sp>
      <p:sp>
        <p:nvSpPr>
          <p:cNvPr id="3" name="Content Placeholder 2"/>
          <p:cNvSpPr>
            <a:spLocks noGrp="1"/>
          </p:cNvSpPr>
          <p:nvPr>
            <p:ph idx="1"/>
          </p:nvPr>
        </p:nvSpPr>
        <p:spPr/>
        <p:txBody>
          <a:bodyPr/>
          <a:lstStyle/>
          <a:p>
            <a:r>
              <a:rPr lang="en-US" dirty="0" smtClean="0"/>
              <a:t>As well as the </a:t>
            </a:r>
            <a:r>
              <a:rPr lang="en-US" dirty="0" smtClean="0"/>
              <a:t>technical work involved in creating a release distribution, advertising and publicity material have to be prepared and marketing strategies put in place to convince customers to buy the new release of the system.</a:t>
            </a:r>
            <a:r>
              <a:rPr lang="en-US" dirty="0" smtClean="0"/>
              <a:t> </a:t>
            </a:r>
          </a:p>
          <a:p>
            <a:r>
              <a:rPr lang="en-US" dirty="0" smtClean="0"/>
              <a:t>Release timing</a:t>
            </a:r>
          </a:p>
          <a:p>
            <a:pPr lvl="1"/>
            <a:r>
              <a:rPr lang="en-US" dirty="0" smtClean="0"/>
              <a:t>If </a:t>
            </a:r>
            <a:r>
              <a:rPr lang="en-US" dirty="0" smtClean="0"/>
              <a:t>releases are too frequent or require hardware upgrades, customers may not move to the new release, especially if they have to pay for it.</a:t>
            </a:r>
            <a:r>
              <a:rPr lang="en-US" dirty="0" smtClean="0"/>
              <a:t> </a:t>
            </a:r>
          </a:p>
          <a:p>
            <a:pPr lvl="1"/>
            <a:r>
              <a:rPr lang="en-US" dirty="0" smtClean="0"/>
              <a:t>If </a:t>
            </a:r>
            <a:r>
              <a:rPr lang="en-US" dirty="0" smtClean="0"/>
              <a:t>system releases are  too infrequent, market share may be lost as customers move to alternative systems.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components</a:t>
            </a:r>
            <a:endParaRPr lang="en-US" dirty="0"/>
          </a:p>
        </p:txBody>
      </p:sp>
      <p:sp>
        <p:nvSpPr>
          <p:cNvPr id="3" name="Content Placeholder 2"/>
          <p:cNvSpPr>
            <a:spLocks noGrp="1"/>
          </p:cNvSpPr>
          <p:nvPr>
            <p:ph idx="1"/>
          </p:nvPr>
        </p:nvSpPr>
        <p:spPr/>
        <p:txBody>
          <a:bodyPr/>
          <a:lstStyle/>
          <a:p>
            <a:r>
              <a:rPr lang="en-US" dirty="0" smtClean="0"/>
              <a:t>As well as the the </a:t>
            </a:r>
            <a:r>
              <a:rPr lang="en-US" dirty="0" smtClean="0"/>
              <a:t>executable code of the </a:t>
            </a:r>
            <a:r>
              <a:rPr lang="en-US" dirty="0" smtClean="0"/>
              <a:t>system, a release </a:t>
            </a:r>
            <a:r>
              <a:rPr lang="en-US" dirty="0" smtClean="0"/>
              <a:t>may also include:</a:t>
            </a:r>
            <a:endParaRPr lang="en-GB" dirty="0" smtClean="0"/>
          </a:p>
          <a:p>
            <a:pPr lvl="1"/>
            <a:r>
              <a:rPr lang="en-US" dirty="0" smtClean="0"/>
              <a:t>configuration files defining how the release should be configured for particular installations;</a:t>
            </a:r>
            <a:endParaRPr lang="en-GB" dirty="0" smtClean="0"/>
          </a:p>
          <a:p>
            <a:pPr lvl="1"/>
            <a:r>
              <a:rPr lang="en-US" dirty="0" smtClean="0"/>
              <a:t>data files, such as files of error messages, that are needed for successful system operation;</a:t>
            </a:r>
            <a:endParaRPr lang="en-GB" dirty="0" smtClean="0"/>
          </a:p>
          <a:p>
            <a:pPr lvl="1"/>
            <a:r>
              <a:rPr lang="en-US" dirty="0" smtClean="0"/>
              <a:t>an installation program that is used to help install the system on target hardware;</a:t>
            </a:r>
            <a:endParaRPr lang="en-GB" dirty="0" smtClean="0"/>
          </a:p>
          <a:p>
            <a:pPr lvl="1"/>
            <a:r>
              <a:rPr lang="en-US" dirty="0" smtClean="0"/>
              <a:t>electronic and paper documentation describing the system;</a:t>
            </a:r>
            <a:endParaRPr lang="en-GB" dirty="0" smtClean="0"/>
          </a:p>
          <a:p>
            <a:pPr lvl="1"/>
            <a:r>
              <a:rPr lang="en-US" dirty="0" smtClean="0"/>
              <a:t>packaging and associated publicity</a:t>
            </a:r>
            <a:r>
              <a:rPr lang="en-US" i="1" dirty="0" smtClean="0"/>
              <a:t> </a:t>
            </a:r>
            <a:r>
              <a:rPr lang="en-US" dirty="0" smtClean="0"/>
              <a:t>that have been designed for that release.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influencing system release planning</a:t>
            </a:r>
            <a:r>
              <a:rPr lang="en-GB" dirty="0" smtClean="0"/>
              <a:t> </a:t>
            </a:r>
            <a:endParaRPr lang="en-US" dirty="0"/>
          </a:p>
        </p:txBody>
      </p:sp>
      <p:graphicFrame>
        <p:nvGraphicFramePr>
          <p:cNvPr id="4" name="Content Placeholder 3"/>
          <p:cNvGraphicFramePr>
            <a:graphicFrameLocks noGrp="1"/>
          </p:cNvGraphicFramePr>
          <p:nvPr>
            <p:ph idx="1"/>
          </p:nvPr>
        </p:nvGraphicFramePr>
        <p:xfrm>
          <a:off x="729628" y="1702257"/>
          <a:ext cx="7553005" cy="4328160"/>
        </p:xfrm>
        <a:graphic>
          <a:graphicData uri="http://schemas.openxmlformats.org/drawingml/2006/table">
            <a:tbl>
              <a:tblPr firstRow="1" bandRow="1">
                <a:tableStyleId>{5C22544A-7EE6-4342-B048-85BDC9FD1C3A}</a:tableStyleId>
              </a:tblPr>
              <a:tblGrid>
                <a:gridCol w="2048144"/>
                <a:gridCol w="5504861"/>
              </a:tblGrid>
              <a:tr h="370840">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Technical </a:t>
                      </a:r>
                      <a:r>
                        <a:rPr lang="en-GB" sz="1600" dirty="0">
                          <a:solidFill>
                            <a:srgbClr val="000000"/>
                          </a:solidFill>
                          <a:latin typeface="Arial"/>
                          <a:ea typeface="Times New Roman"/>
                          <a:cs typeface="Arial"/>
                        </a:rPr>
                        <a:t>quality of the system</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If serious system faults are reported which affect the way in which many customers use the system, it may be necessary to issue a fault repair release. Minor system faults may be repaired by issuing patches (usually distributed over the Internet) that can be applied to the current release of the system.</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Platform changes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You may have to create a new release of a software application when a new version of the operating system platform is released.</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Lehman’s fifth law (see Chapter 9) </a:t>
                      </a:r>
                      <a:r>
                        <a:rPr lang="en-GB" sz="1600" b="1">
                          <a:solidFill>
                            <a:srgbClr val="000000"/>
                          </a:solidFill>
                          <a:latin typeface="Arial"/>
                          <a:ea typeface="Times New Roman"/>
                          <a:cs typeface="Arial"/>
                        </a:rPr>
                        <a:t> </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This ‘law’ suggests that if you add a lot of new functionality to a system; you will also introduce bugs that will limit the amount of functionality that may be included in the next release. Therefore, a system release with significant new functionality may have to be followed by a release that focuses on repairing problems and improving performance.</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influencing system release planning</a:t>
            </a:r>
            <a:r>
              <a:rPr lang="en-GB" dirty="0" smtClean="0"/>
              <a:t> </a:t>
            </a:r>
            <a:endParaRPr lang="en-US" dirty="0"/>
          </a:p>
        </p:txBody>
      </p:sp>
      <p:graphicFrame>
        <p:nvGraphicFramePr>
          <p:cNvPr id="4" name="Content Placeholder 3"/>
          <p:cNvGraphicFramePr>
            <a:graphicFrameLocks noGrp="1"/>
          </p:cNvGraphicFramePr>
          <p:nvPr>
            <p:ph idx="1"/>
          </p:nvPr>
        </p:nvGraphicFramePr>
        <p:xfrm>
          <a:off x="702604" y="2121066"/>
          <a:ext cx="7593541" cy="3352800"/>
        </p:xfrm>
        <a:graphic>
          <a:graphicData uri="http://schemas.openxmlformats.org/drawingml/2006/table">
            <a:tbl>
              <a:tblPr firstRow="1" bandRow="1">
                <a:tableStyleId>{5C22544A-7EE6-4342-B048-85BDC9FD1C3A}</a:tableStyleId>
              </a:tblPr>
              <a:tblGrid>
                <a:gridCol w="2059136"/>
                <a:gridCol w="5534405"/>
              </a:tblGrid>
              <a:tr h="370840">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Competition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mass-market software, a new system release may be necessary because a competing product has introduced new features and market share may be lost if these are not provided to existing customers.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Marketing requirements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 marketing department of an organization may have made a commitment for releases to be available at a particular date.</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Customer change proposals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custom systems, customers may have made and paid for a specific set of system change proposals, and they expect a system release as soon as these have been implemented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System </a:t>
            </a:r>
            <a:r>
              <a:rPr lang="en-US" sz="2000" dirty="0" smtClean="0"/>
              <a:t>building is the process of assembling system components into an executable program to run on a target computer system.  </a:t>
            </a:r>
            <a:endParaRPr lang="en-GB" sz="2000" dirty="0" smtClean="0"/>
          </a:p>
          <a:p>
            <a:r>
              <a:rPr lang="en-US" sz="2000" dirty="0" smtClean="0"/>
              <a:t>Software should be frequently rebuilt and tested immediately after a new version has been built. This makes it easier to detect bugs and problems that have been introduced since the last build.</a:t>
            </a:r>
            <a:endParaRPr lang="en-GB" sz="2000" dirty="0" smtClean="0"/>
          </a:p>
          <a:p>
            <a:r>
              <a:rPr lang="en-US" sz="2000" dirty="0" smtClean="0"/>
              <a:t>System releases include executable code, data files, configuration files and documentation. Release management involves making decisions on system release dates, preparing all information for distribution and documenting each system release</a:t>
            </a:r>
            <a:r>
              <a:rPr lang="en-US" sz="2000" dirty="0" smtClean="0"/>
              <a:t>.</a:t>
            </a:r>
            <a:endParaRPr lang="en-GB" sz="2000" dirty="0" smtClean="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a:t>management activities</a:t>
            </a:r>
            <a:r>
              <a:rPr lang="en-GB" dirty="0" smtClean="0"/>
              <a:t> </a:t>
            </a:r>
            <a:endParaRPr lang="en-US" dirty="0"/>
          </a:p>
        </p:txBody>
      </p:sp>
      <p:pic>
        <p:nvPicPr>
          <p:cNvPr id="4" name="Content Placeholder 3" descr="25.1 CM_activities.eps"/>
          <p:cNvPicPr>
            <a:picLocks noGrp="1" noChangeAspect="1"/>
          </p:cNvPicPr>
          <p:nvPr>
            <p:ph idx="1"/>
          </p:nvPr>
        </p:nvPicPr>
        <mc:AlternateContent>
          <mc:Choice xmlns:ma="http://schemas.microsoft.com/office/mac/drawingml/2008/main" Requires="ma">
            <p:blipFill>
              <a:blip r:embed="rId2"/>
              <a:srcRect t="-9548" b="-9548"/>
              <a:stretch>
                <a:fillRect/>
              </a:stretch>
            </p:blipFill>
          </mc:Choice>
          <mc:Fallback>
            <p:blipFill>
              <a:blip r:embed="rId3"/>
              <a:srcRect t="-9548" b="-9548"/>
              <a:stretch>
                <a:fillRect/>
              </a:stretch>
            </p:blipFill>
          </mc:Fallback>
        </mc:AlternateContent>
        <p:spPr>
          <a:xfrm>
            <a:off x="1235170" y="1600201"/>
            <a:ext cx="6533083" cy="3592944"/>
          </a:xfrm>
        </p:spPr>
      </p:pic>
      <p:sp>
        <p:nvSpPr>
          <p:cNvPr id="5" name="Slide Number Placeholder 4"/>
          <p:cNvSpPr>
            <a:spLocks noGrp="1"/>
          </p:cNvSpPr>
          <p:nvPr>
            <p:ph type="sldNum" sz="quarter" idx="12"/>
          </p:nvPr>
        </p:nvSpPr>
        <p:spPr/>
        <p:txBody>
          <a:bodyPr/>
          <a:lstStyle/>
          <a:p>
            <a:fld id="{7B134961-4B2C-A547-9A54-CB85DA02077E}"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4328"/>
          <a:ext cx="8041619" cy="3784599"/>
        </p:xfrm>
        <a:graphic>
          <a:graphicData uri="http://schemas.openxmlformats.org/drawingml/2006/table">
            <a:tbl>
              <a:tblPr firstRow="1" bandRow="1">
                <a:tableStyleId>{5C22544A-7EE6-4342-B048-85BDC9FD1C3A}</a:tableStyleId>
              </a:tblPr>
              <a:tblGrid>
                <a:gridCol w="1974895"/>
                <a:gridCol w="6066724"/>
              </a:tblGrid>
              <a:tr h="370840">
                <a:tc>
                  <a:txBody>
                    <a:bodyPr/>
                    <a:lstStyle/>
                    <a:p>
                      <a:pPr algn="just">
                        <a:spcAft>
                          <a:spcPts val="200"/>
                        </a:spcAft>
                      </a:pPr>
                      <a:r>
                        <a:rPr lang="en-GB" sz="14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400" b="1">
                          <a:solidFill>
                            <a:srgbClr val="000000"/>
                          </a:solidFill>
                          <a:latin typeface="Arial"/>
                          <a:ea typeface="Times New Roman"/>
                          <a:cs typeface="Arial"/>
                        </a:rPr>
                        <a:t>Explanation</a:t>
                      </a:r>
                    </a:p>
                  </a:txBody>
                  <a:tcPr marL="68580" marR="68580" marT="0" marB="0"/>
                </a:tc>
              </a:tr>
              <a:tr h="370840">
                <a:tc>
                  <a:txBody>
                    <a:bodyPr/>
                    <a:lstStyle/>
                    <a:p>
                      <a:pPr algn="just">
                        <a:spcAft>
                          <a:spcPts val="200"/>
                        </a:spcAft>
                      </a:pPr>
                      <a:r>
                        <a:rPr lang="en-GB" sz="1400" dirty="0">
                          <a:solidFill>
                            <a:srgbClr val="000000"/>
                          </a:solidFill>
                          <a:latin typeface="Arial"/>
                          <a:ea typeface="Times New Roman"/>
                          <a:cs typeface="Arial"/>
                        </a:rPr>
                        <a:t>Configuration item or software configuration item (SCI)</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tr>
              <a:tr h="370840">
                <a:tc>
                  <a:txBody>
                    <a:bodyPr/>
                    <a:lstStyle/>
                    <a:p>
                      <a:pPr algn="just">
                        <a:spcAft>
                          <a:spcPts val="200"/>
                        </a:spcAft>
                      </a:pPr>
                      <a:r>
                        <a:rPr lang="en-GB" sz="1400">
                          <a:solidFill>
                            <a:srgbClr val="000000"/>
                          </a:solidFill>
                          <a:latin typeface="Arial"/>
                          <a:ea typeface="Times New Roman"/>
                          <a:cs typeface="Arial"/>
                        </a:rPr>
                        <a:t>Configuration control</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tr>
              <a:tr h="370840">
                <a:tc>
                  <a:txBody>
                    <a:bodyPr/>
                    <a:lstStyle/>
                    <a:p>
                      <a:pPr algn="just">
                        <a:spcAft>
                          <a:spcPts val="200"/>
                        </a:spcAft>
                      </a:pPr>
                      <a:r>
                        <a:rPr lang="en-GB" sz="1400">
                          <a:solidFill>
                            <a:srgbClr val="000000"/>
                          </a:solidFill>
                          <a:latin typeface="Arial"/>
                          <a:ea typeface="Times New Roman"/>
                          <a:cs typeface="Arial"/>
                        </a:rPr>
                        <a:t>Version</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An instance of a configuration item that differs, in some way, from other instances of that item. Versions always have a unique identifier, which is often composed of the configuration item name plus a version number.</a:t>
                      </a:r>
                    </a:p>
                  </a:txBody>
                  <a:tcPr marL="68580" marR="68580" marT="0" marB="0"/>
                </a:tc>
              </a:tr>
              <a:tr h="370840">
                <a:tc>
                  <a:txBody>
                    <a:bodyPr/>
                    <a:lstStyle/>
                    <a:p>
                      <a:pPr algn="just">
                        <a:spcAft>
                          <a:spcPts val="200"/>
                        </a:spcAft>
                      </a:pPr>
                      <a:r>
                        <a:rPr lang="en-GB" sz="1400">
                          <a:solidFill>
                            <a:srgbClr val="000000"/>
                          </a:solidFill>
                          <a:latin typeface="Arial"/>
                          <a:ea typeface="Times New Roman"/>
                          <a:cs typeface="Arial"/>
                        </a:rPr>
                        <a:t>Baseline</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should always be possible to recreate a baseline from its constituent components. </a:t>
                      </a:r>
                    </a:p>
                  </a:txBody>
                  <a:tcPr marL="68580" marR="68580" marT="0" marB="0"/>
                </a:tc>
              </a:tr>
              <a:tr h="370840">
                <a:tc>
                  <a:txBody>
                    <a:bodyPr/>
                    <a:lstStyle/>
                    <a:p>
                      <a:pPr algn="just">
                        <a:spcAft>
                          <a:spcPts val="200"/>
                        </a:spcAft>
                      </a:pPr>
                      <a:r>
                        <a:rPr lang="en-GB" sz="1400">
                          <a:solidFill>
                            <a:srgbClr val="000000"/>
                          </a:solidFill>
                          <a:latin typeface="Arial"/>
                          <a:ea typeface="Times New Roman"/>
                          <a:cs typeface="Arial"/>
                        </a:rPr>
                        <a:t>Codeline </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a:t>
                      </a:r>
                      <a:r>
                        <a:rPr lang="en-GB" sz="1400" dirty="0" err="1">
                          <a:solidFill>
                            <a:srgbClr val="000000"/>
                          </a:solidFill>
                          <a:latin typeface="Arial"/>
                          <a:ea typeface="Times New Roman"/>
                          <a:cs typeface="Arial"/>
                        </a:rPr>
                        <a:t>codeline</a:t>
                      </a:r>
                      <a:r>
                        <a:rPr lang="en-GB" sz="1400" dirty="0">
                          <a:solidFill>
                            <a:srgbClr val="000000"/>
                          </a:solidFill>
                          <a:latin typeface="Arial"/>
                          <a:ea typeface="Times New Roman"/>
                          <a:cs typeface="Arial"/>
                        </a:rPr>
                        <a:t> is a set of versions of a software component and other configuration items on which that component depends. </a:t>
                      </a: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69806"/>
          <a:ext cx="8001084" cy="4516120"/>
        </p:xfrm>
        <a:graphic>
          <a:graphicData uri="http://schemas.openxmlformats.org/drawingml/2006/table">
            <a:tbl>
              <a:tblPr firstRow="1" bandRow="1">
                <a:tableStyleId>{5C22544A-7EE6-4342-B048-85BDC9FD1C3A}</a:tableStyleId>
              </a:tblPr>
              <a:tblGrid>
                <a:gridCol w="1814964"/>
                <a:gridCol w="6186120"/>
              </a:tblGrid>
              <a:tr h="370840">
                <a:tc>
                  <a:txBody>
                    <a:bodyPr/>
                    <a:lstStyle/>
                    <a:p>
                      <a:pPr algn="just">
                        <a:spcAft>
                          <a:spcPts val="200"/>
                        </a:spcAft>
                      </a:pPr>
                      <a:r>
                        <a:rPr lang="en-GB" sz="16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600" b="1" dirty="0">
                          <a:solidFill>
                            <a:srgbClr val="000000"/>
                          </a:solidFill>
                          <a:latin typeface="Arial"/>
                          <a:ea typeface="Times New Roman"/>
                          <a:cs typeface="Arial"/>
                        </a:rPr>
                        <a:t>Explanation</a:t>
                      </a:r>
                    </a:p>
                  </a:txBody>
                  <a:tcPr marL="68580" marR="68580" marT="0" marB="0"/>
                </a:tc>
              </a:tr>
              <a:tr h="370840">
                <a:tc>
                  <a:txBody>
                    <a:bodyPr/>
                    <a:lstStyle/>
                    <a:p>
                      <a:pPr algn="just">
                        <a:spcAft>
                          <a:spcPts val="200"/>
                        </a:spcAft>
                      </a:pPr>
                      <a:r>
                        <a:rPr lang="en-GB" sz="1600" dirty="0">
                          <a:solidFill>
                            <a:srgbClr val="000000"/>
                          </a:solidFill>
                          <a:latin typeface="Arial"/>
                          <a:ea typeface="Times New Roman"/>
                          <a:cs typeface="Arial"/>
                        </a:rPr>
                        <a:t>Mainline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sequence of baselines representing different versions of a system.</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Release</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A version of a system that has been released to customers (or other users in an organization) for use.</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Workspace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Branching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from a version in an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The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and the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may then develop independently. </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Merging</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The creation of a new version of a software component by merging separate versions in different codelines. These codelines may have been created by a previous branch of one of the codelines involved.</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System building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management</a:t>
            </a:r>
            <a:endParaRPr lang="en-US" dirty="0"/>
          </a:p>
        </p:txBody>
      </p:sp>
      <p:sp>
        <p:nvSpPr>
          <p:cNvPr id="3" name="Content Placeholder 2"/>
          <p:cNvSpPr>
            <a:spLocks noGrp="1"/>
          </p:cNvSpPr>
          <p:nvPr>
            <p:ph idx="1"/>
          </p:nvPr>
        </p:nvSpPr>
        <p:spPr/>
        <p:txBody>
          <a:bodyPr/>
          <a:lstStyle/>
          <a:p>
            <a:r>
              <a:rPr lang="en-US" dirty="0" smtClean="0"/>
              <a:t>Organizational needs and requirements change during the lifetime of a system, bugs have to be repaired and systems have to adapt to changes in their </a:t>
            </a:r>
            <a:r>
              <a:rPr lang="en-US" dirty="0" smtClean="0"/>
              <a:t>environment.</a:t>
            </a:r>
            <a:endParaRPr lang="en-US" dirty="0" smtClean="0"/>
          </a:p>
          <a:p>
            <a:r>
              <a:rPr lang="en-US" dirty="0" smtClean="0"/>
              <a:t>Change </a:t>
            </a:r>
            <a:r>
              <a:rPr lang="en-US" dirty="0" smtClean="0"/>
              <a:t>management is intended to ensure that</a:t>
            </a:r>
            <a:r>
              <a:rPr lang="en-US" dirty="0" smtClean="0"/>
              <a:t> system evolution is </a:t>
            </a:r>
            <a:r>
              <a:rPr lang="en-US" dirty="0" smtClean="0"/>
              <a:t>a managed process and that priority is given to the most urgent and cost-effective changes.</a:t>
            </a:r>
            <a:r>
              <a:rPr lang="en-GB" dirty="0" smtClean="0"/>
              <a:t> </a:t>
            </a:r>
          </a:p>
          <a:p>
            <a:r>
              <a:rPr lang="en-US" dirty="0" smtClean="0"/>
              <a:t>The </a:t>
            </a:r>
            <a:r>
              <a:rPr lang="en-US" dirty="0" smtClean="0"/>
              <a:t>change management process is concerned with analyzing the costs and benefits of proposed changes, approving those changes that are worthwhile and tracking which components in the system have been changed.</a:t>
            </a:r>
            <a:r>
              <a:rPr lang="en-US" dirty="0" smtClean="0"/>
              <a:t> </a:t>
            </a: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change management process</a:t>
            </a:r>
            <a:r>
              <a:rPr lang="en-GB" dirty="0" smtClean="0"/>
              <a:t> </a:t>
            </a:r>
            <a:r>
              <a:rPr lang="en-US" dirty="0" smtClean="0"/>
              <a:t>  </a:t>
            </a:r>
            <a:endParaRPr lang="en-US" dirty="0"/>
          </a:p>
        </p:txBody>
      </p:sp>
      <p:pic>
        <p:nvPicPr>
          <p:cNvPr id="4" name="Content Placeholder 3" descr="25.3 ChangReqProc.eps"/>
          <p:cNvPicPr>
            <a:picLocks noGrp="1" noChangeAspect="1"/>
          </p:cNvPicPr>
          <p:nvPr>
            <p:ph idx="1"/>
          </p:nvPr>
        </p:nvPicPr>
        <mc:AlternateContent>
          <mc:Choice xmlns:ma="http://schemas.microsoft.com/office/mac/drawingml/2008/main" Requires="ma">
            <p:blipFill>
              <a:blip r:embed="rId2"/>
              <a:srcRect l="-3834" r="-11067"/>
              <a:stretch>
                <a:fillRect/>
              </a:stretch>
            </p:blipFill>
          </mc:Choice>
          <mc:Fallback>
            <p:blipFill>
              <a:blip r:embed="rId3"/>
              <a:srcRect l="-3834" r="-11067"/>
              <a:stretch>
                <a:fillRect/>
              </a:stretch>
            </p:blipFill>
          </mc:Fallback>
        </mc:AlternateContent>
        <p:spPr>
          <a:xfrm>
            <a:off x="1351152" y="1600200"/>
            <a:ext cx="6336958" cy="4795799"/>
          </a:xfrm>
        </p:spPr>
      </p:pic>
      <p:sp>
        <p:nvSpPr>
          <p:cNvPr id="5" name="Slide Number Placeholder 4"/>
          <p:cNvSpPr>
            <a:spLocks noGrp="1"/>
          </p:cNvSpPr>
          <p:nvPr>
            <p:ph type="sldNum" sz="quarter" idx="12"/>
          </p:nvPr>
        </p:nvSpPr>
        <p:spPr/>
        <p:txBody>
          <a:bodyPr/>
          <a:lstStyle/>
          <a:p>
            <a:fld id="{7B134961-4B2C-A547-9A54-CB85DA02077E}"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1513</TotalTime>
  <Words>3649</Words>
  <Application>Microsoft Macintosh PowerPoint</Application>
  <PresentationFormat>On-screen Show (4:3)</PresentationFormat>
  <Paragraphs>342</Paragraphs>
  <Slides>46</Slides>
  <Notes>0</Notes>
  <HiddenSlides>0</HiddenSlides>
  <MMClips>0</MMClips>
  <ScaleCrop>false</ScaleCrop>
  <HeadingPairs>
    <vt:vector size="4" baseType="variant">
      <vt:variant>
        <vt:lpstr>Design Template</vt:lpstr>
      </vt:variant>
      <vt:variant>
        <vt:i4>1</vt:i4>
      </vt:variant>
      <vt:variant>
        <vt:lpstr>Slide Titles</vt:lpstr>
      </vt:variant>
      <vt:variant>
        <vt:i4>46</vt:i4>
      </vt:variant>
    </vt:vector>
  </HeadingPairs>
  <TitlesOfParts>
    <vt:vector size="47" baseType="lpstr">
      <vt:lpstr>SE9</vt:lpstr>
      <vt:lpstr>Chapter 25 – Configuration Management</vt:lpstr>
      <vt:lpstr>Topics covered</vt:lpstr>
      <vt:lpstr>Configuration management</vt:lpstr>
      <vt:lpstr>CM activities</vt:lpstr>
      <vt:lpstr>Configuration management activities </vt:lpstr>
      <vt:lpstr>CM terminology </vt:lpstr>
      <vt:lpstr>CM terminology </vt:lpstr>
      <vt:lpstr>Change management</vt:lpstr>
      <vt:lpstr>The change management process   </vt:lpstr>
      <vt:lpstr>A partially completed change request form (a) </vt:lpstr>
      <vt:lpstr>A partially completed change request form (b) </vt:lpstr>
      <vt:lpstr>Factors in change analysis</vt:lpstr>
      <vt:lpstr>Change management and agile methods</vt:lpstr>
      <vt:lpstr>Derivation history </vt:lpstr>
      <vt:lpstr>Version management</vt:lpstr>
      <vt:lpstr>Codelines and baselines</vt:lpstr>
      <vt:lpstr>Codelines and baselines </vt:lpstr>
      <vt:lpstr>Baselines</vt:lpstr>
      <vt:lpstr>Version management systems</vt:lpstr>
      <vt:lpstr>Version management systems</vt:lpstr>
      <vt:lpstr>Storage management using deltas </vt:lpstr>
      <vt:lpstr>Check-in and check-out from a version repository </vt:lpstr>
      <vt:lpstr>Codeline branches</vt:lpstr>
      <vt:lpstr>Branching and merging </vt:lpstr>
      <vt:lpstr>Key points</vt:lpstr>
      <vt:lpstr>Chapter 25 – Configuration Management</vt:lpstr>
      <vt:lpstr>System building</vt:lpstr>
      <vt:lpstr>Build platforms</vt:lpstr>
      <vt:lpstr>Development, build, and target platforms </vt:lpstr>
      <vt:lpstr>System building </vt:lpstr>
      <vt:lpstr>Build system functionality</vt:lpstr>
      <vt:lpstr>Minimizing recompilation</vt:lpstr>
      <vt:lpstr>File identification</vt:lpstr>
      <vt:lpstr>Timestamps vs checksums</vt:lpstr>
      <vt:lpstr>Agile building</vt:lpstr>
      <vt:lpstr>Agile building</vt:lpstr>
      <vt:lpstr>Continuous integration </vt:lpstr>
      <vt:lpstr>Daily building</vt:lpstr>
      <vt:lpstr>Release management</vt:lpstr>
      <vt:lpstr>Release tracking</vt:lpstr>
      <vt:lpstr>Release reproduction</vt:lpstr>
      <vt:lpstr>Release planning</vt:lpstr>
      <vt:lpstr>Release components</vt:lpstr>
      <vt:lpstr>Factors influencing system release planning </vt:lpstr>
      <vt:lpstr>Factors influencing system release planning </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25</dc:title>
  <dc:creator>Ian Sommerville</dc:creator>
  <cp:lastModifiedBy>Ian Sommerville</cp:lastModifiedBy>
  <cp:revision>12</cp:revision>
  <dcterms:created xsi:type="dcterms:W3CDTF">2010-02-15T20:58:39Z</dcterms:created>
  <dcterms:modified xsi:type="dcterms:W3CDTF">2010-02-16T21:34:02Z</dcterms:modified>
</cp:coreProperties>
</file>