
<file path=[Content_Types].xml><?xml version="1.0" encoding="utf-8"?>
<Types xmlns="http://schemas.openxmlformats.org/package/2006/content-types">
  <Override PartName="/ppt/slides/slide45.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s/slide34.xml" ContentType="application/vnd.openxmlformats-officedocument.presentationml.slide+xml"/>
  <Default Extension="jpeg" ContentType="image/jpeg"/>
  <Override PartName="/ppt/slideLayouts/slideLayout1.xml" ContentType="application/vnd.openxmlformats-officedocument.presentationml.slideLayout+xml"/>
  <Override PartName="/ppt/theme/theme2.xml" ContentType="application/vnd.openxmlformats-officedocument.theme+xml"/>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Override PartName="/ppt/slides/slide46.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42.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s/slide31.xml" ContentType="application/vnd.openxmlformats-officedocument.presentationml.slide+xml"/>
  <Default Extension="pdf" ContentType="application/pdf"/>
  <Override PartName="/ppt/slides/slide47.xml" ContentType="application/vnd.openxmlformats-officedocument.presentationml.slide+xml"/>
  <Override PartName="/ppt/slides/slide43.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61" r:id="rId1"/>
  </p:sldMasterIdLst>
  <p:notesMasterIdLst>
    <p:notesMasterId r:id="rId49"/>
  </p:notesMasterIdLst>
  <p:handoutMasterIdLst>
    <p:handoutMasterId r:id="rId50"/>
  </p:handoutMasterIdLst>
  <p:sldIdLst>
    <p:sldId id="256" r:id="rId2"/>
    <p:sldId id="327" r:id="rId3"/>
    <p:sldId id="291" r:id="rId4"/>
    <p:sldId id="292" r:id="rId5"/>
    <p:sldId id="363" r:id="rId6"/>
    <p:sldId id="385" r:id="rId7"/>
    <p:sldId id="386" r:id="rId8"/>
    <p:sldId id="387" r:id="rId9"/>
    <p:sldId id="388" r:id="rId10"/>
    <p:sldId id="364" r:id="rId11"/>
    <p:sldId id="379" r:id="rId12"/>
    <p:sldId id="365" r:id="rId13"/>
    <p:sldId id="389" r:id="rId14"/>
    <p:sldId id="384" r:id="rId15"/>
    <p:sldId id="328" r:id="rId16"/>
    <p:sldId id="330" r:id="rId17"/>
    <p:sldId id="366" r:id="rId18"/>
    <p:sldId id="329" r:id="rId19"/>
    <p:sldId id="342" r:id="rId20"/>
    <p:sldId id="331" r:id="rId21"/>
    <p:sldId id="367" r:id="rId22"/>
    <p:sldId id="333" r:id="rId23"/>
    <p:sldId id="390" r:id="rId24"/>
    <p:sldId id="392" r:id="rId25"/>
    <p:sldId id="296" r:id="rId26"/>
    <p:sldId id="297" r:id="rId27"/>
    <p:sldId id="368" r:id="rId28"/>
    <p:sldId id="369" r:id="rId29"/>
    <p:sldId id="352" r:id="rId30"/>
    <p:sldId id="357" r:id="rId31"/>
    <p:sldId id="358" r:id="rId32"/>
    <p:sldId id="370" r:id="rId33"/>
    <p:sldId id="355" r:id="rId34"/>
    <p:sldId id="345" r:id="rId35"/>
    <p:sldId id="372" r:id="rId36"/>
    <p:sldId id="371" r:id="rId37"/>
    <p:sldId id="373" r:id="rId38"/>
    <p:sldId id="362" r:id="rId39"/>
    <p:sldId id="374" r:id="rId40"/>
    <p:sldId id="375" r:id="rId41"/>
    <p:sldId id="267" r:id="rId42"/>
    <p:sldId id="298" r:id="rId43"/>
    <p:sldId id="376" r:id="rId44"/>
    <p:sldId id="377" r:id="rId45"/>
    <p:sldId id="351" r:id="rId46"/>
    <p:sldId id="378" r:id="rId47"/>
    <p:sldId id="391" r:id="rId48"/>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6" frameSlides="1"/>
  <p:showPr showNarration="1" useTimings="0">
    <p:present/>
    <p:sldAll/>
    <p:penClr>
      <a:schemeClr val="tx1"/>
    </p:penClr>
  </p:showPr>
  <p:clrMru>
    <a:srgbClr val="FFFF00"/>
    <a:srgbClr val="FF00FF"/>
    <a:srgbClr val="00FFFF"/>
    <a:srgbClr val="0000FF"/>
    <a:srgbClr val="00FF00"/>
    <a:srgbClr val="FF0000"/>
    <a:srgbClr val="FFFFFF"/>
    <a:srgbClr val="DCAB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32787"/>
    <p:restoredTop sz="90929"/>
  </p:normalViewPr>
  <p:slideViewPr>
    <p:cSldViewPr>
      <p:cViewPr varScale="1">
        <p:scale>
          <a:sx n="101" d="100"/>
          <a:sy n="101" d="100"/>
        </p:scale>
        <p:origin x="-104"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43000" y="847725"/>
            <a:ext cx="4572000" cy="34290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ln/>
        </p:spPr>
        <p:txBody>
          <a:bodyPr/>
          <a:lstStyle/>
          <a:p>
            <a:endParaRPr lang="en-US"/>
          </a:p>
        </p:txBody>
      </p:sp>
      <p:sp>
        <p:nvSpPr>
          <p:cNvPr id="7680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bwMode="auto">
          <a:xfrm>
            <a:off x="914400" y="4641850"/>
            <a:ext cx="5029200" cy="4114800"/>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06499" name="Rectangle 3"/>
          <p:cNvSpPr>
            <a:spLocks noGrp="1" noRot="1" noChangeAspect="1" noChangeArrowheads="1"/>
          </p:cNvSpPr>
          <p:nvPr>
            <p:ph type="sldImg"/>
          </p:nvPr>
        </p:nvSpPr>
        <p:spPr bwMode="auto">
          <a:xfrm>
            <a:off x="1143000" y="847725"/>
            <a:ext cx="4572000" cy="3429000"/>
          </a:xfrm>
          <a:prstGeom prst="rect">
            <a:avLst/>
          </a:prstGeom>
          <a:noFill/>
          <a:ln w="12700" cap="flat">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12/6/09</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Dependability and Security Assurance</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12/6/09</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Dependability and Security Assurance</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12/6/09</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Dependability and Security Assurance</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12/6/09</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Dependability and Security Assurance</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12/6/09</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Dependability and Security Assurance</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12/6/09</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Dependability and Security Assurance</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12/6/09</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15 Dependability and Security Assurance</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12/6/09</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15 Dependability and Security Assurance</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12/6/09</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15 Dependability and Security Assurance</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12/6/09</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Dependability and Security Assurance</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12/6/09</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Dependability and Security Assurance</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12/6/09</a:t>
            </a:r>
            <a:endParaRPr lang="en-US"/>
          </a:p>
        </p:txBody>
      </p:sp>
      <p:sp>
        <p:nvSpPr>
          <p:cNvPr id="5" name="Footer Placeholder 4"/>
          <p:cNvSpPr>
            <a:spLocks noGrp="1"/>
          </p:cNvSpPr>
          <p:nvPr>
            <p:ph type="ftr" sz="quarter" idx="3"/>
          </p:nvPr>
        </p:nvSpPr>
        <p:spPr>
          <a:xfrm>
            <a:off x="2590800" y="6356350"/>
            <a:ext cx="38862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15 Dependability and Security Assurance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p:txBody>
          <a:bodyPr/>
          <a:lstStyle/>
          <a:p>
            <a:r>
              <a:rPr lang="en-GB" dirty="0" smtClean="0"/>
              <a:t>Chapter 15 Dependability and Security Assurance</a:t>
            </a:r>
            <a:endParaRPr lang="en-GB" dirty="0"/>
          </a:p>
        </p:txBody>
      </p:sp>
      <p:sp>
        <p:nvSpPr>
          <p:cNvPr id="4" name="Subtitle 3"/>
          <p:cNvSpPr>
            <a:spLocks noGrp="1"/>
          </p:cNvSpPr>
          <p:nvPr>
            <p:ph type="subTitle" idx="1"/>
          </p:nvPr>
        </p:nvSpPr>
        <p:spPr/>
        <p:txBody>
          <a:bodyPr/>
          <a:lstStyle/>
          <a:p>
            <a:r>
              <a:rPr lang="en-US" dirty="0" smtClean="0"/>
              <a:t>Lecture 1</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a:t>checking</a:t>
            </a:r>
            <a:r>
              <a:rPr lang="en-GB" dirty="0" smtClean="0"/>
              <a:t> </a:t>
            </a:r>
            <a:endParaRPr lang="en-US" dirty="0"/>
          </a:p>
        </p:txBody>
      </p:sp>
      <p:pic>
        <p:nvPicPr>
          <p:cNvPr id="4" name="Content Placeholder 3" descr="15.1 Model-checking.eps"/>
          <p:cNvPicPr>
            <a:picLocks noGrp="1" noChangeAspect="1"/>
          </p:cNvPicPr>
          <p:nvPr>
            <p:ph idx="1"/>
          </p:nvPr>
        </p:nvPicPr>
        <mc:AlternateContent>
          <mc:Choice xmlns:ma="http://schemas.microsoft.com/office/mac/drawingml/2008/main" Requires="ma">
            <p:blipFill>
              <a:blip r:embed="rId2"/>
              <a:srcRect t="-31546" b="-31546"/>
              <a:stretch>
                <a:fillRect/>
              </a:stretch>
            </p:blipFill>
          </mc:Choice>
          <mc:Fallback>
            <p:blipFill>
              <a:blip r:embed="rId3"/>
              <a:srcRect t="-31546" b="-31546"/>
              <a:stretch>
                <a:fillRect/>
              </a:stretch>
            </p:blipFill>
          </mc:Fallback>
        </mc:AlternateContent>
        <p:spPr>
          <a:xfrm>
            <a:off x="1074999" y="1794713"/>
            <a:ext cx="6990712" cy="3844622"/>
          </a:xfrm>
        </p:spPr>
      </p:pic>
      <p:sp>
        <p:nvSpPr>
          <p:cNvPr id="5" name="Slide Number Placeholder 4"/>
          <p:cNvSpPr>
            <a:spLocks noGrp="1"/>
          </p:cNvSpPr>
          <p:nvPr>
            <p:ph type="sldNum" sz="quarter" idx="12"/>
          </p:nvPr>
        </p:nvSpPr>
        <p:spPr/>
        <p:txBody>
          <a:bodyPr/>
          <a:lstStyle/>
          <a:p>
            <a:fld id="{745CE82A-87C3-2841-AAF3-37DF1E34DC62}"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p:spPr>
        <p:txBody>
          <a:bodyPr lIns="90840" tIns="44623" rIns="90840" bIns="44623"/>
          <a:lstStyle/>
          <a:p>
            <a:r>
              <a:rPr lang="en-GB"/>
              <a:t>Automated static analysis</a:t>
            </a:r>
          </a:p>
        </p:txBody>
      </p:sp>
      <p:sp>
        <p:nvSpPr>
          <p:cNvPr id="75779" name="Rectangle 3"/>
          <p:cNvSpPr>
            <a:spLocks noGrp="1" noChangeArrowheads="1"/>
          </p:cNvSpPr>
          <p:nvPr>
            <p:ph type="body" idx="1"/>
          </p:nvPr>
        </p:nvSpPr>
        <p:spPr>
          <a:noFill/>
          <a:ln/>
        </p:spPr>
        <p:txBody>
          <a:bodyPr lIns="90840" tIns="44623" rIns="90840" bIns="44623"/>
          <a:lstStyle/>
          <a:p>
            <a:r>
              <a:rPr lang="en-GB"/>
              <a:t>Static analysers are software tools for source text processing.</a:t>
            </a:r>
          </a:p>
          <a:p>
            <a:r>
              <a:rPr lang="en-GB"/>
              <a:t>They parse the program text and try to discover potentially erroneous conditions and bring these to the attention of the V &amp; V team.</a:t>
            </a:r>
          </a:p>
          <a:p>
            <a:r>
              <a:rPr lang="en-GB"/>
              <a:t>They are very effective as an aid to inspections - they are a supplement to but not a replacement for inspections.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a:t>
            </a:r>
            <a:r>
              <a:rPr lang="en-US" dirty="0"/>
              <a:t>static analysis checks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52600"/>
          <a:ext cx="8229600" cy="4413839"/>
        </p:xfrm>
        <a:graphic>
          <a:graphicData uri="http://schemas.openxmlformats.org/drawingml/2006/table">
            <a:tbl>
              <a:tblPr firstRow="1" bandRow="1">
                <a:tableStyleId>{5C22544A-7EE6-4342-B048-85BDC9FD1C3A}</a:tableStyleId>
              </a:tblPr>
              <a:tblGrid>
                <a:gridCol w="3048000"/>
                <a:gridCol w="5181600"/>
              </a:tblGrid>
              <a:tr h="370840">
                <a:tc>
                  <a:txBody>
                    <a:bodyPr/>
                    <a:lstStyle/>
                    <a:p>
                      <a:pPr algn="just">
                        <a:spcAft>
                          <a:spcPts val="0"/>
                        </a:spcAft>
                      </a:pPr>
                      <a:r>
                        <a:rPr lang="en-GB" sz="1400" b="1" dirty="0" smtClean="0">
                          <a:solidFill>
                            <a:srgbClr val="000000"/>
                          </a:solidFill>
                          <a:latin typeface="Arial"/>
                          <a:ea typeface="Times New Roman"/>
                          <a:cs typeface="Arial"/>
                        </a:rPr>
                        <a:t>Fault </a:t>
                      </a:r>
                      <a:r>
                        <a:rPr lang="en-GB" sz="1400" b="1" dirty="0">
                          <a:solidFill>
                            <a:srgbClr val="000000"/>
                          </a:solidFill>
                          <a:latin typeface="Arial"/>
                          <a:ea typeface="Times New Roman"/>
                          <a:cs typeface="Arial"/>
                        </a:rPr>
                        <a:t>class</a:t>
                      </a:r>
                      <a:endParaRPr lang="en-GB" sz="14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b="1" dirty="0">
                          <a:solidFill>
                            <a:srgbClr val="000000"/>
                          </a:solidFill>
                          <a:latin typeface="Arial"/>
                          <a:ea typeface="Times New Roman"/>
                          <a:cs typeface="Arial"/>
                        </a:rPr>
                        <a:t>Static analysis </a:t>
                      </a:r>
                      <a:r>
                        <a:rPr lang="en-GB" sz="1400" b="1" dirty="0" smtClean="0">
                          <a:solidFill>
                            <a:srgbClr val="000000"/>
                          </a:solidFill>
                          <a:latin typeface="Arial"/>
                          <a:ea typeface="Times New Roman"/>
                          <a:cs typeface="Arial"/>
                        </a:rPr>
                        <a:t>check</a:t>
                      </a:r>
                      <a:endParaRPr lang="en-GB" sz="1400" dirty="0">
                        <a:solidFill>
                          <a:srgbClr val="000000"/>
                        </a:solidFill>
                        <a:latin typeface="Arial"/>
                        <a:ea typeface="Times New Roman"/>
                        <a:cs typeface="Arial"/>
                      </a:endParaRPr>
                    </a:p>
                  </a:txBody>
                  <a:tcPr marL="54610" marR="54610" marT="91440" marB="91440"/>
                </a:tc>
              </a:tr>
              <a:tr h="370840">
                <a:tc>
                  <a:txBody>
                    <a:bodyPr/>
                    <a:lstStyle/>
                    <a:p>
                      <a:pPr algn="just">
                        <a:spcBef>
                          <a:spcPts val="600"/>
                        </a:spcBef>
                        <a:spcAft>
                          <a:spcPts val="0"/>
                        </a:spcAft>
                      </a:pPr>
                      <a:r>
                        <a:rPr lang="en-GB" sz="1400" dirty="0" smtClean="0">
                          <a:solidFill>
                            <a:srgbClr val="000000"/>
                          </a:solidFill>
                          <a:latin typeface="Arial"/>
                          <a:ea typeface="Times New Roman"/>
                          <a:cs typeface="Arial"/>
                        </a:rPr>
                        <a:t>Data </a:t>
                      </a:r>
                      <a:r>
                        <a:rPr lang="en-GB" sz="1400" dirty="0">
                          <a:solidFill>
                            <a:srgbClr val="000000"/>
                          </a:solidFill>
                          <a:latin typeface="Arial"/>
                          <a:ea typeface="Times New Roman"/>
                          <a:cs typeface="Arial"/>
                        </a:rPr>
                        <a:t>faults</a:t>
                      </a:r>
                    </a:p>
                  </a:txBody>
                  <a:tcPr marL="54610" marR="54610" marT="72000" marB="91440"/>
                </a:tc>
                <a:tc>
                  <a:txBody>
                    <a:bodyPr/>
                    <a:lstStyle/>
                    <a:p>
                      <a:pPr algn="just">
                        <a:spcBef>
                          <a:spcPts val="600"/>
                        </a:spcBef>
                        <a:spcAft>
                          <a:spcPts val="0"/>
                        </a:spcAft>
                      </a:pPr>
                      <a:r>
                        <a:rPr lang="en-GB" sz="1400">
                          <a:solidFill>
                            <a:srgbClr val="000000"/>
                          </a:solidFill>
                          <a:latin typeface="Arial"/>
                          <a:ea typeface="Times New Roman"/>
                          <a:cs typeface="Arial"/>
                        </a:rPr>
                        <a:t>Variables used before initialization</a:t>
                      </a:r>
                    </a:p>
                    <a:p>
                      <a:pPr algn="just">
                        <a:spcAft>
                          <a:spcPts val="0"/>
                        </a:spcAft>
                      </a:pPr>
                      <a:r>
                        <a:rPr lang="en-GB" sz="1400">
                          <a:solidFill>
                            <a:srgbClr val="000000"/>
                          </a:solidFill>
                          <a:latin typeface="Arial"/>
                          <a:ea typeface="Times New Roman"/>
                          <a:cs typeface="Arial"/>
                        </a:rPr>
                        <a:t>Variables declared but never used</a:t>
                      </a:r>
                    </a:p>
                    <a:p>
                      <a:pPr algn="just">
                        <a:spcAft>
                          <a:spcPts val="0"/>
                        </a:spcAft>
                      </a:pPr>
                      <a:r>
                        <a:rPr lang="en-GB" sz="1400">
                          <a:solidFill>
                            <a:srgbClr val="000000"/>
                          </a:solidFill>
                          <a:latin typeface="Arial"/>
                          <a:ea typeface="Times New Roman"/>
                          <a:cs typeface="Arial"/>
                        </a:rPr>
                        <a:t>Variables assigned twice but never used between assignments</a:t>
                      </a:r>
                    </a:p>
                    <a:p>
                      <a:pPr algn="just">
                        <a:spcAft>
                          <a:spcPts val="0"/>
                        </a:spcAft>
                      </a:pPr>
                      <a:r>
                        <a:rPr lang="en-GB" sz="1400">
                          <a:solidFill>
                            <a:srgbClr val="000000"/>
                          </a:solidFill>
                          <a:latin typeface="Arial"/>
                          <a:ea typeface="Times New Roman"/>
                          <a:cs typeface="Arial"/>
                        </a:rPr>
                        <a:t>Possible array bound violations </a:t>
                      </a:r>
                    </a:p>
                    <a:p>
                      <a:pPr algn="just">
                        <a:spcAft>
                          <a:spcPts val="0"/>
                        </a:spcAft>
                      </a:pPr>
                      <a:r>
                        <a:rPr lang="en-GB" sz="1400">
                          <a:solidFill>
                            <a:srgbClr val="000000"/>
                          </a:solidFill>
                          <a:latin typeface="Arial"/>
                          <a:ea typeface="Times New Roman"/>
                          <a:cs typeface="Arial"/>
                        </a:rPr>
                        <a:t>Undeclared variables</a:t>
                      </a:r>
                    </a:p>
                  </a:txBody>
                  <a:tcPr marL="54610" marR="54610" marT="72000" marB="91440"/>
                </a:tc>
              </a:tr>
              <a:tr h="370840">
                <a:tc>
                  <a:txBody>
                    <a:bodyPr/>
                    <a:lstStyle/>
                    <a:p>
                      <a:pPr algn="just">
                        <a:spcAft>
                          <a:spcPts val="0"/>
                        </a:spcAft>
                      </a:pPr>
                      <a:r>
                        <a:rPr lang="en-GB" sz="1400">
                          <a:solidFill>
                            <a:srgbClr val="000000"/>
                          </a:solidFill>
                          <a:latin typeface="Arial"/>
                          <a:ea typeface="Times New Roman"/>
                          <a:cs typeface="Arial"/>
                        </a:rPr>
                        <a:t>Control faults</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Unreachable code</a:t>
                      </a:r>
                    </a:p>
                    <a:p>
                      <a:pPr algn="just">
                        <a:spcAft>
                          <a:spcPts val="0"/>
                        </a:spcAft>
                      </a:pPr>
                      <a:r>
                        <a:rPr lang="en-GB" sz="1400">
                          <a:solidFill>
                            <a:srgbClr val="000000"/>
                          </a:solidFill>
                          <a:latin typeface="Arial"/>
                          <a:ea typeface="Times New Roman"/>
                          <a:cs typeface="Arial"/>
                        </a:rPr>
                        <a:t>Unconditional branches into loops</a:t>
                      </a:r>
                    </a:p>
                  </a:txBody>
                  <a:tcPr marL="54610" marR="54610" marT="72000" marB="91440"/>
                </a:tc>
              </a:tr>
              <a:tr h="370840">
                <a:tc>
                  <a:txBody>
                    <a:bodyPr/>
                    <a:lstStyle/>
                    <a:p>
                      <a:pPr algn="just">
                        <a:spcAft>
                          <a:spcPts val="0"/>
                        </a:spcAft>
                      </a:pPr>
                      <a:r>
                        <a:rPr lang="en-GB" sz="1400">
                          <a:solidFill>
                            <a:srgbClr val="000000"/>
                          </a:solidFill>
                          <a:latin typeface="Arial"/>
                          <a:ea typeface="Times New Roman"/>
                          <a:cs typeface="Arial"/>
                        </a:rPr>
                        <a:t>Input/output faults</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Variables output twice with no intervening assignment</a:t>
                      </a:r>
                    </a:p>
                  </a:txBody>
                  <a:tcPr marL="54610" marR="54610" marT="72000" marB="91440"/>
                </a:tc>
              </a:tr>
              <a:tr h="370840">
                <a:tc>
                  <a:txBody>
                    <a:bodyPr/>
                    <a:lstStyle/>
                    <a:p>
                      <a:pPr algn="just">
                        <a:spcAft>
                          <a:spcPts val="0"/>
                        </a:spcAft>
                      </a:pPr>
                      <a:r>
                        <a:rPr lang="en-GB" sz="1400">
                          <a:solidFill>
                            <a:srgbClr val="000000"/>
                          </a:solidFill>
                          <a:latin typeface="Arial"/>
                          <a:ea typeface="Times New Roman"/>
                          <a:cs typeface="Arial"/>
                        </a:rPr>
                        <a:t>Interface faults</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Parameter-type mismatches</a:t>
                      </a:r>
                    </a:p>
                    <a:p>
                      <a:pPr algn="just">
                        <a:spcAft>
                          <a:spcPts val="0"/>
                        </a:spcAft>
                      </a:pPr>
                      <a:r>
                        <a:rPr lang="en-GB" sz="1400">
                          <a:solidFill>
                            <a:srgbClr val="000000"/>
                          </a:solidFill>
                          <a:latin typeface="Arial"/>
                          <a:ea typeface="Times New Roman"/>
                          <a:cs typeface="Arial"/>
                        </a:rPr>
                        <a:t>Parameter number mismatches</a:t>
                      </a:r>
                    </a:p>
                    <a:p>
                      <a:pPr algn="just">
                        <a:spcAft>
                          <a:spcPts val="0"/>
                        </a:spcAft>
                      </a:pPr>
                      <a:r>
                        <a:rPr lang="en-GB" sz="1400">
                          <a:solidFill>
                            <a:srgbClr val="000000"/>
                          </a:solidFill>
                          <a:latin typeface="Arial"/>
                          <a:ea typeface="Times New Roman"/>
                          <a:cs typeface="Arial"/>
                        </a:rPr>
                        <a:t>Non-usage of the results of functions</a:t>
                      </a:r>
                    </a:p>
                    <a:p>
                      <a:pPr algn="just">
                        <a:spcAft>
                          <a:spcPts val="0"/>
                        </a:spcAft>
                      </a:pPr>
                      <a:r>
                        <a:rPr lang="en-GB" sz="1400">
                          <a:solidFill>
                            <a:srgbClr val="000000"/>
                          </a:solidFill>
                          <a:latin typeface="Arial"/>
                          <a:ea typeface="Times New Roman"/>
                          <a:cs typeface="Arial"/>
                        </a:rPr>
                        <a:t>Uncalled functions and procedures</a:t>
                      </a:r>
                    </a:p>
                  </a:txBody>
                  <a:tcPr marL="54610" marR="54610" marT="72000" marB="91440"/>
                </a:tc>
              </a:tr>
              <a:tr h="370840">
                <a:tc>
                  <a:txBody>
                    <a:bodyPr/>
                    <a:lstStyle/>
                    <a:p>
                      <a:pPr algn="just">
                        <a:spcAft>
                          <a:spcPts val="0"/>
                        </a:spcAft>
                      </a:pPr>
                      <a:r>
                        <a:rPr lang="en-GB" sz="1400">
                          <a:solidFill>
                            <a:srgbClr val="000000"/>
                          </a:solidFill>
                          <a:latin typeface="Arial"/>
                          <a:ea typeface="Times New Roman"/>
                          <a:cs typeface="Arial"/>
                        </a:rPr>
                        <a:t>Storage management faults</a:t>
                      </a:r>
                    </a:p>
                  </a:txBody>
                  <a:tcPr marL="54610" marR="54610" marT="72000" marB="91440"/>
                </a:tc>
                <a:tc>
                  <a:txBody>
                    <a:bodyPr/>
                    <a:lstStyle/>
                    <a:p>
                      <a:pPr algn="just">
                        <a:spcAft>
                          <a:spcPts val="0"/>
                        </a:spcAft>
                      </a:pPr>
                      <a:r>
                        <a:rPr lang="en-GB" sz="1400" dirty="0">
                          <a:solidFill>
                            <a:srgbClr val="000000"/>
                          </a:solidFill>
                          <a:latin typeface="Arial"/>
                          <a:ea typeface="Times New Roman"/>
                          <a:cs typeface="Arial"/>
                        </a:rPr>
                        <a:t>Unassigned pointers</a:t>
                      </a:r>
                    </a:p>
                    <a:p>
                      <a:pPr algn="just">
                        <a:spcAft>
                          <a:spcPts val="0"/>
                        </a:spcAft>
                      </a:pPr>
                      <a:r>
                        <a:rPr lang="en-GB" sz="1400" dirty="0">
                          <a:solidFill>
                            <a:srgbClr val="000000"/>
                          </a:solidFill>
                          <a:latin typeface="Arial"/>
                          <a:ea typeface="Times New Roman"/>
                          <a:cs typeface="Arial"/>
                        </a:rPr>
                        <a:t>Pointer arithmetic</a:t>
                      </a:r>
                    </a:p>
                    <a:p>
                      <a:pPr algn="just">
                        <a:spcAft>
                          <a:spcPts val="0"/>
                        </a:spcAft>
                      </a:pPr>
                      <a:r>
                        <a:rPr lang="en-GB" sz="1400" dirty="0">
                          <a:solidFill>
                            <a:srgbClr val="000000"/>
                          </a:solidFill>
                          <a:latin typeface="Arial"/>
                          <a:ea typeface="Times New Roman"/>
                          <a:cs typeface="Arial"/>
                        </a:rPr>
                        <a:t>Memory </a:t>
                      </a:r>
                      <a:r>
                        <a:rPr lang="en-GB" sz="1400" dirty="0" smtClean="0">
                          <a:solidFill>
                            <a:srgbClr val="000000"/>
                          </a:solidFill>
                          <a:latin typeface="Arial"/>
                          <a:ea typeface="Times New Roman"/>
                          <a:cs typeface="Arial"/>
                        </a:rPr>
                        <a:t>leaks</a:t>
                      </a:r>
                      <a:endParaRPr lang="en-GB" sz="1400" dirty="0">
                        <a:solidFill>
                          <a:srgbClr val="000000"/>
                        </a:solidFill>
                        <a:latin typeface="Arial"/>
                        <a:ea typeface="Times New Roman"/>
                        <a:cs typeface="Arial"/>
                      </a:endParaRPr>
                    </a:p>
                  </a:txBody>
                  <a:tcPr marL="54610" marR="54610" marT="7200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static analysis</a:t>
            </a:r>
            <a:endParaRPr lang="en-US" dirty="0"/>
          </a:p>
        </p:txBody>
      </p:sp>
      <p:sp>
        <p:nvSpPr>
          <p:cNvPr id="3" name="Content Placeholder 2"/>
          <p:cNvSpPr>
            <a:spLocks noGrp="1"/>
          </p:cNvSpPr>
          <p:nvPr>
            <p:ph idx="1"/>
          </p:nvPr>
        </p:nvSpPr>
        <p:spPr/>
        <p:txBody>
          <a:bodyPr/>
          <a:lstStyle/>
          <a:p>
            <a:r>
              <a:rPr lang="en-US" dirty="0" smtClean="0"/>
              <a:t>Characteristic error checking</a:t>
            </a:r>
          </a:p>
          <a:p>
            <a:pPr lvl="1"/>
            <a:r>
              <a:rPr lang="en-US" dirty="0" smtClean="0"/>
              <a:t>The static analyzer can check for patterns in the code that are characteristic of errors made by programmers using a particular language.</a:t>
            </a:r>
          </a:p>
          <a:p>
            <a:r>
              <a:rPr lang="en-US" dirty="0" smtClean="0"/>
              <a:t>User-defined error checking</a:t>
            </a:r>
          </a:p>
          <a:p>
            <a:pPr lvl="1"/>
            <a:r>
              <a:rPr lang="en-US" dirty="0" smtClean="0"/>
              <a:t>Users of a programming language define error patterns, thus extending the types of error that can be detected. This allows specific rules that apply to a program to be checked.</a:t>
            </a:r>
          </a:p>
          <a:p>
            <a:r>
              <a:rPr lang="en-US" dirty="0" smtClean="0"/>
              <a:t>Assertion checking</a:t>
            </a:r>
          </a:p>
          <a:p>
            <a:pPr lvl="1"/>
            <a:r>
              <a:rPr lang="en-US" dirty="0" smtClean="0"/>
              <a:t>Developers include formal assertions in their program and relationships that must hold. The static analyzer symbolically executes the code and highlights potential problems.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a:t>Use of static analysis</a:t>
            </a:r>
          </a:p>
        </p:txBody>
      </p:sp>
      <p:sp>
        <p:nvSpPr>
          <p:cNvPr id="98307" name="Rectangle 3"/>
          <p:cNvSpPr>
            <a:spLocks noGrp="1" noChangeArrowheads="1"/>
          </p:cNvSpPr>
          <p:nvPr>
            <p:ph type="body" idx="1"/>
          </p:nvPr>
        </p:nvSpPr>
        <p:spPr/>
        <p:txBody>
          <a:bodyPr/>
          <a:lstStyle/>
          <a:p>
            <a:r>
              <a:rPr lang="en-GB" dirty="0"/>
              <a:t>Particularly valuable when a language such as C is used which has weak typing and hence many errors are undetected by the </a:t>
            </a:r>
            <a:r>
              <a:rPr lang="en-GB" dirty="0" smtClean="0"/>
              <a:t>compiler.</a:t>
            </a:r>
          </a:p>
          <a:p>
            <a:r>
              <a:rPr lang="en-GB" dirty="0" smtClean="0"/>
              <a:t>Particularly valuable for security checking – the static analyzer can discover areas of vulnerability such as buffer overflows or unchecked inputs.</a:t>
            </a:r>
          </a:p>
          <a:p>
            <a:r>
              <a:rPr lang="en-GB" dirty="0" smtClean="0"/>
              <a:t>Static analysis is now routinely used in the development of many safety and security critical systems.</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2" name="Rectangle 4"/>
          <p:cNvSpPr>
            <a:spLocks noGrp="1" noChangeArrowheads="1"/>
          </p:cNvSpPr>
          <p:nvPr>
            <p:ph type="title"/>
          </p:nvPr>
        </p:nvSpPr>
        <p:spPr/>
        <p:txBody>
          <a:bodyPr/>
          <a:lstStyle/>
          <a:p>
            <a:r>
              <a:rPr lang="en-GB" dirty="0"/>
              <a:t>Reliability</a:t>
            </a:r>
            <a:r>
              <a:rPr lang="en-GB" dirty="0" smtClean="0"/>
              <a:t> testing</a:t>
            </a:r>
            <a:endParaRPr lang="en-GB" dirty="0"/>
          </a:p>
        </p:txBody>
      </p:sp>
      <p:sp>
        <p:nvSpPr>
          <p:cNvPr id="104453" name="Rectangle 5"/>
          <p:cNvSpPr>
            <a:spLocks noGrp="1" noChangeArrowheads="1"/>
          </p:cNvSpPr>
          <p:nvPr>
            <p:ph idx="1"/>
          </p:nvPr>
        </p:nvSpPr>
        <p:spPr/>
        <p:txBody>
          <a:bodyPr/>
          <a:lstStyle/>
          <a:p>
            <a:r>
              <a:rPr lang="en-GB" sz="2400"/>
              <a:t>Reliability validation involves exercising the program to assess whether or not it has reached the required level of reliability.</a:t>
            </a:r>
          </a:p>
          <a:p>
            <a:r>
              <a:rPr lang="en-GB" sz="2400"/>
              <a:t>This cannot normally be included as part of a normal defect testing process because data for defect testing is (usually) atypical of actual usage data.</a:t>
            </a:r>
          </a:p>
          <a:p>
            <a:r>
              <a:rPr lang="en-GB" sz="2400"/>
              <a:t>Reliability measurement therefore requires a specially designed data set that replicates the pattern of inputs to be processed by the system.</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4" name="Rectangle 4"/>
          <p:cNvSpPr>
            <a:spLocks noGrp="1" noChangeArrowheads="1"/>
          </p:cNvSpPr>
          <p:nvPr>
            <p:ph type="title"/>
          </p:nvPr>
        </p:nvSpPr>
        <p:spPr/>
        <p:txBody>
          <a:bodyPr/>
          <a:lstStyle/>
          <a:p>
            <a:r>
              <a:rPr lang="en-GB"/>
              <a:t>Reliability validation activities</a:t>
            </a:r>
          </a:p>
        </p:txBody>
      </p:sp>
      <p:sp>
        <p:nvSpPr>
          <p:cNvPr id="107525" name="Rectangle 5"/>
          <p:cNvSpPr>
            <a:spLocks noGrp="1" noChangeArrowheads="1"/>
          </p:cNvSpPr>
          <p:nvPr>
            <p:ph idx="1"/>
          </p:nvPr>
        </p:nvSpPr>
        <p:spPr/>
        <p:txBody>
          <a:bodyPr/>
          <a:lstStyle/>
          <a:p>
            <a:pPr>
              <a:lnSpc>
                <a:spcPct val="90000"/>
              </a:lnSpc>
            </a:pPr>
            <a:r>
              <a:rPr lang="en-GB"/>
              <a:t>Establish the operational profile for the system.</a:t>
            </a:r>
          </a:p>
          <a:p>
            <a:pPr>
              <a:lnSpc>
                <a:spcPct val="90000"/>
              </a:lnSpc>
            </a:pPr>
            <a:r>
              <a:rPr lang="en-GB"/>
              <a:t>Construct test data reflecting the operational profile.</a:t>
            </a:r>
          </a:p>
          <a:p>
            <a:pPr>
              <a:lnSpc>
                <a:spcPct val="90000"/>
              </a:lnSpc>
            </a:pPr>
            <a:r>
              <a:rPr lang="en-GB"/>
              <a:t>Test the system and observe the number of failures and the times of these failures.</a:t>
            </a:r>
          </a:p>
          <a:p>
            <a:pPr>
              <a:lnSpc>
                <a:spcPct val="90000"/>
              </a:lnSpc>
            </a:pPr>
            <a:r>
              <a:rPr lang="en-GB"/>
              <a:t>Compute the reliability after a statistically significant number of failures have been observed.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a:t>measurement</a:t>
            </a:r>
            <a:r>
              <a:rPr lang="en-GB" dirty="0" smtClean="0"/>
              <a:t> </a:t>
            </a:r>
            <a:endParaRPr lang="en-US" dirty="0"/>
          </a:p>
        </p:txBody>
      </p:sp>
      <p:pic>
        <p:nvPicPr>
          <p:cNvPr id="4" name="Content Placeholder 3" descr="15.3 Reliability-measurement.eps"/>
          <p:cNvPicPr>
            <a:picLocks noGrp="1" noChangeAspect="1"/>
          </p:cNvPicPr>
          <p:nvPr>
            <p:ph idx="1"/>
          </p:nvPr>
        </p:nvPicPr>
        <mc:AlternateContent>
          <mc:Choice xmlns:ma="http://schemas.microsoft.com/office/mac/drawingml/2008/main" Requires="ma">
            <p:blipFill>
              <a:blip r:embed="rId2"/>
              <a:srcRect t="-162025" b="-162025"/>
              <a:stretch>
                <a:fillRect/>
              </a:stretch>
            </p:blipFill>
          </mc:Choice>
          <mc:Fallback>
            <p:blipFill>
              <a:blip r:embed="rId3"/>
              <a:srcRect t="-162025" b="-162025"/>
              <a:stretch>
                <a:fillRect/>
              </a:stretch>
            </p:blipFill>
          </mc:Fallback>
        </mc:AlternateContent>
        <p:spPr>
          <a:xfrm>
            <a:off x="1258051" y="1909133"/>
            <a:ext cx="6544524" cy="3599236"/>
          </a:xfrm>
        </p:spPr>
      </p:pic>
      <p:sp>
        <p:nvSpPr>
          <p:cNvPr id="5" name="Slide Number Placeholder 4"/>
          <p:cNvSpPr>
            <a:spLocks noGrp="1"/>
          </p:cNvSpPr>
          <p:nvPr>
            <p:ph type="sldNum" sz="quarter" idx="12"/>
          </p:nvPr>
        </p:nvSpPr>
        <p:spPr/>
        <p:txBody>
          <a:bodyPr/>
          <a:lstStyle/>
          <a:p>
            <a:fld id="{745CE82A-87C3-2841-AAF3-37DF1E34DC62}"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8" name="Rectangle 6"/>
          <p:cNvSpPr>
            <a:spLocks noGrp="1" noChangeArrowheads="1"/>
          </p:cNvSpPr>
          <p:nvPr>
            <p:ph type="title"/>
          </p:nvPr>
        </p:nvSpPr>
        <p:spPr/>
        <p:txBody>
          <a:bodyPr/>
          <a:lstStyle/>
          <a:p>
            <a:r>
              <a:rPr lang="en-GB"/>
              <a:t>Statistical testing</a:t>
            </a:r>
          </a:p>
        </p:txBody>
      </p:sp>
      <p:sp>
        <p:nvSpPr>
          <p:cNvPr id="105479" name="Rectangle 7"/>
          <p:cNvSpPr>
            <a:spLocks noGrp="1" noChangeArrowheads="1"/>
          </p:cNvSpPr>
          <p:nvPr>
            <p:ph idx="1"/>
          </p:nvPr>
        </p:nvSpPr>
        <p:spPr/>
        <p:txBody>
          <a:bodyPr/>
          <a:lstStyle/>
          <a:p>
            <a:r>
              <a:rPr lang="en-GB" sz="2400"/>
              <a:t>Testing software for reliability rather than fault detection.</a:t>
            </a:r>
          </a:p>
          <a:p>
            <a:r>
              <a:rPr lang="en-GB" sz="2400"/>
              <a:t>Measuring the number of errors allows the reliability of the software to be predicted. Note that, for statistical reasons, more errors than are allowed for in the reliability specification must be induced.</a:t>
            </a:r>
          </a:p>
          <a:p>
            <a:r>
              <a:rPr lang="en-GB" sz="2400"/>
              <a:t>An acceptable level of reliability should be </a:t>
            </a:r>
            <a:br>
              <a:rPr lang="en-GB" sz="2400"/>
            </a:br>
            <a:r>
              <a:rPr lang="en-GB" sz="2400"/>
              <a:t>specified and the software tested and amended until that level of reliability is reached.</a:t>
            </a:r>
            <a:endParaRPr lang="en-GB"/>
          </a:p>
        </p:txBody>
      </p:sp>
      <p:sp>
        <p:nvSpPr>
          <p:cNvPr id="4" name="Slide Number Placeholder 3"/>
          <p:cNvSpPr>
            <a:spLocks noGrp="1"/>
          </p:cNvSpPr>
          <p:nvPr>
            <p:ph type="sldNum" sz="quarter" idx="12"/>
          </p:nvPr>
        </p:nvSpPr>
        <p:spPr/>
        <p:txBody>
          <a:bodyPr/>
          <a:lstStyle/>
          <a:p>
            <a:fld id="{745CE82A-87C3-2841-AAF3-37DF1E34DC62}"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dirty="0"/>
              <a:t>Reliability measurement problems</a:t>
            </a:r>
          </a:p>
        </p:txBody>
      </p:sp>
      <p:sp>
        <p:nvSpPr>
          <p:cNvPr id="125955" name="Rectangle 3"/>
          <p:cNvSpPr>
            <a:spLocks noGrp="1" noChangeArrowheads="1"/>
          </p:cNvSpPr>
          <p:nvPr>
            <p:ph idx="1"/>
          </p:nvPr>
        </p:nvSpPr>
        <p:spPr/>
        <p:txBody>
          <a:bodyPr/>
          <a:lstStyle/>
          <a:p>
            <a:pPr>
              <a:lnSpc>
                <a:spcPct val="90000"/>
              </a:lnSpc>
            </a:pPr>
            <a:r>
              <a:rPr lang="en-US" dirty="0"/>
              <a:t>Operational profile uncertainty</a:t>
            </a:r>
          </a:p>
          <a:p>
            <a:pPr lvl="1">
              <a:lnSpc>
                <a:spcPct val="90000"/>
              </a:lnSpc>
            </a:pPr>
            <a:r>
              <a:rPr lang="en-US" dirty="0"/>
              <a:t>The operational profile may not be an accurate reflection of the real use of the system.</a:t>
            </a:r>
          </a:p>
          <a:p>
            <a:pPr>
              <a:lnSpc>
                <a:spcPct val="90000"/>
              </a:lnSpc>
            </a:pPr>
            <a:r>
              <a:rPr lang="en-US" dirty="0"/>
              <a:t>High costs of test data generation</a:t>
            </a:r>
          </a:p>
          <a:p>
            <a:pPr lvl="1">
              <a:lnSpc>
                <a:spcPct val="90000"/>
              </a:lnSpc>
            </a:pPr>
            <a:r>
              <a:rPr lang="en-US" dirty="0"/>
              <a:t>Costs can be very high if the test data for the system cannot be generated automatically.</a:t>
            </a:r>
          </a:p>
          <a:p>
            <a:pPr>
              <a:lnSpc>
                <a:spcPct val="90000"/>
              </a:lnSpc>
            </a:pPr>
            <a:r>
              <a:rPr lang="en-US" dirty="0"/>
              <a:t>Statistical uncertainty</a:t>
            </a:r>
          </a:p>
          <a:p>
            <a:pPr lvl="1">
              <a:lnSpc>
                <a:spcPct val="90000"/>
              </a:lnSpc>
            </a:pPr>
            <a:r>
              <a:rPr lang="en-US" dirty="0"/>
              <a:t>You need a statistically significant number of failures to compute the reliability but highly reliable systems will rarely fail</a:t>
            </a:r>
            <a:r>
              <a:rPr lang="en-US" dirty="0" smtClean="0"/>
              <a:t>.</a:t>
            </a:r>
          </a:p>
          <a:p>
            <a:pPr>
              <a:lnSpc>
                <a:spcPct val="90000"/>
              </a:lnSpc>
            </a:pPr>
            <a:r>
              <a:rPr lang="en-US" dirty="0" smtClean="0"/>
              <a:t>Recognizing failure</a:t>
            </a:r>
          </a:p>
          <a:p>
            <a:pPr lvl="1">
              <a:lnSpc>
                <a:spcPct val="90000"/>
              </a:lnSpc>
            </a:pPr>
            <a:r>
              <a:rPr lang="en-US" dirty="0" smtClean="0"/>
              <a:t>It is not always obvious when a failure has occurred as there may be conflicting interpretations of a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8" name="Rectangle 1028"/>
          <p:cNvSpPr>
            <a:spLocks noGrp="1" noChangeArrowheads="1"/>
          </p:cNvSpPr>
          <p:nvPr>
            <p:ph type="title"/>
          </p:nvPr>
        </p:nvSpPr>
        <p:spPr/>
        <p:txBody>
          <a:bodyPr/>
          <a:lstStyle/>
          <a:p>
            <a:r>
              <a:rPr lang="en-US"/>
              <a:t>Topics covered</a:t>
            </a:r>
          </a:p>
        </p:txBody>
      </p:sp>
      <p:sp>
        <p:nvSpPr>
          <p:cNvPr id="103429" name="Rectangle 1029"/>
          <p:cNvSpPr>
            <a:spLocks noGrp="1" noChangeArrowheads="1"/>
          </p:cNvSpPr>
          <p:nvPr>
            <p:ph idx="1"/>
          </p:nvPr>
        </p:nvSpPr>
        <p:spPr/>
        <p:txBody>
          <a:bodyPr/>
          <a:lstStyle/>
          <a:p>
            <a:r>
              <a:rPr lang="en-US" dirty="0" smtClean="0"/>
              <a:t>Static analysis</a:t>
            </a:r>
          </a:p>
          <a:p>
            <a:r>
              <a:rPr lang="en-US" dirty="0" smtClean="0"/>
              <a:t>Reliability testing</a:t>
            </a:r>
          </a:p>
          <a:p>
            <a:r>
              <a:rPr lang="en-US" dirty="0" smtClean="0"/>
              <a:t>Security testing</a:t>
            </a:r>
          </a:p>
          <a:p>
            <a:r>
              <a:rPr lang="en-US" dirty="0" smtClean="0"/>
              <a:t>Process assurance</a:t>
            </a:r>
          </a:p>
          <a:p>
            <a:r>
              <a:rPr lang="en-US" dirty="0"/>
              <a:t>Safety and dependability cases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8" name="Rectangle 4"/>
          <p:cNvSpPr>
            <a:spLocks noGrp="1" noChangeArrowheads="1"/>
          </p:cNvSpPr>
          <p:nvPr>
            <p:ph type="title"/>
          </p:nvPr>
        </p:nvSpPr>
        <p:spPr/>
        <p:txBody>
          <a:bodyPr/>
          <a:lstStyle/>
          <a:p>
            <a:r>
              <a:rPr lang="en-GB"/>
              <a:t>Operational profiles</a:t>
            </a:r>
          </a:p>
        </p:txBody>
      </p:sp>
      <p:sp>
        <p:nvSpPr>
          <p:cNvPr id="108549" name="Rectangle 5"/>
          <p:cNvSpPr>
            <a:spLocks noGrp="1" noChangeArrowheads="1"/>
          </p:cNvSpPr>
          <p:nvPr>
            <p:ph idx="1"/>
          </p:nvPr>
        </p:nvSpPr>
        <p:spPr/>
        <p:txBody>
          <a:bodyPr/>
          <a:lstStyle/>
          <a:p>
            <a:r>
              <a:rPr lang="en-GB" sz="2400"/>
              <a:t>An operational profile is a set of test data whose frequency matches the actual frequency of these inputs from ‘normal’ usage of the system. A close match with actual usage is necessary otherwise the measured reliability will not be reflected in the actual usage of the system.</a:t>
            </a:r>
          </a:p>
          <a:p>
            <a:r>
              <a:rPr lang="en-GB" sz="2400"/>
              <a:t>It can be generated from real data collected from an existing system or (more often) depends on assumptions made about the pattern of usage of a system.</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operational profile</a:t>
            </a:r>
            <a:r>
              <a:rPr lang="en-GB" dirty="0" smtClean="0"/>
              <a:t> </a:t>
            </a:r>
            <a:endParaRPr lang="en-US" dirty="0"/>
          </a:p>
        </p:txBody>
      </p:sp>
      <p:pic>
        <p:nvPicPr>
          <p:cNvPr id="4" name="Content Placeholder 3" descr="15.4 OperationalProfile.eps"/>
          <p:cNvPicPr>
            <a:picLocks noGrp="1" noChangeAspect="1"/>
          </p:cNvPicPr>
          <p:nvPr>
            <p:ph idx="1"/>
          </p:nvPr>
        </p:nvPicPr>
        <mc:AlternateContent>
          <mc:Choice xmlns:ma="http://schemas.microsoft.com/office/mac/drawingml/2008/main" Requires="ma">
            <p:blipFill>
              <a:blip r:embed="rId2"/>
              <a:srcRect l="-690" r="-690"/>
              <a:stretch>
                <a:fillRect/>
              </a:stretch>
            </p:blipFill>
          </mc:Choice>
          <mc:Fallback>
            <p:blipFill>
              <a:blip r:embed="rId3"/>
              <a:srcRect l="-690" r="-690"/>
              <a:stretch>
                <a:fillRect/>
              </a:stretch>
            </p:blipFill>
          </mc:Fallback>
        </mc:AlternateContent>
        <p:spPr>
          <a:xfrm>
            <a:off x="1177966" y="1932017"/>
            <a:ext cx="6785446" cy="3731734"/>
          </a:xfrm>
        </p:spPr>
      </p:pic>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20" name="Rectangle 4"/>
          <p:cNvSpPr>
            <a:spLocks noGrp="1" noChangeArrowheads="1"/>
          </p:cNvSpPr>
          <p:nvPr>
            <p:ph type="title"/>
          </p:nvPr>
        </p:nvSpPr>
        <p:spPr/>
        <p:txBody>
          <a:bodyPr/>
          <a:lstStyle/>
          <a:p>
            <a:r>
              <a:rPr lang="en-GB"/>
              <a:t>Operational profile generation</a:t>
            </a:r>
          </a:p>
        </p:txBody>
      </p:sp>
      <p:sp>
        <p:nvSpPr>
          <p:cNvPr id="111621" name="Rectangle 5"/>
          <p:cNvSpPr>
            <a:spLocks noGrp="1" noChangeArrowheads="1"/>
          </p:cNvSpPr>
          <p:nvPr>
            <p:ph idx="1"/>
          </p:nvPr>
        </p:nvSpPr>
        <p:spPr/>
        <p:txBody>
          <a:bodyPr/>
          <a:lstStyle/>
          <a:p>
            <a:r>
              <a:rPr lang="en-GB" dirty="0"/>
              <a:t>Should be generated automatically whenever possible.</a:t>
            </a:r>
          </a:p>
          <a:p>
            <a:r>
              <a:rPr lang="en-GB" dirty="0"/>
              <a:t>Automatic profile generation is difficult for interactive systems.</a:t>
            </a:r>
          </a:p>
          <a:p>
            <a:r>
              <a:rPr lang="en-GB" dirty="0"/>
              <a:t>May be straightforward for ‘normal’ inputs but it is difficult to predict ‘unlikely’ inputs and to create test data for them</a:t>
            </a:r>
            <a:r>
              <a:rPr lang="en-GB" dirty="0" smtClean="0"/>
              <a:t>.</a:t>
            </a:r>
          </a:p>
          <a:p>
            <a:r>
              <a:rPr lang="en-GB" dirty="0" smtClean="0"/>
              <a:t>Pattern of usage of new systems is unknown.</a:t>
            </a:r>
          </a:p>
          <a:p>
            <a:r>
              <a:rPr lang="en-GB" dirty="0" smtClean="0"/>
              <a:t>Operational profiles are not static but change as users learn about a new system and change the way that they use it.</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Static analysis is an approach to V &amp; V that examines the source code (or other representation) of a system, looking for errors and anomalies. It allows all parts of a program to be checked, not just those parts that are exercised by system tests.</a:t>
            </a:r>
            <a:endParaRPr lang="en-GB" dirty="0" smtClean="0"/>
          </a:p>
          <a:p>
            <a:r>
              <a:rPr lang="en-US" dirty="0" smtClean="0"/>
              <a:t>Model checking is a formal approach to static analysis that exhaustively checks all states in a system for potential errors.</a:t>
            </a:r>
            <a:endParaRPr lang="en-GB" dirty="0" smtClean="0"/>
          </a:p>
          <a:p>
            <a:r>
              <a:rPr lang="en-US" dirty="0" smtClean="0"/>
              <a:t>Statistical testing is used to estimate software reliability. It relies on testing the system with a test data set that reflects the operational profile of the software.  </a:t>
            </a:r>
            <a:endParaRPr lang="en-GB"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p:txBody>
          <a:bodyPr/>
          <a:lstStyle/>
          <a:p>
            <a:r>
              <a:rPr lang="en-GB" dirty="0" smtClean="0"/>
              <a:t>Chapter 15 Dependability and Security Assurance</a:t>
            </a:r>
            <a:endParaRPr lang="en-GB" dirty="0"/>
          </a:p>
        </p:txBody>
      </p:sp>
      <p:sp>
        <p:nvSpPr>
          <p:cNvPr id="4" name="Subtitle 3"/>
          <p:cNvSpPr>
            <a:spLocks noGrp="1"/>
          </p:cNvSpPr>
          <p:nvPr>
            <p:ph type="subTitle" idx="1"/>
          </p:nvPr>
        </p:nvSpPr>
        <p:spPr/>
        <p:txBody>
          <a:bodyPr/>
          <a:lstStyle/>
          <a:p>
            <a:r>
              <a:rPr lang="en-US" dirty="0" smtClean="0"/>
              <a:t>Lecture 2</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r>
              <a:rPr lang="en-GB" dirty="0"/>
              <a:t>Security</a:t>
            </a:r>
            <a:r>
              <a:rPr lang="en-GB" dirty="0" smtClean="0"/>
              <a:t> testing</a:t>
            </a:r>
            <a:endParaRPr lang="en-GB" dirty="0"/>
          </a:p>
        </p:txBody>
      </p:sp>
      <p:sp>
        <p:nvSpPr>
          <p:cNvPr id="62469" name="Rectangle 5"/>
          <p:cNvSpPr>
            <a:spLocks noGrp="1" noChangeArrowheads="1"/>
          </p:cNvSpPr>
          <p:nvPr>
            <p:ph idx="1"/>
          </p:nvPr>
        </p:nvSpPr>
        <p:spPr/>
        <p:txBody>
          <a:bodyPr/>
          <a:lstStyle/>
          <a:p>
            <a:pPr>
              <a:lnSpc>
                <a:spcPct val="90000"/>
              </a:lnSpc>
            </a:pPr>
            <a:r>
              <a:rPr lang="en-GB" sz="2400" dirty="0" smtClean="0"/>
              <a:t>Testing the extent to which the system can protect itse</a:t>
            </a:r>
            <a:r>
              <a:rPr lang="en-GB" dirty="0" smtClean="0"/>
              <a:t>lf from external attacks.</a:t>
            </a:r>
          </a:p>
          <a:p>
            <a:pPr>
              <a:lnSpc>
                <a:spcPct val="90000"/>
              </a:lnSpc>
            </a:pPr>
            <a:r>
              <a:rPr lang="en-GB" sz="2000" dirty="0" smtClean="0"/>
              <a:t>Problems with security testing</a:t>
            </a:r>
          </a:p>
          <a:p>
            <a:pPr lvl="1">
              <a:lnSpc>
                <a:spcPct val="90000"/>
              </a:lnSpc>
            </a:pPr>
            <a:r>
              <a:rPr lang="en-GB" dirty="0" smtClean="0"/>
              <a:t>Security requirements are ‘shall not’ requirements i.e. they specify what should not happen. It is not usually possible to define security requirements as simple constraints that can be checked by the system.</a:t>
            </a:r>
          </a:p>
          <a:p>
            <a:pPr lvl="1">
              <a:lnSpc>
                <a:spcPct val="90000"/>
              </a:lnSpc>
            </a:pPr>
            <a:r>
              <a:rPr lang="en-GB" dirty="0" smtClean="0"/>
              <a:t>The people attacking a system are intelligent and look for vulnerabilities. They can experiment to discover weaknesses and loopholes in the system.</a:t>
            </a:r>
          </a:p>
          <a:p>
            <a:pPr>
              <a:lnSpc>
                <a:spcPct val="90000"/>
              </a:lnSpc>
            </a:pPr>
            <a:r>
              <a:rPr lang="en-GB" dirty="0" smtClean="0"/>
              <a:t>Static analysis may be used to guide the testing team to areas of the program that may include errors and vulnerabilities.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n-GB"/>
              <a:t>Security validation</a:t>
            </a:r>
          </a:p>
        </p:txBody>
      </p:sp>
      <p:sp>
        <p:nvSpPr>
          <p:cNvPr id="63493" name="Rectangle 5"/>
          <p:cNvSpPr>
            <a:spLocks noGrp="1" noChangeArrowheads="1"/>
          </p:cNvSpPr>
          <p:nvPr>
            <p:ph idx="1"/>
          </p:nvPr>
        </p:nvSpPr>
        <p:spPr/>
        <p:txBody>
          <a:bodyPr/>
          <a:lstStyle/>
          <a:p>
            <a:pPr>
              <a:lnSpc>
                <a:spcPct val="90000"/>
              </a:lnSpc>
            </a:pPr>
            <a:r>
              <a:rPr lang="en-GB" sz="2400" dirty="0"/>
              <a:t>Experience-based validation</a:t>
            </a:r>
          </a:p>
          <a:p>
            <a:pPr lvl="1">
              <a:lnSpc>
                <a:spcPct val="90000"/>
              </a:lnSpc>
            </a:pPr>
            <a:r>
              <a:rPr lang="en-GB" sz="2000" dirty="0"/>
              <a:t>The system is reviewed and analysed against the types of attack that are known to the validation team.</a:t>
            </a:r>
            <a:endParaRPr lang="en-GB" sz="2000" dirty="0" smtClean="0"/>
          </a:p>
          <a:p>
            <a:pPr>
              <a:lnSpc>
                <a:spcPct val="90000"/>
              </a:lnSpc>
            </a:pPr>
            <a:r>
              <a:rPr lang="en-GB" dirty="0" smtClean="0"/>
              <a:t>Tiger teams</a:t>
            </a:r>
          </a:p>
          <a:p>
            <a:pPr lvl="1">
              <a:lnSpc>
                <a:spcPct val="90000"/>
              </a:lnSpc>
            </a:pPr>
            <a:r>
              <a:rPr lang="en-GB" dirty="0" smtClean="0"/>
              <a:t>A team is established whose goal is to breach the security of the system by simulating attacks on the system.</a:t>
            </a:r>
          </a:p>
          <a:p>
            <a:pPr>
              <a:lnSpc>
                <a:spcPct val="90000"/>
              </a:lnSpc>
            </a:pPr>
            <a:r>
              <a:rPr lang="en-GB" sz="2400" dirty="0" smtClean="0"/>
              <a:t>Tool</a:t>
            </a:r>
            <a:r>
              <a:rPr lang="en-GB" sz="2400" dirty="0"/>
              <a:t>-based validation</a:t>
            </a:r>
          </a:p>
          <a:p>
            <a:pPr lvl="1">
              <a:lnSpc>
                <a:spcPct val="90000"/>
              </a:lnSpc>
            </a:pPr>
            <a:r>
              <a:rPr lang="en-GB" sz="2000" dirty="0"/>
              <a:t>Various security tools such as password checkers are used to analyse the system in operation.</a:t>
            </a:r>
            <a:endParaRPr lang="en-GB" sz="2000" dirty="0" smtClean="0"/>
          </a:p>
          <a:p>
            <a:pPr>
              <a:lnSpc>
                <a:spcPct val="90000"/>
              </a:lnSpc>
            </a:pPr>
            <a:r>
              <a:rPr lang="en-GB" sz="2400" dirty="0" smtClean="0"/>
              <a:t>Formal </a:t>
            </a:r>
            <a:r>
              <a:rPr lang="en-GB" sz="2400" dirty="0"/>
              <a:t>verification</a:t>
            </a:r>
          </a:p>
          <a:p>
            <a:pPr lvl="1">
              <a:lnSpc>
                <a:spcPct val="90000"/>
              </a:lnSpc>
            </a:pPr>
            <a:r>
              <a:rPr lang="en-GB" sz="2000" dirty="0"/>
              <a:t>The system is verified against a formal security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entries in a security checklist</a:t>
            </a:r>
            <a:r>
              <a:rPr lang="en-GB" dirty="0" smtClean="0"/>
              <a:t> </a:t>
            </a:r>
            <a:endParaRPr lang="en-US" dirty="0"/>
          </a:p>
        </p:txBody>
      </p:sp>
      <p:sp>
        <p:nvSpPr>
          <p:cNvPr id="4" name="TextBox 3"/>
          <p:cNvSpPr txBox="1"/>
          <p:nvPr/>
        </p:nvSpPr>
        <p:spPr>
          <a:xfrm>
            <a:off x="457200" y="1661726"/>
            <a:ext cx="8501015" cy="3795911"/>
          </a:xfrm>
          <a:prstGeom prst="rect">
            <a:avLst/>
          </a:prstGeom>
          <a:solidFill>
            <a:srgbClr val="FFFF00">
              <a:alpha val="33000"/>
            </a:srgbClr>
          </a:solidFill>
        </p:spPr>
        <p:txBody>
          <a:bodyPr wrap="square" rtlCol="0">
            <a:spAutoFit/>
          </a:bodyPr>
          <a:lstStyle/>
          <a:p>
            <a:pPr>
              <a:spcAft>
                <a:spcPts val="400"/>
              </a:spcAft>
            </a:pPr>
            <a:r>
              <a:rPr lang="en-US" sz="1600" b="1" dirty="0">
                <a:latin typeface="Arial"/>
                <a:cs typeface="Arial"/>
              </a:rPr>
              <a:t>Security checklist</a:t>
            </a:r>
            <a:endParaRPr lang="en-GB" sz="1600" dirty="0" smtClean="0">
              <a:latin typeface="Arial"/>
              <a:cs typeface="Arial"/>
            </a:endParaRPr>
          </a:p>
          <a:p>
            <a:pPr>
              <a:spcAft>
                <a:spcPts val="400"/>
              </a:spcAft>
            </a:pPr>
            <a:r>
              <a:rPr lang="en-GB" sz="1600" dirty="0" smtClean="0">
                <a:latin typeface="Arial"/>
                <a:cs typeface="Arial"/>
              </a:rPr>
              <a:t>1</a:t>
            </a:r>
            <a:r>
              <a:rPr lang="en-GB" sz="1600" dirty="0">
                <a:latin typeface="Arial"/>
                <a:cs typeface="Arial"/>
              </a:rPr>
              <a:t>. Do all files that are created in the application have appropriate access permissions? The wrong access permissions may lead to these files being accessed by unauthorized users.</a:t>
            </a:r>
          </a:p>
          <a:p>
            <a:pPr>
              <a:spcAft>
                <a:spcPts val="400"/>
              </a:spcAft>
            </a:pPr>
            <a:r>
              <a:rPr lang="en-US" sz="1600" dirty="0">
                <a:latin typeface="Arial"/>
                <a:cs typeface="Arial"/>
              </a:rPr>
              <a:t>2. Does the system automatically terminate user sessions after a period of inactivity? Sessions that are left active may allow unauthorized access through an unattended computer.</a:t>
            </a:r>
            <a:endParaRPr lang="en-GB" sz="1600" dirty="0">
              <a:latin typeface="Arial"/>
              <a:cs typeface="Arial"/>
            </a:endParaRPr>
          </a:p>
          <a:p>
            <a:pPr>
              <a:spcAft>
                <a:spcPts val="400"/>
              </a:spcAft>
            </a:pPr>
            <a:r>
              <a:rPr lang="en-US" sz="1600" dirty="0">
                <a:latin typeface="Arial"/>
                <a:cs typeface="Arial"/>
              </a:rPr>
              <a:t>3. If the system is written in a programming language without array bound checking, are there situations where buffer overflow may be exploited? Buffer overflow may allow attackers to send code strings to the system and then execute them.</a:t>
            </a:r>
            <a:endParaRPr lang="en-GB" sz="1600" dirty="0">
              <a:latin typeface="Arial"/>
              <a:cs typeface="Arial"/>
            </a:endParaRPr>
          </a:p>
          <a:p>
            <a:pPr>
              <a:spcAft>
                <a:spcPts val="400"/>
              </a:spcAft>
            </a:pPr>
            <a:r>
              <a:rPr lang="en-US" sz="1600" dirty="0">
                <a:latin typeface="Arial"/>
                <a:cs typeface="Arial"/>
              </a:rPr>
              <a:t>4. If passwords are set, does the system check that passwords are ‘strong’? Strong passwords consist of mixed letters, numbers, and punctuation, and are not normal dictionary entries. They are more difficult to break than simple passwords.</a:t>
            </a:r>
            <a:endParaRPr lang="en-GB" sz="1600" dirty="0">
              <a:latin typeface="Arial"/>
              <a:cs typeface="Arial"/>
            </a:endParaRPr>
          </a:p>
          <a:p>
            <a:pPr>
              <a:spcAft>
                <a:spcPts val="400"/>
              </a:spcAft>
            </a:pPr>
            <a:r>
              <a:rPr lang="en-US" sz="1600" dirty="0">
                <a:latin typeface="Arial"/>
                <a:cs typeface="Arial"/>
              </a:rPr>
              <a:t>5. Are inputs from the system’s environment always checked against an input specification? Incorrect processing of badly formed inputs is a common cause of security vulnerabilities</a:t>
            </a:r>
            <a:r>
              <a:rPr lang="en-US" sz="1600" dirty="0" smtClean="0">
                <a:latin typeface="Arial"/>
                <a:cs typeface="Arial"/>
              </a:rPr>
              <a:t>.</a:t>
            </a:r>
            <a:endParaRPr lang="en-US" sz="1600" dirty="0">
              <a:latin typeface="Arial"/>
              <a:cs typeface="Arial"/>
            </a:endParaRPr>
          </a:p>
        </p:txBody>
      </p:sp>
      <p:sp>
        <p:nvSpPr>
          <p:cNvPr id="5" name="Slide Number Placeholder 4"/>
          <p:cNvSpPr>
            <a:spLocks noGrp="1"/>
          </p:cNvSpPr>
          <p:nvPr>
            <p:ph type="sldNum" sz="quarter" idx="12"/>
          </p:nvPr>
        </p:nvSpPr>
        <p:spPr/>
        <p:txBody>
          <a:bodyPr/>
          <a:lstStyle/>
          <a:p>
            <a:fld id="{745CE82A-87C3-2841-AAF3-37DF1E34DC62}"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assurance</a:t>
            </a:r>
            <a:endParaRPr lang="en-US" dirty="0"/>
          </a:p>
        </p:txBody>
      </p:sp>
      <p:sp>
        <p:nvSpPr>
          <p:cNvPr id="3" name="Content Placeholder 2"/>
          <p:cNvSpPr>
            <a:spLocks noGrp="1"/>
          </p:cNvSpPr>
          <p:nvPr>
            <p:ph idx="1"/>
          </p:nvPr>
        </p:nvSpPr>
        <p:spPr/>
        <p:txBody>
          <a:bodyPr/>
          <a:lstStyle/>
          <a:p>
            <a:r>
              <a:rPr lang="en-US" dirty="0" smtClean="0"/>
              <a:t>Process assurance involves defining a dependable process and ensuring that this process is followed during the system development.</a:t>
            </a:r>
          </a:p>
          <a:p>
            <a:r>
              <a:rPr lang="en-US" dirty="0" smtClean="0"/>
              <a:t>Process assurance focuses on:</a:t>
            </a:r>
          </a:p>
          <a:p>
            <a:pPr lvl="1"/>
            <a:r>
              <a:rPr lang="en-US" dirty="0" smtClean="0"/>
              <a:t>Do we have the right processes? Are the processes appropriate for the level of dependability required. Should include requirements management, change management, reviews and inspections, etc.</a:t>
            </a:r>
          </a:p>
          <a:p>
            <a:pPr lvl="1"/>
            <a:r>
              <a:rPr lang="en-US" dirty="0" smtClean="0"/>
              <a:t>Are we doing the processes right? Have these processes been followed by the development team.</a:t>
            </a:r>
          </a:p>
          <a:p>
            <a:r>
              <a:rPr lang="en-US" dirty="0" smtClean="0"/>
              <a:t>Process assurance generates documentation</a:t>
            </a:r>
          </a:p>
          <a:p>
            <a:pPr lvl="1"/>
            <a:r>
              <a:rPr lang="en-US" dirty="0" smtClean="0"/>
              <a:t>Agile processes therefore are rarely used for critical systems.</a:t>
            </a:r>
          </a:p>
          <a:p>
            <a:pPr>
              <a:buNone/>
            </a:pPr>
            <a:endParaRPr lang="en-US" dirty="0" smtClean="0"/>
          </a:p>
        </p:txBody>
      </p:sp>
      <p:sp>
        <p:nvSpPr>
          <p:cNvPr id="4" name="Slide Number Placeholder 3"/>
          <p:cNvSpPr>
            <a:spLocks noGrp="1"/>
          </p:cNvSpPr>
          <p:nvPr>
            <p:ph type="sldNum" sz="quarter" idx="12"/>
          </p:nvPr>
        </p:nvSpPr>
        <p:spPr/>
        <p:txBody>
          <a:bodyPr/>
          <a:lstStyle/>
          <a:p>
            <a:fld id="{745CE82A-87C3-2841-AAF3-37DF1E34DC62}"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dirty="0" smtClean="0"/>
              <a:t>Processes for safety </a:t>
            </a:r>
            <a:r>
              <a:rPr lang="en-US" dirty="0"/>
              <a:t>assurance</a:t>
            </a:r>
          </a:p>
        </p:txBody>
      </p:sp>
      <p:sp>
        <p:nvSpPr>
          <p:cNvPr id="136195" name="Rectangle 3"/>
          <p:cNvSpPr>
            <a:spLocks noGrp="1" noChangeArrowheads="1"/>
          </p:cNvSpPr>
          <p:nvPr>
            <p:ph idx="1"/>
          </p:nvPr>
        </p:nvSpPr>
        <p:spPr/>
        <p:txBody>
          <a:bodyPr/>
          <a:lstStyle/>
          <a:p>
            <a:r>
              <a:rPr lang="en-US" sz="2400" dirty="0" smtClean="0"/>
              <a:t>Process assurance is important for safety-critical systems development:</a:t>
            </a:r>
          </a:p>
          <a:p>
            <a:pPr lvl="1"/>
            <a:r>
              <a:rPr lang="en-US" sz="2000" dirty="0"/>
              <a:t>Accidents are rare events so testing may not find all problems;</a:t>
            </a:r>
          </a:p>
          <a:p>
            <a:pPr lvl="1"/>
            <a:r>
              <a:rPr lang="en-US" sz="2000" dirty="0"/>
              <a:t>Safety requirements are sometimes ‘shall not’ requirements so cannot be demonstrated through testing</a:t>
            </a:r>
            <a:r>
              <a:rPr lang="en-US" sz="2000" dirty="0" smtClean="0"/>
              <a:t>.</a:t>
            </a:r>
          </a:p>
          <a:p>
            <a:r>
              <a:rPr lang="en-US" sz="2400" dirty="0" smtClean="0"/>
              <a:t>Safety assurance activities may be included in the software process that record the analyses that have been carried out and the people responsible for these.</a:t>
            </a:r>
          </a:p>
          <a:p>
            <a:pPr lvl="1"/>
            <a:r>
              <a:rPr lang="en-US" sz="2000" dirty="0" smtClean="0"/>
              <a:t>Personal responsibility is important as </a:t>
            </a:r>
            <a:r>
              <a:rPr lang="en-US" dirty="0" smtClean="0"/>
              <a:t>system failures may lead to subsequent legal actions.</a:t>
            </a:r>
            <a:endParaRPr lang="en-US"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p:txBody>
          <a:bodyPr/>
          <a:lstStyle/>
          <a:p>
            <a:r>
              <a:rPr lang="en-GB"/>
              <a:t>Validation of critical systems</a:t>
            </a:r>
          </a:p>
        </p:txBody>
      </p:sp>
      <p:sp>
        <p:nvSpPr>
          <p:cNvPr id="57349" name="Rectangle 5"/>
          <p:cNvSpPr>
            <a:spLocks noGrp="1" noChangeArrowheads="1"/>
          </p:cNvSpPr>
          <p:nvPr>
            <p:ph idx="1"/>
          </p:nvPr>
        </p:nvSpPr>
        <p:spPr/>
        <p:txBody>
          <a:bodyPr/>
          <a:lstStyle/>
          <a:p>
            <a:r>
              <a:rPr lang="en-GB" sz="2400"/>
              <a:t>The verification and validation costs for critical systems involves additional validation processes and analysis than for non-critical systems:</a:t>
            </a:r>
          </a:p>
          <a:p>
            <a:pPr lvl="1"/>
            <a:r>
              <a:rPr lang="en-GB" sz="2000"/>
              <a:t>The costs and consequences of failure are high so it is cheaper to find and remove faults than to pay for system failure;</a:t>
            </a:r>
          </a:p>
          <a:p>
            <a:pPr lvl="1"/>
            <a:r>
              <a:rPr lang="en-GB" sz="2000"/>
              <a:t>You may have to make a formal case to customers or to a regulator that the system meets its dependability requirements. This dependability case may require specific V &amp; V activities to be carried out.</a:t>
            </a:r>
            <a:endParaRPr lang="en-GB"/>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Safety related process activities</a:t>
            </a:r>
          </a:p>
        </p:txBody>
      </p:sp>
      <p:sp>
        <p:nvSpPr>
          <p:cNvPr id="141315" name="Rectangle 3"/>
          <p:cNvSpPr>
            <a:spLocks noGrp="1" noChangeArrowheads="1"/>
          </p:cNvSpPr>
          <p:nvPr>
            <p:ph idx="1"/>
          </p:nvPr>
        </p:nvSpPr>
        <p:spPr/>
        <p:txBody>
          <a:bodyPr/>
          <a:lstStyle/>
          <a:p>
            <a:r>
              <a:rPr lang="en-US" dirty="0"/>
              <a:t>Creation of a hazard logging and monitoring system.</a:t>
            </a:r>
          </a:p>
          <a:p>
            <a:r>
              <a:rPr lang="en-US" dirty="0"/>
              <a:t>Appointment of project safety </a:t>
            </a:r>
            <a:r>
              <a:rPr lang="en-US" dirty="0" smtClean="0"/>
              <a:t>engineers who have explicit responsibility for system safety.</a:t>
            </a:r>
          </a:p>
          <a:p>
            <a:r>
              <a:rPr lang="en-US" dirty="0"/>
              <a:t>Extensive use of safety reviews.</a:t>
            </a:r>
          </a:p>
          <a:p>
            <a:r>
              <a:rPr lang="en-US" dirty="0"/>
              <a:t>Creation of a safety certification </a:t>
            </a:r>
            <a:r>
              <a:rPr lang="en-US" dirty="0" smtClean="0"/>
              <a:t>system where the safety of critical components is formally certified.</a:t>
            </a:r>
          </a:p>
          <a:p>
            <a:r>
              <a:rPr lang="en-US" dirty="0"/>
              <a:t>Detailed configuration management (see Chapter </a:t>
            </a:r>
            <a:r>
              <a:rPr lang="en-US" dirty="0" smtClean="0"/>
              <a:t>25)</a:t>
            </a:r>
            <a:r>
              <a:rPr lang="en-US" dirty="0"/>
              <a: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Hazard analysis</a:t>
            </a:r>
          </a:p>
        </p:txBody>
      </p:sp>
      <p:sp>
        <p:nvSpPr>
          <p:cNvPr id="142339" name="Rectangle 3"/>
          <p:cNvSpPr>
            <a:spLocks noGrp="1" noChangeArrowheads="1"/>
          </p:cNvSpPr>
          <p:nvPr>
            <p:ph idx="1"/>
          </p:nvPr>
        </p:nvSpPr>
        <p:spPr/>
        <p:txBody>
          <a:bodyPr/>
          <a:lstStyle/>
          <a:p>
            <a:r>
              <a:rPr lang="en-US"/>
              <a:t>Hazard analysis involves identifying hazards and their root causes.</a:t>
            </a:r>
          </a:p>
          <a:p>
            <a:r>
              <a:rPr lang="en-US"/>
              <a:t>There should be clear traceability from identified hazards through their analysis to the actions taken during the process to ensure that these hazards have been covered.</a:t>
            </a:r>
          </a:p>
          <a:p>
            <a:r>
              <a:rPr lang="en-US"/>
              <a:t>A hazard log may be used to track hazards throughout the process.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38"/>
            <a:ext cx="8229600" cy="1143000"/>
          </a:xfrm>
        </p:spPr>
        <p:txBody>
          <a:bodyPr/>
          <a:lstStyle/>
          <a:p>
            <a:r>
              <a:rPr lang="en-US" dirty="0" smtClean="0"/>
              <a:t>A </a:t>
            </a:r>
            <a:r>
              <a:rPr lang="en-US" dirty="0"/>
              <a:t>simplified hazard log entry</a:t>
            </a:r>
            <a:r>
              <a:rPr lang="en-GB" dirty="0" smtClean="0"/>
              <a:t> </a:t>
            </a:r>
            <a:endParaRPr lang="en-US" dirty="0"/>
          </a:p>
        </p:txBody>
      </p:sp>
      <p:graphicFrame>
        <p:nvGraphicFramePr>
          <p:cNvPr id="4" name="Content Placeholder 3"/>
          <p:cNvGraphicFramePr>
            <a:graphicFrameLocks noGrp="1"/>
          </p:cNvGraphicFramePr>
          <p:nvPr>
            <p:ph idx="1"/>
          </p:nvPr>
        </p:nvGraphicFramePr>
        <p:xfrm>
          <a:off x="659875" y="1121328"/>
          <a:ext cx="8229599" cy="556260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gridSpan="7">
                  <a:txBody>
                    <a:bodyPr/>
                    <a:lstStyle/>
                    <a:p>
                      <a:pPr>
                        <a:spcBef>
                          <a:spcPts val="300"/>
                        </a:spcBef>
                        <a:spcAft>
                          <a:spcPts val="300"/>
                        </a:spcAft>
                        <a:tabLst>
                          <a:tab pos="4286250" algn="r"/>
                        </a:tabLst>
                      </a:pPr>
                      <a:r>
                        <a:rPr lang="en-US" sz="1000" b="1" dirty="0">
                          <a:latin typeface="Arial"/>
                          <a:ea typeface="Calibri"/>
                          <a:cs typeface="Arial"/>
                        </a:rPr>
                        <a:t>Hazard Log 	Page 4: Printed 20.02.2009</a:t>
                      </a:r>
                      <a:endParaRPr lang="en-GB" sz="10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4">
                  <a:txBody>
                    <a:bodyPr/>
                    <a:lstStyle/>
                    <a:p>
                      <a:pPr>
                        <a:spcAft>
                          <a:spcPts val="0"/>
                        </a:spcAft>
                      </a:pPr>
                      <a:r>
                        <a:rPr lang="en-US" sz="1000" i="1" dirty="0">
                          <a:latin typeface="Arial"/>
                          <a:ea typeface="Calibri"/>
                          <a:cs typeface="Arial"/>
                        </a:rPr>
                        <a:t>System</a:t>
                      </a:r>
                      <a:r>
                        <a:rPr lang="en-US" sz="1000" dirty="0">
                          <a:latin typeface="Arial"/>
                          <a:ea typeface="Calibri"/>
                          <a:cs typeface="Arial"/>
                        </a:rPr>
                        <a:t>: Insulin Pump System</a:t>
                      </a:r>
                      <a:br>
                        <a:rPr lang="en-US" sz="1000" dirty="0">
                          <a:latin typeface="Arial"/>
                          <a:ea typeface="Calibri"/>
                          <a:cs typeface="Arial"/>
                        </a:rPr>
                      </a:br>
                      <a:r>
                        <a:rPr lang="en-US" sz="1000" i="1" dirty="0">
                          <a:latin typeface="Arial"/>
                          <a:ea typeface="Calibri"/>
                          <a:cs typeface="Arial"/>
                        </a:rPr>
                        <a:t>Safety Engineer:</a:t>
                      </a:r>
                      <a:r>
                        <a:rPr lang="en-US" sz="1000" dirty="0">
                          <a:latin typeface="Arial"/>
                          <a:ea typeface="Calibri"/>
                          <a:cs typeface="Arial"/>
                        </a:rPr>
                        <a:t> James Brown</a:t>
                      </a:r>
                      <a:endParaRPr lang="en-GB" sz="10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spcAft>
                          <a:spcPts val="0"/>
                        </a:spcAft>
                      </a:pPr>
                      <a:r>
                        <a:rPr lang="en-US" sz="1000" i="1">
                          <a:latin typeface="Arial"/>
                          <a:ea typeface="Calibri"/>
                          <a:cs typeface="Arial"/>
                        </a:rPr>
                        <a:t>File</a:t>
                      </a:r>
                      <a:r>
                        <a:rPr lang="en-US" sz="1000">
                          <a:latin typeface="Arial"/>
                          <a:ea typeface="Calibri"/>
                          <a:cs typeface="Arial"/>
                        </a:rPr>
                        <a:t>: InsulinPump/Safety/HazardLog</a:t>
                      </a:r>
                      <a:br>
                        <a:rPr lang="en-US" sz="1000">
                          <a:latin typeface="Arial"/>
                          <a:ea typeface="Calibri"/>
                          <a:cs typeface="Arial"/>
                        </a:rPr>
                      </a:br>
                      <a:r>
                        <a:rPr lang="en-US" sz="1000" i="1">
                          <a:latin typeface="Arial"/>
                          <a:ea typeface="Calibri"/>
                          <a:cs typeface="Arial"/>
                        </a:rPr>
                        <a:t>Log version</a:t>
                      </a:r>
                      <a:r>
                        <a:rPr lang="en-US" sz="1000">
                          <a:latin typeface="Arial"/>
                          <a:ea typeface="Calibri"/>
                          <a:cs typeface="Arial"/>
                        </a:rPr>
                        <a:t>: 1/3</a:t>
                      </a:r>
                      <a:endParaRPr lang="en-GB" sz="100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r>
              <a:tr h="370840">
                <a:tc>
                  <a:txBody>
                    <a:bodyPr/>
                    <a:lstStyle/>
                    <a:p>
                      <a:pPr>
                        <a:spcAft>
                          <a:spcPts val="0"/>
                        </a:spcAft>
                      </a:pPr>
                      <a:r>
                        <a:rPr lang="en-US" sz="1000" i="1">
                          <a:latin typeface="Arial"/>
                          <a:ea typeface="Calibri"/>
                          <a:cs typeface="Arial"/>
                        </a:rPr>
                        <a:t>Identified Hazard</a:t>
                      </a:r>
                      <a:endParaRPr lang="en-GB" sz="1000">
                        <a:latin typeface="Arial"/>
                        <a:ea typeface="Calibri"/>
                        <a:cs typeface="Arial"/>
                      </a:endParaRPr>
                    </a:p>
                  </a:txBody>
                  <a:tcPr marL="68580" marR="68580" marT="0" marB="0"/>
                </a:tc>
                <a:tc gridSpan="6">
                  <a:txBody>
                    <a:bodyPr/>
                    <a:lstStyle/>
                    <a:p>
                      <a:pPr>
                        <a:spcAft>
                          <a:spcPts val="0"/>
                        </a:spcAft>
                      </a:pPr>
                      <a:r>
                        <a:rPr lang="en-US" sz="1000" dirty="0">
                          <a:latin typeface="Arial"/>
                          <a:ea typeface="Calibri"/>
                          <a:cs typeface="Arial"/>
                        </a:rPr>
                        <a:t>Insulin overdose delivered to patient</a:t>
                      </a:r>
                      <a:endParaRPr lang="en-GB" sz="10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a:spcAft>
                          <a:spcPts val="0"/>
                        </a:spcAft>
                      </a:pPr>
                      <a:r>
                        <a:rPr lang="en-US" sz="1000" i="1">
                          <a:latin typeface="Arial"/>
                          <a:ea typeface="Calibri"/>
                          <a:cs typeface="Arial"/>
                        </a:rPr>
                        <a:t>Identified by</a:t>
                      </a:r>
                      <a:endParaRPr lang="en-GB" sz="1000">
                        <a:latin typeface="Arial"/>
                        <a:ea typeface="Calibri"/>
                        <a:cs typeface="Arial"/>
                      </a:endParaRPr>
                    </a:p>
                  </a:txBody>
                  <a:tcPr marL="68580" marR="68580" marT="0" marB="0"/>
                </a:tc>
                <a:tc gridSpan="6">
                  <a:txBody>
                    <a:bodyPr/>
                    <a:lstStyle/>
                    <a:p>
                      <a:pPr>
                        <a:spcAft>
                          <a:spcPts val="0"/>
                        </a:spcAft>
                      </a:pPr>
                      <a:r>
                        <a:rPr lang="en-US" sz="1000">
                          <a:latin typeface="Arial"/>
                          <a:ea typeface="Calibri"/>
                          <a:cs typeface="Arial"/>
                        </a:rPr>
                        <a:t>Jane Williams</a:t>
                      </a:r>
                      <a:endParaRPr lang="en-GB" sz="100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a:spcAft>
                          <a:spcPts val="0"/>
                        </a:spcAft>
                      </a:pPr>
                      <a:r>
                        <a:rPr lang="en-US" sz="1000" i="1">
                          <a:latin typeface="Arial"/>
                          <a:ea typeface="Calibri"/>
                          <a:cs typeface="Arial"/>
                        </a:rPr>
                        <a:t>Criticality class</a:t>
                      </a:r>
                      <a:endParaRPr lang="en-GB" sz="1000">
                        <a:latin typeface="Arial"/>
                        <a:ea typeface="Calibri"/>
                        <a:cs typeface="Arial"/>
                      </a:endParaRPr>
                    </a:p>
                  </a:txBody>
                  <a:tcPr marL="68580" marR="68580" marT="0" marB="0"/>
                </a:tc>
                <a:tc gridSpan="6">
                  <a:txBody>
                    <a:bodyPr/>
                    <a:lstStyle/>
                    <a:p>
                      <a:pPr>
                        <a:spcAft>
                          <a:spcPts val="0"/>
                        </a:spcAft>
                      </a:pPr>
                      <a:r>
                        <a:rPr lang="en-US" sz="1000">
                          <a:latin typeface="Arial"/>
                          <a:ea typeface="Calibri"/>
                          <a:cs typeface="Arial"/>
                        </a:rPr>
                        <a:t>1</a:t>
                      </a:r>
                      <a:endParaRPr lang="en-GB" sz="100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a:spcAft>
                          <a:spcPts val="0"/>
                        </a:spcAft>
                      </a:pPr>
                      <a:r>
                        <a:rPr lang="en-US" sz="1000" i="1">
                          <a:latin typeface="Arial"/>
                          <a:ea typeface="Calibri"/>
                          <a:cs typeface="Arial"/>
                        </a:rPr>
                        <a:t>Identified risk</a:t>
                      </a:r>
                      <a:endParaRPr lang="en-GB" sz="1000">
                        <a:latin typeface="Arial"/>
                        <a:ea typeface="Calibri"/>
                        <a:cs typeface="Arial"/>
                      </a:endParaRPr>
                    </a:p>
                  </a:txBody>
                  <a:tcPr marL="68580" marR="68580" marT="0" marB="0"/>
                </a:tc>
                <a:tc gridSpan="6">
                  <a:txBody>
                    <a:bodyPr/>
                    <a:lstStyle/>
                    <a:p>
                      <a:pPr>
                        <a:spcAft>
                          <a:spcPts val="0"/>
                        </a:spcAft>
                      </a:pPr>
                      <a:r>
                        <a:rPr lang="en-US" sz="1000" dirty="0">
                          <a:latin typeface="Arial"/>
                          <a:ea typeface="Calibri"/>
                          <a:cs typeface="Arial"/>
                        </a:rPr>
                        <a:t>High</a:t>
                      </a:r>
                      <a:endParaRPr lang="en-GB" sz="10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marL="57150" indent="-57150">
                        <a:spcAft>
                          <a:spcPts val="0"/>
                        </a:spcAft>
                      </a:pPr>
                      <a:r>
                        <a:rPr lang="en-US" sz="1000" i="1">
                          <a:latin typeface="Arial"/>
                          <a:ea typeface="Calibri"/>
                          <a:cs typeface="Arial"/>
                        </a:rPr>
                        <a:t> Fault tree identified</a:t>
                      </a:r>
                      <a:endParaRPr lang="en-GB" sz="1000">
                        <a:latin typeface="Arial"/>
                        <a:ea typeface="Calibri"/>
                        <a:cs typeface="Arial"/>
                      </a:endParaRPr>
                    </a:p>
                  </a:txBody>
                  <a:tcPr marL="68580" marR="68580" marT="0" marB="0"/>
                </a:tc>
                <a:tc>
                  <a:txBody>
                    <a:bodyPr/>
                    <a:lstStyle/>
                    <a:p>
                      <a:pPr>
                        <a:spcAft>
                          <a:spcPts val="0"/>
                        </a:spcAft>
                      </a:pPr>
                      <a:r>
                        <a:rPr lang="en-US" sz="1000">
                          <a:latin typeface="Arial"/>
                          <a:ea typeface="Calibri"/>
                          <a:cs typeface="Arial"/>
                        </a:rPr>
                        <a:t>YES</a:t>
                      </a:r>
                      <a:endParaRPr lang="en-GB" sz="1000">
                        <a:latin typeface="Arial"/>
                        <a:ea typeface="Calibri"/>
                        <a:cs typeface="Arial"/>
                      </a:endParaRPr>
                    </a:p>
                  </a:txBody>
                  <a:tcPr marL="68580" marR="68580" marT="0" marB="0"/>
                </a:tc>
                <a:tc>
                  <a:txBody>
                    <a:bodyPr/>
                    <a:lstStyle/>
                    <a:p>
                      <a:pPr>
                        <a:spcAft>
                          <a:spcPts val="0"/>
                        </a:spcAft>
                      </a:pPr>
                      <a:r>
                        <a:rPr lang="en-US" sz="1000" i="1">
                          <a:latin typeface="Arial"/>
                          <a:ea typeface="Calibri"/>
                          <a:cs typeface="Arial"/>
                        </a:rPr>
                        <a:t>Date</a:t>
                      </a:r>
                      <a:endParaRPr lang="en-GB" sz="1000">
                        <a:latin typeface="Arial"/>
                        <a:ea typeface="Calibri"/>
                        <a:cs typeface="Arial"/>
                      </a:endParaRPr>
                    </a:p>
                  </a:txBody>
                  <a:tcPr marL="68580" marR="68580" marT="0" marB="0"/>
                </a:tc>
                <a:tc gridSpan="2">
                  <a:txBody>
                    <a:bodyPr/>
                    <a:lstStyle/>
                    <a:p>
                      <a:pPr>
                        <a:spcAft>
                          <a:spcPts val="0"/>
                        </a:spcAft>
                      </a:pPr>
                      <a:r>
                        <a:rPr lang="en-US" sz="1000">
                          <a:latin typeface="Arial"/>
                          <a:ea typeface="Calibri"/>
                          <a:cs typeface="Arial"/>
                        </a:rPr>
                        <a:t>24.01.07</a:t>
                      </a:r>
                      <a:endParaRPr lang="en-GB" sz="1000">
                        <a:latin typeface="Arial"/>
                        <a:ea typeface="Calibri"/>
                        <a:cs typeface="Arial"/>
                      </a:endParaRPr>
                    </a:p>
                  </a:txBody>
                  <a:tcPr marL="68580" marR="68580" marT="0" marB="0"/>
                </a:tc>
                <a:tc hMerge="1">
                  <a:txBody>
                    <a:bodyPr/>
                    <a:lstStyle/>
                    <a:p>
                      <a:endParaRPr lang="en-US"/>
                    </a:p>
                  </a:txBody>
                  <a:tcPr/>
                </a:tc>
                <a:tc>
                  <a:txBody>
                    <a:bodyPr/>
                    <a:lstStyle/>
                    <a:p>
                      <a:pPr>
                        <a:spcAft>
                          <a:spcPts val="0"/>
                        </a:spcAft>
                      </a:pPr>
                      <a:r>
                        <a:rPr lang="en-US" sz="1000" i="1">
                          <a:latin typeface="Arial"/>
                          <a:ea typeface="Calibri"/>
                          <a:cs typeface="Arial"/>
                        </a:rPr>
                        <a:t>Location</a:t>
                      </a:r>
                      <a:endParaRPr lang="en-GB" sz="1000">
                        <a:latin typeface="Arial"/>
                        <a:ea typeface="Calibri"/>
                        <a:cs typeface="Arial"/>
                      </a:endParaRPr>
                    </a:p>
                  </a:txBody>
                  <a:tcPr marL="68580" marR="68580" marT="0" marB="0"/>
                </a:tc>
                <a:tc>
                  <a:txBody>
                    <a:bodyPr/>
                    <a:lstStyle/>
                    <a:p>
                      <a:pPr>
                        <a:spcAft>
                          <a:spcPts val="0"/>
                        </a:spcAft>
                      </a:pPr>
                      <a:r>
                        <a:rPr lang="en-US" sz="900">
                          <a:latin typeface="Times New Roman"/>
                          <a:ea typeface="Calibri"/>
                          <a:cs typeface="Times New Roman"/>
                        </a:rPr>
                        <a:t>Hazard Log, Page 5</a:t>
                      </a:r>
                      <a:endParaRPr lang="en-GB" sz="1100">
                        <a:latin typeface="Times New Roman"/>
                        <a:ea typeface="Calibri"/>
                        <a:cs typeface="Times New Roman"/>
                      </a:endParaRPr>
                    </a:p>
                  </a:txBody>
                  <a:tcPr marL="68580" marR="68580" marT="0" marB="0"/>
                </a:tc>
              </a:tr>
              <a:tr h="370840">
                <a:tc>
                  <a:txBody>
                    <a:bodyPr/>
                    <a:lstStyle/>
                    <a:p>
                      <a:pPr>
                        <a:spcAft>
                          <a:spcPts val="0"/>
                        </a:spcAft>
                      </a:pPr>
                      <a:r>
                        <a:rPr lang="en-US" sz="1000" i="1">
                          <a:latin typeface="Arial"/>
                          <a:ea typeface="Calibri"/>
                          <a:cs typeface="Arial"/>
                        </a:rPr>
                        <a:t>Fault tree creators</a:t>
                      </a:r>
                      <a:endParaRPr lang="en-GB" sz="1000">
                        <a:latin typeface="Arial"/>
                        <a:ea typeface="Calibri"/>
                        <a:cs typeface="Arial"/>
                      </a:endParaRPr>
                    </a:p>
                  </a:txBody>
                  <a:tcPr marL="68580" marR="68580" marT="0" marB="0"/>
                </a:tc>
                <a:tc gridSpan="6">
                  <a:txBody>
                    <a:bodyPr/>
                    <a:lstStyle/>
                    <a:p>
                      <a:pPr>
                        <a:spcAft>
                          <a:spcPts val="0"/>
                        </a:spcAft>
                      </a:pPr>
                      <a:r>
                        <a:rPr lang="en-US" sz="1000">
                          <a:latin typeface="Arial"/>
                          <a:ea typeface="Calibri"/>
                          <a:cs typeface="Arial"/>
                        </a:rPr>
                        <a:t>Jane Williams and Bill Smith</a:t>
                      </a:r>
                      <a:endParaRPr lang="en-GB" sz="100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a:spcAft>
                          <a:spcPts val="0"/>
                        </a:spcAft>
                      </a:pPr>
                      <a:r>
                        <a:rPr lang="en-US" sz="1000" i="1">
                          <a:latin typeface="Arial"/>
                          <a:ea typeface="Calibri"/>
                          <a:cs typeface="Arial"/>
                        </a:rPr>
                        <a:t>Fault tree checked</a:t>
                      </a:r>
                      <a:endParaRPr lang="en-GB" sz="1000">
                        <a:latin typeface="Arial"/>
                        <a:ea typeface="Calibri"/>
                        <a:cs typeface="Arial"/>
                      </a:endParaRPr>
                    </a:p>
                  </a:txBody>
                  <a:tcPr marL="68580" marR="68580" marT="0" marB="0"/>
                </a:tc>
                <a:tc>
                  <a:txBody>
                    <a:bodyPr/>
                    <a:lstStyle/>
                    <a:p>
                      <a:pPr>
                        <a:spcAft>
                          <a:spcPts val="0"/>
                        </a:spcAft>
                      </a:pPr>
                      <a:r>
                        <a:rPr lang="en-US" sz="1000">
                          <a:latin typeface="Arial"/>
                          <a:ea typeface="Calibri"/>
                          <a:cs typeface="Arial"/>
                        </a:rPr>
                        <a:t>YES</a:t>
                      </a:r>
                      <a:endParaRPr lang="en-GB" sz="1000">
                        <a:latin typeface="Arial"/>
                        <a:ea typeface="Calibri"/>
                        <a:cs typeface="Arial"/>
                      </a:endParaRPr>
                    </a:p>
                  </a:txBody>
                  <a:tcPr marL="68580" marR="68580" marT="0" marB="0"/>
                </a:tc>
                <a:tc>
                  <a:txBody>
                    <a:bodyPr/>
                    <a:lstStyle/>
                    <a:p>
                      <a:pPr>
                        <a:spcAft>
                          <a:spcPts val="0"/>
                        </a:spcAft>
                      </a:pPr>
                      <a:r>
                        <a:rPr lang="en-US" sz="1000" i="1">
                          <a:latin typeface="Arial"/>
                          <a:ea typeface="Calibri"/>
                          <a:cs typeface="Arial"/>
                        </a:rPr>
                        <a:t>Date</a:t>
                      </a:r>
                      <a:endParaRPr lang="en-GB" sz="1000">
                        <a:latin typeface="Arial"/>
                        <a:ea typeface="Calibri"/>
                        <a:cs typeface="Arial"/>
                      </a:endParaRPr>
                    </a:p>
                  </a:txBody>
                  <a:tcPr marL="68580" marR="68580" marT="0" marB="0"/>
                </a:tc>
                <a:tc gridSpan="2">
                  <a:txBody>
                    <a:bodyPr/>
                    <a:lstStyle/>
                    <a:p>
                      <a:pPr>
                        <a:spcAft>
                          <a:spcPts val="0"/>
                        </a:spcAft>
                      </a:pPr>
                      <a:r>
                        <a:rPr lang="en-US" sz="1000">
                          <a:latin typeface="Arial"/>
                          <a:ea typeface="Calibri"/>
                          <a:cs typeface="Arial"/>
                        </a:rPr>
                        <a:t>28.01.07</a:t>
                      </a:r>
                      <a:endParaRPr lang="en-GB" sz="1000">
                        <a:latin typeface="Arial"/>
                        <a:ea typeface="Calibri"/>
                        <a:cs typeface="Arial"/>
                      </a:endParaRPr>
                    </a:p>
                  </a:txBody>
                  <a:tcPr marL="68580" marR="68580" marT="0" marB="0"/>
                </a:tc>
                <a:tc hMerge="1">
                  <a:txBody>
                    <a:bodyPr/>
                    <a:lstStyle/>
                    <a:p>
                      <a:endParaRPr lang="en-US"/>
                    </a:p>
                  </a:txBody>
                  <a:tcPr/>
                </a:tc>
                <a:tc>
                  <a:txBody>
                    <a:bodyPr/>
                    <a:lstStyle/>
                    <a:p>
                      <a:pPr>
                        <a:spcAft>
                          <a:spcPts val="600"/>
                        </a:spcAft>
                      </a:pPr>
                      <a:r>
                        <a:rPr lang="en-US" sz="1000" i="1">
                          <a:latin typeface="Arial"/>
                          <a:ea typeface="Calibri"/>
                          <a:cs typeface="Arial"/>
                        </a:rPr>
                        <a:t>Checker</a:t>
                      </a:r>
                      <a:endParaRPr lang="en-GB" sz="1000">
                        <a:latin typeface="Arial"/>
                        <a:ea typeface="Calibri"/>
                        <a:cs typeface="Arial"/>
                      </a:endParaRPr>
                    </a:p>
                  </a:txBody>
                  <a:tcPr marL="68580" marR="68580" marT="0" marB="0"/>
                </a:tc>
                <a:tc>
                  <a:txBody>
                    <a:bodyPr/>
                    <a:lstStyle/>
                    <a:p>
                      <a:pPr>
                        <a:spcAft>
                          <a:spcPts val="0"/>
                        </a:spcAft>
                      </a:pPr>
                      <a:r>
                        <a:rPr lang="en-US" sz="900">
                          <a:latin typeface="Times New Roman"/>
                          <a:ea typeface="Calibri"/>
                          <a:cs typeface="Times New Roman"/>
                        </a:rPr>
                        <a:t>James Brown</a:t>
                      </a:r>
                      <a:endParaRPr lang="en-GB" sz="1100">
                        <a:latin typeface="Times New Roman"/>
                        <a:ea typeface="Calibri"/>
                        <a:cs typeface="Times New Roman"/>
                      </a:endParaRPr>
                    </a:p>
                  </a:txBody>
                  <a:tcPr marL="68580" marR="68580" marT="0" marB="0"/>
                </a:tc>
              </a:tr>
              <a:tr h="370840">
                <a:tc gridSpan="7">
                  <a:txBody>
                    <a:bodyPr/>
                    <a:lstStyle/>
                    <a:p>
                      <a:pPr algn="just">
                        <a:spcBef>
                          <a:spcPts val="300"/>
                        </a:spcBef>
                        <a:spcAft>
                          <a:spcPts val="300"/>
                        </a:spcAft>
                      </a:pPr>
                      <a:r>
                        <a:rPr lang="en-US" sz="1000">
                          <a:solidFill>
                            <a:srgbClr val="000000"/>
                          </a:solidFill>
                          <a:latin typeface="Arial"/>
                          <a:ea typeface="Times New Roman"/>
                          <a:cs typeface="Arial"/>
                        </a:rPr>
                        <a:t> </a:t>
                      </a:r>
                      <a:r>
                        <a:rPr lang="en-US" sz="1000" b="1">
                          <a:solidFill>
                            <a:srgbClr val="000000"/>
                          </a:solidFill>
                          <a:latin typeface="Arial"/>
                          <a:ea typeface="Times New Roman"/>
                          <a:cs typeface="Arial"/>
                        </a:rPr>
                        <a:t>System safety design requirements</a:t>
                      </a:r>
                      <a:endParaRPr lang="en-GB" sz="1000">
                        <a:solidFill>
                          <a:srgbClr val="000000"/>
                        </a:solidFill>
                        <a:latin typeface="Arial"/>
                        <a:ea typeface="Times New Roman"/>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7">
                  <a:txBody>
                    <a:bodyPr/>
                    <a:lstStyle/>
                    <a:p>
                      <a:pPr marL="228600" indent="-228600">
                        <a:spcBef>
                          <a:spcPts val="400"/>
                        </a:spcBef>
                        <a:spcAft>
                          <a:spcPts val="0"/>
                        </a:spcAft>
                      </a:pPr>
                      <a:r>
                        <a:rPr lang="en-US" sz="1000" dirty="0" smtClean="0">
                          <a:latin typeface="Arial"/>
                          <a:ea typeface="Calibri"/>
                          <a:cs typeface="Arial"/>
                        </a:rPr>
                        <a:t>1</a:t>
                      </a:r>
                      <a:r>
                        <a:rPr lang="en-US" sz="1000" dirty="0">
                          <a:latin typeface="Arial"/>
                          <a:ea typeface="Calibri"/>
                          <a:cs typeface="Arial"/>
                        </a:rPr>
                        <a:t>. 	The system shall include self-testing software that will test the sensor system, the clock, and the insulin delivery system.</a:t>
                      </a:r>
                      <a:endParaRPr lang="en-GB" sz="10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7">
                  <a:txBody>
                    <a:bodyPr/>
                    <a:lstStyle/>
                    <a:p>
                      <a:pPr marL="228600" indent="-228600">
                        <a:spcBef>
                          <a:spcPts val="200"/>
                        </a:spcBef>
                        <a:spcAft>
                          <a:spcPts val="0"/>
                        </a:spcAft>
                      </a:pPr>
                      <a:r>
                        <a:rPr lang="en-US" sz="1000">
                          <a:latin typeface="Arial"/>
                          <a:ea typeface="Calibri"/>
                          <a:cs typeface="Arial"/>
                        </a:rPr>
                        <a:t>2. 	The self-checking software shall be executed once per minute.</a:t>
                      </a:r>
                      <a:endParaRPr lang="en-GB" sz="100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7">
                  <a:txBody>
                    <a:bodyPr/>
                    <a:lstStyle/>
                    <a:p>
                      <a:pPr marL="228600" indent="-228600">
                        <a:spcBef>
                          <a:spcPts val="200"/>
                        </a:spcBef>
                        <a:spcAft>
                          <a:spcPts val="0"/>
                        </a:spcAft>
                      </a:pPr>
                      <a:r>
                        <a:rPr lang="en-US" sz="1000">
                          <a:latin typeface="Arial"/>
                          <a:ea typeface="Calibri"/>
                          <a:cs typeface="Arial"/>
                        </a:rPr>
                        <a:t>3.	In the event of the self-checking software discovering a fault in any of the system components, an audible warning shall be issued and the pump display shall indicate the name of the component where the fault has been discovered. The delivery of insulin shall be suspended.</a:t>
                      </a:r>
                      <a:endParaRPr lang="en-GB" sz="100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7">
                  <a:txBody>
                    <a:bodyPr/>
                    <a:lstStyle/>
                    <a:p>
                      <a:pPr marL="228600" indent="-228600">
                        <a:spcBef>
                          <a:spcPts val="200"/>
                        </a:spcBef>
                        <a:spcAft>
                          <a:spcPts val="0"/>
                        </a:spcAft>
                      </a:pPr>
                      <a:r>
                        <a:rPr lang="en-US" sz="1000">
                          <a:latin typeface="Arial"/>
                          <a:ea typeface="Calibri"/>
                          <a:cs typeface="Arial"/>
                        </a:rPr>
                        <a:t>4.	The system shall incorporate an override system that allows the system user to modify the computed dose of insulin that is to be delivered by the system.</a:t>
                      </a:r>
                      <a:endParaRPr lang="en-GB" sz="100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7">
                  <a:txBody>
                    <a:bodyPr/>
                    <a:lstStyle/>
                    <a:p>
                      <a:pPr marL="226695" indent="-284480">
                        <a:spcBef>
                          <a:spcPts val="200"/>
                        </a:spcBef>
                        <a:spcAft>
                          <a:spcPts val="300"/>
                        </a:spcAft>
                      </a:pPr>
                      <a:r>
                        <a:rPr lang="en-US" sz="1000" dirty="0">
                          <a:latin typeface="Arial"/>
                          <a:ea typeface="Calibri"/>
                          <a:cs typeface="Arial"/>
                        </a:rPr>
                        <a:t> 5.	The amount of override shall be no greater than a pre-set value (</a:t>
                      </a:r>
                      <a:r>
                        <a:rPr lang="en-US" sz="1000" dirty="0" err="1">
                          <a:latin typeface="Arial"/>
                          <a:ea typeface="Calibri"/>
                          <a:cs typeface="Arial"/>
                        </a:rPr>
                        <a:t>maxOverride</a:t>
                      </a:r>
                      <a:r>
                        <a:rPr lang="en-US" sz="1000" dirty="0">
                          <a:latin typeface="Arial"/>
                          <a:ea typeface="Calibri"/>
                          <a:cs typeface="Arial"/>
                        </a:rPr>
                        <a:t>), which is set when the system is configured by medical staff</a:t>
                      </a:r>
                      <a:r>
                        <a:rPr lang="en-US" sz="1000" dirty="0" smtClean="0">
                          <a:latin typeface="Arial"/>
                          <a:ea typeface="Calibri"/>
                          <a:cs typeface="Arial"/>
                        </a:rPr>
                        <a:t>.</a:t>
                      </a:r>
                      <a:endParaRPr lang="en-GB" sz="10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Safety and dependability cases</a:t>
            </a:r>
          </a:p>
        </p:txBody>
      </p:sp>
      <p:sp>
        <p:nvSpPr>
          <p:cNvPr id="139267" name="Rectangle 3"/>
          <p:cNvSpPr>
            <a:spLocks noGrp="1" noChangeArrowheads="1"/>
          </p:cNvSpPr>
          <p:nvPr>
            <p:ph idx="1"/>
          </p:nvPr>
        </p:nvSpPr>
        <p:spPr/>
        <p:txBody>
          <a:bodyPr/>
          <a:lstStyle/>
          <a:p>
            <a:r>
              <a:rPr lang="en-US" dirty="0"/>
              <a:t>Safety and dependability cases are structured documents that set out detailed arguments and evidence that a required level of safety or dependability has been achieved.</a:t>
            </a:r>
          </a:p>
          <a:p>
            <a:r>
              <a:rPr lang="en-US" dirty="0"/>
              <a:t>They are normally required by regulators before a system can be certified for operational use</a:t>
            </a:r>
            <a:r>
              <a:rPr lang="en-US" dirty="0" smtClean="0"/>
              <a:t>. The regulator’s responsibility is to check that a system is as safe or dependable as is practical.</a:t>
            </a:r>
          </a:p>
          <a:p>
            <a:r>
              <a:rPr lang="en-US" dirty="0" smtClean="0"/>
              <a:t>Regulators and developers work together and negotiate what needs to be included in a system safety/dependability case.</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a:t>The system safety case</a:t>
            </a:r>
          </a:p>
        </p:txBody>
      </p:sp>
      <p:sp>
        <p:nvSpPr>
          <p:cNvPr id="129027" name="Rectangle 3"/>
          <p:cNvSpPr>
            <a:spLocks noGrp="1" noChangeArrowheads="1"/>
          </p:cNvSpPr>
          <p:nvPr>
            <p:ph idx="1"/>
          </p:nvPr>
        </p:nvSpPr>
        <p:spPr/>
        <p:txBody>
          <a:bodyPr/>
          <a:lstStyle/>
          <a:p>
            <a:r>
              <a:rPr lang="en-GB" sz="2400" dirty="0" smtClean="0"/>
              <a:t>A </a:t>
            </a:r>
            <a:r>
              <a:rPr lang="en-GB" sz="2400" dirty="0"/>
              <a:t>safety case is:</a:t>
            </a:r>
          </a:p>
          <a:p>
            <a:pPr lvl="1"/>
            <a:r>
              <a:rPr lang="en-GB" sz="2000" dirty="0"/>
              <a:t>A documented body of evidence that provides a convincing and valid argument that a system is adequately safe for a given application in a given environment.</a:t>
            </a:r>
          </a:p>
          <a:p>
            <a:r>
              <a:rPr lang="en-GB" sz="2400" dirty="0"/>
              <a:t>Arguments in a safety or dependability case can be based on formal proof, design rationale, safety proofs, etc. Process factors may also be included</a:t>
            </a:r>
            <a:r>
              <a:rPr lang="en-GB" sz="2400" dirty="0" smtClean="0"/>
              <a:t>.</a:t>
            </a:r>
          </a:p>
          <a:p>
            <a:r>
              <a:rPr lang="en-GB" dirty="0" smtClean="0"/>
              <a:t>A software safety/dependability case is part of a wider system safety/dependability case.</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518"/>
            <a:ext cx="8229600" cy="1143000"/>
          </a:xfrm>
        </p:spPr>
        <p:txBody>
          <a:bodyPr/>
          <a:lstStyle/>
          <a:p>
            <a:r>
              <a:rPr lang="en-US" dirty="0" smtClean="0"/>
              <a:t>The </a:t>
            </a:r>
            <a:r>
              <a:rPr lang="en-US" dirty="0"/>
              <a:t>contents of a software safety </a:t>
            </a:r>
            <a:r>
              <a:rPr lang="en-US" dirty="0" smtClean="0"/>
              <a:t>case</a:t>
            </a:r>
            <a:endParaRPr lang="en-US" dirty="0"/>
          </a:p>
        </p:txBody>
      </p:sp>
      <p:graphicFrame>
        <p:nvGraphicFramePr>
          <p:cNvPr id="4" name="Content Placeholder 3"/>
          <p:cNvGraphicFramePr>
            <a:graphicFrameLocks noGrp="1"/>
          </p:cNvGraphicFramePr>
          <p:nvPr>
            <p:ph idx="1"/>
          </p:nvPr>
        </p:nvGraphicFramePr>
        <p:xfrm>
          <a:off x="457200" y="1587400"/>
          <a:ext cx="8229600" cy="4813400"/>
        </p:xfrm>
        <a:graphic>
          <a:graphicData uri="http://schemas.openxmlformats.org/drawingml/2006/table">
            <a:tbl>
              <a:tblPr firstRow="1" bandRow="1">
                <a:tableStyleId>{5C22544A-7EE6-4342-B048-85BDC9FD1C3A}</a:tableStyleId>
              </a:tblPr>
              <a:tblGrid>
                <a:gridCol w="1905000"/>
                <a:gridCol w="6324600"/>
              </a:tblGrid>
              <a:tr h="370840">
                <a:tc>
                  <a:txBody>
                    <a:bodyPr/>
                    <a:lstStyle/>
                    <a:p>
                      <a:pPr algn="just">
                        <a:spcAft>
                          <a:spcPts val="0"/>
                        </a:spcAft>
                      </a:pPr>
                      <a:r>
                        <a:rPr lang="en-GB" sz="1200" b="1" dirty="0" smtClean="0">
                          <a:solidFill>
                            <a:srgbClr val="000000"/>
                          </a:solidFill>
                          <a:latin typeface="Arial"/>
                          <a:ea typeface="Times New Roman"/>
                          <a:cs typeface="Arial"/>
                        </a:rPr>
                        <a:t>Chapter</a:t>
                      </a:r>
                      <a:endParaRPr lang="en-GB" sz="1200" b="1" dirty="0">
                        <a:solidFill>
                          <a:srgbClr val="000000"/>
                        </a:solidFill>
                        <a:latin typeface="Arial"/>
                        <a:ea typeface="Times New Roman"/>
                        <a:cs typeface="Arial"/>
                      </a:endParaRPr>
                    </a:p>
                  </a:txBody>
                  <a:tcPr marL="73025" marR="73025" marT="0" marB="36000"/>
                </a:tc>
                <a:tc>
                  <a:txBody>
                    <a:bodyPr/>
                    <a:lstStyle/>
                    <a:p>
                      <a:pPr algn="just">
                        <a:spcAft>
                          <a:spcPts val="0"/>
                        </a:spcAft>
                      </a:pPr>
                      <a:r>
                        <a:rPr lang="en-GB" sz="1200" b="1" dirty="0" smtClean="0">
                          <a:solidFill>
                            <a:srgbClr val="000000"/>
                          </a:solidFill>
                          <a:latin typeface="Arial"/>
                          <a:ea typeface="Times New Roman"/>
                          <a:cs typeface="Arial"/>
                        </a:rPr>
                        <a:t>Description</a:t>
                      </a:r>
                      <a:endParaRPr lang="en-GB" sz="1200" b="1" dirty="0">
                        <a:solidFill>
                          <a:srgbClr val="000000"/>
                        </a:solidFill>
                        <a:latin typeface="Arial"/>
                        <a:ea typeface="Times New Roman"/>
                        <a:cs typeface="Arial"/>
                      </a:endParaRPr>
                    </a:p>
                  </a:txBody>
                  <a:tcPr marL="73025" marR="73025" marT="0" marB="36000"/>
                </a:tc>
              </a:tr>
              <a:tr h="370840">
                <a:tc>
                  <a:txBody>
                    <a:bodyPr/>
                    <a:lstStyle/>
                    <a:p>
                      <a:pPr algn="l">
                        <a:spcAft>
                          <a:spcPts val="0"/>
                        </a:spcAft>
                      </a:pPr>
                      <a:r>
                        <a:rPr lang="en-GB" sz="1200" dirty="0" smtClean="0">
                          <a:solidFill>
                            <a:srgbClr val="000000"/>
                          </a:solidFill>
                          <a:latin typeface="Arial"/>
                          <a:ea typeface="Times New Roman"/>
                          <a:cs typeface="Arial"/>
                        </a:rPr>
                        <a:t>System </a:t>
                      </a:r>
                      <a:r>
                        <a:rPr lang="en-GB" sz="1200" dirty="0">
                          <a:solidFill>
                            <a:srgbClr val="000000"/>
                          </a:solidFill>
                          <a:latin typeface="Arial"/>
                          <a:ea typeface="Times New Roman"/>
                          <a:cs typeface="Arial"/>
                        </a:rPr>
                        <a:t>description</a:t>
                      </a:r>
                    </a:p>
                  </a:txBody>
                  <a:tcPr marL="73025" marR="73025" marT="0" marB="36000"/>
                </a:tc>
                <a:tc>
                  <a:txBody>
                    <a:bodyPr/>
                    <a:lstStyle/>
                    <a:p>
                      <a:pPr algn="just">
                        <a:spcAft>
                          <a:spcPts val="0"/>
                        </a:spcAft>
                      </a:pPr>
                      <a:r>
                        <a:rPr lang="en-GB" sz="1200">
                          <a:solidFill>
                            <a:srgbClr val="000000"/>
                          </a:solidFill>
                          <a:latin typeface="Arial"/>
                          <a:ea typeface="Times New Roman"/>
                          <a:cs typeface="Arial"/>
                        </a:rPr>
                        <a:t>An overview of the system and a description of its critical components. </a:t>
                      </a:r>
                    </a:p>
                  </a:txBody>
                  <a:tcPr marL="73025" marR="73025" marT="0" marB="36000"/>
                </a:tc>
              </a:tr>
              <a:tr h="370840">
                <a:tc>
                  <a:txBody>
                    <a:bodyPr/>
                    <a:lstStyle/>
                    <a:p>
                      <a:pPr algn="l">
                        <a:spcAft>
                          <a:spcPts val="0"/>
                        </a:spcAft>
                      </a:pPr>
                      <a:r>
                        <a:rPr lang="en-GB" sz="1200" dirty="0">
                          <a:solidFill>
                            <a:srgbClr val="000000"/>
                          </a:solidFill>
                          <a:latin typeface="Arial"/>
                          <a:ea typeface="Times New Roman"/>
                          <a:cs typeface="Arial"/>
                        </a:rPr>
                        <a:t>Safety requirements</a:t>
                      </a:r>
                    </a:p>
                  </a:txBody>
                  <a:tcPr marL="73025" marR="73025" marT="0" marB="36000"/>
                </a:tc>
                <a:tc>
                  <a:txBody>
                    <a:bodyPr/>
                    <a:lstStyle/>
                    <a:p>
                      <a:pPr algn="just">
                        <a:spcAft>
                          <a:spcPts val="0"/>
                        </a:spcAft>
                      </a:pPr>
                      <a:r>
                        <a:rPr lang="en-GB" sz="1200">
                          <a:solidFill>
                            <a:srgbClr val="000000"/>
                          </a:solidFill>
                          <a:latin typeface="Arial"/>
                          <a:ea typeface="Times New Roman"/>
                          <a:cs typeface="Arial"/>
                        </a:rPr>
                        <a:t>The safety requirements abstracted from the system requirements specification. Details of other relevant system requirements may also be included.</a:t>
                      </a:r>
                    </a:p>
                  </a:txBody>
                  <a:tcPr marL="73025" marR="73025" marT="0" marB="36000"/>
                </a:tc>
              </a:tr>
              <a:tr h="370840">
                <a:tc>
                  <a:txBody>
                    <a:bodyPr/>
                    <a:lstStyle/>
                    <a:p>
                      <a:pPr algn="l">
                        <a:spcAft>
                          <a:spcPts val="0"/>
                        </a:spcAft>
                      </a:pPr>
                      <a:r>
                        <a:rPr lang="en-GB" sz="1200">
                          <a:solidFill>
                            <a:srgbClr val="000000"/>
                          </a:solidFill>
                          <a:latin typeface="Arial"/>
                          <a:ea typeface="Times New Roman"/>
                          <a:cs typeface="Arial"/>
                        </a:rPr>
                        <a:t>Hazard and risk analysis</a:t>
                      </a:r>
                    </a:p>
                  </a:txBody>
                  <a:tcPr marL="73025" marR="73025" marT="0" marB="36000"/>
                </a:tc>
                <a:tc>
                  <a:txBody>
                    <a:bodyPr/>
                    <a:lstStyle/>
                    <a:p>
                      <a:pPr algn="just">
                        <a:spcAft>
                          <a:spcPts val="0"/>
                        </a:spcAft>
                      </a:pPr>
                      <a:r>
                        <a:rPr lang="en-GB" sz="1200">
                          <a:solidFill>
                            <a:srgbClr val="000000"/>
                          </a:solidFill>
                          <a:latin typeface="Arial"/>
                          <a:ea typeface="Times New Roman"/>
                          <a:cs typeface="Arial"/>
                        </a:rPr>
                        <a:t>Documents describing the hazards and risks that have been identified and the measures taken to reduce risk. Hazard analyses and hazard logs.</a:t>
                      </a:r>
                    </a:p>
                  </a:txBody>
                  <a:tcPr marL="73025" marR="73025" marT="0" marB="36000"/>
                </a:tc>
              </a:tr>
              <a:tr h="370840">
                <a:tc>
                  <a:txBody>
                    <a:bodyPr/>
                    <a:lstStyle/>
                    <a:p>
                      <a:pPr algn="l">
                        <a:spcAft>
                          <a:spcPts val="0"/>
                        </a:spcAft>
                      </a:pPr>
                      <a:r>
                        <a:rPr lang="en-GB" sz="1200">
                          <a:solidFill>
                            <a:srgbClr val="000000"/>
                          </a:solidFill>
                          <a:latin typeface="Arial"/>
                          <a:ea typeface="Times New Roman"/>
                          <a:cs typeface="Arial"/>
                        </a:rPr>
                        <a:t>Design analysis</a:t>
                      </a:r>
                    </a:p>
                  </a:txBody>
                  <a:tcPr marL="73025" marR="73025" marT="0" marB="36000"/>
                </a:tc>
                <a:tc>
                  <a:txBody>
                    <a:bodyPr/>
                    <a:lstStyle/>
                    <a:p>
                      <a:pPr algn="just">
                        <a:spcAft>
                          <a:spcPts val="0"/>
                        </a:spcAft>
                      </a:pPr>
                      <a:r>
                        <a:rPr lang="en-GB" sz="1200" dirty="0">
                          <a:solidFill>
                            <a:srgbClr val="000000"/>
                          </a:solidFill>
                          <a:latin typeface="Arial"/>
                          <a:ea typeface="Times New Roman"/>
                          <a:cs typeface="Arial"/>
                        </a:rPr>
                        <a:t>A set of structured arguments (see Section 15.5.1) that justify why the design is safe. </a:t>
                      </a:r>
                    </a:p>
                  </a:txBody>
                  <a:tcPr marL="73025" marR="73025" marT="0" marB="36000"/>
                </a:tc>
              </a:tr>
              <a:tr h="370840">
                <a:tc>
                  <a:txBody>
                    <a:bodyPr/>
                    <a:lstStyle/>
                    <a:p>
                      <a:pPr algn="l">
                        <a:spcAft>
                          <a:spcPts val="0"/>
                        </a:spcAft>
                      </a:pPr>
                      <a:r>
                        <a:rPr lang="en-GB" sz="1200">
                          <a:solidFill>
                            <a:srgbClr val="000000"/>
                          </a:solidFill>
                          <a:latin typeface="Arial"/>
                          <a:ea typeface="Times New Roman"/>
                          <a:cs typeface="Arial"/>
                        </a:rPr>
                        <a:t>Verification and validation </a:t>
                      </a:r>
                    </a:p>
                  </a:txBody>
                  <a:tcPr marL="73025" marR="73025" marT="0" marB="36000"/>
                </a:tc>
                <a:tc>
                  <a:txBody>
                    <a:bodyPr/>
                    <a:lstStyle/>
                    <a:p>
                      <a:pPr algn="just">
                        <a:spcAft>
                          <a:spcPts val="0"/>
                        </a:spcAft>
                      </a:pPr>
                      <a:r>
                        <a:rPr lang="en-GB" sz="1200">
                          <a:solidFill>
                            <a:srgbClr val="000000"/>
                          </a:solidFill>
                          <a:latin typeface="Arial"/>
                          <a:ea typeface="Times New Roman"/>
                          <a:cs typeface="Arial"/>
                        </a:rPr>
                        <a:t>A description of the V &amp; V procedures used and, where appropriate, the test plans for the system. Summaries of the test results showing defects that have been detected and corrected. If formal methods have been used, a formal system specification and any analyses of that specification. Records of static analyses of the source code.</a:t>
                      </a:r>
                    </a:p>
                  </a:txBody>
                  <a:tcPr marL="73025" marR="73025" marT="0" marB="36000"/>
                </a:tc>
              </a:tr>
              <a:tr h="370840">
                <a:tc>
                  <a:txBody>
                    <a:bodyPr/>
                    <a:lstStyle/>
                    <a:p>
                      <a:pPr algn="l">
                        <a:spcAft>
                          <a:spcPts val="0"/>
                        </a:spcAft>
                      </a:pPr>
                      <a:r>
                        <a:rPr lang="en-GB" sz="1200">
                          <a:solidFill>
                            <a:srgbClr val="000000"/>
                          </a:solidFill>
                          <a:latin typeface="Arial"/>
                          <a:ea typeface="Times New Roman"/>
                          <a:cs typeface="Arial"/>
                        </a:rPr>
                        <a:t>Review reports</a:t>
                      </a:r>
                    </a:p>
                  </a:txBody>
                  <a:tcPr marL="73025" marR="73025" marT="0" marB="36000"/>
                </a:tc>
                <a:tc>
                  <a:txBody>
                    <a:bodyPr/>
                    <a:lstStyle/>
                    <a:p>
                      <a:pPr algn="just">
                        <a:spcAft>
                          <a:spcPts val="0"/>
                        </a:spcAft>
                      </a:pPr>
                      <a:r>
                        <a:rPr lang="en-GB" sz="1200">
                          <a:solidFill>
                            <a:srgbClr val="000000"/>
                          </a:solidFill>
                          <a:latin typeface="Arial"/>
                          <a:ea typeface="Times New Roman"/>
                          <a:cs typeface="Arial"/>
                        </a:rPr>
                        <a:t>Records of all design and safety reviews.</a:t>
                      </a:r>
                    </a:p>
                  </a:txBody>
                  <a:tcPr marL="73025" marR="73025" marT="0" marB="36000"/>
                </a:tc>
              </a:tr>
              <a:tr h="370840">
                <a:tc>
                  <a:txBody>
                    <a:bodyPr/>
                    <a:lstStyle/>
                    <a:p>
                      <a:pPr algn="l">
                        <a:spcAft>
                          <a:spcPts val="0"/>
                        </a:spcAft>
                      </a:pPr>
                      <a:r>
                        <a:rPr lang="en-GB" sz="1200">
                          <a:solidFill>
                            <a:srgbClr val="000000"/>
                          </a:solidFill>
                          <a:latin typeface="Arial"/>
                          <a:ea typeface="Times New Roman"/>
                          <a:cs typeface="Arial"/>
                        </a:rPr>
                        <a:t>Team competences</a:t>
                      </a:r>
                    </a:p>
                  </a:txBody>
                  <a:tcPr marL="73025" marR="73025" marT="0" marB="36000"/>
                </a:tc>
                <a:tc>
                  <a:txBody>
                    <a:bodyPr/>
                    <a:lstStyle/>
                    <a:p>
                      <a:pPr algn="just">
                        <a:spcAft>
                          <a:spcPts val="0"/>
                        </a:spcAft>
                      </a:pPr>
                      <a:r>
                        <a:rPr lang="en-GB" sz="1200">
                          <a:solidFill>
                            <a:srgbClr val="000000"/>
                          </a:solidFill>
                          <a:latin typeface="Arial"/>
                          <a:ea typeface="Times New Roman"/>
                          <a:cs typeface="Arial"/>
                        </a:rPr>
                        <a:t>Evidence of the competence of all of the team involved in safety-related systems development and validation.</a:t>
                      </a:r>
                    </a:p>
                  </a:txBody>
                  <a:tcPr marL="73025" marR="73025" marT="0" marB="36000"/>
                </a:tc>
              </a:tr>
              <a:tr h="370840">
                <a:tc>
                  <a:txBody>
                    <a:bodyPr/>
                    <a:lstStyle/>
                    <a:p>
                      <a:pPr algn="l">
                        <a:spcAft>
                          <a:spcPts val="0"/>
                        </a:spcAft>
                      </a:pPr>
                      <a:r>
                        <a:rPr lang="en-GB" sz="1200">
                          <a:solidFill>
                            <a:srgbClr val="000000"/>
                          </a:solidFill>
                          <a:latin typeface="Arial"/>
                          <a:ea typeface="Times New Roman"/>
                          <a:cs typeface="Arial"/>
                        </a:rPr>
                        <a:t>Process QA</a:t>
                      </a:r>
                    </a:p>
                  </a:txBody>
                  <a:tcPr marL="73025" marR="73025" marT="0" marB="36000"/>
                </a:tc>
                <a:tc>
                  <a:txBody>
                    <a:bodyPr/>
                    <a:lstStyle/>
                    <a:p>
                      <a:pPr algn="just">
                        <a:spcAft>
                          <a:spcPts val="0"/>
                        </a:spcAft>
                      </a:pPr>
                      <a:r>
                        <a:rPr lang="en-GB" sz="1200">
                          <a:solidFill>
                            <a:srgbClr val="000000"/>
                          </a:solidFill>
                          <a:latin typeface="Arial"/>
                          <a:ea typeface="Times New Roman"/>
                          <a:cs typeface="Arial"/>
                        </a:rPr>
                        <a:t>Records of the quality assurance processes (see Chapter 24) carried out during system development.</a:t>
                      </a:r>
                    </a:p>
                  </a:txBody>
                  <a:tcPr marL="73025" marR="73025" marT="0" marB="36000"/>
                </a:tc>
              </a:tr>
              <a:tr h="370840">
                <a:tc>
                  <a:txBody>
                    <a:bodyPr/>
                    <a:lstStyle/>
                    <a:p>
                      <a:pPr algn="l">
                        <a:spcAft>
                          <a:spcPts val="0"/>
                        </a:spcAft>
                      </a:pPr>
                      <a:r>
                        <a:rPr lang="en-GB" sz="1200">
                          <a:solidFill>
                            <a:srgbClr val="000000"/>
                          </a:solidFill>
                          <a:latin typeface="Arial"/>
                          <a:ea typeface="Times New Roman"/>
                          <a:cs typeface="Arial"/>
                        </a:rPr>
                        <a:t>Change management processes</a:t>
                      </a:r>
                    </a:p>
                  </a:txBody>
                  <a:tcPr marL="73025" marR="73025" marT="0" marB="36000"/>
                </a:tc>
                <a:tc>
                  <a:txBody>
                    <a:bodyPr/>
                    <a:lstStyle/>
                    <a:p>
                      <a:pPr algn="just">
                        <a:spcAft>
                          <a:spcPts val="0"/>
                        </a:spcAft>
                      </a:pPr>
                      <a:r>
                        <a:rPr lang="en-GB" sz="1200">
                          <a:solidFill>
                            <a:srgbClr val="000000"/>
                          </a:solidFill>
                          <a:latin typeface="Arial"/>
                          <a:ea typeface="Times New Roman"/>
                          <a:cs typeface="Arial"/>
                        </a:rPr>
                        <a:t>Records of all changes proposed, actions taken and, where appropriate, justification of the safety of these changes. Information about configuration management procedures and configuration management logs. </a:t>
                      </a:r>
                    </a:p>
                  </a:txBody>
                  <a:tcPr marL="73025" marR="73025" marT="0" marB="36000"/>
                </a:tc>
              </a:tr>
              <a:tr h="370840">
                <a:tc>
                  <a:txBody>
                    <a:bodyPr/>
                    <a:lstStyle/>
                    <a:p>
                      <a:pPr algn="l">
                        <a:spcAft>
                          <a:spcPts val="0"/>
                        </a:spcAft>
                      </a:pPr>
                      <a:r>
                        <a:rPr lang="en-GB" sz="1200">
                          <a:solidFill>
                            <a:srgbClr val="000000"/>
                          </a:solidFill>
                          <a:latin typeface="Arial"/>
                          <a:ea typeface="Times New Roman"/>
                          <a:cs typeface="Arial"/>
                        </a:rPr>
                        <a:t>Associated safety cases</a:t>
                      </a:r>
                    </a:p>
                  </a:txBody>
                  <a:tcPr marL="73025" marR="73025" marT="0" marB="36000"/>
                </a:tc>
                <a:tc>
                  <a:txBody>
                    <a:bodyPr/>
                    <a:lstStyle/>
                    <a:p>
                      <a:pPr algn="just">
                        <a:spcAft>
                          <a:spcPts val="0"/>
                        </a:spcAft>
                      </a:pPr>
                      <a:r>
                        <a:rPr lang="en-GB" sz="1200" dirty="0">
                          <a:solidFill>
                            <a:srgbClr val="000000"/>
                          </a:solidFill>
                          <a:latin typeface="Arial"/>
                          <a:ea typeface="Times New Roman"/>
                          <a:cs typeface="Arial"/>
                        </a:rPr>
                        <a:t>References to other safety cases that may impact the safety case</a:t>
                      </a:r>
                      <a:r>
                        <a:rPr lang="en-GB" sz="1200" dirty="0" smtClean="0">
                          <a:solidFill>
                            <a:srgbClr val="000000"/>
                          </a:solidFill>
                          <a:latin typeface="Arial"/>
                          <a:ea typeface="Times New Roman"/>
                          <a:cs typeface="Arial"/>
                        </a:rPr>
                        <a:t>.</a:t>
                      </a:r>
                      <a:endParaRPr lang="en-GB" sz="1200" dirty="0">
                        <a:solidFill>
                          <a:srgbClr val="000000"/>
                        </a:solidFill>
                        <a:latin typeface="Arial"/>
                        <a:ea typeface="Times New Roman"/>
                        <a:cs typeface="Arial"/>
                      </a:endParaRPr>
                    </a:p>
                  </a:txBody>
                  <a:tcPr marL="73025" marR="73025" marT="0" marB="3600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arguments</a:t>
            </a:r>
            <a:endParaRPr lang="en-US" dirty="0"/>
          </a:p>
        </p:txBody>
      </p:sp>
      <p:sp>
        <p:nvSpPr>
          <p:cNvPr id="3" name="Content Placeholder 2"/>
          <p:cNvSpPr>
            <a:spLocks noGrp="1"/>
          </p:cNvSpPr>
          <p:nvPr>
            <p:ph idx="1"/>
          </p:nvPr>
        </p:nvSpPr>
        <p:spPr/>
        <p:txBody>
          <a:bodyPr/>
          <a:lstStyle/>
          <a:p>
            <a:r>
              <a:rPr lang="en-US" dirty="0" smtClean="0"/>
              <a:t>Safety/dependability cases should be based around structured arguments that present evidence to justify the assertions made in these arguments.</a:t>
            </a:r>
          </a:p>
          <a:p>
            <a:r>
              <a:rPr lang="en-US" dirty="0" smtClean="0"/>
              <a:t>The argument justifies why a claim about system safety/security is justified by the available evidence.</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a:t>
            </a:r>
            <a:r>
              <a:rPr lang="en-US" dirty="0"/>
              <a:t>arguments</a:t>
            </a:r>
            <a:r>
              <a:rPr lang="en-GB" dirty="0" smtClean="0"/>
              <a:t> </a:t>
            </a:r>
            <a:endParaRPr lang="en-US" dirty="0"/>
          </a:p>
        </p:txBody>
      </p:sp>
      <p:pic>
        <p:nvPicPr>
          <p:cNvPr id="4" name="Content Placeholder 3" descr="15.8 ArgumentStructure.eps"/>
          <p:cNvPicPr>
            <a:picLocks noGrp="1" noChangeAspect="1"/>
          </p:cNvPicPr>
          <p:nvPr>
            <p:ph idx="1"/>
          </p:nvPr>
        </p:nvPicPr>
        <mc:AlternateContent>
          <mc:Choice xmlns:ma="http://schemas.microsoft.com/office/mac/drawingml/2008/main" Requires="ma">
            <p:blipFill>
              <a:blip r:embed="rId2"/>
              <a:srcRect t="-12623" b="-12623"/>
              <a:stretch>
                <a:fillRect/>
              </a:stretch>
            </p:blipFill>
          </mc:Choice>
          <mc:Fallback>
            <p:blipFill>
              <a:blip r:embed="rId3"/>
              <a:srcRect t="-12623" b="-12623"/>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mtClean="0"/>
              <a:t>Insulin pump safety argument</a:t>
            </a:r>
            <a:endParaRPr lang="en-US" dirty="0"/>
          </a:p>
        </p:txBody>
      </p:sp>
      <p:sp>
        <p:nvSpPr>
          <p:cNvPr id="6" name="Content Placeholder 5"/>
          <p:cNvSpPr>
            <a:spLocks noGrp="1"/>
          </p:cNvSpPr>
          <p:nvPr>
            <p:ph idx="1"/>
          </p:nvPr>
        </p:nvSpPr>
        <p:spPr/>
        <p:txBody>
          <a:bodyPr/>
          <a:lstStyle/>
          <a:p>
            <a:r>
              <a:rPr lang="en-US" dirty="0" smtClean="0"/>
              <a:t>Arguments are based on claims and evidence.</a:t>
            </a:r>
          </a:p>
          <a:p>
            <a:r>
              <a:rPr lang="en-US" dirty="0" smtClean="0"/>
              <a:t>Insulin pump safety:</a:t>
            </a:r>
          </a:p>
          <a:p>
            <a:pPr lvl="1"/>
            <a:r>
              <a:rPr lang="en-US" dirty="0" smtClean="0"/>
              <a:t>Claim: The maximum single dose of insulin to be delivered (</a:t>
            </a:r>
            <a:r>
              <a:rPr lang="en-US" dirty="0" err="1" smtClean="0"/>
              <a:t>CurrentDose</a:t>
            </a:r>
            <a:r>
              <a:rPr lang="en-US" dirty="0" smtClean="0"/>
              <a:t>) will not exceed </a:t>
            </a:r>
            <a:r>
              <a:rPr lang="en-US" dirty="0" err="1" smtClean="0"/>
              <a:t>MaxDose</a:t>
            </a:r>
            <a:r>
              <a:rPr lang="en-US" dirty="0" smtClean="0"/>
              <a:t>.</a:t>
            </a:r>
          </a:p>
          <a:p>
            <a:pPr lvl="1"/>
            <a:r>
              <a:rPr lang="en-US" dirty="0" smtClean="0"/>
              <a:t>Evidence: Safety argument for insulin pump (discussed later)</a:t>
            </a:r>
          </a:p>
          <a:p>
            <a:pPr lvl="1"/>
            <a:r>
              <a:rPr lang="en-US" dirty="0" smtClean="0"/>
              <a:t>Evidence: Test data for insulin pump. The value of </a:t>
            </a:r>
            <a:r>
              <a:rPr lang="en-US" dirty="0" err="1" smtClean="0"/>
              <a:t>currentDose</a:t>
            </a:r>
            <a:r>
              <a:rPr lang="en-US" dirty="0" smtClean="0"/>
              <a:t> was correctly computed in 400 tests</a:t>
            </a:r>
          </a:p>
          <a:p>
            <a:pPr lvl="1"/>
            <a:r>
              <a:rPr lang="en-US" dirty="0" smtClean="0"/>
              <a:t>Evidence: Static analysis report for insulin pump software revealed no anomalies that affected the value of </a:t>
            </a:r>
            <a:r>
              <a:rPr lang="en-US" dirty="0" err="1" smtClean="0"/>
              <a:t>CurrentDose</a:t>
            </a:r>
            <a:endParaRPr lang="en-US" dirty="0" smtClean="0"/>
          </a:p>
          <a:p>
            <a:pPr lvl="1"/>
            <a:r>
              <a:rPr lang="en-US" dirty="0" smtClean="0"/>
              <a:t>Argument: The evidence presented demonstrates that the maximum dose of insulin that can be computed = </a:t>
            </a:r>
            <a:r>
              <a:rPr lang="en-US" dirty="0" err="1" smtClean="0"/>
              <a:t>MaxDose</a:t>
            </a:r>
            <a:r>
              <a:rPr lang="en-US" dirty="0" smtClean="0"/>
              <a:t>.</a:t>
            </a:r>
            <a:endParaRPr lang="en-US" dirty="0"/>
          </a:p>
        </p:txBody>
      </p:sp>
      <p:sp>
        <p:nvSpPr>
          <p:cNvPr id="7" name="Slide Number Placeholder 6"/>
          <p:cNvSpPr>
            <a:spLocks noGrp="1"/>
          </p:cNvSpPr>
          <p:nvPr>
            <p:ph type="sldNum" sz="quarter" idx="12"/>
          </p:nvPr>
        </p:nvSpPr>
        <p:spPr/>
        <p:txBody>
          <a:bodyPr/>
          <a:lstStyle/>
          <a:p>
            <a:fld id="{745CE82A-87C3-2841-AAF3-37DF1E34DC62}" type="slidenum">
              <a:rPr lang="en-US" smtClean="0"/>
              <a:pPr/>
              <a:t>38</a:t>
            </a:fld>
            <a:endParaRPr lang="en-US"/>
          </a:p>
        </p:txBody>
      </p:sp>
      <p:sp>
        <p:nvSpPr>
          <p:cNvPr id="8" name="Footer Placeholder 7"/>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safety arguments</a:t>
            </a:r>
            <a:endParaRPr lang="en-US" dirty="0"/>
          </a:p>
        </p:txBody>
      </p:sp>
      <p:sp>
        <p:nvSpPr>
          <p:cNvPr id="3" name="Content Placeholder 2"/>
          <p:cNvSpPr>
            <a:spLocks noGrp="1"/>
          </p:cNvSpPr>
          <p:nvPr>
            <p:ph idx="1"/>
          </p:nvPr>
        </p:nvSpPr>
        <p:spPr/>
        <p:txBody>
          <a:bodyPr/>
          <a:lstStyle/>
          <a:p>
            <a:r>
              <a:rPr lang="en-US" dirty="0" smtClean="0"/>
              <a:t>Structured arguments that demonstrate that a system meets its safety obligations.</a:t>
            </a:r>
          </a:p>
          <a:p>
            <a:r>
              <a:rPr lang="en-US" dirty="0" smtClean="0"/>
              <a:t>It is not necessary to demonstrate that the program works as intended; the aim is simply to demonstrate safety.</a:t>
            </a:r>
          </a:p>
          <a:p>
            <a:r>
              <a:rPr lang="en-US" dirty="0" smtClean="0"/>
              <a:t>Generally based on a claim hierarchy. </a:t>
            </a:r>
          </a:p>
          <a:p>
            <a:pPr lvl="1"/>
            <a:r>
              <a:rPr lang="en-US" dirty="0" smtClean="0"/>
              <a:t>You start at the leaves of the hierarchy and demonstrate safety. This implies the higher-level claims are true.</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p:txBody>
          <a:bodyPr/>
          <a:lstStyle/>
          <a:p>
            <a:r>
              <a:rPr lang="en-GB"/>
              <a:t>Validation costs</a:t>
            </a:r>
          </a:p>
        </p:txBody>
      </p:sp>
      <p:sp>
        <p:nvSpPr>
          <p:cNvPr id="58373" name="Rectangle 5"/>
          <p:cNvSpPr>
            <a:spLocks noGrp="1" noChangeArrowheads="1"/>
          </p:cNvSpPr>
          <p:nvPr>
            <p:ph idx="1"/>
          </p:nvPr>
        </p:nvSpPr>
        <p:spPr/>
        <p:txBody>
          <a:bodyPr/>
          <a:lstStyle/>
          <a:p>
            <a:r>
              <a:rPr lang="en-GB" dirty="0"/>
              <a:t>Because of the additional activities involved, the validation costs for critical systems are usually significantly higher than for non-critical systems.</a:t>
            </a:r>
          </a:p>
          <a:p>
            <a:r>
              <a:rPr lang="en-GB" dirty="0"/>
              <a:t>Normally, V &amp; V costs take up more than 50% of the total system development costs</a:t>
            </a:r>
            <a:r>
              <a:rPr lang="en-GB" dirty="0" smtClean="0"/>
              <a:t>.</a:t>
            </a:r>
          </a:p>
          <a:p>
            <a:r>
              <a:rPr lang="en-GB" dirty="0" smtClean="0"/>
              <a:t>The outcome of the validation process is a tangible body of evidence that demonstrates the level of dependability of a software system.</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safety claim hierarchy for the insulin pump </a:t>
            </a:r>
          </a:p>
        </p:txBody>
      </p:sp>
      <p:pic>
        <p:nvPicPr>
          <p:cNvPr id="4" name="Content Placeholder 3" descr="15.9 Claim hierarchy.eps"/>
          <p:cNvPicPr>
            <a:picLocks noGrp="1" noChangeAspect="1"/>
          </p:cNvPicPr>
          <p:nvPr>
            <p:ph idx="1"/>
          </p:nvPr>
        </p:nvPicPr>
        <mc:AlternateContent>
          <mc:Choice xmlns:ma="http://schemas.microsoft.com/office/mac/drawingml/2008/main" Requires="ma">
            <p:blipFill>
              <a:blip r:embed="rId2"/>
              <a:srcRect l="-3924" r="-3924"/>
              <a:stretch>
                <a:fillRect/>
              </a:stretch>
            </p:blipFill>
          </mc:Choice>
          <mc:Fallback>
            <p:blipFill>
              <a:blip r:embed="rId3"/>
              <a:srcRect l="-3924" r="-3924"/>
              <a:stretch>
                <a:fillRect/>
              </a:stretch>
            </p:blipFill>
          </mc:Fallback>
        </mc:AlternateContent>
        <p:spPr>
          <a:xfrm>
            <a:off x="1086440" y="2012109"/>
            <a:ext cx="6864864" cy="3775411"/>
          </a:xfrm>
        </p:spPr>
      </p:pic>
      <p:sp>
        <p:nvSpPr>
          <p:cNvPr id="5" name="Slide Number Placeholder 4"/>
          <p:cNvSpPr>
            <a:spLocks noGrp="1"/>
          </p:cNvSpPr>
          <p:nvPr>
            <p:ph type="sldNum" sz="quarter" idx="12"/>
          </p:nvPr>
        </p:nvSpPr>
        <p:spPr/>
        <p:txBody>
          <a:bodyPr/>
          <a:lstStyle/>
          <a:p>
            <a:fld id="{745CE82A-87C3-2841-AAF3-37DF1E34DC62}"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p:txBody>
          <a:bodyPr/>
          <a:lstStyle/>
          <a:p>
            <a:r>
              <a:rPr lang="en-GB"/>
              <a:t>Safety arguments</a:t>
            </a:r>
          </a:p>
        </p:txBody>
      </p:sp>
      <p:sp>
        <p:nvSpPr>
          <p:cNvPr id="18437" name="Rectangle 5"/>
          <p:cNvSpPr>
            <a:spLocks noGrp="1" noChangeArrowheads="1"/>
          </p:cNvSpPr>
          <p:nvPr>
            <p:ph idx="1"/>
          </p:nvPr>
        </p:nvSpPr>
        <p:spPr/>
        <p:txBody>
          <a:bodyPr/>
          <a:lstStyle/>
          <a:p>
            <a:r>
              <a:rPr lang="en-GB" sz="2400"/>
              <a:t>Safety arguments are intended to show that the system cannot reach in unsafe state.</a:t>
            </a:r>
          </a:p>
          <a:p>
            <a:r>
              <a:rPr lang="en-GB" sz="2400"/>
              <a:t>These are weaker than correctness arguments which must show that the system code conforms to its specification.</a:t>
            </a:r>
          </a:p>
          <a:p>
            <a:r>
              <a:rPr lang="en-GB" sz="2400"/>
              <a:t>They are generally based on proof by contradiction</a:t>
            </a:r>
          </a:p>
          <a:p>
            <a:pPr lvl="1"/>
            <a:r>
              <a:rPr lang="en-GB" sz="2000"/>
              <a:t>Assume that an unsafe state can be reached;</a:t>
            </a:r>
          </a:p>
          <a:p>
            <a:pPr lvl="1"/>
            <a:r>
              <a:rPr lang="en-GB" sz="2000"/>
              <a:t>Show that this is contradicted by the program code.</a:t>
            </a:r>
          </a:p>
          <a:p>
            <a:r>
              <a:rPr lang="en-GB" sz="2400"/>
              <a:t>A graphical model of the safety argument may be developed.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Construction of a safety argument</a:t>
            </a:r>
          </a:p>
        </p:txBody>
      </p:sp>
      <p:sp>
        <p:nvSpPr>
          <p:cNvPr id="64517" name="Rectangle 5"/>
          <p:cNvSpPr>
            <a:spLocks noGrp="1" noChangeArrowheads="1"/>
          </p:cNvSpPr>
          <p:nvPr>
            <p:ph idx="1"/>
          </p:nvPr>
        </p:nvSpPr>
        <p:spPr/>
        <p:txBody>
          <a:bodyPr/>
          <a:lstStyle/>
          <a:p>
            <a:r>
              <a:rPr lang="en-GB" sz="2400"/>
              <a:t>Establish the safe exit conditions for a component or a program.</a:t>
            </a:r>
          </a:p>
          <a:p>
            <a:r>
              <a:rPr lang="en-GB" sz="2400"/>
              <a:t>Starting from the END of the code, work backwards until you have identified all paths that lead to the exit of the code.</a:t>
            </a:r>
          </a:p>
          <a:p>
            <a:r>
              <a:rPr lang="en-GB" sz="2400"/>
              <a:t>Assume that the exit condition is false.</a:t>
            </a:r>
          </a:p>
          <a:p>
            <a:r>
              <a:rPr lang="en-GB" sz="2400"/>
              <a:t>Show that, for each path leading to the exit that the assignments made in that path contradict the assumption of an unsafe exit from the component.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a:t>
            </a:r>
            <a:r>
              <a:rPr lang="en-US" dirty="0"/>
              <a:t>dose computation with safety checks</a:t>
            </a:r>
            <a:r>
              <a:rPr lang="en-GB" dirty="0" smtClean="0"/>
              <a:t> </a:t>
            </a:r>
            <a:endParaRPr lang="en-US" dirty="0"/>
          </a:p>
        </p:txBody>
      </p:sp>
      <p:sp>
        <p:nvSpPr>
          <p:cNvPr id="23554" name="Text Box 2"/>
          <p:cNvSpPr txBox="1">
            <a:spLocks noChangeArrowheads="1"/>
          </p:cNvSpPr>
          <p:nvPr/>
        </p:nvSpPr>
        <p:spPr bwMode="auto">
          <a:xfrm>
            <a:off x="933449" y="1685729"/>
            <a:ext cx="6957347" cy="4812567"/>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 The insulin dose to be delivered is a function </a:t>
            </a:r>
            <a:r>
              <a:rPr kumimoji="0" lang="en-GB" sz="1400" b="0" i="0" u="none" strike="noStrike" cap="none" normalizeH="0" baseline="0" dirty="0" smtClean="0">
                <a:ln>
                  <a:noFill/>
                </a:ln>
                <a:solidFill>
                  <a:schemeClr val="tx1"/>
                </a:solidFill>
                <a:effectLst/>
                <a:latin typeface="Arial"/>
                <a:ea typeface="ＭＳ Ｐゴシック" charset="-128"/>
                <a:cs typeface="Arial"/>
              </a:rPr>
              <a:t>of </a:t>
            </a:r>
            <a:r>
              <a:rPr kumimoji="0" lang="en-GB" sz="1400" b="0" i="0" u="none" strike="noStrike" cap="none" normalizeH="0" baseline="0" dirty="0">
                <a:ln>
                  <a:noFill/>
                </a:ln>
                <a:solidFill>
                  <a:schemeClr val="tx1"/>
                </a:solidFill>
                <a:effectLst/>
                <a:latin typeface="Arial"/>
                <a:ea typeface="ＭＳ Ｐゴシック" charset="-128"/>
                <a:cs typeface="Arial"/>
              </a:rPr>
              <a:t>blood sugar level,</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p>
          <a:p>
            <a:pPr marR="95250" lvl="0" algn="just" defTabSz="914400" fontAlgn="base">
              <a:spcBef>
                <a:spcPct val="0"/>
              </a:spcBef>
              <a:spcAft>
                <a:spcPct val="0"/>
              </a:spcAft>
            </a:pP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smtClean="0">
                <a:ln>
                  <a:noFill/>
                </a:ln>
                <a:solidFill>
                  <a:schemeClr val="tx1"/>
                </a:solidFill>
                <a:effectLst/>
                <a:latin typeface="Arial"/>
                <a:ea typeface="ＭＳ Ｐゴシック" charset="-128"/>
                <a:cs typeface="Arial"/>
              </a:rPr>
              <a:t> the previous dose delivered and the </a:t>
            </a:r>
            <a:r>
              <a:rPr kumimoji="0" lang="en-GB" sz="1400" b="0" i="0" u="none" strike="noStrike" cap="none" normalizeH="0" baseline="0" dirty="0">
                <a:ln>
                  <a:noFill/>
                </a:ln>
                <a:solidFill>
                  <a:schemeClr val="tx1"/>
                </a:solidFill>
                <a:effectLst/>
                <a:latin typeface="Arial"/>
                <a:ea typeface="ＭＳ Ｐゴシック" charset="-128"/>
                <a:cs typeface="Arial"/>
              </a:rPr>
              <a:t>time of delivery of the previous dose</a:t>
            </a:r>
          </a:p>
          <a:p>
            <a:pPr marL="0" marR="95250" lvl="0" indent="0" algn="just"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computeInsulin</a:t>
            </a:r>
            <a:r>
              <a:rPr kumimoji="0" lang="en-GB" sz="1400" b="0" i="0" u="none" strike="noStrike" cap="none" normalizeH="0" baseline="0" dirty="0">
                <a:ln>
                  <a:noFill/>
                </a:ln>
                <a:solidFill>
                  <a:schemeClr val="tx1"/>
                </a:solidFill>
                <a:effectLst/>
                <a:latin typeface="Arial"/>
                <a:ea typeface="ＭＳ Ｐゴシック" charset="-128"/>
                <a:cs typeface="Arial"/>
              </a:rPr>
              <a:t> () ;</a:t>
            </a:r>
          </a:p>
          <a:p>
            <a:pPr marL="0" marR="95250" lvl="0" indent="0" algn="just"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 Safety check—adjust </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if necessary.</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FF"/>
                </a:solidFill>
                <a:effectLst/>
                <a:latin typeface="Arial"/>
                <a:ea typeface="ＭＳ Ｐゴシック" charset="-128"/>
                <a:cs typeface="Arial"/>
              </a:rPr>
              <a:t>// if statement </a:t>
            </a:r>
            <a:r>
              <a:rPr kumimoji="0" lang="en-GB" sz="1400" b="0" i="0" u="none" strike="noStrike" cap="none" normalizeH="0" baseline="0" dirty="0" smtClean="0">
                <a:ln>
                  <a:noFill/>
                </a:ln>
                <a:solidFill>
                  <a:srgbClr val="0000FF"/>
                </a:solidFill>
                <a:effectLst/>
                <a:latin typeface="Arial"/>
                <a:ea typeface="ＭＳ Ｐゴシック" charset="-128"/>
                <a:cs typeface="Arial"/>
              </a:rPr>
              <a:t>1</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if (</a:t>
            </a:r>
            <a:r>
              <a:rPr kumimoji="0" lang="en-GB" sz="1400" b="0" i="0" u="none" strike="noStrike" cap="none" normalizeH="0" baseline="0" dirty="0" err="1">
                <a:ln>
                  <a:noFill/>
                </a:ln>
                <a:solidFill>
                  <a:schemeClr val="tx1"/>
                </a:solidFill>
                <a:effectLst/>
                <a:latin typeface="Arial"/>
                <a:ea typeface="ＭＳ Ｐゴシック" charset="-128"/>
                <a:cs typeface="Arial"/>
              </a:rPr>
              <a:t>previousDose</a:t>
            </a:r>
            <a:r>
              <a:rPr kumimoji="0" lang="en-GB" sz="1400" b="0" i="0" u="none" strike="noStrike" cap="none" normalizeH="0" baseline="0" dirty="0">
                <a:ln>
                  <a:noFill/>
                </a:ln>
                <a:solidFill>
                  <a:schemeClr val="tx1"/>
                </a:solidFill>
                <a:effectLst/>
                <a:latin typeface="Arial"/>
                <a:ea typeface="ＭＳ Ｐゴシック" charset="-128"/>
                <a:cs typeface="Arial"/>
              </a:rPr>
              <a:t> == 0)</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if </a:t>
            </a: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&gt; maxDose/2)</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maxDose/2 ;</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else</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if </a:t>
            </a: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&gt; (</a:t>
            </a:r>
            <a:r>
              <a:rPr kumimoji="0" lang="en-GB" sz="1400" b="0" i="0" u="none" strike="noStrike" cap="none" normalizeH="0" baseline="0" dirty="0" err="1">
                <a:ln>
                  <a:noFill/>
                </a:ln>
                <a:solidFill>
                  <a:schemeClr val="tx1"/>
                </a:solidFill>
                <a:effectLst/>
                <a:latin typeface="Arial"/>
                <a:ea typeface="ＭＳ Ｐゴシック" charset="-128"/>
                <a:cs typeface="Arial"/>
              </a:rPr>
              <a:t>previousDose</a:t>
            </a:r>
            <a:r>
              <a:rPr kumimoji="0" lang="en-GB" sz="1400" b="0" i="0" u="none" strike="noStrike" cap="none" normalizeH="0" baseline="0" dirty="0">
                <a:ln>
                  <a:noFill/>
                </a:ln>
                <a:solidFill>
                  <a:schemeClr val="tx1"/>
                </a:solidFill>
                <a:effectLst/>
                <a:latin typeface="Arial"/>
                <a:ea typeface="ＭＳ Ｐゴシック" charset="-128"/>
                <a:cs typeface="Arial"/>
              </a:rPr>
              <a:t> * 2)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previousDose</a:t>
            </a:r>
            <a:r>
              <a:rPr kumimoji="0" lang="en-GB" sz="1400" b="0" i="0" u="none" strike="noStrike" cap="none" normalizeH="0" baseline="0" dirty="0">
                <a:ln>
                  <a:noFill/>
                </a:ln>
                <a:solidFill>
                  <a:schemeClr val="tx1"/>
                </a:solidFill>
                <a:effectLst/>
                <a:latin typeface="Arial"/>
                <a:ea typeface="ＭＳ Ｐゴシック" charset="-128"/>
                <a:cs typeface="Arial"/>
              </a:rPr>
              <a:t> * 2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FF"/>
                </a:solidFill>
                <a:effectLst/>
                <a:latin typeface="Arial"/>
                <a:ea typeface="ＭＳ Ｐゴシック" charset="-128"/>
                <a:cs typeface="Arial"/>
              </a:rPr>
              <a:t>/</a:t>
            </a:r>
            <a:r>
              <a:rPr kumimoji="0" lang="en-GB" sz="1400" b="0" i="0" u="none" strike="noStrike" cap="none" normalizeH="0" baseline="0" dirty="0">
                <a:ln>
                  <a:noFill/>
                </a:ln>
                <a:solidFill>
                  <a:srgbClr val="0000FF"/>
                </a:solidFill>
                <a:effectLst/>
                <a:latin typeface="Arial"/>
                <a:ea typeface="ＭＳ Ｐゴシック" charset="-128"/>
                <a:cs typeface="Arial"/>
              </a:rPr>
              <a:t>/ if statement </a:t>
            </a:r>
            <a:r>
              <a:rPr kumimoji="0" lang="en-GB" sz="1400" b="0" i="0" u="none" strike="noStrike" cap="none" normalizeH="0" baseline="0" dirty="0" smtClean="0">
                <a:ln>
                  <a:noFill/>
                </a:ln>
                <a:solidFill>
                  <a:srgbClr val="0000FF"/>
                </a:solidFill>
                <a:effectLst/>
                <a:latin typeface="Arial"/>
                <a:ea typeface="ＭＳ Ｐゴシック" charset="-128"/>
                <a:cs typeface="Arial"/>
              </a:rPr>
              <a:t>2</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if ( </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&lt; </a:t>
            </a:r>
            <a:r>
              <a:rPr kumimoji="0" lang="en-GB" sz="1400" b="0" i="0" u="none" strike="noStrike" cap="none" normalizeH="0" baseline="0" dirty="0" err="1">
                <a:ln>
                  <a:noFill/>
                </a:ln>
                <a:solidFill>
                  <a:schemeClr val="tx1"/>
                </a:solidFill>
                <a:effectLst/>
                <a:latin typeface="Arial"/>
                <a:ea typeface="ＭＳ Ｐゴシック" charset="-128"/>
                <a:cs typeface="Arial"/>
              </a:rPr>
              <a:t>minimumDose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0 ;</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else if ( </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&gt; </a:t>
            </a:r>
            <a:r>
              <a:rPr kumimoji="0" lang="en-GB" sz="1400" b="0" i="0" u="none" strike="noStrike" cap="none" normalizeH="0" baseline="0" dirty="0" err="1">
                <a:ln>
                  <a:noFill/>
                </a:ln>
                <a:solidFill>
                  <a:schemeClr val="tx1"/>
                </a:solidFill>
                <a:effectLst/>
                <a:latin typeface="Arial"/>
                <a:ea typeface="ＭＳ Ｐゴシック" charset="-128"/>
                <a:cs typeface="Arial"/>
              </a:rPr>
              <a:t>maxDose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maxDose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err="1" smtClean="0">
                <a:ln>
                  <a:noFill/>
                </a:ln>
                <a:solidFill>
                  <a:schemeClr val="tx1"/>
                </a:solidFill>
                <a:effectLst/>
                <a:latin typeface="Arial"/>
                <a:ea typeface="ＭＳ Ｐゴシック" charset="-128"/>
                <a:cs typeface="Arial"/>
              </a:rPr>
              <a:t>administerInsulin</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US" sz="1400" b="0" i="0" u="none" strike="noStrike" cap="none" normalizeH="0" baseline="0" dirty="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Times New Roman"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45CE82A-87C3-2841-AAF3-37DF1E34DC62}"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Informal </a:t>
            </a:r>
            <a:r>
              <a:rPr lang="en-US" dirty="0"/>
              <a:t>safety argument based on demonstrating contradictions </a:t>
            </a:r>
          </a:p>
        </p:txBody>
      </p:sp>
      <p:pic>
        <p:nvPicPr>
          <p:cNvPr id="4" name="Content Placeholder 3" descr="15.11 Safety-argument.eps"/>
          <p:cNvPicPr>
            <a:picLocks noGrp="1" noChangeAspect="1"/>
          </p:cNvPicPr>
          <p:nvPr>
            <p:ph idx="1"/>
          </p:nvPr>
        </p:nvPicPr>
        <mc:AlternateContent>
          <mc:Choice xmlns:ma="http://schemas.microsoft.com/office/mac/drawingml/2008/main" Requires="ma">
            <p:blipFill>
              <a:blip r:embed="rId2"/>
              <a:srcRect l="-60416" r="-60416"/>
              <a:stretch>
                <a:fillRect/>
              </a:stretch>
            </p:blipFill>
          </mc:Choice>
          <mc:Fallback>
            <p:blipFill>
              <a:blip r:embed="rId3"/>
              <a:srcRect l="-60416" r="-60416"/>
              <a:stretch>
                <a:fillRect/>
              </a:stretch>
            </p:blipFill>
          </mc:Fallback>
        </mc:AlternateContent>
        <p:spPr>
          <a:xfrm>
            <a:off x="239826" y="1600200"/>
            <a:ext cx="9073990" cy="4990345"/>
          </a:xfrm>
        </p:spPr>
      </p:pic>
      <p:sp>
        <p:nvSpPr>
          <p:cNvPr id="5" name="Slide Number Placeholder 4"/>
          <p:cNvSpPr>
            <a:spLocks noGrp="1"/>
          </p:cNvSpPr>
          <p:nvPr>
            <p:ph type="sldNum" sz="quarter" idx="12"/>
          </p:nvPr>
        </p:nvSpPr>
        <p:spPr/>
        <p:txBody>
          <a:bodyPr/>
          <a:lstStyle/>
          <a:p>
            <a:fld id="{745CE82A-87C3-2841-AAF3-37DF1E34DC62}"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t>Program paths</a:t>
            </a:r>
          </a:p>
        </p:txBody>
      </p:sp>
      <p:sp>
        <p:nvSpPr>
          <p:cNvPr id="135171" name="Rectangle 3"/>
          <p:cNvSpPr>
            <a:spLocks noGrp="1" noChangeArrowheads="1"/>
          </p:cNvSpPr>
          <p:nvPr>
            <p:ph idx="1"/>
          </p:nvPr>
        </p:nvSpPr>
        <p:spPr/>
        <p:txBody>
          <a:bodyPr/>
          <a:lstStyle/>
          <a:p>
            <a:r>
              <a:rPr lang="en-US" sz="2400"/>
              <a:t>Neither branch of if-statement 2 is executed</a:t>
            </a:r>
          </a:p>
          <a:p>
            <a:pPr lvl="1"/>
            <a:r>
              <a:rPr lang="en-US" sz="2000"/>
              <a:t>Can only happen if CurrentDose is &gt;= minimumDose and &lt;= maxDose.</a:t>
            </a:r>
          </a:p>
          <a:p>
            <a:r>
              <a:rPr lang="en-US" sz="2400"/>
              <a:t>then branch of if-statement 2 is executed</a:t>
            </a:r>
          </a:p>
          <a:p>
            <a:pPr lvl="1"/>
            <a:r>
              <a:rPr lang="en-US" sz="2000"/>
              <a:t>currentDose = 0.</a:t>
            </a:r>
          </a:p>
          <a:p>
            <a:r>
              <a:rPr lang="en-US" sz="2400"/>
              <a:t>else branch of if-statement 2 is executed</a:t>
            </a:r>
          </a:p>
          <a:p>
            <a:pPr lvl="1"/>
            <a:r>
              <a:rPr lang="en-US" sz="2000"/>
              <a:t>currentDose = maxDose.</a:t>
            </a:r>
          </a:p>
          <a:p>
            <a:r>
              <a:rPr lang="en-US" sz="2400"/>
              <a:t>In all cases, the post conditions contradict the unsafe condition that the dose administered is greater than maxDose.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Security validation is difficult because security requirements state what should not happen in a system, rather than what should. Furthermore, system attackers are intelligent and may have more time to probe for weaknesses than is available for security testing.</a:t>
            </a:r>
            <a:endParaRPr lang="en-GB" dirty="0" smtClean="0"/>
          </a:p>
          <a:p>
            <a:r>
              <a:rPr lang="en-US" dirty="0" smtClean="0"/>
              <a:t>Security validation may be carried out using experience-based analysis, tool-based analysis or ‘tiger teams’ that simulate attacks on a system.</a:t>
            </a:r>
            <a:endParaRPr lang="en-GB" dirty="0" smtClean="0"/>
          </a:p>
          <a:p>
            <a:r>
              <a:rPr lang="en-US" dirty="0" smtClean="0"/>
              <a:t>It is important to have a well-defined, certified process for safety-critical systems development. The process must include the identification and monitoring of potential hazards.</a:t>
            </a:r>
            <a:endParaRPr lang="en-GB"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Safety and dependability cases collect all of the evidence that demonstrates a system is safe and dependable. Safety cases are required when an external regulator must certify the system before it is used.</a:t>
            </a:r>
            <a:endParaRPr lang="en-GB" dirty="0" smtClean="0"/>
          </a:p>
          <a:p>
            <a:r>
              <a:rPr lang="en-US" dirty="0" smtClean="0"/>
              <a:t>Safety cases are usually based on structured arguments. Structured safety arguments show that an identified hazardous condition can never occur by considering all program paths that lead to an unsafe condition, and showing that the condition cannot hold.</a:t>
            </a:r>
            <a:endParaRPr lang="en-GB"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a:t>
            </a:r>
            <a:endParaRPr lang="en-US" dirty="0"/>
          </a:p>
        </p:txBody>
      </p:sp>
      <p:sp>
        <p:nvSpPr>
          <p:cNvPr id="3" name="Content Placeholder 2"/>
          <p:cNvSpPr>
            <a:spLocks noGrp="1"/>
          </p:cNvSpPr>
          <p:nvPr>
            <p:ph idx="1"/>
          </p:nvPr>
        </p:nvSpPr>
        <p:spPr/>
        <p:txBody>
          <a:bodyPr/>
          <a:lstStyle/>
          <a:p>
            <a:r>
              <a:rPr lang="en-US" dirty="0" smtClean="0"/>
              <a:t>Static analysis techniques are system verification techniques that don’t involve executing a program.</a:t>
            </a:r>
          </a:p>
          <a:p>
            <a:r>
              <a:rPr lang="en-US" dirty="0" smtClean="0"/>
              <a:t>The work on a source representation of the software – either a model or the program code itself.</a:t>
            </a:r>
          </a:p>
          <a:p>
            <a:r>
              <a:rPr lang="en-US" dirty="0" smtClean="0"/>
              <a:t>Inspections and reviews are a form of static analysis</a:t>
            </a:r>
          </a:p>
          <a:p>
            <a:r>
              <a:rPr lang="en-US" dirty="0" smtClean="0"/>
              <a:t>Techniques covered here:</a:t>
            </a:r>
          </a:p>
          <a:p>
            <a:pPr lvl="1"/>
            <a:r>
              <a:rPr lang="en-US" dirty="0" smtClean="0"/>
              <a:t>Formal verification</a:t>
            </a:r>
          </a:p>
          <a:p>
            <a:pPr lvl="1"/>
            <a:r>
              <a:rPr lang="en-US" dirty="0" smtClean="0"/>
              <a:t>Model checking</a:t>
            </a:r>
          </a:p>
          <a:p>
            <a:pPr lvl="1"/>
            <a:r>
              <a:rPr lang="en-US" dirty="0" smtClean="0"/>
              <a:t>Automated program analysis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Verification and formal methods</a:t>
            </a:r>
          </a:p>
        </p:txBody>
      </p:sp>
      <p:sp>
        <p:nvSpPr>
          <p:cNvPr id="105475" name="Rectangle 3"/>
          <p:cNvSpPr>
            <a:spLocks noGrp="1" noChangeArrowheads="1"/>
          </p:cNvSpPr>
          <p:nvPr>
            <p:ph type="body" idx="1"/>
          </p:nvPr>
        </p:nvSpPr>
        <p:spPr/>
        <p:txBody>
          <a:bodyPr/>
          <a:lstStyle/>
          <a:p>
            <a:r>
              <a:rPr lang="en-US" dirty="0"/>
              <a:t>Formal methods can be used when a mathematical specification of the system is produced.</a:t>
            </a:r>
          </a:p>
          <a:p>
            <a:r>
              <a:rPr lang="en-US" dirty="0"/>
              <a:t>They are the ultimate static verification </a:t>
            </a:r>
            <a:r>
              <a:rPr lang="en-US" dirty="0" smtClean="0"/>
              <a:t>technique that may be used at different stages in the development process:</a:t>
            </a:r>
          </a:p>
          <a:p>
            <a:pPr lvl="1"/>
            <a:r>
              <a:rPr lang="en-US" dirty="0" smtClean="0"/>
              <a:t>A formal specification may be developed and mathematically analyzed for consistency. This helps discover specification errors and omissions.</a:t>
            </a:r>
          </a:p>
          <a:p>
            <a:pPr lvl="1"/>
            <a:r>
              <a:rPr lang="en-US" dirty="0" smtClean="0"/>
              <a:t>Formal arguments </a:t>
            </a:r>
            <a:r>
              <a:rPr lang="en-US" dirty="0"/>
              <a:t>that a program conforms to its mathematical </a:t>
            </a:r>
            <a:r>
              <a:rPr lang="en-US" dirty="0" smtClean="0"/>
              <a:t>specification may be developed. This is effective in discovering programming and design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Arguments for formal methods</a:t>
            </a:r>
          </a:p>
        </p:txBody>
      </p:sp>
      <p:sp>
        <p:nvSpPr>
          <p:cNvPr id="106499" name="Rectangle 3"/>
          <p:cNvSpPr>
            <a:spLocks noGrp="1" noChangeArrowheads="1"/>
          </p:cNvSpPr>
          <p:nvPr>
            <p:ph type="body" idx="1"/>
          </p:nvPr>
        </p:nvSpPr>
        <p:spPr/>
        <p:txBody>
          <a:bodyPr/>
          <a:lstStyle/>
          <a:p>
            <a:r>
              <a:rPr lang="en-US" dirty="0"/>
              <a:t>Producing a mathematical specification requires a detailed analysis of the requirements and this is likely to uncover errors</a:t>
            </a:r>
            <a:r>
              <a:rPr lang="en-US" dirty="0" smtClean="0"/>
              <a:t>.</a:t>
            </a:r>
          </a:p>
          <a:p>
            <a:r>
              <a:rPr lang="en-US" dirty="0" smtClean="0"/>
              <a:t>Concurrent systems can be </a:t>
            </a:r>
            <a:r>
              <a:rPr lang="en-US" dirty="0" err="1" smtClean="0"/>
              <a:t>analysed</a:t>
            </a:r>
            <a:r>
              <a:rPr lang="en-US" dirty="0" smtClean="0"/>
              <a:t> to discover race conditions that might lead to deadlock. Testing for such problems is very difficult.</a:t>
            </a:r>
          </a:p>
          <a:p>
            <a:r>
              <a:rPr lang="en-US" dirty="0"/>
              <a:t>They can detect implementation errors before testing when the program is </a:t>
            </a:r>
            <a:r>
              <a:rPr lang="en-US" dirty="0" smtClean="0"/>
              <a:t>analyzed </a:t>
            </a:r>
            <a:r>
              <a:rPr lang="en-US" dirty="0"/>
              <a:t>alongside the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Arguments against formal methods</a:t>
            </a:r>
          </a:p>
        </p:txBody>
      </p:sp>
      <p:sp>
        <p:nvSpPr>
          <p:cNvPr id="107523" name="Rectangle 3"/>
          <p:cNvSpPr>
            <a:spLocks noGrp="1" noChangeArrowheads="1"/>
          </p:cNvSpPr>
          <p:nvPr>
            <p:ph type="body" idx="1"/>
          </p:nvPr>
        </p:nvSpPr>
        <p:spPr/>
        <p:txBody>
          <a:bodyPr/>
          <a:lstStyle/>
          <a:p>
            <a:r>
              <a:rPr lang="en-US" dirty="0"/>
              <a:t>Require </a:t>
            </a:r>
            <a:r>
              <a:rPr lang="en-US" dirty="0" err="1"/>
              <a:t>specialised</a:t>
            </a:r>
            <a:r>
              <a:rPr lang="en-US" dirty="0"/>
              <a:t> notations that cannot be understood by domain experts.</a:t>
            </a:r>
          </a:p>
          <a:p>
            <a:r>
              <a:rPr lang="en-US" dirty="0"/>
              <a:t>Very expensive to develop a specification and even more expensive to show that a program meets that specification</a:t>
            </a:r>
            <a:r>
              <a:rPr lang="en-US" dirty="0" smtClean="0"/>
              <a:t>.</a:t>
            </a:r>
          </a:p>
          <a:p>
            <a:r>
              <a:rPr lang="en-US" dirty="0" smtClean="0"/>
              <a:t>Proofs may contain errors.</a:t>
            </a:r>
          </a:p>
          <a:p>
            <a:r>
              <a:rPr lang="en-US" dirty="0"/>
              <a:t>It may be possible to reach the same level of confidence in a program more cheaply using other V &amp; V techniques.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checking</a:t>
            </a:r>
            <a:endParaRPr lang="en-US" dirty="0"/>
          </a:p>
        </p:txBody>
      </p:sp>
      <p:sp>
        <p:nvSpPr>
          <p:cNvPr id="3" name="Content Placeholder 2"/>
          <p:cNvSpPr>
            <a:spLocks noGrp="1"/>
          </p:cNvSpPr>
          <p:nvPr>
            <p:ph idx="1"/>
          </p:nvPr>
        </p:nvSpPr>
        <p:spPr/>
        <p:txBody>
          <a:bodyPr/>
          <a:lstStyle/>
          <a:p>
            <a:r>
              <a:rPr lang="en-US" dirty="0" smtClean="0"/>
              <a:t>Involves creating an extended finite state model of a system and, using a specialized system (a model checker), checking that model for errors.</a:t>
            </a:r>
          </a:p>
          <a:p>
            <a:r>
              <a:rPr lang="en-US" dirty="0" smtClean="0"/>
              <a:t>The model checker explores all possible paths through the model and checks that a user-specified property is valid for each path.  </a:t>
            </a:r>
          </a:p>
          <a:p>
            <a:r>
              <a:rPr lang="en-US" dirty="0" smtClean="0"/>
              <a:t>Model checking is particularly valuable for verifying concurrent systems, which are hard to test.</a:t>
            </a:r>
          </a:p>
          <a:p>
            <a:r>
              <a:rPr lang="en-US" dirty="0" smtClean="0"/>
              <a:t>Although model checking is computationally very expensive, it is now practical to use it in the verification of small to medium sized critical systems. </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15 Dependability and Security Assurance</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1601</TotalTime>
  <Pages>34</Pages>
  <Words>3819</Words>
  <Application>Microsoft Macintosh PowerPoint</Application>
  <PresentationFormat>On-screen Show (4:3)</PresentationFormat>
  <Paragraphs>392</Paragraphs>
  <Slides>47</Slides>
  <Notes>2</Notes>
  <HiddenSlides>0</HiddenSlides>
  <MMClips>0</MMClips>
  <ScaleCrop>false</ScaleCrop>
  <HeadingPairs>
    <vt:vector size="4" baseType="variant">
      <vt:variant>
        <vt:lpstr>Design Template</vt:lpstr>
      </vt:variant>
      <vt:variant>
        <vt:i4>1</vt:i4>
      </vt:variant>
      <vt:variant>
        <vt:lpstr>Slide Titles</vt:lpstr>
      </vt:variant>
      <vt:variant>
        <vt:i4>47</vt:i4>
      </vt:variant>
    </vt:vector>
  </HeadingPairs>
  <TitlesOfParts>
    <vt:vector size="48" baseType="lpstr">
      <vt:lpstr>SE9</vt:lpstr>
      <vt:lpstr>Chapter 15 Dependability and Security Assurance</vt:lpstr>
      <vt:lpstr>Topics covered</vt:lpstr>
      <vt:lpstr>Validation of critical systems</vt:lpstr>
      <vt:lpstr>Validation costs</vt:lpstr>
      <vt:lpstr>Static analysis</vt:lpstr>
      <vt:lpstr>Verification and formal methods</vt:lpstr>
      <vt:lpstr>Arguments for formal methods</vt:lpstr>
      <vt:lpstr>Arguments against formal methods</vt:lpstr>
      <vt:lpstr>Model checking</vt:lpstr>
      <vt:lpstr>Model checking </vt:lpstr>
      <vt:lpstr>Automated static analysis</vt:lpstr>
      <vt:lpstr>Automated static analysis checks </vt:lpstr>
      <vt:lpstr>Levels of static analysis</vt:lpstr>
      <vt:lpstr>Use of static analysis</vt:lpstr>
      <vt:lpstr>Reliability testing</vt:lpstr>
      <vt:lpstr>Reliability validation activities</vt:lpstr>
      <vt:lpstr>Reliability measurement </vt:lpstr>
      <vt:lpstr>Statistical testing</vt:lpstr>
      <vt:lpstr>Reliability measurement problems</vt:lpstr>
      <vt:lpstr>Operational profiles</vt:lpstr>
      <vt:lpstr>An operational profile </vt:lpstr>
      <vt:lpstr>Operational profile generation</vt:lpstr>
      <vt:lpstr>Key points</vt:lpstr>
      <vt:lpstr>Chapter 15 Dependability and Security Assurance</vt:lpstr>
      <vt:lpstr>Security testing</vt:lpstr>
      <vt:lpstr>Security validation</vt:lpstr>
      <vt:lpstr>Examples of entries in a security checklist </vt:lpstr>
      <vt:lpstr>Process assurance</vt:lpstr>
      <vt:lpstr>Processes for safety assurance</vt:lpstr>
      <vt:lpstr>Safety related process activities</vt:lpstr>
      <vt:lpstr>Hazard analysis</vt:lpstr>
      <vt:lpstr>A simplified hazard log entry </vt:lpstr>
      <vt:lpstr>Safety and dependability cases</vt:lpstr>
      <vt:lpstr>The system safety case</vt:lpstr>
      <vt:lpstr>The contents of a software safety case</vt:lpstr>
      <vt:lpstr>Structured arguments</vt:lpstr>
      <vt:lpstr>Structured arguments </vt:lpstr>
      <vt:lpstr>Insulin pump safety argument</vt:lpstr>
      <vt:lpstr>Structured safety arguments</vt:lpstr>
      <vt:lpstr>A safety claim hierarchy for the insulin pump </vt:lpstr>
      <vt:lpstr>Safety arguments</vt:lpstr>
      <vt:lpstr>Construction of a safety argument</vt:lpstr>
      <vt:lpstr>Insulin dose computation with safety checks </vt:lpstr>
      <vt:lpstr>Informal safety argument based on demonstrating contradictions </vt:lpstr>
      <vt:lpstr>Program paths</vt:lpstr>
      <vt:lpstr>Key points</vt:lpstr>
      <vt:lpstr>Key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Systems Validation</dc:title>
  <dc:subject/>
  <dc:creator/>
  <cp:keywords/>
  <dc:description/>
  <cp:lastModifiedBy>Ian Sommerville</cp:lastModifiedBy>
  <cp:revision>43</cp:revision>
  <cp:lastPrinted>2009-12-07T08:47:43Z</cp:lastPrinted>
  <dcterms:created xsi:type="dcterms:W3CDTF">2009-12-09T16:59:31Z</dcterms:created>
  <dcterms:modified xsi:type="dcterms:W3CDTF">2009-12-09T17:04:12Z</dcterms:modified>
</cp:coreProperties>
</file>