
<file path=[Content_Types].xml><?xml version="1.0" encoding="utf-8"?>
<Types xmlns="http://schemas.openxmlformats.org/package/2006/content-types">
  <Override PartName="/ppt/slides/slide45.xml" ContentType="application/vnd.openxmlformats-officedocument.presentationml.slide+xml"/>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41.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slides/slide38.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slides/slide34.xml" ContentType="application/vnd.openxmlformats-officedocument.presentationml.slide+xml"/>
  <Override PartName="/ppt/handoutMasters/handoutMaster1.xml" ContentType="application/vnd.openxmlformats-officedocument.presentationml.handoutMaster+xml"/>
  <Default Extension="jpeg" ContentType="image/jpeg"/>
  <Override PartName="/ppt/slideLayouts/slideLayout1.xml" ContentType="application/vnd.openxmlformats-officedocument.presentationml.slideLayout+xml"/>
  <Override PartName="/ppt/theme/theme2.xml" ContentType="application/vnd.openxmlformats-officedocument.theme+xml"/>
  <Override PartName="/ppt/slides/slide22.xml" ContentType="application/vnd.openxmlformats-officedocument.presentationml.slide+xml"/>
  <Override PartName="/ppt/slides/slide30.xml" ContentType="application/vnd.openxmlformats-officedocument.presentationml.slide+xml"/>
  <Override PartName="/docProps/app.xml" ContentType="application/vnd.openxmlformats-officedocument.extended-properties+xml"/>
  <Override PartName="/ppt/slides/slide46.xml" ContentType="application/vnd.openxmlformats-officedocument.presentationml.slide+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42.xml" ContentType="application/vnd.openxmlformats-officedocument.presentationml.slide+xml"/>
  <Override PartName="/ppt/slides/slide50.xml" ContentType="application/vnd.openxmlformats-officedocument.presentationml.slide+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ppt/slides/slide39.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35.xml" ContentType="application/vnd.openxmlformats-officedocument.presentationml.slide+xml"/>
  <Override PartName="/ppt/slides/slide2.xml" ContentType="application/vnd.openxmlformats-officedocument.presentationml.slide+xml"/>
  <Override PartName="/ppt/theme/theme3.xml" ContentType="application/vnd.openxmlformats-officedocument.theme+xml"/>
  <Override PartName="/ppt/slideLayouts/slideLayout2.xml" ContentType="application/vnd.openxmlformats-officedocument.presentationml.slideLayout+xml"/>
  <Default Extension="png" ContentType="image/png"/>
  <Override PartName="/ppt/slides/slide23.xml" ContentType="application/vnd.openxmlformats-officedocument.presentationml.slide+xml"/>
  <Override PartName="/ppt/slides/slide31.xml" ContentType="application/vnd.openxmlformats-officedocument.presentationml.slide+xml"/>
  <Default Extension="pdf" ContentType="application/pdf"/>
  <Override PartName="/ppt/slides/slide47.xml" ContentType="application/vnd.openxmlformats-officedocument.presentationml.slide+xml"/>
  <Override PartName="/ppt/slides/slide43.xml" ContentType="application/vnd.openxmlformats-officedocument.presentationml.slide+xml"/>
  <Override PartName="/ppt/slides/slide51.xml" ContentType="application/vnd.openxmlformats-officedocument.presentationml.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s/slide36.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Override PartName="/ppt/slides/slide48.xml" ContentType="application/vnd.openxmlformats-officedocument.presentationml.slide+xml"/>
  <Override PartName="/ppt/slides/slide20.xml" ContentType="application/vnd.openxmlformats-officedocument.presentationml.slide+xml"/>
  <Override PartName="/ppt/slides/slide44.xml" ContentType="application/vnd.openxmlformats-officedocument.presentationml.slide+xml"/>
  <Override PartName="/ppt/slides/slide52.xml" ContentType="application/vnd.openxmlformats-officedocument.presentationml.slide+xml"/>
  <Override PartName="/ppt/slides/slide17.xml" ContentType="application/vnd.openxmlformats-officedocument.presentationml.slide+xml"/>
  <Override PartName="/ppt/notesSlides/notesSlide3.xml" ContentType="application/vnd.openxmlformats-officedocument.presentationml.notesSlide+xml"/>
  <Override PartName="/ppt/slides/slide8.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37.xml" ContentType="application/vnd.openxmlformats-officedocument.presentationml.slide+xml"/>
  <Override PartName="/ppt/slides/slide29.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slides/slide49.xml" ContentType="application/vnd.openxmlformats-officedocument.presentationml.slide+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60" r:id="rId1"/>
  </p:sldMasterIdLst>
  <p:notesMasterIdLst>
    <p:notesMasterId r:id="rId54"/>
  </p:notesMasterIdLst>
  <p:handoutMasterIdLst>
    <p:handoutMasterId r:id="rId55"/>
  </p:handoutMasterIdLst>
  <p:sldIdLst>
    <p:sldId id="256" r:id="rId2"/>
    <p:sldId id="271" r:id="rId3"/>
    <p:sldId id="272" r:id="rId4"/>
    <p:sldId id="273" r:id="rId5"/>
    <p:sldId id="257" r:id="rId6"/>
    <p:sldId id="277" r:id="rId7"/>
    <p:sldId id="259" r:id="rId8"/>
    <p:sldId id="278" r:id="rId9"/>
    <p:sldId id="274" r:id="rId10"/>
    <p:sldId id="258" r:id="rId11"/>
    <p:sldId id="261" r:id="rId12"/>
    <p:sldId id="275" r:id="rId13"/>
    <p:sldId id="276" r:id="rId14"/>
    <p:sldId id="310" r:id="rId15"/>
    <p:sldId id="281" r:id="rId16"/>
    <p:sldId id="282" r:id="rId17"/>
    <p:sldId id="285" r:id="rId18"/>
    <p:sldId id="284" r:id="rId19"/>
    <p:sldId id="260" r:id="rId20"/>
    <p:sldId id="286" r:id="rId21"/>
    <p:sldId id="283" r:id="rId22"/>
    <p:sldId id="262" r:id="rId23"/>
    <p:sldId id="308" r:id="rId24"/>
    <p:sldId id="309" r:id="rId25"/>
    <p:sldId id="288" r:id="rId26"/>
    <p:sldId id="289" r:id="rId27"/>
    <p:sldId id="290" r:id="rId28"/>
    <p:sldId id="291" r:id="rId29"/>
    <p:sldId id="264" r:id="rId30"/>
    <p:sldId id="263" r:id="rId31"/>
    <p:sldId id="295" r:id="rId32"/>
    <p:sldId id="265" r:id="rId33"/>
    <p:sldId id="294" r:id="rId34"/>
    <p:sldId id="293" r:id="rId35"/>
    <p:sldId id="266" r:id="rId36"/>
    <p:sldId id="296" r:id="rId37"/>
    <p:sldId id="297" r:id="rId38"/>
    <p:sldId id="299" r:id="rId39"/>
    <p:sldId id="298" r:id="rId40"/>
    <p:sldId id="267" r:id="rId41"/>
    <p:sldId id="300" r:id="rId42"/>
    <p:sldId id="301" r:id="rId43"/>
    <p:sldId id="268" r:id="rId44"/>
    <p:sldId id="302" r:id="rId45"/>
    <p:sldId id="303" r:id="rId46"/>
    <p:sldId id="304" r:id="rId47"/>
    <p:sldId id="305" r:id="rId48"/>
    <p:sldId id="269" r:id="rId49"/>
    <p:sldId id="311" r:id="rId50"/>
    <p:sldId id="270" r:id="rId51"/>
    <p:sldId id="306" r:id="rId52"/>
    <p:sldId id="307"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p:cViewPr varScale="1">
        <p:scale>
          <a:sx n="94" d="100"/>
          <a:sy n="94" d="100"/>
        </p:scale>
        <p:origin x="-984" y="-10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notesMaster" Target="notesMasters/notesMaster1.xml"/><Relationship Id="rId55" Type="http://schemas.openxmlformats.org/officeDocument/2006/relationships/handoutMaster" Target="handoutMasters/handoutMaster1.xml"/><Relationship Id="rId56" Type="http://schemas.openxmlformats.org/officeDocument/2006/relationships/printerSettings" Target="printerSettings/printerSettings1.bin"/><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043F46A-CB7B-994B-9E92-2B882EC973B0}" type="datetimeFigureOut">
              <a:rPr lang="en-US" smtClean="0"/>
              <a:t>1/21/10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BFCE79-5C1A-D04F-AB4F-EBAB411A931D}"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E85C9F-6257-1D44-A466-AA695D730ADC}" type="datetimeFigureOut">
              <a:rPr lang="en-US" smtClean="0"/>
              <a:pPr/>
              <a:t>1/21/10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845294-65F0-1C43-8615-5C554797DD0F}"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845294-65F0-1C43-8615-5C554797DD0F}"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845294-65F0-1C43-8615-5C554797DD0F}"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845294-65F0-1C43-8615-5C554797DD0F}" type="slidenum">
              <a:rPr lang="en-US" smtClean="0"/>
              <a:pPr/>
              <a:t>47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DFBBFE85-006A-554F-ADAB-F8E16AA1CD89}" type="datetime1">
              <a:rPr lang="en-US" smtClean="0"/>
              <a:t>1/21/10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16 Software reuse</a:t>
            </a:r>
            <a:endParaRPr lang="en-US"/>
          </a:p>
        </p:txBody>
      </p:sp>
      <p:sp>
        <p:nvSpPr>
          <p:cNvPr id="6"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71EAD7CA-4FEA-A143-8DC9-4CCA887FC633}" type="datetime1">
              <a:rPr lang="en-US" smtClean="0"/>
              <a:t>1/21/10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16 Software reuse</a:t>
            </a:r>
            <a:endParaRPr lang="en-US"/>
          </a:p>
        </p:txBody>
      </p:sp>
      <p:sp>
        <p:nvSpPr>
          <p:cNvPr id="6"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9E903CD9-C4F5-BA4C-8029-52127F0E09F7}" type="datetime1">
              <a:rPr lang="en-US" smtClean="0"/>
              <a:t>1/21/10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16 Software reuse</a:t>
            </a:r>
            <a:endParaRPr lang="en-US"/>
          </a:p>
        </p:txBody>
      </p:sp>
      <p:sp>
        <p:nvSpPr>
          <p:cNvPr id="6"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82DA2C28-9273-5C4A-AA74-CD06DB1117EC}" type="datetime1">
              <a:rPr lang="en-US" smtClean="0"/>
              <a:t>1/21/10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16 Software reuse</a:t>
            </a:r>
            <a:endParaRPr lang="en-US"/>
          </a:p>
        </p:txBody>
      </p:sp>
      <p:sp>
        <p:nvSpPr>
          <p:cNvPr id="6"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9855F221-B0E3-8A46-9E71-AE7FED861E4A}" type="datetime1">
              <a:rPr lang="en-US" smtClean="0"/>
              <a:t>1/21/10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16 Software reuse</a:t>
            </a:r>
            <a:endParaRPr lang="en-US"/>
          </a:p>
        </p:txBody>
      </p:sp>
      <p:sp>
        <p:nvSpPr>
          <p:cNvPr id="6"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BBD0CF95-A485-424B-AE80-1996F7E10ECC}" type="datetime1">
              <a:rPr lang="en-US" smtClean="0"/>
              <a:t>1/21/10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16 Software reuse</a:t>
            </a:r>
            <a:endParaRPr lang="en-US"/>
          </a:p>
        </p:txBody>
      </p:sp>
      <p:sp>
        <p:nvSpPr>
          <p:cNvPr id="7"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C4346A99-DF8A-1844-B3FA-088AE2187B34}" type="datetime1">
              <a:rPr lang="en-US" smtClean="0"/>
              <a:t>1/21/10</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16 Software reuse</a:t>
            </a:r>
            <a:endParaRPr lang="en-US"/>
          </a:p>
        </p:txBody>
      </p:sp>
      <p:sp>
        <p:nvSpPr>
          <p:cNvPr id="9"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F5C2130A-59DA-C04C-A08C-E2BA8292AA42}" type="datetime1">
              <a:rPr lang="en-US" smtClean="0"/>
              <a:t>1/21/10</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16 Software reuse</a:t>
            </a:r>
            <a:endParaRPr lang="en-US"/>
          </a:p>
        </p:txBody>
      </p:sp>
      <p:sp>
        <p:nvSpPr>
          <p:cNvPr id="5"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AAFC88AB-067E-F643-9D3E-A2B13A31019C}" type="datetime1">
              <a:rPr lang="en-US" smtClean="0"/>
              <a:t>1/21/10</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16 Software reuse</a:t>
            </a:r>
            <a:endParaRPr lang="en-US"/>
          </a:p>
        </p:txBody>
      </p:sp>
      <p:sp>
        <p:nvSpPr>
          <p:cNvPr id="4"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9EC1EB78-0638-9A4A-8053-7ECED8514A56}" type="datetime1">
              <a:rPr lang="en-US" smtClean="0"/>
              <a:t>1/21/10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16 Software reuse</a:t>
            </a:r>
            <a:endParaRPr lang="en-US"/>
          </a:p>
        </p:txBody>
      </p:sp>
      <p:sp>
        <p:nvSpPr>
          <p:cNvPr id="7"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3CDEA83D-7DA7-FE4D-A3E1-A849B457D00C}" type="datetime1">
              <a:rPr lang="en-US" smtClean="0"/>
              <a:t>1/21/10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16 Software reuse</a:t>
            </a:r>
            <a:endParaRPr lang="en-US"/>
          </a:p>
        </p:txBody>
      </p:sp>
      <p:sp>
        <p:nvSpPr>
          <p:cNvPr id="7"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BD7280A7-6D58-AD44-A637-45870A3BA306}" type="datetime1">
              <a:rPr lang="en-US" smtClean="0"/>
              <a:t>1/21/10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16 Software reuse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34CF8044-83D2-2543-8CEA-7F647DE98A9A}"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df"/><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df"/><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df"/><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df"/><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df"/><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df"/><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df"/><Relationship Id="rId3"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df"/><Relationship Id="rId3"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df"/><Relationship Id="rId3"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df"/><Relationship Id="rId3" Type="http://schemas.openxmlformats.org/officeDocument/2006/relationships/image" Target="../media/image2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16 – Software Reuse</a:t>
            </a:r>
            <a:endParaRPr lang="en-US" dirty="0"/>
          </a:p>
        </p:txBody>
      </p:sp>
      <p:sp>
        <p:nvSpPr>
          <p:cNvPr id="3" name="Subtitle 2"/>
          <p:cNvSpPr>
            <a:spLocks noGrp="1"/>
          </p:cNvSpPr>
          <p:nvPr>
            <p:ph type="subTitle" idx="1"/>
          </p:nvPr>
        </p:nvSpPr>
        <p:spPr/>
        <p:txBody>
          <a:bodyPr/>
          <a:lstStyle/>
          <a:p>
            <a:r>
              <a:rPr lang="en-US" dirty="0" smtClean="0"/>
              <a:t>Lecture 1</a:t>
            </a:r>
            <a:endParaRPr lang="en-US" dirty="0"/>
          </a:p>
        </p:txBody>
      </p:sp>
      <p:sp>
        <p:nvSpPr>
          <p:cNvPr id="4" name="Slide Number Placeholder 3"/>
          <p:cNvSpPr>
            <a:spLocks noGrp="1"/>
          </p:cNvSpPr>
          <p:nvPr>
            <p:ph type="sldNum" sz="quarter" idx="12"/>
          </p:nvPr>
        </p:nvSpPr>
        <p:spPr/>
        <p:txBody>
          <a:bodyPr/>
          <a:lstStyle/>
          <a:p>
            <a:fld id="{34CF8044-83D2-2543-8CEA-7F647DE98A9A}"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Chapter 16 Software reuse</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reuse landscape</a:t>
            </a:r>
            <a:r>
              <a:rPr lang="en-GB" dirty="0" smtClean="0"/>
              <a:t> </a:t>
            </a:r>
            <a:endParaRPr lang="en-US" dirty="0"/>
          </a:p>
        </p:txBody>
      </p:sp>
      <p:pic>
        <p:nvPicPr>
          <p:cNvPr id="4" name="Content Placeholder 3" descr="16.3 ReuseLandscape.eps"/>
          <p:cNvPicPr>
            <a:picLocks noGrp="1" noChangeAspect="1"/>
          </p:cNvPicPr>
          <p:nvPr>
            <p:ph idx="1"/>
          </p:nvPr>
        </p:nvPicPr>
        <mc:AlternateContent>
          <mc:Choice xmlns:ma="http://schemas.microsoft.com/office/mac/drawingml/2008/main" Requires="ma">
            <p:blipFill>
              <a:blip r:embed="rId2"/>
              <a:srcRect t="-4287" b="-4287"/>
              <a:stretch>
                <a:fillRect/>
              </a:stretch>
            </p:blipFill>
          </mc:Choice>
          <mc:Fallback>
            <p:blipFill>
              <a:blip r:embed="rId3"/>
              <a:srcRect t="-4287" b="-4287"/>
              <a:stretch>
                <a:fillRect/>
              </a:stretch>
            </p:blipFill>
          </mc:Fallback>
        </mc:AlternateContent>
        <p:spPr>
          <a:xfrm>
            <a:off x="1223729" y="1840480"/>
            <a:ext cx="6704694" cy="3687323"/>
          </a:xfrm>
        </p:spPr>
      </p:pic>
      <p:sp>
        <p:nvSpPr>
          <p:cNvPr id="5" name="Slide Number Placeholder 4"/>
          <p:cNvSpPr>
            <a:spLocks noGrp="1"/>
          </p:cNvSpPr>
          <p:nvPr>
            <p:ph type="sldNum" sz="quarter" idx="12"/>
          </p:nvPr>
        </p:nvSpPr>
        <p:spPr/>
        <p:txBody>
          <a:bodyPr/>
          <a:lstStyle/>
          <a:p>
            <a:fld id="{34CF8044-83D2-2543-8CEA-7F647DE98A9A}" type="slidenum">
              <a:rPr lang="en-US" smtClean="0"/>
              <a:pPr/>
              <a:t>10</a:t>
            </a:fld>
            <a:endParaRPr lang="en-US"/>
          </a:p>
        </p:txBody>
      </p:sp>
      <p:sp>
        <p:nvSpPr>
          <p:cNvPr id="6" name="Footer Placeholder 5"/>
          <p:cNvSpPr>
            <a:spLocks noGrp="1"/>
          </p:cNvSpPr>
          <p:nvPr>
            <p:ph type="ftr" sz="quarter" idx="11"/>
          </p:nvPr>
        </p:nvSpPr>
        <p:spPr/>
        <p:txBody>
          <a:bodyPr/>
          <a:lstStyle/>
          <a:p>
            <a:r>
              <a:rPr lang="en-US" smtClean="0"/>
              <a:t>Chapter 16 Software reuse</a:t>
            </a:r>
            <a:endParaRPr lang="en-US"/>
          </a:p>
        </p:txBody>
      </p:sp>
      <p:sp>
        <p:nvSpPr>
          <p:cNvPr id="7" name="Rectangle 6"/>
          <p:cNvSpPr/>
          <p:nvPr/>
        </p:nvSpPr>
        <p:spPr>
          <a:xfrm>
            <a:off x="2945537" y="2837094"/>
            <a:ext cx="2121327" cy="905169"/>
          </a:xfrm>
          <a:prstGeom prst="rect">
            <a:avLst/>
          </a:prstGeom>
          <a:solidFill>
            <a:schemeClr val="tx2">
              <a:lumMod val="40000"/>
              <a:lumOff val="60000"/>
              <a:alpha val="3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5111167" y="2796564"/>
            <a:ext cx="2279697" cy="567419"/>
          </a:xfrm>
          <a:prstGeom prst="rect">
            <a:avLst/>
          </a:prstGeom>
          <a:solidFill>
            <a:schemeClr val="tx2">
              <a:lumMod val="40000"/>
              <a:lumOff val="60000"/>
              <a:alpha val="3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661931" y="2823584"/>
            <a:ext cx="1283606" cy="567419"/>
          </a:xfrm>
          <a:prstGeom prst="rect">
            <a:avLst/>
          </a:prstGeom>
          <a:solidFill>
            <a:schemeClr val="tx2">
              <a:lumMod val="40000"/>
              <a:lumOff val="60000"/>
              <a:alpha val="3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128"/>
            <a:ext cx="8229600" cy="1143000"/>
          </a:xfrm>
        </p:spPr>
        <p:txBody>
          <a:bodyPr/>
          <a:lstStyle/>
          <a:p>
            <a:r>
              <a:rPr lang="en-US" dirty="0" smtClean="0"/>
              <a:t>Approaches </a:t>
            </a:r>
            <a:r>
              <a:rPr lang="en-US" dirty="0"/>
              <a:t>that support software reuse</a:t>
            </a:r>
            <a:r>
              <a:rPr lang="en-GB" dirty="0" smtClean="0"/>
              <a:t> </a:t>
            </a:r>
            <a:endParaRPr lang="en-US" dirty="0"/>
          </a:p>
        </p:txBody>
      </p:sp>
      <p:graphicFrame>
        <p:nvGraphicFramePr>
          <p:cNvPr id="6" name="Content Placeholder 5"/>
          <p:cNvGraphicFramePr>
            <a:graphicFrameLocks noGrp="1"/>
          </p:cNvGraphicFramePr>
          <p:nvPr>
            <p:ph idx="1"/>
          </p:nvPr>
        </p:nvGraphicFramePr>
        <p:xfrm>
          <a:off x="457200" y="1904907"/>
          <a:ext cx="8229600" cy="4168775"/>
        </p:xfrm>
        <a:graphic>
          <a:graphicData uri="http://schemas.openxmlformats.org/drawingml/2006/table">
            <a:tbl>
              <a:tblPr firstRow="1" bandRow="1">
                <a:tableStyleId>{5C22544A-7EE6-4342-B048-85BDC9FD1C3A}</a:tableStyleId>
              </a:tblPr>
              <a:tblGrid>
                <a:gridCol w="2528872"/>
                <a:gridCol w="5700728"/>
              </a:tblGrid>
              <a:tr h="370840">
                <a:tc>
                  <a:txBody>
                    <a:bodyPr/>
                    <a:lstStyle/>
                    <a:p>
                      <a:pPr algn="just">
                        <a:spcAft>
                          <a:spcPts val="0"/>
                        </a:spcAft>
                      </a:pPr>
                      <a:r>
                        <a:rPr lang="en-GB" sz="1600" b="1" dirty="0" smtClean="0">
                          <a:solidFill>
                            <a:srgbClr val="000000"/>
                          </a:solidFill>
                          <a:latin typeface="Arial"/>
                          <a:ea typeface="Times New Roman"/>
                          <a:cs typeface="Arial"/>
                        </a:rPr>
                        <a:t>Approach</a:t>
                      </a:r>
                      <a:endParaRPr lang="en-GB" sz="16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73025" marR="73025" marT="73025" marB="73025"/>
                </a:tc>
              </a:tr>
              <a:tr h="370840">
                <a:tc>
                  <a:txBody>
                    <a:bodyPr/>
                    <a:lstStyle/>
                    <a:p>
                      <a:pPr algn="l">
                        <a:spcAft>
                          <a:spcPts val="0"/>
                        </a:spcAft>
                      </a:pPr>
                      <a:r>
                        <a:rPr lang="en-GB" sz="1600" dirty="0" smtClean="0">
                          <a:solidFill>
                            <a:srgbClr val="000000"/>
                          </a:solidFill>
                          <a:latin typeface="Arial"/>
                          <a:ea typeface="Times New Roman"/>
                          <a:cs typeface="Arial"/>
                        </a:rPr>
                        <a:t>Architectural </a:t>
                      </a:r>
                      <a:r>
                        <a:rPr lang="en-GB" sz="1600" dirty="0">
                          <a:solidFill>
                            <a:srgbClr val="000000"/>
                          </a:solidFill>
                          <a:latin typeface="Arial"/>
                          <a:ea typeface="Times New Roman"/>
                          <a:cs typeface="Arial"/>
                        </a:rPr>
                        <a:t>patterns</a:t>
                      </a:r>
                    </a:p>
                  </a:txBody>
                  <a:tcPr marL="73025" marR="73025" marT="0" marB="73025"/>
                </a:tc>
                <a:tc>
                  <a:txBody>
                    <a:bodyPr/>
                    <a:lstStyle/>
                    <a:p>
                      <a:pPr algn="just">
                        <a:spcAft>
                          <a:spcPts val="0"/>
                        </a:spcAft>
                      </a:pPr>
                      <a:r>
                        <a:rPr lang="en-GB" sz="1600">
                          <a:solidFill>
                            <a:srgbClr val="000000"/>
                          </a:solidFill>
                          <a:latin typeface="Arial"/>
                          <a:ea typeface="Times New Roman"/>
                          <a:cs typeface="Arial"/>
                        </a:rPr>
                        <a:t>Standard software architectures that support common types of application systems are used as the basis of applications. Described in Chapters 6, 13, and 20.</a:t>
                      </a:r>
                    </a:p>
                  </a:txBody>
                  <a:tcPr marL="73025" marR="73025" marT="0" marB="73025"/>
                </a:tc>
              </a:tr>
              <a:tr h="370840">
                <a:tc>
                  <a:txBody>
                    <a:bodyPr/>
                    <a:lstStyle/>
                    <a:p>
                      <a:pPr algn="l">
                        <a:spcAft>
                          <a:spcPts val="0"/>
                        </a:spcAft>
                      </a:pPr>
                      <a:r>
                        <a:rPr lang="en-GB" sz="1600">
                          <a:solidFill>
                            <a:srgbClr val="000000"/>
                          </a:solidFill>
                          <a:latin typeface="Arial"/>
                          <a:ea typeface="Times New Roman"/>
                          <a:cs typeface="Arial"/>
                        </a:rPr>
                        <a:t>Design patterns</a:t>
                      </a:r>
                    </a:p>
                  </a:txBody>
                  <a:tcPr marL="73025" marR="73025" marT="0" marB="73025"/>
                </a:tc>
                <a:tc>
                  <a:txBody>
                    <a:bodyPr/>
                    <a:lstStyle/>
                    <a:p>
                      <a:pPr algn="just">
                        <a:spcAft>
                          <a:spcPts val="0"/>
                        </a:spcAft>
                      </a:pPr>
                      <a:r>
                        <a:rPr lang="en-GB" sz="1600">
                          <a:solidFill>
                            <a:srgbClr val="000000"/>
                          </a:solidFill>
                          <a:latin typeface="Arial"/>
                          <a:ea typeface="Times New Roman"/>
                          <a:cs typeface="Arial"/>
                        </a:rPr>
                        <a:t>Generic abstractions that occur across applications are represented as design patterns showing abstract and concrete objects and interactions. Described in Chapter 7.</a:t>
                      </a:r>
                    </a:p>
                  </a:txBody>
                  <a:tcPr marL="73025" marR="73025" marT="0" marB="73025"/>
                </a:tc>
              </a:tr>
              <a:tr h="370840">
                <a:tc>
                  <a:txBody>
                    <a:bodyPr/>
                    <a:lstStyle/>
                    <a:p>
                      <a:pPr algn="l">
                        <a:spcAft>
                          <a:spcPts val="0"/>
                        </a:spcAft>
                      </a:pPr>
                      <a:r>
                        <a:rPr lang="en-GB" sz="1600">
                          <a:solidFill>
                            <a:srgbClr val="000000"/>
                          </a:solidFill>
                          <a:latin typeface="Arial"/>
                          <a:ea typeface="Times New Roman"/>
                          <a:cs typeface="Arial"/>
                        </a:rPr>
                        <a:t>Component-based development</a:t>
                      </a:r>
                    </a:p>
                  </a:txBody>
                  <a:tcPr marL="73025" marR="73025" marT="0" marB="73025"/>
                </a:tc>
                <a:tc>
                  <a:txBody>
                    <a:bodyPr/>
                    <a:lstStyle/>
                    <a:p>
                      <a:pPr algn="just">
                        <a:spcAft>
                          <a:spcPts val="0"/>
                        </a:spcAft>
                      </a:pPr>
                      <a:r>
                        <a:rPr lang="en-GB" sz="1600">
                          <a:solidFill>
                            <a:srgbClr val="000000"/>
                          </a:solidFill>
                          <a:latin typeface="Arial"/>
                          <a:ea typeface="Times New Roman"/>
                          <a:cs typeface="Arial"/>
                        </a:rPr>
                        <a:t>Systems are developed by integrating components (collections of objects) that conform to component-model standards. Described in Chapter 17.</a:t>
                      </a:r>
                    </a:p>
                  </a:txBody>
                  <a:tcPr marL="73025" marR="73025" marT="0" marB="73025"/>
                </a:tc>
              </a:tr>
              <a:tr h="370840">
                <a:tc>
                  <a:txBody>
                    <a:bodyPr/>
                    <a:lstStyle/>
                    <a:p>
                      <a:pPr algn="l">
                        <a:spcAft>
                          <a:spcPts val="0"/>
                        </a:spcAft>
                      </a:pPr>
                      <a:r>
                        <a:rPr lang="en-GB" sz="1600" dirty="0">
                          <a:solidFill>
                            <a:srgbClr val="000000"/>
                          </a:solidFill>
                          <a:latin typeface="Arial"/>
                          <a:ea typeface="Times New Roman"/>
                          <a:cs typeface="Arial"/>
                        </a:rPr>
                        <a:t>Application frameworks</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Collections of abstract and concrete classes are adapted and extended to create application systems.</a:t>
                      </a:r>
                    </a:p>
                  </a:txBody>
                  <a:tcPr marL="73025" marR="73025" marT="0" marB="73025"/>
                </a:tc>
              </a:tr>
              <a:tr h="370840">
                <a:tc>
                  <a:txBody>
                    <a:bodyPr/>
                    <a:lstStyle/>
                    <a:p>
                      <a:pPr algn="l">
                        <a:spcAft>
                          <a:spcPts val="0"/>
                        </a:spcAft>
                      </a:pPr>
                      <a:r>
                        <a:rPr lang="en-GB" sz="1600" dirty="0">
                          <a:solidFill>
                            <a:srgbClr val="000000"/>
                          </a:solidFill>
                          <a:latin typeface="Arial"/>
                          <a:ea typeface="Times New Roman"/>
                          <a:cs typeface="Arial"/>
                        </a:rPr>
                        <a:t>Legacy system wrapping</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Legacy systems (see Chapter 9) are ‘wrapped’ by defining a set of interfaces and providing access to these legacy systems through these interfaces.</a:t>
                      </a:r>
                    </a:p>
                  </a:txBody>
                  <a:tcPr marL="73025" marR="73025" marT="0" marB="73025"/>
                </a:tc>
              </a:tr>
            </a:tbl>
          </a:graphicData>
        </a:graphic>
      </p:graphicFrame>
      <p:sp>
        <p:nvSpPr>
          <p:cNvPr id="4" name="Slide Number Placeholder 3"/>
          <p:cNvSpPr>
            <a:spLocks noGrp="1"/>
          </p:cNvSpPr>
          <p:nvPr>
            <p:ph type="sldNum" sz="quarter" idx="12"/>
          </p:nvPr>
        </p:nvSpPr>
        <p:spPr/>
        <p:txBody>
          <a:bodyPr/>
          <a:lstStyle/>
          <a:p>
            <a:fld id="{34CF8044-83D2-2543-8CEA-7F647DE98A9A}"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Chapter 16 Software reuse</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128"/>
            <a:ext cx="8229600" cy="1143000"/>
          </a:xfrm>
        </p:spPr>
        <p:txBody>
          <a:bodyPr/>
          <a:lstStyle/>
          <a:p>
            <a:r>
              <a:rPr lang="en-US" dirty="0" smtClean="0"/>
              <a:t>Approaches </a:t>
            </a:r>
            <a:r>
              <a:rPr lang="en-US" dirty="0"/>
              <a:t>that support software reuse</a:t>
            </a:r>
            <a:r>
              <a:rPr lang="en-GB" dirty="0" smtClean="0"/>
              <a:t> </a:t>
            </a:r>
            <a:endParaRPr lang="en-US" dirty="0"/>
          </a:p>
        </p:txBody>
      </p:sp>
      <p:graphicFrame>
        <p:nvGraphicFramePr>
          <p:cNvPr id="6" name="Content Placeholder 5"/>
          <p:cNvGraphicFramePr>
            <a:graphicFrameLocks noGrp="1"/>
          </p:cNvGraphicFramePr>
          <p:nvPr>
            <p:ph idx="1"/>
          </p:nvPr>
        </p:nvGraphicFramePr>
        <p:xfrm>
          <a:off x="457200" y="1896889"/>
          <a:ext cx="8229600" cy="3193415"/>
        </p:xfrm>
        <a:graphic>
          <a:graphicData uri="http://schemas.openxmlformats.org/drawingml/2006/table">
            <a:tbl>
              <a:tblPr firstRow="1" bandRow="1">
                <a:tableStyleId>{5C22544A-7EE6-4342-B048-85BDC9FD1C3A}</a:tableStyleId>
              </a:tblPr>
              <a:tblGrid>
                <a:gridCol w="2528872"/>
                <a:gridCol w="5700728"/>
              </a:tblGrid>
              <a:tr h="370840">
                <a:tc>
                  <a:txBody>
                    <a:bodyPr/>
                    <a:lstStyle/>
                    <a:p>
                      <a:pPr algn="just">
                        <a:spcAft>
                          <a:spcPts val="0"/>
                        </a:spcAft>
                      </a:pPr>
                      <a:r>
                        <a:rPr lang="en-GB" sz="1600" b="1" dirty="0" smtClean="0">
                          <a:solidFill>
                            <a:srgbClr val="000000"/>
                          </a:solidFill>
                          <a:latin typeface="Arial"/>
                          <a:ea typeface="Times New Roman"/>
                          <a:cs typeface="Arial"/>
                        </a:rPr>
                        <a:t>Approach</a:t>
                      </a:r>
                      <a:endParaRPr lang="en-GB" sz="16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73025" marR="73025" marT="73025" marB="73025"/>
                </a:tc>
              </a:tr>
              <a:tr h="370840">
                <a:tc>
                  <a:txBody>
                    <a:bodyPr/>
                    <a:lstStyle/>
                    <a:p>
                      <a:pPr algn="l">
                        <a:spcAft>
                          <a:spcPts val="0"/>
                        </a:spcAft>
                      </a:pPr>
                      <a:r>
                        <a:rPr lang="en-GB" sz="1600" dirty="0">
                          <a:solidFill>
                            <a:srgbClr val="000000"/>
                          </a:solidFill>
                          <a:latin typeface="Arial"/>
                          <a:ea typeface="Times New Roman"/>
                          <a:cs typeface="Arial"/>
                        </a:rPr>
                        <a:t>Service-oriented systems</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Systems are developed by linking shared services, which may be externally provided. Described in Chapter 19.</a:t>
                      </a:r>
                    </a:p>
                  </a:txBody>
                  <a:tcPr marL="73025" marR="73025" marT="0" marB="73025"/>
                </a:tc>
              </a:tr>
              <a:tr h="370840">
                <a:tc>
                  <a:txBody>
                    <a:bodyPr/>
                    <a:lstStyle/>
                    <a:p>
                      <a:pPr algn="l">
                        <a:spcAft>
                          <a:spcPts val="0"/>
                        </a:spcAft>
                      </a:pPr>
                      <a:r>
                        <a:rPr lang="en-GB" sz="1600">
                          <a:solidFill>
                            <a:srgbClr val="000000"/>
                          </a:solidFill>
                          <a:latin typeface="Arial"/>
                          <a:ea typeface="Times New Roman"/>
                          <a:cs typeface="Arial"/>
                        </a:rPr>
                        <a:t>Software product lines</a:t>
                      </a:r>
                    </a:p>
                  </a:txBody>
                  <a:tcPr marL="73025" marR="73025" marT="0" marB="73025"/>
                </a:tc>
                <a:tc>
                  <a:txBody>
                    <a:bodyPr/>
                    <a:lstStyle/>
                    <a:p>
                      <a:pPr algn="just">
                        <a:spcAft>
                          <a:spcPts val="0"/>
                        </a:spcAft>
                      </a:pPr>
                      <a:r>
                        <a:rPr lang="en-GB" sz="1600">
                          <a:solidFill>
                            <a:srgbClr val="000000"/>
                          </a:solidFill>
                          <a:latin typeface="Arial"/>
                          <a:ea typeface="Times New Roman"/>
                          <a:cs typeface="Arial"/>
                        </a:rPr>
                        <a:t>An application type is generalized around a common architecture so that it can be adapted for different customers.</a:t>
                      </a:r>
                    </a:p>
                  </a:txBody>
                  <a:tcPr marL="73025" marR="73025" marT="0" marB="73025"/>
                </a:tc>
              </a:tr>
              <a:tr h="370840">
                <a:tc>
                  <a:txBody>
                    <a:bodyPr/>
                    <a:lstStyle/>
                    <a:p>
                      <a:pPr algn="l">
                        <a:spcAft>
                          <a:spcPts val="0"/>
                        </a:spcAft>
                      </a:pPr>
                      <a:r>
                        <a:rPr lang="en-GB" sz="1600">
                          <a:solidFill>
                            <a:srgbClr val="000000"/>
                          </a:solidFill>
                          <a:latin typeface="Arial"/>
                          <a:ea typeface="Times New Roman"/>
                          <a:cs typeface="Arial"/>
                        </a:rPr>
                        <a:t>COTS product reuse</a:t>
                      </a:r>
                    </a:p>
                  </a:txBody>
                  <a:tcPr marL="73025" marR="73025" marT="0" marB="73025"/>
                </a:tc>
                <a:tc>
                  <a:txBody>
                    <a:bodyPr/>
                    <a:lstStyle/>
                    <a:p>
                      <a:pPr algn="just">
                        <a:spcAft>
                          <a:spcPts val="0"/>
                        </a:spcAft>
                      </a:pPr>
                      <a:r>
                        <a:rPr lang="en-GB" sz="1600">
                          <a:solidFill>
                            <a:srgbClr val="000000"/>
                          </a:solidFill>
                          <a:latin typeface="Arial"/>
                          <a:ea typeface="Times New Roman"/>
                          <a:cs typeface="Arial"/>
                        </a:rPr>
                        <a:t>Systems are developed by configuring and integrating existing application systems. </a:t>
                      </a:r>
                    </a:p>
                  </a:txBody>
                  <a:tcPr marL="73025" marR="73025" marT="0" marB="73025"/>
                </a:tc>
              </a:tr>
              <a:tr h="370840">
                <a:tc>
                  <a:txBody>
                    <a:bodyPr/>
                    <a:lstStyle/>
                    <a:p>
                      <a:pPr algn="l">
                        <a:spcAft>
                          <a:spcPts val="0"/>
                        </a:spcAft>
                      </a:pPr>
                      <a:r>
                        <a:rPr lang="en-GB" sz="1600">
                          <a:solidFill>
                            <a:srgbClr val="000000"/>
                          </a:solidFill>
                          <a:latin typeface="Arial"/>
                          <a:ea typeface="Times New Roman"/>
                          <a:cs typeface="Arial"/>
                        </a:rPr>
                        <a:t>ERP systems</a:t>
                      </a:r>
                    </a:p>
                  </a:txBody>
                  <a:tcPr marL="73025" marR="73025" marT="0" marB="73025"/>
                </a:tc>
                <a:tc>
                  <a:txBody>
                    <a:bodyPr/>
                    <a:lstStyle/>
                    <a:p>
                      <a:pPr algn="just">
                        <a:spcAft>
                          <a:spcPts val="0"/>
                        </a:spcAft>
                      </a:pPr>
                      <a:r>
                        <a:rPr lang="en-GB" sz="1600">
                          <a:solidFill>
                            <a:srgbClr val="000000"/>
                          </a:solidFill>
                          <a:latin typeface="Arial"/>
                          <a:ea typeface="Times New Roman"/>
                          <a:cs typeface="Arial"/>
                        </a:rPr>
                        <a:t>Large-scale systems that encapsulate generic business functionality and rules are configured for an organization.</a:t>
                      </a:r>
                    </a:p>
                  </a:txBody>
                  <a:tcPr marL="73025" marR="73025" marT="0" marB="73025"/>
                </a:tc>
              </a:tr>
              <a:tr h="370840">
                <a:tc>
                  <a:txBody>
                    <a:bodyPr/>
                    <a:lstStyle/>
                    <a:p>
                      <a:pPr algn="l">
                        <a:spcAft>
                          <a:spcPts val="0"/>
                        </a:spcAft>
                      </a:pPr>
                      <a:r>
                        <a:rPr lang="en-GB" sz="1600">
                          <a:solidFill>
                            <a:srgbClr val="000000"/>
                          </a:solidFill>
                          <a:latin typeface="Arial"/>
                          <a:ea typeface="Times New Roman"/>
                          <a:cs typeface="Arial"/>
                        </a:rPr>
                        <a:t>Configurable vertical applications</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Generic systems are designed so that they can be configured to the needs of specific system customers.</a:t>
                      </a:r>
                    </a:p>
                  </a:txBody>
                  <a:tcPr marL="73025" marR="73025" marT="0" marB="73025"/>
                </a:tc>
              </a:tr>
            </a:tbl>
          </a:graphicData>
        </a:graphic>
      </p:graphicFrame>
      <p:sp>
        <p:nvSpPr>
          <p:cNvPr id="4" name="Slide Number Placeholder 3"/>
          <p:cNvSpPr>
            <a:spLocks noGrp="1"/>
          </p:cNvSpPr>
          <p:nvPr>
            <p:ph type="sldNum" sz="quarter" idx="12"/>
          </p:nvPr>
        </p:nvSpPr>
        <p:spPr/>
        <p:txBody>
          <a:bodyPr/>
          <a:lstStyle/>
          <a:p>
            <a:fld id="{34CF8044-83D2-2543-8CEA-7F647DE98A9A}"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Chapter 16 Software reuse</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7618"/>
            <a:ext cx="8229600" cy="1143000"/>
          </a:xfrm>
        </p:spPr>
        <p:txBody>
          <a:bodyPr/>
          <a:lstStyle/>
          <a:p>
            <a:r>
              <a:rPr lang="en-US" dirty="0" smtClean="0"/>
              <a:t>Approaches </a:t>
            </a:r>
            <a:r>
              <a:rPr lang="en-US" dirty="0"/>
              <a:t>that support software reuse</a:t>
            </a:r>
            <a:r>
              <a:rPr lang="en-GB" dirty="0" smtClean="0"/>
              <a:t> </a:t>
            </a:r>
            <a:endParaRPr lang="en-US" dirty="0"/>
          </a:p>
        </p:txBody>
      </p:sp>
      <p:graphicFrame>
        <p:nvGraphicFramePr>
          <p:cNvPr id="6" name="Content Placeholder 5"/>
          <p:cNvGraphicFramePr>
            <a:graphicFrameLocks noGrp="1"/>
          </p:cNvGraphicFramePr>
          <p:nvPr>
            <p:ph idx="1"/>
          </p:nvPr>
        </p:nvGraphicFramePr>
        <p:xfrm>
          <a:off x="457200" y="2080535"/>
          <a:ext cx="8229600" cy="3364230"/>
        </p:xfrm>
        <a:graphic>
          <a:graphicData uri="http://schemas.openxmlformats.org/drawingml/2006/table">
            <a:tbl>
              <a:tblPr firstRow="1" bandRow="1">
                <a:tableStyleId>{5C22544A-7EE6-4342-B048-85BDC9FD1C3A}</a:tableStyleId>
              </a:tblPr>
              <a:tblGrid>
                <a:gridCol w="2528872"/>
                <a:gridCol w="5700728"/>
              </a:tblGrid>
              <a:tr h="370840">
                <a:tc>
                  <a:txBody>
                    <a:bodyPr/>
                    <a:lstStyle/>
                    <a:p>
                      <a:pPr algn="just">
                        <a:spcAft>
                          <a:spcPts val="0"/>
                        </a:spcAft>
                      </a:pPr>
                      <a:r>
                        <a:rPr lang="en-GB" sz="1600" b="1" dirty="0" smtClean="0">
                          <a:solidFill>
                            <a:srgbClr val="000000"/>
                          </a:solidFill>
                          <a:latin typeface="Arial"/>
                          <a:ea typeface="Times New Roman"/>
                          <a:cs typeface="Arial"/>
                        </a:rPr>
                        <a:t>Approach</a:t>
                      </a:r>
                      <a:endParaRPr lang="en-GB" sz="16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73025" marR="73025" marT="73025" marB="73025"/>
                </a:tc>
              </a:tr>
              <a:tr h="370840">
                <a:tc>
                  <a:txBody>
                    <a:bodyPr/>
                    <a:lstStyle/>
                    <a:p>
                      <a:pPr algn="l">
                        <a:spcAft>
                          <a:spcPts val="0"/>
                        </a:spcAft>
                      </a:pPr>
                      <a:r>
                        <a:rPr lang="en-GB" sz="1600" dirty="0">
                          <a:solidFill>
                            <a:srgbClr val="000000"/>
                          </a:solidFill>
                          <a:latin typeface="Arial"/>
                          <a:ea typeface="Times New Roman"/>
                          <a:cs typeface="Arial"/>
                        </a:rPr>
                        <a:t>Program libraries</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Class and function libraries that implement commonly used abstractions are available for reuse.</a:t>
                      </a:r>
                    </a:p>
                  </a:txBody>
                  <a:tcPr marL="73025" marR="73025" marT="0" marB="73025"/>
                </a:tc>
              </a:tr>
              <a:tr h="370840">
                <a:tc>
                  <a:txBody>
                    <a:bodyPr/>
                    <a:lstStyle/>
                    <a:p>
                      <a:pPr algn="l">
                        <a:spcAft>
                          <a:spcPts val="0"/>
                        </a:spcAft>
                      </a:pPr>
                      <a:r>
                        <a:rPr lang="en-GB" sz="1600">
                          <a:solidFill>
                            <a:srgbClr val="000000"/>
                          </a:solidFill>
                          <a:latin typeface="Arial"/>
                          <a:ea typeface="Times New Roman"/>
                          <a:cs typeface="Arial"/>
                        </a:rPr>
                        <a:t>Model-driven engineering</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Software is represented as domain models and implementation independent models and code is generated from these models. Described in Chapter 5.</a:t>
                      </a:r>
                    </a:p>
                  </a:txBody>
                  <a:tcPr marL="73025" marR="73025" marT="0" marB="73025"/>
                </a:tc>
              </a:tr>
              <a:tr h="370840">
                <a:tc>
                  <a:txBody>
                    <a:bodyPr/>
                    <a:lstStyle/>
                    <a:p>
                      <a:pPr algn="l">
                        <a:spcAft>
                          <a:spcPts val="0"/>
                        </a:spcAft>
                      </a:pPr>
                      <a:r>
                        <a:rPr lang="en-GB" sz="1600">
                          <a:solidFill>
                            <a:srgbClr val="000000"/>
                          </a:solidFill>
                          <a:latin typeface="Arial"/>
                          <a:ea typeface="Times New Roman"/>
                          <a:cs typeface="Arial"/>
                        </a:rPr>
                        <a:t>Program generators</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A generator system embeds knowledge of a type of application and is used to generate systems in that domain from a user-supplied system model.</a:t>
                      </a:r>
                    </a:p>
                  </a:txBody>
                  <a:tcPr marL="73025" marR="73025" marT="0" marB="73025"/>
                </a:tc>
              </a:tr>
              <a:tr h="370840">
                <a:tc>
                  <a:txBody>
                    <a:bodyPr/>
                    <a:lstStyle/>
                    <a:p>
                      <a:pPr algn="l">
                        <a:spcAft>
                          <a:spcPts val="0"/>
                        </a:spcAft>
                      </a:pPr>
                      <a:r>
                        <a:rPr lang="en-GB" sz="1600">
                          <a:solidFill>
                            <a:srgbClr val="000000"/>
                          </a:solidFill>
                          <a:latin typeface="Arial"/>
                          <a:ea typeface="Times New Roman"/>
                          <a:cs typeface="Arial"/>
                        </a:rPr>
                        <a:t>Aspect-oriented software development</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Shared components are woven into an application at different places when the program is compiled. Described in Chapter 21</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73025" marR="73025" marT="0" marB="73025"/>
                </a:tc>
              </a:tr>
            </a:tbl>
          </a:graphicData>
        </a:graphic>
      </p:graphicFrame>
      <p:sp>
        <p:nvSpPr>
          <p:cNvPr id="4" name="Slide Number Placeholder 3"/>
          <p:cNvSpPr>
            <a:spLocks noGrp="1"/>
          </p:cNvSpPr>
          <p:nvPr>
            <p:ph type="sldNum" sz="quarter" idx="12"/>
          </p:nvPr>
        </p:nvSpPr>
        <p:spPr/>
        <p:txBody>
          <a:bodyPr/>
          <a:lstStyle/>
          <a:p>
            <a:fld id="{34CF8044-83D2-2543-8CEA-7F647DE98A9A}"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Chapter 16 Software reuse</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t>Reuse planning factors</a:t>
            </a:r>
          </a:p>
        </p:txBody>
      </p:sp>
      <p:sp>
        <p:nvSpPr>
          <p:cNvPr id="142339" name="Rectangle 3"/>
          <p:cNvSpPr>
            <a:spLocks noGrp="1" noChangeArrowheads="1"/>
          </p:cNvSpPr>
          <p:nvPr>
            <p:ph type="body" idx="1"/>
          </p:nvPr>
        </p:nvSpPr>
        <p:spPr/>
        <p:txBody>
          <a:bodyPr lIns="91797" tIns="45898" rIns="91797" bIns="45898"/>
          <a:lstStyle/>
          <a:p>
            <a:r>
              <a:rPr lang="en-US"/>
              <a:t>The development schedule for the software.</a:t>
            </a:r>
          </a:p>
          <a:p>
            <a:r>
              <a:rPr lang="en-US"/>
              <a:t>The expected software lifetime.</a:t>
            </a:r>
          </a:p>
          <a:p>
            <a:r>
              <a:rPr lang="en-US"/>
              <a:t>The background, skills and experience of the development team.</a:t>
            </a:r>
          </a:p>
          <a:p>
            <a:r>
              <a:rPr lang="en-US"/>
              <a:t>The criticality of the software and its non-functional requirements.</a:t>
            </a:r>
          </a:p>
          <a:p>
            <a:r>
              <a:rPr lang="en-US"/>
              <a:t>The application domain.</a:t>
            </a:r>
          </a:p>
          <a:p>
            <a:r>
              <a:rPr lang="en-US"/>
              <a:t>The execution platform for the software.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GB"/>
              <a:t>Application frameworks</a:t>
            </a:r>
          </a:p>
        </p:txBody>
      </p:sp>
      <p:sp>
        <p:nvSpPr>
          <p:cNvPr id="103427" name="Rectangle 3"/>
          <p:cNvSpPr>
            <a:spLocks noGrp="1" noChangeArrowheads="1"/>
          </p:cNvSpPr>
          <p:nvPr>
            <p:ph type="body" idx="1"/>
          </p:nvPr>
        </p:nvSpPr>
        <p:spPr/>
        <p:txBody>
          <a:bodyPr lIns="91797" tIns="45898" rIns="91797" bIns="45898"/>
          <a:lstStyle/>
          <a:p>
            <a:r>
              <a:rPr lang="en-GB" dirty="0" smtClean="0"/>
              <a:t>Frameworks are moderately large entities that can be reused</a:t>
            </a:r>
            <a:r>
              <a:rPr lang="en-GB" dirty="0" smtClean="0"/>
              <a:t>. They are somewhere between system and component reuse.</a:t>
            </a:r>
          </a:p>
          <a:p>
            <a:r>
              <a:rPr lang="en-GB" dirty="0" smtClean="0"/>
              <a:t>Frameworks </a:t>
            </a:r>
            <a:r>
              <a:rPr lang="en-GB" dirty="0"/>
              <a:t>are a sub-system design made up of a collection of abstract and concrete classes and the interfaces between them.</a:t>
            </a:r>
          </a:p>
          <a:p>
            <a:r>
              <a:rPr lang="en-GB" dirty="0"/>
              <a:t>The sub-system is implemented by adding components to fill in parts of the design and by instantiating the abstract classes in the framework</a:t>
            </a:r>
            <a:r>
              <a:rPr lang="en-GB" dirty="0" smtClean="0"/>
              <a:t>.</a:t>
            </a: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GB"/>
              <a:t>Framework classes</a:t>
            </a:r>
          </a:p>
        </p:txBody>
      </p:sp>
      <p:sp>
        <p:nvSpPr>
          <p:cNvPr id="104451" name="Rectangle 3"/>
          <p:cNvSpPr>
            <a:spLocks noGrp="1" noChangeArrowheads="1"/>
          </p:cNvSpPr>
          <p:nvPr>
            <p:ph type="body" idx="1"/>
          </p:nvPr>
        </p:nvSpPr>
        <p:spPr/>
        <p:txBody>
          <a:bodyPr lIns="91797" tIns="45898" rIns="91797" bIns="45898"/>
          <a:lstStyle/>
          <a:p>
            <a:pPr>
              <a:lnSpc>
                <a:spcPct val="90000"/>
              </a:lnSpc>
            </a:pPr>
            <a:r>
              <a:rPr lang="en-GB"/>
              <a:t>System infrastructure frameworks</a:t>
            </a:r>
          </a:p>
          <a:p>
            <a:pPr lvl="1">
              <a:lnSpc>
                <a:spcPct val="90000"/>
              </a:lnSpc>
            </a:pPr>
            <a:r>
              <a:rPr lang="en-GB"/>
              <a:t>Support the development of system infrastructures such as communications, user interfaces and compilers.</a:t>
            </a:r>
          </a:p>
          <a:p>
            <a:pPr>
              <a:lnSpc>
                <a:spcPct val="90000"/>
              </a:lnSpc>
            </a:pPr>
            <a:r>
              <a:rPr lang="en-GB"/>
              <a:t>Middleware integration frameworks</a:t>
            </a:r>
          </a:p>
          <a:p>
            <a:pPr lvl="1">
              <a:lnSpc>
                <a:spcPct val="90000"/>
              </a:lnSpc>
            </a:pPr>
            <a:r>
              <a:rPr lang="en-GB"/>
              <a:t>Standards and classes that support component communication and information exchange.</a:t>
            </a:r>
          </a:p>
          <a:p>
            <a:pPr>
              <a:lnSpc>
                <a:spcPct val="90000"/>
              </a:lnSpc>
            </a:pPr>
            <a:r>
              <a:rPr lang="en-GB"/>
              <a:t>Enterprise application frameworks</a:t>
            </a:r>
          </a:p>
          <a:p>
            <a:pPr lvl="1">
              <a:lnSpc>
                <a:spcPct val="90000"/>
              </a:lnSpc>
            </a:pPr>
            <a:r>
              <a:rPr lang="en-GB"/>
              <a:t>Support the development of specific types of application such as telecommunications or financial systems.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 frameworks</a:t>
            </a:r>
            <a:endParaRPr lang="en-US" dirty="0"/>
          </a:p>
        </p:txBody>
      </p:sp>
      <p:sp>
        <p:nvSpPr>
          <p:cNvPr id="3" name="Content Placeholder 2"/>
          <p:cNvSpPr>
            <a:spLocks noGrp="1"/>
          </p:cNvSpPr>
          <p:nvPr>
            <p:ph idx="1"/>
          </p:nvPr>
        </p:nvSpPr>
        <p:spPr/>
        <p:txBody>
          <a:bodyPr/>
          <a:lstStyle/>
          <a:p>
            <a:r>
              <a:rPr lang="en-US" dirty="0" smtClean="0"/>
              <a:t>Support the construction of dynamic websites as a front-end for web applications.</a:t>
            </a:r>
          </a:p>
          <a:p>
            <a:r>
              <a:rPr lang="en-US" dirty="0" err="1" smtClean="0"/>
              <a:t>WAFs</a:t>
            </a:r>
            <a:r>
              <a:rPr lang="en-US" dirty="0" smtClean="0"/>
              <a:t> are now available for all of the commonly used web programming languages e.g. Java, Python, Ruby, etc.</a:t>
            </a:r>
          </a:p>
          <a:p>
            <a:r>
              <a:rPr lang="en-US" dirty="0" smtClean="0"/>
              <a:t>Interaction model is based on the Model-View-Controller composite pattern.</a:t>
            </a:r>
            <a:endParaRPr lang="en-US" dirty="0"/>
          </a:p>
        </p:txBody>
      </p:sp>
      <p:sp>
        <p:nvSpPr>
          <p:cNvPr id="4" name="Footer Placeholder 3"/>
          <p:cNvSpPr>
            <a:spLocks noGrp="1"/>
          </p:cNvSpPr>
          <p:nvPr>
            <p:ph type="ftr" sz="quarter" idx="11"/>
          </p:nvPr>
        </p:nvSpPr>
        <p:spPr/>
        <p:txBody>
          <a:bodyPr/>
          <a:lstStyle/>
          <a:p>
            <a:r>
              <a:rPr lang="en-US" smtClean="0"/>
              <a:t>Chapter 16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GB"/>
              <a:t>Model-view controller</a:t>
            </a:r>
          </a:p>
        </p:txBody>
      </p:sp>
      <p:sp>
        <p:nvSpPr>
          <p:cNvPr id="125955" name="Rectangle 3"/>
          <p:cNvSpPr>
            <a:spLocks noGrp="1" noChangeArrowheads="1"/>
          </p:cNvSpPr>
          <p:nvPr>
            <p:ph type="body" idx="1"/>
          </p:nvPr>
        </p:nvSpPr>
        <p:spPr/>
        <p:txBody>
          <a:bodyPr lIns="91797" tIns="45898" rIns="91797" bIns="45898"/>
          <a:lstStyle/>
          <a:p>
            <a:r>
              <a:rPr lang="en-GB" dirty="0"/>
              <a:t>System infrastructure framework for GUI design.</a:t>
            </a:r>
          </a:p>
          <a:p>
            <a:r>
              <a:rPr lang="en-GB" dirty="0"/>
              <a:t>Allows for multiple presentations of an object and separate interactions with these presentations.</a:t>
            </a:r>
          </a:p>
          <a:p>
            <a:r>
              <a:rPr lang="en-GB" dirty="0"/>
              <a:t>MVC framework involves the instantiation of a number of patterns (as discussed</a:t>
            </a:r>
            <a:r>
              <a:rPr lang="en-GB" dirty="0" smtClean="0"/>
              <a:t> in Chapter 7)</a:t>
            </a:r>
            <a:r>
              <a:rPr lang="en-GB" dirty="0"/>
              <a:t>.</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Model-View-Controller pattern</a:t>
            </a:r>
            <a:r>
              <a:rPr lang="en-GB" dirty="0" smtClean="0"/>
              <a:t> </a:t>
            </a:r>
            <a:endParaRPr lang="en-US" dirty="0"/>
          </a:p>
        </p:txBody>
      </p:sp>
      <p:pic>
        <p:nvPicPr>
          <p:cNvPr id="4" name="Content Placeholder 3" descr="16.5 MVC-pattern.eps"/>
          <p:cNvPicPr>
            <a:picLocks noGrp="1" noChangeAspect="1"/>
          </p:cNvPicPr>
          <p:nvPr>
            <p:ph idx="1"/>
          </p:nvPr>
        </p:nvPicPr>
        <mc:AlternateContent>
          <mc:Choice xmlns:ma="http://schemas.microsoft.com/office/mac/drawingml/2008/main" Requires="ma">
            <p:blipFill>
              <a:blip r:embed="rId2"/>
              <a:srcRect t="-16228" b="-16228"/>
              <a:stretch>
                <a:fillRect/>
              </a:stretch>
            </p:blipFill>
          </mc:Choice>
          <mc:Fallback>
            <p:blipFill>
              <a:blip r:embed="rId3"/>
              <a:srcRect t="-16228" b="-16228"/>
              <a:stretch>
                <a:fillRect/>
              </a:stretch>
            </p:blipFill>
          </mc:Fallback>
        </mc:AlternateContent>
        <p:spPr>
          <a:xfrm>
            <a:off x="979526" y="1886248"/>
            <a:ext cx="7280690" cy="4004099"/>
          </a:xfrm>
        </p:spPr>
      </p:pic>
      <p:sp>
        <p:nvSpPr>
          <p:cNvPr id="5" name="Slide Number Placeholder 4"/>
          <p:cNvSpPr>
            <a:spLocks noGrp="1"/>
          </p:cNvSpPr>
          <p:nvPr>
            <p:ph type="sldNum" sz="quarter" idx="12"/>
          </p:nvPr>
        </p:nvSpPr>
        <p:spPr/>
        <p:txBody>
          <a:bodyPr/>
          <a:lstStyle/>
          <a:p>
            <a:fld id="{34CF8044-83D2-2543-8CEA-7F647DE98A9A}" type="slidenum">
              <a:rPr lang="en-US" smtClean="0"/>
              <a:pPr/>
              <a:t>19</a:t>
            </a:fld>
            <a:endParaRPr lang="en-US"/>
          </a:p>
        </p:txBody>
      </p:sp>
      <p:sp>
        <p:nvSpPr>
          <p:cNvPr id="6" name="Footer Placeholder 5"/>
          <p:cNvSpPr>
            <a:spLocks noGrp="1"/>
          </p:cNvSpPr>
          <p:nvPr>
            <p:ph type="ftr" sz="quarter" idx="11"/>
          </p:nvPr>
        </p:nvSpPr>
        <p:spPr/>
        <p:txBody>
          <a:bodyPr/>
          <a:lstStyle/>
          <a:p>
            <a:r>
              <a:rPr lang="en-US" smtClean="0"/>
              <a:t>Chapter 16 Software reuse</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GB" dirty="0" smtClean="0"/>
              <a:t>The reuse landscape </a:t>
            </a:r>
            <a:endParaRPr lang="en-GB" dirty="0" smtClean="0"/>
          </a:p>
          <a:p>
            <a:r>
              <a:rPr lang="en-GB" dirty="0" smtClean="0"/>
              <a:t>Application </a:t>
            </a:r>
            <a:r>
              <a:rPr lang="en-GB" dirty="0" smtClean="0"/>
              <a:t>frameworks</a:t>
            </a:r>
            <a:endParaRPr lang="en-GB" dirty="0" smtClean="0"/>
          </a:p>
          <a:p>
            <a:r>
              <a:rPr lang="en-GB" dirty="0" smtClean="0"/>
              <a:t>Software </a:t>
            </a:r>
            <a:r>
              <a:rPr lang="en-GB" dirty="0" smtClean="0"/>
              <a:t>product lines </a:t>
            </a:r>
            <a:endParaRPr lang="en-GB" dirty="0" smtClean="0"/>
          </a:p>
          <a:p>
            <a:r>
              <a:rPr lang="en-GB" dirty="0" smtClean="0"/>
              <a:t>COTS </a:t>
            </a:r>
            <a:r>
              <a:rPr lang="en-GB" dirty="0" smtClean="0"/>
              <a:t>product reuse</a:t>
            </a:r>
          </a:p>
          <a:p>
            <a:endParaRPr lang="en-US" dirty="0"/>
          </a:p>
        </p:txBody>
      </p:sp>
      <p:sp>
        <p:nvSpPr>
          <p:cNvPr id="4" name="Footer Placeholder 3"/>
          <p:cNvSpPr>
            <a:spLocks noGrp="1"/>
          </p:cNvSpPr>
          <p:nvPr>
            <p:ph type="ftr" sz="quarter" idx="11"/>
          </p:nvPr>
        </p:nvSpPr>
        <p:spPr/>
        <p:txBody>
          <a:bodyPr/>
          <a:lstStyle/>
          <a:p>
            <a:r>
              <a:rPr lang="en-US" smtClean="0"/>
              <a:t>Chapter 16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WAF features</a:t>
            </a:r>
            <a:endParaRPr lang="en-US" dirty="0"/>
          </a:p>
        </p:txBody>
      </p:sp>
      <p:sp>
        <p:nvSpPr>
          <p:cNvPr id="3" name="Content Placeholder 2"/>
          <p:cNvSpPr>
            <a:spLocks noGrp="1"/>
          </p:cNvSpPr>
          <p:nvPr>
            <p:ph idx="1"/>
          </p:nvPr>
        </p:nvSpPr>
        <p:spPr>
          <a:xfrm>
            <a:off x="457200" y="1532650"/>
            <a:ext cx="8229600" cy="4525963"/>
          </a:xfrm>
        </p:spPr>
        <p:txBody>
          <a:bodyPr/>
          <a:lstStyle/>
          <a:p>
            <a:r>
              <a:rPr lang="en-GB" sz="1800" i="1" dirty="0" smtClean="0"/>
              <a:t>Security</a:t>
            </a:r>
            <a:r>
              <a:rPr lang="en-GB" sz="1800" dirty="0" smtClean="0"/>
              <a:t> </a:t>
            </a:r>
          </a:p>
          <a:p>
            <a:pPr lvl="1"/>
            <a:r>
              <a:rPr lang="en-GB" sz="1600" dirty="0" err="1" smtClean="0"/>
              <a:t>WAFs</a:t>
            </a:r>
            <a:r>
              <a:rPr lang="en-GB" sz="1600" dirty="0" smtClean="0"/>
              <a:t> </a:t>
            </a:r>
            <a:r>
              <a:rPr lang="en-GB" sz="1600" dirty="0" smtClean="0"/>
              <a:t>may include classes to help implement user authentication (login) and </a:t>
            </a:r>
            <a:r>
              <a:rPr lang="en-GB" sz="1600" dirty="0" smtClean="0"/>
              <a:t>access.</a:t>
            </a:r>
          </a:p>
          <a:p>
            <a:r>
              <a:rPr lang="en-GB" sz="1800" i="1" dirty="0" smtClean="0"/>
              <a:t>Dynamic </a:t>
            </a:r>
            <a:r>
              <a:rPr lang="en-GB" sz="1800" i="1" dirty="0" smtClean="0"/>
              <a:t>web pages</a:t>
            </a:r>
            <a:r>
              <a:rPr lang="en-GB" sz="1800" i="1" dirty="0" smtClean="0"/>
              <a:t> </a:t>
            </a:r>
          </a:p>
          <a:p>
            <a:pPr lvl="1"/>
            <a:r>
              <a:rPr lang="en-GB" sz="1600" dirty="0" smtClean="0"/>
              <a:t>Classes </a:t>
            </a:r>
            <a:r>
              <a:rPr lang="en-GB" sz="1600" dirty="0" smtClean="0"/>
              <a:t>are provided to help you define web page templates and to populate these dynamically</a:t>
            </a:r>
            <a:r>
              <a:rPr lang="en-GB" sz="1600" dirty="0" smtClean="0"/>
              <a:t> from </a:t>
            </a:r>
            <a:r>
              <a:rPr lang="en-GB" sz="1600" dirty="0" smtClean="0"/>
              <a:t>the system database.</a:t>
            </a:r>
            <a:endParaRPr lang="en-GB" sz="1600" dirty="0" smtClean="0"/>
          </a:p>
          <a:p>
            <a:r>
              <a:rPr lang="en-GB" sz="1800" i="1" dirty="0" smtClean="0"/>
              <a:t>Database </a:t>
            </a:r>
            <a:r>
              <a:rPr lang="en-GB" sz="1800" i="1" dirty="0" smtClean="0"/>
              <a:t>support</a:t>
            </a:r>
            <a:r>
              <a:rPr lang="en-GB" sz="1800" dirty="0" smtClean="0"/>
              <a:t> </a:t>
            </a:r>
          </a:p>
          <a:p>
            <a:pPr lvl="1"/>
            <a:r>
              <a:rPr lang="en-GB" sz="1600" dirty="0" smtClean="0"/>
              <a:t>The </a:t>
            </a:r>
            <a:r>
              <a:rPr lang="en-GB" sz="1600" dirty="0" smtClean="0"/>
              <a:t>framework may provide classes that provide an abstract interface to different databases.</a:t>
            </a:r>
            <a:endParaRPr lang="en-GB" sz="1600" dirty="0" smtClean="0"/>
          </a:p>
          <a:p>
            <a:r>
              <a:rPr lang="en-GB" sz="1800" i="1" dirty="0" smtClean="0"/>
              <a:t>Session </a:t>
            </a:r>
            <a:r>
              <a:rPr lang="en-GB" sz="1800" i="1" dirty="0" smtClean="0"/>
              <a:t>management</a:t>
            </a:r>
            <a:r>
              <a:rPr lang="en-GB" sz="1800" dirty="0" smtClean="0"/>
              <a:t> </a:t>
            </a:r>
          </a:p>
          <a:p>
            <a:pPr lvl="1"/>
            <a:r>
              <a:rPr lang="en-GB" sz="1600" dirty="0" smtClean="0"/>
              <a:t>Classes </a:t>
            </a:r>
            <a:r>
              <a:rPr lang="en-GB" sz="1600" dirty="0" smtClean="0"/>
              <a:t>to create and manage sessions (a number of interactions with the system by a user) are usually part of a WAF.</a:t>
            </a:r>
            <a:endParaRPr lang="en-GB" sz="1600" dirty="0" smtClean="0"/>
          </a:p>
          <a:p>
            <a:r>
              <a:rPr lang="en-GB" sz="1800" i="1" dirty="0" smtClean="0"/>
              <a:t>User </a:t>
            </a:r>
            <a:r>
              <a:rPr lang="en-GB" sz="1800" i="1" dirty="0" smtClean="0"/>
              <a:t>interaction</a:t>
            </a:r>
            <a:r>
              <a:rPr lang="en-GB" sz="1800" dirty="0" smtClean="0"/>
              <a:t> </a:t>
            </a:r>
          </a:p>
          <a:p>
            <a:pPr lvl="1"/>
            <a:r>
              <a:rPr lang="en-GB" sz="1600" dirty="0" smtClean="0"/>
              <a:t>Most </a:t>
            </a:r>
            <a:r>
              <a:rPr lang="en-GB" sz="1600" dirty="0" smtClean="0"/>
              <a:t>web frameworks now provide AJAX support (</a:t>
            </a:r>
            <a:r>
              <a:rPr lang="en-GB" sz="1600" dirty="0" err="1" smtClean="0"/>
              <a:t>Holdener</a:t>
            </a:r>
            <a:r>
              <a:rPr lang="en-GB" sz="1600" dirty="0" smtClean="0"/>
              <a:t>, 2008), which allows more interactive web pages to be created</a:t>
            </a:r>
            <a:r>
              <a:rPr lang="en-GB" sz="1600" dirty="0" smtClean="0"/>
              <a:t>.</a:t>
            </a:r>
            <a:endParaRPr lang="en-GB" sz="1600" dirty="0" smtClean="0"/>
          </a:p>
        </p:txBody>
      </p:sp>
      <p:sp>
        <p:nvSpPr>
          <p:cNvPr id="4" name="Footer Placeholder 3"/>
          <p:cNvSpPr>
            <a:spLocks noGrp="1"/>
          </p:cNvSpPr>
          <p:nvPr>
            <p:ph type="ftr" sz="quarter" idx="11"/>
          </p:nvPr>
        </p:nvSpPr>
        <p:spPr/>
        <p:txBody>
          <a:bodyPr/>
          <a:lstStyle/>
          <a:p>
            <a:r>
              <a:rPr lang="en-US" smtClean="0"/>
              <a:t>Chapter 16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GB"/>
              <a:t>Extending frameworks</a:t>
            </a:r>
          </a:p>
        </p:txBody>
      </p:sp>
      <p:sp>
        <p:nvSpPr>
          <p:cNvPr id="124931" name="Rectangle 3"/>
          <p:cNvSpPr>
            <a:spLocks noGrp="1" noChangeArrowheads="1"/>
          </p:cNvSpPr>
          <p:nvPr>
            <p:ph type="body" idx="1"/>
          </p:nvPr>
        </p:nvSpPr>
        <p:spPr/>
        <p:txBody>
          <a:bodyPr lIns="91797" tIns="45898" rIns="91797" bIns="45898"/>
          <a:lstStyle/>
          <a:p>
            <a:r>
              <a:rPr lang="en-GB" sz="2300" dirty="0"/>
              <a:t>Frameworks are generic and are extended to create a more specific application or sub-system</a:t>
            </a:r>
            <a:r>
              <a:rPr lang="en-GB" sz="2300" dirty="0" smtClean="0"/>
              <a:t>. They provide a skeleton architecture for the system.</a:t>
            </a:r>
          </a:p>
          <a:p>
            <a:r>
              <a:rPr lang="en-GB" sz="2300" dirty="0"/>
              <a:t>Extending the framework involves</a:t>
            </a:r>
          </a:p>
          <a:p>
            <a:pPr lvl="1"/>
            <a:r>
              <a:rPr lang="en-GB" sz="2100" dirty="0"/>
              <a:t>Adding concrete classes that inherit operations from abstract classes in the framework;</a:t>
            </a:r>
          </a:p>
          <a:p>
            <a:pPr lvl="1"/>
            <a:r>
              <a:rPr lang="en-GB" sz="2100" dirty="0"/>
              <a:t>Adding methods that are called in response to events that are recognised by the framework.</a:t>
            </a:r>
          </a:p>
          <a:p>
            <a:r>
              <a:rPr lang="en-GB" sz="2300" dirty="0"/>
              <a:t>Problem with frameworks is their complexity which means that it takes a long time to use them effectively.</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Inversion </a:t>
            </a:r>
            <a:r>
              <a:rPr lang="en-US" dirty="0"/>
              <a:t>of control in frameworks</a:t>
            </a:r>
            <a:r>
              <a:rPr lang="en-GB" dirty="0" smtClean="0"/>
              <a:t> </a:t>
            </a:r>
            <a:endParaRPr lang="en-US" dirty="0"/>
          </a:p>
        </p:txBody>
      </p:sp>
      <p:pic>
        <p:nvPicPr>
          <p:cNvPr id="4" name="Content Placeholder 3" descr="16.6 Frameworks.eps"/>
          <p:cNvPicPr>
            <a:picLocks noGrp="1" noChangeAspect="1"/>
          </p:cNvPicPr>
          <p:nvPr>
            <p:ph idx="1"/>
          </p:nvPr>
        </p:nvPicPr>
        <mc:AlternateContent>
          <mc:Choice xmlns:ma="http://schemas.microsoft.com/office/mac/drawingml/2008/main" Requires="ma">
            <p:blipFill>
              <a:blip r:embed="rId2"/>
              <a:srcRect t="-15481" b="-15481"/>
              <a:stretch>
                <a:fillRect/>
              </a:stretch>
            </p:blipFill>
          </mc:Choice>
          <mc:Fallback>
            <p:blipFill>
              <a:blip r:embed="rId3"/>
              <a:srcRect t="-15481" b="-15481"/>
              <a:stretch>
                <a:fillRect/>
              </a:stretch>
            </p:blipFill>
          </mc:Fallback>
        </mc:AlternateContent>
        <p:spPr>
          <a:xfrm>
            <a:off x="-1037411" y="1600200"/>
            <a:ext cx="8229600" cy="4525963"/>
          </a:xfrm>
        </p:spPr>
      </p:pic>
      <p:sp>
        <p:nvSpPr>
          <p:cNvPr id="5" name="Slide Number Placeholder 4"/>
          <p:cNvSpPr>
            <a:spLocks noGrp="1"/>
          </p:cNvSpPr>
          <p:nvPr>
            <p:ph type="sldNum" sz="quarter" idx="12"/>
          </p:nvPr>
        </p:nvSpPr>
        <p:spPr/>
        <p:txBody>
          <a:bodyPr/>
          <a:lstStyle/>
          <a:p>
            <a:fld id="{34CF8044-83D2-2543-8CEA-7F647DE98A9A}" type="slidenum">
              <a:rPr lang="en-US" smtClean="0"/>
              <a:pPr/>
              <a:t>22</a:t>
            </a:fld>
            <a:endParaRPr lang="en-US"/>
          </a:p>
        </p:txBody>
      </p:sp>
      <p:sp>
        <p:nvSpPr>
          <p:cNvPr id="6" name="Footer Placeholder 5"/>
          <p:cNvSpPr>
            <a:spLocks noGrp="1"/>
          </p:cNvSpPr>
          <p:nvPr>
            <p:ph type="ftr" sz="quarter" idx="11"/>
          </p:nvPr>
        </p:nvSpPr>
        <p:spPr/>
        <p:txBody>
          <a:bodyPr/>
          <a:lstStyle/>
          <a:p>
            <a:r>
              <a:rPr lang="en-US" smtClean="0"/>
              <a:t>Chapter 16 Software reuse</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pPr>
              <a:spcAft>
                <a:spcPts val="0"/>
              </a:spcAft>
            </a:pPr>
            <a:r>
              <a:rPr lang="en-GB" sz="2000" dirty="0" smtClean="0"/>
              <a:t>Most new business software systems are now developed by reusing knowledge and code from previously implemented systems.</a:t>
            </a:r>
          </a:p>
          <a:p>
            <a:pPr>
              <a:spcAft>
                <a:spcPts val="0"/>
              </a:spcAft>
            </a:pPr>
            <a:r>
              <a:rPr lang="en-GB" sz="2000" dirty="0" smtClean="0"/>
              <a:t>There are many different ways to reuse software. These range from the reuse of classes and methods in libraries to the reuse of complete application systems.</a:t>
            </a:r>
          </a:p>
          <a:p>
            <a:pPr>
              <a:spcAft>
                <a:spcPts val="0"/>
              </a:spcAft>
            </a:pPr>
            <a:r>
              <a:rPr lang="en-GB" sz="2000" dirty="0" smtClean="0"/>
              <a:t>The advantages of software reuse are lower costs, faster software development and lower risks. System dependability is increased. Specialists can be used more effectively by concentrating their expertise on the design of reusable components.</a:t>
            </a:r>
          </a:p>
          <a:p>
            <a:pPr>
              <a:spcAft>
                <a:spcPts val="0"/>
              </a:spcAft>
            </a:pPr>
            <a:r>
              <a:rPr lang="en-GB" sz="2000" dirty="0" smtClean="0"/>
              <a:t>Application frameworks are collections of concrete and abstract objects that are designed for reuse through specialization and the addition of new objects. They usually incorporate good design practice through design patterns.</a:t>
            </a:r>
          </a:p>
          <a:p>
            <a:endParaRPr lang="en-US" dirty="0"/>
          </a:p>
        </p:txBody>
      </p:sp>
      <p:sp>
        <p:nvSpPr>
          <p:cNvPr id="4" name="Footer Placeholder 3"/>
          <p:cNvSpPr>
            <a:spLocks noGrp="1"/>
          </p:cNvSpPr>
          <p:nvPr>
            <p:ph type="ftr" sz="quarter" idx="11"/>
          </p:nvPr>
        </p:nvSpPr>
        <p:spPr/>
        <p:txBody>
          <a:bodyPr/>
          <a:lstStyle/>
          <a:p>
            <a:r>
              <a:rPr lang="en-US" smtClean="0"/>
              <a:t>Chapter 16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16 – Software Reuse</a:t>
            </a:r>
            <a:endParaRPr lang="en-US" dirty="0"/>
          </a:p>
        </p:txBody>
      </p:sp>
      <p:sp>
        <p:nvSpPr>
          <p:cNvPr id="3" name="Subtitle 2"/>
          <p:cNvSpPr>
            <a:spLocks noGrp="1"/>
          </p:cNvSpPr>
          <p:nvPr>
            <p:ph type="subTitle" idx="1"/>
          </p:nvPr>
        </p:nvSpPr>
        <p:spPr/>
        <p:txBody>
          <a:bodyPr/>
          <a:lstStyle/>
          <a:p>
            <a:r>
              <a:rPr lang="en-US" dirty="0" smtClean="0"/>
              <a:t>Lecture 2</a:t>
            </a:r>
            <a:endParaRPr lang="en-US" dirty="0"/>
          </a:p>
        </p:txBody>
      </p:sp>
      <p:sp>
        <p:nvSpPr>
          <p:cNvPr id="4" name="Slide Number Placeholder 3"/>
          <p:cNvSpPr>
            <a:spLocks noGrp="1"/>
          </p:cNvSpPr>
          <p:nvPr>
            <p:ph type="sldNum" sz="quarter" idx="12"/>
          </p:nvPr>
        </p:nvSpPr>
        <p:spPr/>
        <p:txBody>
          <a:bodyPr/>
          <a:lstStyle/>
          <a:p>
            <a:fld id="{34CF8044-83D2-2543-8CEA-7F647DE98A9A}"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Chapter 16 Software reuse</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GB" smtClean="0"/>
              <a:t>Software product lines</a:t>
            </a:r>
            <a:endParaRPr lang="en-GB"/>
          </a:p>
        </p:txBody>
      </p:sp>
      <p:sp>
        <p:nvSpPr>
          <p:cNvPr id="98307" name="Rectangle 3"/>
          <p:cNvSpPr>
            <a:spLocks noGrp="1" noChangeArrowheads="1"/>
          </p:cNvSpPr>
          <p:nvPr>
            <p:ph type="body" idx="1"/>
          </p:nvPr>
        </p:nvSpPr>
        <p:spPr/>
        <p:txBody>
          <a:bodyPr/>
          <a:lstStyle/>
          <a:p>
            <a:r>
              <a:rPr lang="en-GB" dirty="0" smtClean="0"/>
              <a:t>Software product lines or application families are applications with generic functionality that can be adapted and configured for use in a specific context.</a:t>
            </a:r>
          </a:p>
          <a:p>
            <a:r>
              <a:rPr lang="en-GB" dirty="0" smtClean="0"/>
              <a:t>A software product line is a set of applications with a common architecture and shared components, with each application specialized to reflect different requirements. </a:t>
            </a:r>
          </a:p>
          <a:p>
            <a:r>
              <a:rPr lang="en-GB" dirty="0" smtClean="0"/>
              <a:t>Adaptation may involve:</a:t>
            </a:r>
          </a:p>
          <a:p>
            <a:pPr lvl="1"/>
            <a:r>
              <a:rPr lang="en-GB" dirty="0" smtClean="0"/>
              <a:t>Component and system configuration;</a:t>
            </a:r>
          </a:p>
          <a:p>
            <a:pPr lvl="1"/>
            <a:r>
              <a:rPr lang="en-GB" dirty="0" smtClean="0"/>
              <a:t>Adding new components to the system;</a:t>
            </a:r>
          </a:p>
          <a:p>
            <a:pPr lvl="1"/>
            <a:r>
              <a:rPr lang="en-GB" dirty="0" smtClean="0"/>
              <a:t>Selecting from a library of existing components;</a:t>
            </a:r>
          </a:p>
          <a:p>
            <a:pPr lvl="1"/>
            <a:r>
              <a:rPr lang="en-GB" dirty="0" smtClean="0"/>
              <a:t>Modifying components to meet new requirements.</a:t>
            </a:r>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frameworks and product lines</a:t>
            </a:r>
            <a:endParaRPr lang="en-US" dirty="0"/>
          </a:p>
        </p:txBody>
      </p:sp>
      <p:sp>
        <p:nvSpPr>
          <p:cNvPr id="3" name="Content Placeholder 2"/>
          <p:cNvSpPr>
            <a:spLocks noGrp="1"/>
          </p:cNvSpPr>
          <p:nvPr>
            <p:ph idx="1"/>
          </p:nvPr>
        </p:nvSpPr>
        <p:spPr/>
        <p:txBody>
          <a:bodyPr/>
          <a:lstStyle/>
          <a:p>
            <a:r>
              <a:rPr lang="en-US" dirty="0" smtClean="0"/>
              <a:t>Application frameworks rely on object-oriented features such as polymorphism to implement extensions. Product lines need not be object-oriented (e.g. embedded software for a mobile phone)</a:t>
            </a:r>
          </a:p>
          <a:p>
            <a:r>
              <a:rPr lang="en-US" dirty="0" smtClean="0"/>
              <a:t>Application frameworks focus on providing technical rather than domain-specific support. Product lines embed domain and platform information.</a:t>
            </a:r>
          </a:p>
          <a:p>
            <a:r>
              <a:rPr lang="en-US" dirty="0" smtClean="0"/>
              <a:t>Product lines often control applications for equipment.</a:t>
            </a:r>
          </a:p>
          <a:p>
            <a:r>
              <a:rPr lang="en-US" dirty="0" smtClean="0"/>
              <a:t>Software product lines are made up of a family of applications, usually owned by the same organization. </a:t>
            </a:r>
            <a:endParaRPr lang="en-US" dirty="0"/>
          </a:p>
        </p:txBody>
      </p:sp>
      <p:sp>
        <p:nvSpPr>
          <p:cNvPr id="4" name="Footer Placeholder 3"/>
          <p:cNvSpPr>
            <a:spLocks noGrp="1"/>
          </p:cNvSpPr>
          <p:nvPr>
            <p:ph type="ftr" sz="quarter" idx="11"/>
          </p:nvPr>
        </p:nvSpPr>
        <p:spPr/>
        <p:txBody>
          <a:bodyPr/>
          <a:lstStyle/>
          <a:p>
            <a:r>
              <a:rPr lang="en-US" smtClean="0"/>
              <a:t>Chapter 16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dirty="0" smtClean="0"/>
              <a:t>Product line specialisation</a:t>
            </a:r>
            <a:endParaRPr lang="en-GB" dirty="0"/>
          </a:p>
        </p:txBody>
      </p:sp>
      <p:sp>
        <p:nvSpPr>
          <p:cNvPr id="111619" name="Rectangle 3"/>
          <p:cNvSpPr>
            <a:spLocks noGrp="1" noChangeArrowheads="1"/>
          </p:cNvSpPr>
          <p:nvPr>
            <p:ph type="body" idx="1"/>
          </p:nvPr>
        </p:nvSpPr>
        <p:spPr/>
        <p:txBody>
          <a:bodyPr lIns="91797" tIns="45898" rIns="91797" bIns="45898"/>
          <a:lstStyle/>
          <a:p>
            <a:pPr>
              <a:lnSpc>
                <a:spcPct val="90000"/>
              </a:lnSpc>
            </a:pPr>
            <a:r>
              <a:rPr lang="en-GB" sz="2300" dirty="0"/>
              <a:t>Platform </a:t>
            </a:r>
            <a:r>
              <a:rPr lang="en-GB" sz="2300" dirty="0" smtClean="0"/>
              <a:t>specialization</a:t>
            </a:r>
            <a:endParaRPr lang="en-GB" sz="2300" dirty="0"/>
          </a:p>
          <a:p>
            <a:pPr lvl="1">
              <a:lnSpc>
                <a:spcPct val="90000"/>
              </a:lnSpc>
            </a:pPr>
            <a:r>
              <a:rPr lang="en-GB" sz="2100" dirty="0"/>
              <a:t>Different versions of the application are developed for different platforms.</a:t>
            </a:r>
          </a:p>
          <a:p>
            <a:pPr>
              <a:lnSpc>
                <a:spcPct val="90000"/>
              </a:lnSpc>
            </a:pPr>
            <a:r>
              <a:rPr lang="en-GB" sz="2300" dirty="0"/>
              <a:t>Environment </a:t>
            </a:r>
            <a:r>
              <a:rPr lang="en-GB" sz="2300" dirty="0" smtClean="0"/>
              <a:t>specialization</a:t>
            </a:r>
            <a:endParaRPr lang="en-GB" sz="2300" dirty="0"/>
          </a:p>
          <a:p>
            <a:pPr lvl="1">
              <a:lnSpc>
                <a:spcPct val="90000"/>
              </a:lnSpc>
            </a:pPr>
            <a:r>
              <a:rPr lang="en-GB" sz="2100" dirty="0"/>
              <a:t>Different versions of the application are created to handle different operating environments e.g. different types of communication equipment.</a:t>
            </a:r>
          </a:p>
          <a:p>
            <a:pPr>
              <a:lnSpc>
                <a:spcPct val="90000"/>
              </a:lnSpc>
            </a:pPr>
            <a:r>
              <a:rPr lang="en-GB" sz="2300" dirty="0"/>
              <a:t>Functional </a:t>
            </a:r>
            <a:r>
              <a:rPr lang="en-GB" sz="2300" dirty="0" smtClean="0"/>
              <a:t>specialization</a:t>
            </a:r>
            <a:endParaRPr lang="en-GB" sz="2300" dirty="0"/>
          </a:p>
          <a:p>
            <a:pPr lvl="1">
              <a:lnSpc>
                <a:spcPct val="90000"/>
              </a:lnSpc>
            </a:pPr>
            <a:r>
              <a:rPr lang="en-GB" sz="2100" dirty="0"/>
              <a:t>Different versions of the application are created for customers with different requirements.</a:t>
            </a:r>
          </a:p>
          <a:p>
            <a:pPr>
              <a:lnSpc>
                <a:spcPct val="90000"/>
              </a:lnSpc>
            </a:pPr>
            <a:r>
              <a:rPr lang="en-GB" sz="2300" dirty="0"/>
              <a:t>Process </a:t>
            </a:r>
            <a:r>
              <a:rPr lang="en-GB" sz="2300" dirty="0" smtClean="0"/>
              <a:t>specialization</a:t>
            </a:r>
            <a:endParaRPr lang="en-GB" sz="2300" dirty="0"/>
          </a:p>
          <a:p>
            <a:pPr lvl="1">
              <a:lnSpc>
                <a:spcPct val="90000"/>
              </a:lnSpc>
            </a:pPr>
            <a:r>
              <a:rPr lang="en-GB" sz="2100" dirty="0"/>
              <a:t>Different versions of the application are created to support different business processes.</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GB"/>
              <a:t>Product line architectures</a:t>
            </a:r>
          </a:p>
        </p:txBody>
      </p:sp>
      <p:sp>
        <p:nvSpPr>
          <p:cNvPr id="129027" name="Rectangle 3"/>
          <p:cNvSpPr>
            <a:spLocks noGrp="1" noChangeArrowheads="1"/>
          </p:cNvSpPr>
          <p:nvPr>
            <p:ph type="body" idx="1"/>
          </p:nvPr>
        </p:nvSpPr>
        <p:spPr/>
        <p:txBody>
          <a:bodyPr lIns="91797" tIns="45898" rIns="91797" bIns="45898"/>
          <a:lstStyle/>
          <a:p>
            <a:r>
              <a:rPr lang="en-GB"/>
              <a:t>Architectures must be structured in such a way to separate different sub-systems and to allow them to be modified.</a:t>
            </a:r>
          </a:p>
          <a:p>
            <a:r>
              <a:rPr lang="en-GB"/>
              <a:t>The architecture should also separate entities and their descriptions and the higher levels in the system access entities through descriptions rather than directly.</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a:t>
            </a:r>
            <a:r>
              <a:rPr lang="en-US" b="1" dirty="0" smtClean="0"/>
              <a:t> </a:t>
            </a:r>
            <a:r>
              <a:rPr lang="en-US" dirty="0"/>
              <a:t>architecture of a resource allocation system</a:t>
            </a:r>
            <a:r>
              <a:rPr lang="en-GB" dirty="0" smtClean="0"/>
              <a:t> </a:t>
            </a:r>
            <a:endParaRPr lang="en-US" dirty="0"/>
          </a:p>
        </p:txBody>
      </p:sp>
      <p:pic>
        <p:nvPicPr>
          <p:cNvPr id="6" name="Content Placeholder 5" descr="16.7 ResourceAllocSys.eps"/>
          <p:cNvPicPr>
            <a:picLocks noGrp="1" noChangeAspect="1"/>
          </p:cNvPicPr>
          <p:nvPr>
            <p:ph idx="1"/>
          </p:nvPr>
        </p:nvPicPr>
        <mc:AlternateContent>
          <mc:Choice xmlns:ma="http://schemas.microsoft.com/office/mac/drawingml/2008/main" Requires="ma">
            <p:blipFill>
              <a:blip r:embed="rId2"/>
              <a:srcRect l="-39653" r="-39653"/>
              <a:stretch>
                <a:fillRect/>
              </a:stretch>
            </p:blipFill>
          </mc:Choice>
          <mc:Fallback>
            <p:blipFill>
              <a:blip r:embed="rId3"/>
              <a:srcRect l="-39653" r="-39653"/>
              <a:stretch>
                <a:fillRect/>
              </a:stretch>
            </p:blipFill>
          </mc:Fallback>
        </mc:AlternateContent>
        <p:spPr>
          <a:xfrm>
            <a:off x="880507" y="1748946"/>
            <a:ext cx="7222349" cy="3972014"/>
          </a:xfrm>
        </p:spPr>
      </p:pic>
      <p:sp>
        <p:nvSpPr>
          <p:cNvPr id="4" name="Slide Number Placeholder 3"/>
          <p:cNvSpPr>
            <a:spLocks noGrp="1"/>
          </p:cNvSpPr>
          <p:nvPr>
            <p:ph type="sldNum" sz="quarter" idx="12"/>
          </p:nvPr>
        </p:nvSpPr>
        <p:spPr/>
        <p:txBody>
          <a:bodyPr/>
          <a:lstStyle/>
          <a:p>
            <a:fld id="{34CF8044-83D2-2543-8CEA-7F647DE98A9A}"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Chapter 16 Software reuse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GB"/>
              <a:t>Software reuse</a:t>
            </a:r>
          </a:p>
        </p:txBody>
      </p:sp>
      <p:sp>
        <p:nvSpPr>
          <p:cNvPr id="97283" name="Rectangle 3"/>
          <p:cNvSpPr>
            <a:spLocks noGrp="1" noChangeArrowheads="1"/>
          </p:cNvSpPr>
          <p:nvPr>
            <p:ph type="body" idx="1"/>
          </p:nvPr>
        </p:nvSpPr>
        <p:spPr/>
        <p:txBody>
          <a:bodyPr lIns="91797" tIns="45898" rIns="91797" bIns="45898"/>
          <a:lstStyle/>
          <a:p>
            <a:r>
              <a:rPr lang="en-GB" dirty="0"/>
              <a:t>In most engineering disciplines, systems are designed by composing existing components that have been used in other systems.</a:t>
            </a:r>
          </a:p>
          <a:p>
            <a:r>
              <a:rPr lang="en-GB" dirty="0"/>
              <a:t>Software engineering has been more focused on original development but it is now recognised that to achieve better software, more quickly and at lower cost, we need</a:t>
            </a:r>
            <a:r>
              <a:rPr lang="en-GB" dirty="0" smtClean="0"/>
              <a:t> a </a:t>
            </a:r>
            <a:r>
              <a:rPr lang="en-GB" dirty="0"/>
              <a:t>design process that is based on systematic software reuse</a:t>
            </a:r>
            <a:r>
              <a:rPr lang="en-GB" dirty="0" smtClean="0"/>
              <a:t>.</a:t>
            </a:r>
          </a:p>
          <a:p>
            <a:r>
              <a:rPr lang="en-GB" dirty="0" smtClean="0"/>
              <a:t>There has been a  major switch to reuse-based development over the past 10 years.</a:t>
            </a:r>
            <a:endParaRPr lang="en-GB" dirty="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product line architecture of a vehicle </a:t>
            </a:r>
            <a:r>
              <a:rPr lang="en-US" dirty="0" err="1" smtClean="0"/>
              <a:t>dIspatcher</a:t>
            </a:r>
            <a:endParaRPr lang="en-US" dirty="0"/>
          </a:p>
        </p:txBody>
      </p:sp>
      <p:pic>
        <p:nvPicPr>
          <p:cNvPr id="4" name="Content Placeholder 3" descr="16.8 DespatchSys.eps"/>
          <p:cNvPicPr>
            <a:picLocks noGrp="1" noChangeAspect="1"/>
          </p:cNvPicPr>
          <p:nvPr>
            <p:ph idx="1"/>
          </p:nvPr>
        </p:nvPicPr>
        <mc:AlternateContent>
          <mc:Choice xmlns:ma="http://schemas.microsoft.com/office/mac/drawingml/2008/main" Requires="ma">
            <p:blipFill>
              <a:blip r:embed="rId2"/>
              <a:srcRect l="-12783" r="-12783"/>
              <a:stretch>
                <a:fillRect/>
              </a:stretch>
            </p:blipFill>
          </mc:Choice>
          <mc:Fallback>
            <p:blipFill>
              <a:blip r:embed="rId3"/>
              <a:srcRect l="-12783" r="-12783"/>
              <a:stretch>
                <a:fillRect/>
              </a:stretch>
            </p:blipFill>
          </mc:Fallback>
        </mc:AlternateContent>
        <p:spPr>
          <a:xfrm>
            <a:off x="1269492" y="1909133"/>
            <a:ext cx="6452998" cy="3548900"/>
          </a:xfrm>
        </p:spPr>
      </p:pic>
      <p:sp>
        <p:nvSpPr>
          <p:cNvPr id="5" name="Slide Number Placeholder 4"/>
          <p:cNvSpPr>
            <a:spLocks noGrp="1"/>
          </p:cNvSpPr>
          <p:nvPr>
            <p:ph type="sldNum" sz="quarter" idx="12"/>
          </p:nvPr>
        </p:nvSpPr>
        <p:spPr/>
        <p:txBody>
          <a:bodyPr/>
          <a:lstStyle/>
          <a:p>
            <a:fld id="{34CF8044-83D2-2543-8CEA-7F647DE98A9A}" type="slidenum">
              <a:rPr lang="en-US" smtClean="0"/>
              <a:pPr/>
              <a:t>30</a:t>
            </a:fld>
            <a:endParaRPr lang="en-US"/>
          </a:p>
        </p:txBody>
      </p:sp>
      <p:sp>
        <p:nvSpPr>
          <p:cNvPr id="6" name="Footer Placeholder 5"/>
          <p:cNvSpPr>
            <a:spLocks noGrp="1"/>
          </p:cNvSpPr>
          <p:nvPr>
            <p:ph type="ftr" sz="quarter" idx="11"/>
          </p:nvPr>
        </p:nvSpPr>
        <p:spPr/>
        <p:txBody>
          <a:bodyPr/>
          <a:lstStyle/>
          <a:p>
            <a:r>
              <a:rPr lang="en-US" smtClean="0"/>
              <a:t>Chapter 16 Software reuse</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GB" dirty="0"/>
              <a:t>Vehicle </a:t>
            </a:r>
            <a:r>
              <a:rPr lang="en-GB" dirty="0" smtClean="0"/>
              <a:t>dispatching</a:t>
            </a:r>
            <a:endParaRPr lang="en-GB" dirty="0"/>
          </a:p>
        </p:txBody>
      </p:sp>
      <p:sp>
        <p:nvSpPr>
          <p:cNvPr id="126979" name="Rectangle 3"/>
          <p:cNvSpPr>
            <a:spLocks noGrp="1" noChangeArrowheads="1"/>
          </p:cNvSpPr>
          <p:nvPr>
            <p:ph type="body" idx="1"/>
          </p:nvPr>
        </p:nvSpPr>
        <p:spPr/>
        <p:txBody>
          <a:bodyPr lIns="91797" tIns="45898" rIns="91797" bIns="45898"/>
          <a:lstStyle/>
          <a:p>
            <a:r>
              <a:rPr lang="en-GB" sz="2100" dirty="0"/>
              <a:t>A specialised resource management system where the aim is to allocate resources (vehicles) to handle incidents.</a:t>
            </a:r>
          </a:p>
          <a:p>
            <a:r>
              <a:rPr lang="en-GB" sz="2100" dirty="0"/>
              <a:t>Adaptations include:</a:t>
            </a:r>
          </a:p>
          <a:p>
            <a:pPr lvl="1"/>
            <a:r>
              <a:rPr lang="en-GB" sz="1900" dirty="0"/>
              <a:t>At the UI level, there are components for operator display and communications;</a:t>
            </a:r>
          </a:p>
          <a:p>
            <a:pPr lvl="1"/>
            <a:r>
              <a:rPr lang="en-GB" sz="1900" dirty="0"/>
              <a:t>At the I/O management level, there are components that handle authentication, reporting and route planning;</a:t>
            </a:r>
          </a:p>
          <a:p>
            <a:pPr lvl="1"/>
            <a:r>
              <a:rPr lang="en-GB" sz="1900" dirty="0"/>
              <a:t>At the resource management level, there are components for vehicle location and despatch, managing vehicle status and incident logging;</a:t>
            </a:r>
          </a:p>
          <a:p>
            <a:pPr lvl="1"/>
            <a:r>
              <a:rPr lang="en-GB" sz="1900" dirty="0"/>
              <a:t>The database includes equipment, vehicle and map databases.</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a:t>
            </a:r>
            <a:r>
              <a:rPr lang="en-US" dirty="0"/>
              <a:t>instance development</a:t>
            </a:r>
            <a:r>
              <a:rPr lang="en-GB" dirty="0" smtClean="0"/>
              <a:t> </a:t>
            </a:r>
            <a:endParaRPr lang="en-US" dirty="0"/>
          </a:p>
        </p:txBody>
      </p:sp>
      <p:pic>
        <p:nvPicPr>
          <p:cNvPr id="4" name="Content Placeholder 3" descr="16.9 ProductInstanceDev.eps"/>
          <p:cNvPicPr>
            <a:picLocks noGrp="1" noChangeAspect="1"/>
          </p:cNvPicPr>
          <p:nvPr>
            <p:ph idx="1"/>
          </p:nvPr>
        </p:nvPicPr>
        <mc:AlternateContent>
          <mc:Choice xmlns:ma="http://schemas.microsoft.com/office/mac/drawingml/2008/main" Requires="ma">
            <p:blipFill>
              <a:blip r:embed="rId2"/>
              <a:srcRect t="-69717" b="-69717"/>
              <a:stretch>
                <a:fillRect/>
              </a:stretch>
            </p:blipFill>
          </mc:Choice>
          <mc:Fallback>
            <p:blipFill>
              <a:blip r:embed="rId3"/>
              <a:srcRect t="-69717" b="-69717"/>
              <a:stretch>
                <a:fillRect/>
              </a:stretch>
            </p:blipFill>
          </mc:Fallback>
        </mc:AlternateContent>
        <p:spPr>
          <a:xfrm>
            <a:off x="1200847" y="1600200"/>
            <a:ext cx="6739016" cy="3706199"/>
          </a:xfrm>
        </p:spPr>
      </p:pic>
      <p:sp>
        <p:nvSpPr>
          <p:cNvPr id="5" name="Slide Number Placeholder 4"/>
          <p:cNvSpPr>
            <a:spLocks noGrp="1"/>
          </p:cNvSpPr>
          <p:nvPr>
            <p:ph type="sldNum" sz="quarter" idx="12"/>
          </p:nvPr>
        </p:nvSpPr>
        <p:spPr/>
        <p:txBody>
          <a:bodyPr/>
          <a:lstStyle/>
          <a:p>
            <a:fld id="{34CF8044-83D2-2543-8CEA-7F647DE98A9A}" type="slidenum">
              <a:rPr lang="en-US" smtClean="0"/>
              <a:pPr/>
              <a:t>32</a:t>
            </a:fld>
            <a:endParaRPr lang="en-US"/>
          </a:p>
        </p:txBody>
      </p:sp>
      <p:sp>
        <p:nvSpPr>
          <p:cNvPr id="6" name="Footer Placeholder 5"/>
          <p:cNvSpPr>
            <a:spLocks noGrp="1"/>
          </p:cNvSpPr>
          <p:nvPr>
            <p:ph type="ftr" sz="quarter" idx="11"/>
          </p:nvPr>
        </p:nvSpPr>
        <p:spPr/>
        <p:txBody>
          <a:bodyPr/>
          <a:lstStyle/>
          <a:p>
            <a:r>
              <a:rPr lang="en-US" smtClean="0"/>
              <a:t>Chapter 16 Software reuse</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GB"/>
              <a:t>Product instance development</a:t>
            </a:r>
          </a:p>
        </p:txBody>
      </p:sp>
      <p:sp>
        <p:nvSpPr>
          <p:cNvPr id="130051" name="Rectangle 3"/>
          <p:cNvSpPr>
            <a:spLocks noGrp="1" noChangeArrowheads="1"/>
          </p:cNvSpPr>
          <p:nvPr>
            <p:ph type="body" idx="1"/>
          </p:nvPr>
        </p:nvSpPr>
        <p:spPr/>
        <p:txBody>
          <a:bodyPr lIns="91797" tIns="45898" rIns="91797" bIns="45898"/>
          <a:lstStyle/>
          <a:p>
            <a:pPr>
              <a:lnSpc>
                <a:spcPct val="90000"/>
              </a:lnSpc>
            </a:pPr>
            <a:r>
              <a:rPr lang="en-GB" sz="2300" dirty="0"/>
              <a:t>Elicit stakeholder requirements</a:t>
            </a:r>
          </a:p>
          <a:p>
            <a:pPr lvl="1">
              <a:lnSpc>
                <a:spcPct val="90000"/>
              </a:lnSpc>
            </a:pPr>
            <a:r>
              <a:rPr lang="en-GB" sz="2100" dirty="0"/>
              <a:t>Use existing family member as a prototype</a:t>
            </a:r>
          </a:p>
          <a:p>
            <a:pPr>
              <a:lnSpc>
                <a:spcPct val="90000"/>
              </a:lnSpc>
            </a:pPr>
            <a:r>
              <a:rPr lang="en-GB" sz="2300" dirty="0"/>
              <a:t>Choose closest-fit family member</a:t>
            </a:r>
          </a:p>
          <a:p>
            <a:pPr lvl="1">
              <a:lnSpc>
                <a:spcPct val="90000"/>
              </a:lnSpc>
            </a:pPr>
            <a:r>
              <a:rPr lang="en-GB" sz="2100" dirty="0"/>
              <a:t>Find the family member that best meets the requirements</a:t>
            </a:r>
          </a:p>
          <a:p>
            <a:pPr>
              <a:lnSpc>
                <a:spcPct val="90000"/>
              </a:lnSpc>
            </a:pPr>
            <a:r>
              <a:rPr lang="en-GB" sz="2300" dirty="0"/>
              <a:t>Re-negotiate requirements</a:t>
            </a:r>
          </a:p>
          <a:p>
            <a:pPr lvl="1">
              <a:lnSpc>
                <a:spcPct val="90000"/>
              </a:lnSpc>
            </a:pPr>
            <a:r>
              <a:rPr lang="en-GB" sz="2100" dirty="0"/>
              <a:t>Adapt requirements as necessary to capabilities of the software</a:t>
            </a:r>
          </a:p>
          <a:p>
            <a:pPr>
              <a:lnSpc>
                <a:spcPct val="90000"/>
              </a:lnSpc>
            </a:pPr>
            <a:r>
              <a:rPr lang="en-GB" sz="2300" dirty="0"/>
              <a:t>Adapt existing system</a:t>
            </a:r>
          </a:p>
          <a:p>
            <a:pPr lvl="1">
              <a:lnSpc>
                <a:spcPct val="90000"/>
              </a:lnSpc>
            </a:pPr>
            <a:r>
              <a:rPr lang="en-GB" sz="2100" dirty="0"/>
              <a:t>Develop new modules and make changes for family member</a:t>
            </a:r>
          </a:p>
          <a:p>
            <a:pPr>
              <a:lnSpc>
                <a:spcPct val="90000"/>
              </a:lnSpc>
            </a:pPr>
            <a:r>
              <a:rPr lang="en-GB" sz="2300" dirty="0"/>
              <a:t>Deliver new family member</a:t>
            </a:r>
          </a:p>
          <a:p>
            <a:pPr lvl="1">
              <a:lnSpc>
                <a:spcPct val="90000"/>
              </a:lnSpc>
            </a:pPr>
            <a:r>
              <a:rPr lang="en-GB" sz="2100" dirty="0"/>
              <a:t>Document key features for further member development</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dirty="0" smtClean="0"/>
              <a:t>Product line configuration</a:t>
            </a:r>
            <a:endParaRPr lang="en-US" dirty="0"/>
          </a:p>
        </p:txBody>
      </p:sp>
      <p:sp>
        <p:nvSpPr>
          <p:cNvPr id="158723" name="Rectangle 3"/>
          <p:cNvSpPr>
            <a:spLocks noGrp="1" noChangeArrowheads="1"/>
          </p:cNvSpPr>
          <p:nvPr>
            <p:ph type="body" idx="1"/>
          </p:nvPr>
        </p:nvSpPr>
        <p:spPr/>
        <p:txBody>
          <a:bodyPr lIns="91797" tIns="45898" rIns="91797" bIns="45898"/>
          <a:lstStyle/>
          <a:p>
            <a:r>
              <a:rPr lang="en-US" dirty="0" smtClean="0"/>
              <a:t>Design </a:t>
            </a:r>
            <a:r>
              <a:rPr lang="en-US" dirty="0"/>
              <a:t>time configuration</a:t>
            </a:r>
            <a:endParaRPr lang="en-US" dirty="0" smtClean="0"/>
          </a:p>
          <a:p>
            <a:pPr lvl="1"/>
            <a:r>
              <a:rPr lang="en-US" dirty="0" smtClean="0"/>
              <a:t>The product line is </a:t>
            </a:r>
            <a:r>
              <a:rPr lang="en-US" dirty="0"/>
              <a:t>adapted and changed according to the requirements of particular customers</a:t>
            </a:r>
            <a:r>
              <a:rPr lang="en-US" dirty="0" smtClean="0"/>
              <a:t>.</a:t>
            </a:r>
          </a:p>
          <a:p>
            <a:r>
              <a:rPr lang="en-US" dirty="0" smtClean="0"/>
              <a:t>Deployment time configuration</a:t>
            </a:r>
            <a:endParaRPr lang="en-US" dirty="0" smtClean="0"/>
          </a:p>
          <a:p>
            <a:pPr lvl="1"/>
            <a:r>
              <a:rPr lang="en-US" dirty="0" smtClean="0"/>
              <a:t>The product line is </a:t>
            </a:r>
            <a:r>
              <a:rPr lang="en-US" dirty="0" smtClean="0"/>
              <a:t>configured by embedding knowledge of the customer’s requirements and business processes. The software</a:t>
            </a:r>
            <a:r>
              <a:rPr lang="en-US" dirty="0" smtClean="0"/>
              <a:t> source code itself </a:t>
            </a:r>
            <a:r>
              <a:rPr lang="en-US" dirty="0" smtClean="0"/>
              <a:t>is not changed.</a:t>
            </a:r>
          </a:p>
          <a:p>
            <a:pPr lvl="1">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r>
              <a:rPr lang="en-US" dirty="0"/>
              <a:t>-time configuration</a:t>
            </a:r>
            <a:r>
              <a:rPr lang="en-GB" dirty="0" smtClean="0"/>
              <a:t> </a:t>
            </a:r>
            <a:endParaRPr lang="en-US" dirty="0"/>
          </a:p>
        </p:txBody>
      </p:sp>
      <p:pic>
        <p:nvPicPr>
          <p:cNvPr id="4" name="Content Placeholder 3" descr="16.10 ConfigTool.eps"/>
          <p:cNvPicPr>
            <a:picLocks noGrp="1" noChangeAspect="1"/>
          </p:cNvPicPr>
          <p:nvPr>
            <p:ph idx="1"/>
          </p:nvPr>
        </p:nvPicPr>
        <mc:AlternateContent>
          <mc:Choice xmlns:ma="http://schemas.microsoft.com/office/mac/drawingml/2008/main" Requires="ma">
            <p:blipFill>
              <a:blip r:embed="rId2"/>
              <a:srcRect t="-13084" b="-13084"/>
              <a:stretch>
                <a:fillRect/>
              </a:stretch>
            </p:blipFill>
          </mc:Choice>
          <mc:Fallback>
            <p:blipFill>
              <a:blip r:embed="rId3"/>
              <a:srcRect t="-13084" b="-13084"/>
              <a:stretch>
                <a:fillRect/>
              </a:stretch>
            </p:blipFill>
          </mc:Fallback>
        </mc:AlternateContent>
        <p:spPr>
          <a:xfrm>
            <a:off x="-744076" y="1600200"/>
            <a:ext cx="8229600" cy="4525963"/>
          </a:xfrm>
        </p:spPr>
      </p:pic>
      <p:sp>
        <p:nvSpPr>
          <p:cNvPr id="5" name="Slide Number Placeholder 4"/>
          <p:cNvSpPr>
            <a:spLocks noGrp="1"/>
          </p:cNvSpPr>
          <p:nvPr>
            <p:ph type="sldNum" sz="quarter" idx="12"/>
          </p:nvPr>
        </p:nvSpPr>
        <p:spPr/>
        <p:txBody>
          <a:bodyPr/>
          <a:lstStyle/>
          <a:p>
            <a:fld id="{34CF8044-83D2-2543-8CEA-7F647DE98A9A}" type="slidenum">
              <a:rPr lang="en-US" smtClean="0"/>
              <a:pPr/>
              <a:t>35</a:t>
            </a:fld>
            <a:endParaRPr lang="en-US"/>
          </a:p>
        </p:txBody>
      </p:sp>
      <p:sp>
        <p:nvSpPr>
          <p:cNvPr id="6" name="Footer Placeholder 5"/>
          <p:cNvSpPr>
            <a:spLocks noGrp="1"/>
          </p:cNvSpPr>
          <p:nvPr>
            <p:ph type="ftr" sz="quarter" idx="11"/>
          </p:nvPr>
        </p:nvSpPr>
        <p:spPr/>
        <p:txBody>
          <a:bodyPr/>
          <a:lstStyle/>
          <a:p>
            <a:r>
              <a:rPr lang="en-US" smtClean="0"/>
              <a:t>Chapter 16 Software reuse</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deployment time configuration</a:t>
            </a:r>
            <a:endParaRPr lang="en-US" dirty="0"/>
          </a:p>
        </p:txBody>
      </p:sp>
      <p:sp>
        <p:nvSpPr>
          <p:cNvPr id="3" name="Content Placeholder 2"/>
          <p:cNvSpPr>
            <a:spLocks noGrp="1"/>
          </p:cNvSpPr>
          <p:nvPr>
            <p:ph idx="1"/>
          </p:nvPr>
        </p:nvSpPr>
        <p:spPr/>
        <p:txBody>
          <a:bodyPr/>
          <a:lstStyle/>
          <a:p>
            <a:r>
              <a:rPr lang="en-GB" dirty="0" smtClean="0"/>
              <a:t>Component selection, where you select the modules in a system that provide the required functionality.</a:t>
            </a:r>
            <a:r>
              <a:rPr lang="en-GB" dirty="0" smtClean="0"/>
              <a:t> </a:t>
            </a:r>
          </a:p>
          <a:p>
            <a:r>
              <a:rPr lang="en-GB" dirty="0" smtClean="0"/>
              <a:t>Workflow </a:t>
            </a:r>
            <a:r>
              <a:rPr lang="en-GB" dirty="0" smtClean="0"/>
              <a:t>and rule definition, where you define workflows (how information is processed, stage-by-stage) and validation rules that should apply to information entered by users or generated by the system. </a:t>
            </a:r>
          </a:p>
          <a:p>
            <a:r>
              <a:rPr lang="en-GB" dirty="0" smtClean="0"/>
              <a:t>3.	Parameter definition, where you specify the values of specific system parameters that reflect the instance of the application that you are </a:t>
            </a:r>
            <a:r>
              <a:rPr lang="en-GB" dirty="0" smtClean="0"/>
              <a:t>creating</a:t>
            </a:r>
          </a:p>
          <a:p>
            <a:endParaRPr lang="en-US" dirty="0"/>
          </a:p>
        </p:txBody>
      </p:sp>
      <p:sp>
        <p:nvSpPr>
          <p:cNvPr id="4" name="Footer Placeholder 3"/>
          <p:cNvSpPr>
            <a:spLocks noGrp="1"/>
          </p:cNvSpPr>
          <p:nvPr>
            <p:ph type="ftr" sz="quarter" idx="11"/>
          </p:nvPr>
        </p:nvSpPr>
        <p:spPr/>
        <p:txBody>
          <a:bodyPr/>
          <a:lstStyle/>
          <a:p>
            <a:r>
              <a:rPr lang="en-US" smtClean="0"/>
              <a:t>Chapter 16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COTS product reuse</a:t>
            </a:r>
            <a:endParaRPr lang="en-US" dirty="0"/>
          </a:p>
        </p:txBody>
      </p:sp>
      <p:sp>
        <p:nvSpPr>
          <p:cNvPr id="3" name="Content Placeholder 2"/>
          <p:cNvSpPr>
            <a:spLocks noGrp="1"/>
          </p:cNvSpPr>
          <p:nvPr>
            <p:ph idx="1"/>
          </p:nvPr>
        </p:nvSpPr>
        <p:spPr/>
        <p:txBody>
          <a:bodyPr/>
          <a:lstStyle/>
          <a:p>
            <a:r>
              <a:rPr lang="en-GB" dirty="0" smtClean="0"/>
              <a:t>A commercial-off-the-shelf (COTS) product is a software system that can be adapted</a:t>
            </a:r>
            <a:r>
              <a:rPr lang="en-GB" dirty="0" smtClean="0"/>
              <a:t> for different </a:t>
            </a:r>
            <a:r>
              <a:rPr lang="en-GB" dirty="0" smtClean="0"/>
              <a:t>customers without changing the source code of the system</a:t>
            </a:r>
            <a:r>
              <a:rPr lang="en-GB" dirty="0" smtClean="0"/>
              <a:t>.</a:t>
            </a:r>
          </a:p>
          <a:p>
            <a:r>
              <a:rPr lang="en-GB" dirty="0" smtClean="0"/>
              <a:t>COTS systems have generic features and so can be used/reused in different environments.</a:t>
            </a:r>
          </a:p>
          <a:p>
            <a:r>
              <a:rPr lang="en-GB" dirty="0" smtClean="0"/>
              <a:t>COTS products are adapted by using built-in configuration mechanisms that allow the functionality of the system to be tailored to specific customer needs</a:t>
            </a:r>
            <a:r>
              <a:rPr lang="en-GB" dirty="0" smtClean="0"/>
              <a:t>.</a:t>
            </a:r>
          </a:p>
          <a:p>
            <a:pPr lvl="1"/>
            <a:r>
              <a:rPr lang="en-GB" dirty="0" smtClean="0"/>
              <a:t> </a:t>
            </a:r>
            <a:r>
              <a:rPr lang="en-GB" dirty="0" smtClean="0"/>
              <a:t>For example, in a hospital patient record system, separate input forms and output reports might be defined for different types of patient.  </a:t>
            </a:r>
            <a:endParaRPr lang="en-US" dirty="0"/>
          </a:p>
        </p:txBody>
      </p:sp>
      <p:sp>
        <p:nvSpPr>
          <p:cNvPr id="4" name="Footer Placeholder 3"/>
          <p:cNvSpPr>
            <a:spLocks noGrp="1"/>
          </p:cNvSpPr>
          <p:nvPr>
            <p:ph type="ftr" sz="quarter" idx="11"/>
          </p:nvPr>
        </p:nvSpPr>
        <p:spPr/>
        <p:txBody>
          <a:bodyPr/>
          <a:lstStyle/>
          <a:p>
            <a:r>
              <a:rPr lang="en-US" smtClean="0"/>
              <a:t>Chapter 16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COTS reuse</a:t>
            </a:r>
            <a:endParaRPr lang="en-US" dirty="0"/>
          </a:p>
        </p:txBody>
      </p:sp>
      <p:sp>
        <p:nvSpPr>
          <p:cNvPr id="3" name="Content Placeholder 2"/>
          <p:cNvSpPr>
            <a:spLocks noGrp="1"/>
          </p:cNvSpPr>
          <p:nvPr>
            <p:ph idx="1"/>
          </p:nvPr>
        </p:nvSpPr>
        <p:spPr/>
        <p:txBody>
          <a:bodyPr/>
          <a:lstStyle/>
          <a:p>
            <a:r>
              <a:rPr lang="en-GB" sz="2000" dirty="0" smtClean="0"/>
              <a:t>As with other types of reuse, more rapid deployment of a reliable system may be possible.</a:t>
            </a:r>
            <a:endParaRPr lang="en-GB" sz="2000" dirty="0" smtClean="0"/>
          </a:p>
          <a:p>
            <a:r>
              <a:rPr lang="en-GB" sz="2000" dirty="0" smtClean="0"/>
              <a:t>It </a:t>
            </a:r>
            <a:r>
              <a:rPr lang="en-GB" sz="2000" dirty="0" smtClean="0"/>
              <a:t>is possible to see what functionality is provided by the applications and so it is easier to judge whether or not they are likely to be suitable.</a:t>
            </a:r>
            <a:r>
              <a:rPr lang="en-GB" sz="2000" dirty="0" smtClean="0"/>
              <a:t> </a:t>
            </a:r>
          </a:p>
          <a:p>
            <a:r>
              <a:rPr lang="en-GB" sz="2000" dirty="0" smtClean="0"/>
              <a:t>Some </a:t>
            </a:r>
            <a:r>
              <a:rPr lang="en-GB" sz="2000" dirty="0" smtClean="0"/>
              <a:t>development risks are avoided by using existing software. However, this approach has its own risks, as I discuss below.</a:t>
            </a:r>
            <a:endParaRPr lang="en-GB" sz="2000" dirty="0" smtClean="0"/>
          </a:p>
          <a:p>
            <a:r>
              <a:rPr lang="en-GB" sz="2000" dirty="0" smtClean="0"/>
              <a:t>Businesses </a:t>
            </a:r>
            <a:r>
              <a:rPr lang="en-GB" sz="2000" dirty="0" smtClean="0"/>
              <a:t>can focus on their core activity without having to devote a lot of resources to IT systems development.</a:t>
            </a:r>
            <a:endParaRPr lang="en-GB" sz="2000" dirty="0" smtClean="0"/>
          </a:p>
          <a:p>
            <a:r>
              <a:rPr lang="en-GB" sz="2000" dirty="0" smtClean="0"/>
              <a:t>As </a:t>
            </a:r>
            <a:r>
              <a:rPr lang="en-GB" sz="2000" dirty="0" smtClean="0"/>
              <a:t>operating platforms evolve, technology updates may be simplified as these are the responsibility of the COTS product vendor rather than the customer.</a:t>
            </a:r>
          </a:p>
          <a:p>
            <a:endParaRPr lang="en-US" dirty="0"/>
          </a:p>
        </p:txBody>
      </p:sp>
      <p:sp>
        <p:nvSpPr>
          <p:cNvPr id="4" name="Footer Placeholder 3"/>
          <p:cNvSpPr>
            <a:spLocks noGrp="1"/>
          </p:cNvSpPr>
          <p:nvPr>
            <p:ph type="ftr" sz="quarter" idx="11"/>
          </p:nvPr>
        </p:nvSpPr>
        <p:spPr/>
        <p:txBody>
          <a:bodyPr/>
          <a:lstStyle/>
          <a:p>
            <a:r>
              <a:rPr lang="en-US" smtClean="0"/>
              <a:t>Chapter 16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of COTS reuse</a:t>
            </a:r>
            <a:endParaRPr lang="en-US" dirty="0"/>
          </a:p>
        </p:txBody>
      </p:sp>
      <p:sp>
        <p:nvSpPr>
          <p:cNvPr id="3" name="Content Placeholder 2"/>
          <p:cNvSpPr>
            <a:spLocks noGrp="1"/>
          </p:cNvSpPr>
          <p:nvPr>
            <p:ph idx="1"/>
          </p:nvPr>
        </p:nvSpPr>
        <p:spPr/>
        <p:txBody>
          <a:bodyPr/>
          <a:lstStyle/>
          <a:p>
            <a:r>
              <a:rPr lang="en-GB" sz="2200" dirty="0" smtClean="0"/>
              <a:t>Requirements usually have to be adapted to reflect the functionality and mode of operation of the COTS product.</a:t>
            </a:r>
            <a:r>
              <a:rPr lang="en-GB" sz="2200" dirty="0" smtClean="0"/>
              <a:t> </a:t>
            </a:r>
          </a:p>
          <a:p>
            <a:r>
              <a:rPr lang="en-GB" sz="2200" dirty="0" smtClean="0"/>
              <a:t>The </a:t>
            </a:r>
            <a:r>
              <a:rPr lang="en-GB" sz="2200" dirty="0" smtClean="0"/>
              <a:t>COTS product may be based on assumptions that are practically impossible to change.</a:t>
            </a:r>
            <a:r>
              <a:rPr lang="en-GB" sz="2200" dirty="0" smtClean="0"/>
              <a:t> </a:t>
            </a:r>
          </a:p>
          <a:p>
            <a:r>
              <a:rPr lang="en-GB" sz="2200" dirty="0" smtClean="0"/>
              <a:t>Choosing </a:t>
            </a:r>
            <a:r>
              <a:rPr lang="en-GB" sz="2200" dirty="0" smtClean="0"/>
              <a:t>the right COTS system for an enterprise can be a difficult process, especially as many COTS products are not well documented.</a:t>
            </a:r>
            <a:r>
              <a:rPr lang="en-GB" sz="2200" dirty="0" smtClean="0"/>
              <a:t> </a:t>
            </a:r>
          </a:p>
          <a:p>
            <a:r>
              <a:rPr lang="en-GB" sz="2200" dirty="0" smtClean="0"/>
              <a:t>There </a:t>
            </a:r>
            <a:r>
              <a:rPr lang="en-GB" sz="2200" dirty="0" smtClean="0"/>
              <a:t>may be a lack of local expertise to support systems development.</a:t>
            </a:r>
            <a:r>
              <a:rPr lang="en-GB" sz="2200" dirty="0" smtClean="0"/>
              <a:t> </a:t>
            </a:r>
          </a:p>
          <a:p>
            <a:r>
              <a:rPr lang="en-GB" sz="2200" dirty="0" smtClean="0"/>
              <a:t>The COTS product vendor controls system support and evolution. </a:t>
            </a:r>
            <a:endParaRPr lang="en-US" sz="2200" dirty="0"/>
          </a:p>
        </p:txBody>
      </p:sp>
      <p:sp>
        <p:nvSpPr>
          <p:cNvPr id="4" name="Footer Placeholder 3"/>
          <p:cNvSpPr>
            <a:spLocks noGrp="1"/>
          </p:cNvSpPr>
          <p:nvPr>
            <p:ph type="ftr" sz="quarter" idx="11"/>
          </p:nvPr>
        </p:nvSpPr>
        <p:spPr/>
        <p:txBody>
          <a:bodyPr/>
          <a:lstStyle/>
          <a:p>
            <a:r>
              <a:rPr lang="en-US" smtClean="0"/>
              <a:t>Chapter 16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1" y="262912"/>
            <a:ext cx="8036071" cy="1109007"/>
          </a:xfrm>
          <a:noFill/>
          <a:ln/>
        </p:spPr>
        <p:txBody>
          <a:bodyPr lIns="90840" tIns="44623" rIns="90840" bIns="44623"/>
          <a:lstStyle/>
          <a:p>
            <a:r>
              <a:rPr lang="en-GB"/>
              <a:t>Reuse-based software engineering</a:t>
            </a:r>
          </a:p>
        </p:txBody>
      </p:sp>
      <p:sp>
        <p:nvSpPr>
          <p:cNvPr id="8195" name="Rectangle 3"/>
          <p:cNvSpPr>
            <a:spLocks noGrp="1" noChangeArrowheads="1"/>
          </p:cNvSpPr>
          <p:nvPr>
            <p:ph type="body" idx="1"/>
          </p:nvPr>
        </p:nvSpPr>
        <p:spPr>
          <a:xfrm>
            <a:off x="530850" y="1676258"/>
            <a:ext cx="8326205" cy="4130097"/>
          </a:xfrm>
          <a:noFill/>
          <a:ln/>
        </p:spPr>
        <p:txBody>
          <a:bodyPr lIns="90840" tIns="44623" rIns="90840" bIns="44623"/>
          <a:lstStyle/>
          <a:p>
            <a:pPr>
              <a:lnSpc>
                <a:spcPct val="90000"/>
              </a:lnSpc>
            </a:pPr>
            <a:r>
              <a:rPr lang="en-GB" dirty="0"/>
              <a:t>Application system reuse</a:t>
            </a:r>
          </a:p>
          <a:p>
            <a:pPr lvl="1">
              <a:lnSpc>
                <a:spcPct val="90000"/>
              </a:lnSpc>
            </a:pPr>
            <a:r>
              <a:rPr lang="en-GB" dirty="0"/>
              <a:t>The whole of an application system may be reused either by incorporating it without change into other systems (COTS reuse) or by developing application families.</a:t>
            </a:r>
          </a:p>
          <a:p>
            <a:pPr>
              <a:lnSpc>
                <a:spcPct val="90000"/>
              </a:lnSpc>
            </a:pPr>
            <a:r>
              <a:rPr lang="en-GB" dirty="0"/>
              <a:t>Component reuse</a:t>
            </a:r>
          </a:p>
          <a:p>
            <a:pPr lvl="1">
              <a:lnSpc>
                <a:spcPct val="90000"/>
              </a:lnSpc>
            </a:pPr>
            <a:r>
              <a:rPr lang="en-GB" dirty="0"/>
              <a:t>Components of an application from sub-systems to single objects may be reused. Covered in Chapter </a:t>
            </a:r>
            <a:r>
              <a:rPr lang="en-GB" dirty="0" smtClean="0"/>
              <a:t>17.</a:t>
            </a:r>
            <a:endParaRPr lang="en-GB" dirty="0"/>
          </a:p>
          <a:p>
            <a:pPr>
              <a:lnSpc>
                <a:spcPct val="90000"/>
              </a:lnSpc>
            </a:pPr>
            <a:r>
              <a:rPr lang="en-GB" dirty="0"/>
              <a:t>Object and function reuse</a:t>
            </a:r>
          </a:p>
          <a:p>
            <a:pPr lvl="1">
              <a:lnSpc>
                <a:spcPct val="90000"/>
              </a:lnSpc>
            </a:pPr>
            <a:r>
              <a:rPr lang="en-GB" dirty="0"/>
              <a:t>Software components that implement a single well-defined object or function may be reused.</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COTS</a:t>
            </a:r>
            <a:r>
              <a:rPr lang="en-US" dirty="0"/>
              <a:t>-solution and COTS-integrated systems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2248680"/>
          <a:ext cx="8229600" cy="305308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just">
                        <a:spcBef>
                          <a:spcPts val="300"/>
                        </a:spcBef>
                        <a:spcAft>
                          <a:spcPts val="300"/>
                        </a:spcAft>
                        <a:tabLst>
                          <a:tab pos="342900" algn="l"/>
                          <a:tab pos="685800" algn="l"/>
                          <a:tab pos="1028700" algn="l"/>
                        </a:tabLst>
                      </a:pPr>
                      <a:r>
                        <a:rPr lang="en-GB" sz="1600" b="1" dirty="0" smtClean="0">
                          <a:solidFill>
                            <a:srgbClr val="000000"/>
                          </a:solidFill>
                          <a:latin typeface="Arial"/>
                          <a:ea typeface="Times New Roman"/>
                          <a:cs typeface="Arial"/>
                        </a:rPr>
                        <a:t>COTS</a:t>
                      </a:r>
                      <a:r>
                        <a:rPr lang="en-GB" sz="1600" b="1" dirty="0">
                          <a:solidFill>
                            <a:srgbClr val="000000"/>
                          </a:solidFill>
                          <a:latin typeface="Arial"/>
                          <a:ea typeface="Times New Roman"/>
                          <a:cs typeface="Arial"/>
                        </a:rPr>
                        <a:t>-solution systems</a:t>
                      </a:r>
                    </a:p>
                  </a:txBody>
                  <a:tcPr marL="68580" marR="68580" marT="0" marB="0"/>
                </a:tc>
                <a:tc>
                  <a:txBody>
                    <a:bodyPr/>
                    <a:lstStyle/>
                    <a:p>
                      <a:pPr algn="just">
                        <a:spcBef>
                          <a:spcPts val="300"/>
                        </a:spcBef>
                        <a:spcAft>
                          <a:spcPts val="300"/>
                        </a:spcAft>
                        <a:tabLst>
                          <a:tab pos="342900" algn="l"/>
                          <a:tab pos="685800" algn="l"/>
                          <a:tab pos="1028700" algn="l"/>
                        </a:tabLst>
                      </a:pPr>
                      <a:r>
                        <a:rPr lang="en-GB" sz="1600" b="1" dirty="0">
                          <a:solidFill>
                            <a:srgbClr val="000000"/>
                          </a:solidFill>
                          <a:latin typeface="Arial"/>
                          <a:ea typeface="Times New Roman"/>
                          <a:cs typeface="Arial"/>
                        </a:rPr>
                        <a:t>COTS-integrated </a:t>
                      </a:r>
                      <a:r>
                        <a:rPr lang="en-GB" sz="1600" b="1" dirty="0" smtClean="0">
                          <a:solidFill>
                            <a:srgbClr val="000000"/>
                          </a:solidFill>
                          <a:latin typeface="Arial"/>
                          <a:ea typeface="Times New Roman"/>
                          <a:cs typeface="Arial"/>
                        </a:rPr>
                        <a:t>systems</a:t>
                      </a:r>
                      <a:endParaRPr lang="en-GB" sz="1600" b="1" dirty="0">
                        <a:solidFill>
                          <a:srgbClr val="000000"/>
                        </a:solidFill>
                        <a:latin typeface="Arial"/>
                        <a:ea typeface="Times New Roman"/>
                        <a:cs typeface="Arial"/>
                      </a:endParaRPr>
                    </a:p>
                  </a:txBody>
                  <a:tcPr marL="68580" marR="68580" marT="0" marB="0"/>
                </a:tc>
              </a:tr>
              <a:tr h="370840">
                <a:tc>
                  <a:txBody>
                    <a:bodyPr/>
                    <a:lstStyle/>
                    <a:p>
                      <a:pPr algn="l">
                        <a:spcBef>
                          <a:spcPts val="300"/>
                        </a:spcBef>
                        <a:spcAft>
                          <a:spcPts val="600"/>
                        </a:spcAft>
                        <a:tabLst>
                          <a:tab pos="342900" algn="l"/>
                          <a:tab pos="685800" algn="l"/>
                          <a:tab pos="1028700" algn="l"/>
                        </a:tabLst>
                      </a:pPr>
                      <a:r>
                        <a:rPr lang="en-GB" sz="1600" dirty="0" smtClean="0">
                          <a:solidFill>
                            <a:srgbClr val="000000"/>
                          </a:solidFill>
                          <a:latin typeface="Arial"/>
                          <a:ea typeface="Times New Roman"/>
                          <a:cs typeface="Arial"/>
                        </a:rPr>
                        <a:t>Single </a:t>
                      </a:r>
                      <a:r>
                        <a:rPr lang="en-GB" sz="1600" dirty="0">
                          <a:solidFill>
                            <a:srgbClr val="000000"/>
                          </a:solidFill>
                          <a:latin typeface="Arial"/>
                          <a:ea typeface="Times New Roman"/>
                          <a:cs typeface="Arial"/>
                        </a:rPr>
                        <a:t>product that provides the functionality required by a customer</a:t>
                      </a:r>
                    </a:p>
                  </a:txBody>
                  <a:tcPr marL="68580" marR="68580" marT="0" marB="0"/>
                </a:tc>
                <a:tc>
                  <a:txBody>
                    <a:bodyPr/>
                    <a:lstStyle/>
                    <a:p>
                      <a:pPr algn="l">
                        <a:spcBef>
                          <a:spcPts val="300"/>
                        </a:spcBef>
                        <a:spcAft>
                          <a:spcPts val="600"/>
                        </a:spcAft>
                        <a:tabLst>
                          <a:tab pos="342900" algn="l"/>
                          <a:tab pos="685800" algn="l"/>
                          <a:tab pos="1028700" algn="l"/>
                        </a:tabLst>
                      </a:pPr>
                      <a:r>
                        <a:rPr lang="en-GB" sz="1600">
                          <a:solidFill>
                            <a:srgbClr val="000000"/>
                          </a:solidFill>
                          <a:latin typeface="Arial"/>
                          <a:ea typeface="Times New Roman"/>
                          <a:cs typeface="Arial"/>
                        </a:rPr>
                        <a:t>Several heterogeneous system products are integrated to provide  customized functionality</a:t>
                      </a:r>
                    </a:p>
                  </a:txBody>
                  <a:tcPr marL="68580" marR="68580" marT="0" marB="0"/>
                </a:tc>
              </a:tr>
              <a:tr h="370840">
                <a:tc>
                  <a:txBody>
                    <a:bodyPr/>
                    <a:lstStyle/>
                    <a:p>
                      <a:pPr algn="l">
                        <a:spcAft>
                          <a:spcPts val="600"/>
                        </a:spcAft>
                        <a:tabLst>
                          <a:tab pos="342900" algn="l"/>
                          <a:tab pos="685800" algn="l"/>
                          <a:tab pos="1028700" algn="l"/>
                        </a:tabLst>
                      </a:pPr>
                      <a:r>
                        <a:rPr lang="en-GB" sz="1600" dirty="0">
                          <a:solidFill>
                            <a:srgbClr val="000000"/>
                          </a:solidFill>
                          <a:latin typeface="Arial"/>
                          <a:ea typeface="Times New Roman"/>
                          <a:cs typeface="Arial"/>
                        </a:rPr>
                        <a:t>Based around a generic solution and standardized processes</a:t>
                      </a:r>
                    </a:p>
                  </a:txBody>
                  <a:tcPr marL="68580" marR="68580" marT="0" marB="0"/>
                </a:tc>
                <a:tc>
                  <a:txBody>
                    <a:bodyPr/>
                    <a:lstStyle/>
                    <a:p>
                      <a:pPr algn="l">
                        <a:spcAft>
                          <a:spcPts val="600"/>
                        </a:spcAft>
                        <a:tabLst>
                          <a:tab pos="342900" algn="l"/>
                          <a:tab pos="685800" algn="l"/>
                          <a:tab pos="1028700" algn="l"/>
                        </a:tabLst>
                      </a:pPr>
                      <a:r>
                        <a:rPr lang="en-GB" sz="1600">
                          <a:solidFill>
                            <a:srgbClr val="000000"/>
                          </a:solidFill>
                          <a:latin typeface="Arial"/>
                          <a:ea typeface="Times New Roman"/>
                          <a:cs typeface="Arial"/>
                        </a:rPr>
                        <a:t>Flexible solutions may be developed for customer processes</a:t>
                      </a:r>
                    </a:p>
                  </a:txBody>
                  <a:tcPr marL="68580" marR="68580" marT="0" marB="0"/>
                </a:tc>
              </a:tr>
              <a:tr h="370840">
                <a:tc>
                  <a:txBody>
                    <a:bodyPr/>
                    <a:lstStyle/>
                    <a:p>
                      <a:pPr algn="l">
                        <a:spcAft>
                          <a:spcPts val="600"/>
                        </a:spcAft>
                        <a:tabLst>
                          <a:tab pos="342900" algn="l"/>
                          <a:tab pos="685800" algn="l"/>
                          <a:tab pos="1028700" algn="l"/>
                        </a:tabLst>
                      </a:pPr>
                      <a:r>
                        <a:rPr lang="en-GB" sz="1600" dirty="0">
                          <a:solidFill>
                            <a:srgbClr val="000000"/>
                          </a:solidFill>
                          <a:latin typeface="Arial"/>
                          <a:ea typeface="Times New Roman"/>
                          <a:cs typeface="Arial"/>
                        </a:rPr>
                        <a:t>Development focus is on system configuration</a:t>
                      </a:r>
                    </a:p>
                  </a:txBody>
                  <a:tcPr marL="68580" marR="68580" marT="0" marB="0"/>
                </a:tc>
                <a:tc>
                  <a:txBody>
                    <a:bodyPr/>
                    <a:lstStyle/>
                    <a:p>
                      <a:pPr algn="l">
                        <a:spcAft>
                          <a:spcPts val="600"/>
                        </a:spcAft>
                        <a:tabLst>
                          <a:tab pos="342900" algn="l"/>
                          <a:tab pos="685800" algn="l"/>
                          <a:tab pos="1028700" algn="l"/>
                        </a:tabLst>
                      </a:pPr>
                      <a:r>
                        <a:rPr lang="en-GB" sz="1600" dirty="0">
                          <a:solidFill>
                            <a:srgbClr val="000000"/>
                          </a:solidFill>
                          <a:latin typeface="Arial"/>
                          <a:ea typeface="Times New Roman"/>
                          <a:cs typeface="Arial"/>
                        </a:rPr>
                        <a:t>Development focus is on system integration</a:t>
                      </a:r>
                    </a:p>
                  </a:txBody>
                  <a:tcPr marL="68580" marR="68580" marT="0" marB="0"/>
                </a:tc>
              </a:tr>
              <a:tr h="370840">
                <a:tc>
                  <a:txBody>
                    <a:bodyPr/>
                    <a:lstStyle/>
                    <a:p>
                      <a:pPr algn="l">
                        <a:spcAft>
                          <a:spcPts val="600"/>
                        </a:spcAft>
                        <a:tabLst>
                          <a:tab pos="342900" algn="l"/>
                          <a:tab pos="685800" algn="l"/>
                          <a:tab pos="1028700" algn="l"/>
                        </a:tabLst>
                      </a:pPr>
                      <a:r>
                        <a:rPr lang="en-GB" sz="1600">
                          <a:solidFill>
                            <a:srgbClr val="000000"/>
                          </a:solidFill>
                          <a:latin typeface="Arial"/>
                          <a:ea typeface="Times New Roman"/>
                          <a:cs typeface="Arial"/>
                        </a:rPr>
                        <a:t>System vendor is responsible for maintenance</a:t>
                      </a:r>
                    </a:p>
                  </a:txBody>
                  <a:tcPr marL="68580" marR="68580" marT="0" marB="0"/>
                </a:tc>
                <a:tc>
                  <a:txBody>
                    <a:bodyPr/>
                    <a:lstStyle/>
                    <a:p>
                      <a:pPr algn="l">
                        <a:spcAft>
                          <a:spcPts val="600"/>
                        </a:spcAft>
                        <a:tabLst>
                          <a:tab pos="342900" algn="l"/>
                          <a:tab pos="685800" algn="l"/>
                          <a:tab pos="1028700" algn="l"/>
                        </a:tabLst>
                      </a:pPr>
                      <a:r>
                        <a:rPr lang="en-GB" sz="1600" dirty="0">
                          <a:solidFill>
                            <a:srgbClr val="000000"/>
                          </a:solidFill>
                          <a:latin typeface="Arial"/>
                          <a:ea typeface="Times New Roman"/>
                          <a:cs typeface="Arial"/>
                        </a:rPr>
                        <a:t>System owner is responsible for maintenance</a:t>
                      </a:r>
                    </a:p>
                  </a:txBody>
                  <a:tcPr marL="68580" marR="68580" marT="0" marB="0"/>
                </a:tc>
              </a:tr>
              <a:tr h="370840">
                <a:tc>
                  <a:txBody>
                    <a:bodyPr/>
                    <a:lstStyle/>
                    <a:p>
                      <a:pPr algn="l">
                        <a:spcAft>
                          <a:spcPts val="600"/>
                        </a:spcAft>
                        <a:tabLst>
                          <a:tab pos="342900" algn="l"/>
                          <a:tab pos="685800" algn="l"/>
                          <a:tab pos="1028700" algn="l"/>
                        </a:tabLst>
                      </a:pPr>
                      <a:r>
                        <a:rPr lang="en-GB" sz="1600">
                          <a:solidFill>
                            <a:srgbClr val="000000"/>
                          </a:solidFill>
                          <a:latin typeface="Arial"/>
                          <a:ea typeface="Times New Roman"/>
                          <a:cs typeface="Arial"/>
                        </a:rPr>
                        <a:t>System vendor provides the platform for the system</a:t>
                      </a:r>
                    </a:p>
                  </a:txBody>
                  <a:tcPr marL="68580" marR="68580" marT="0" marB="0"/>
                </a:tc>
                <a:tc>
                  <a:txBody>
                    <a:bodyPr/>
                    <a:lstStyle/>
                    <a:p>
                      <a:pPr algn="l">
                        <a:spcAft>
                          <a:spcPts val="600"/>
                        </a:spcAft>
                        <a:tabLst>
                          <a:tab pos="342900" algn="l"/>
                          <a:tab pos="685800" algn="l"/>
                          <a:tab pos="1028700" algn="l"/>
                        </a:tabLst>
                      </a:pPr>
                      <a:r>
                        <a:rPr lang="en-GB" sz="1600" dirty="0">
                          <a:solidFill>
                            <a:srgbClr val="000000"/>
                          </a:solidFill>
                          <a:latin typeface="Arial"/>
                          <a:ea typeface="Times New Roman"/>
                          <a:cs typeface="Arial"/>
                        </a:rPr>
                        <a:t>System owner provides the platform for the </a:t>
                      </a:r>
                      <a:r>
                        <a:rPr lang="en-GB" sz="1600" dirty="0" smtClean="0">
                          <a:solidFill>
                            <a:srgbClr val="000000"/>
                          </a:solidFill>
                          <a:latin typeface="Arial"/>
                          <a:ea typeface="Times New Roman"/>
                          <a:cs typeface="Arial"/>
                        </a:rPr>
                        <a:t>system</a:t>
                      </a:r>
                      <a:endParaRPr lang="en-GB" sz="1600" dirty="0">
                        <a:solidFill>
                          <a:srgbClr val="000000"/>
                        </a:solidFill>
                        <a:latin typeface="Arial"/>
                        <a:ea typeface="Times New Roman"/>
                        <a:cs typeface="Arial"/>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34CF8044-83D2-2543-8CEA-7F647DE98A9A}" type="slidenum">
              <a:rPr lang="en-US" smtClean="0"/>
              <a:pPr/>
              <a:t>40</a:t>
            </a:fld>
            <a:endParaRPr lang="en-US"/>
          </a:p>
        </p:txBody>
      </p:sp>
      <p:sp>
        <p:nvSpPr>
          <p:cNvPr id="6" name="Footer Placeholder 5"/>
          <p:cNvSpPr>
            <a:spLocks noGrp="1"/>
          </p:cNvSpPr>
          <p:nvPr>
            <p:ph type="ftr" sz="quarter" idx="11"/>
          </p:nvPr>
        </p:nvSpPr>
        <p:spPr/>
        <p:txBody>
          <a:bodyPr/>
          <a:lstStyle/>
          <a:p>
            <a:r>
              <a:rPr lang="en-US" smtClean="0"/>
              <a:t>Chapter 16 Software reuse</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COTS solution systems</a:t>
            </a:r>
            <a:endParaRPr lang="en-US" dirty="0"/>
          </a:p>
        </p:txBody>
      </p:sp>
      <p:sp>
        <p:nvSpPr>
          <p:cNvPr id="3" name="Content Placeholder 2"/>
          <p:cNvSpPr>
            <a:spLocks noGrp="1"/>
          </p:cNvSpPr>
          <p:nvPr>
            <p:ph idx="1"/>
          </p:nvPr>
        </p:nvSpPr>
        <p:spPr/>
        <p:txBody>
          <a:bodyPr/>
          <a:lstStyle/>
          <a:p>
            <a:r>
              <a:rPr lang="en-GB" dirty="0" smtClean="0"/>
              <a:t>COTS-solution systems are generic application systems that may be designed to support a particular business type, business activity or, sometimes, a complete business enterprise.</a:t>
            </a:r>
            <a:r>
              <a:rPr lang="en-GB" dirty="0" smtClean="0"/>
              <a:t> </a:t>
            </a:r>
          </a:p>
          <a:p>
            <a:pPr lvl="1"/>
            <a:r>
              <a:rPr lang="en-GB" dirty="0" smtClean="0"/>
              <a:t>For </a:t>
            </a:r>
            <a:r>
              <a:rPr lang="en-GB" dirty="0" smtClean="0"/>
              <a:t>example, a COTS-solution system may be produced for dentists that handles appointments, dental records, patient recall, etc.</a:t>
            </a:r>
            <a:r>
              <a:rPr lang="en-GB" dirty="0" smtClean="0"/>
              <a:t> </a:t>
            </a:r>
          </a:p>
          <a:p>
            <a:r>
              <a:rPr lang="en-GB" dirty="0" smtClean="0"/>
              <a:t>Domain</a:t>
            </a:r>
            <a:r>
              <a:rPr lang="en-GB" dirty="0" smtClean="0"/>
              <a:t>-specific COTS-solution systems, such as systems to support a business function (e.g. document management) provide functionality that is likely to be required by a range of potential users.</a:t>
            </a:r>
            <a:r>
              <a:rPr lang="en-GB" dirty="0" smtClean="0"/>
              <a:t> 	</a:t>
            </a:r>
            <a:endParaRPr lang="en-US" dirty="0"/>
          </a:p>
        </p:txBody>
      </p:sp>
      <p:sp>
        <p:nvSpPr>
          <p:cNvPr id="4" name="Footer Placeholder 3"/>
          <p:cNvSpPr>
            <a:spLocks noGrp="1"/>
          </p:cNvSpPr>
          <p:nvPr>
            <p:ph type="ftr" sz="quarter" idx="11"/>
          </p:nvPr>
        </p:nvSpPr>
        <p:spPr/>
        <p:txBody>
          <a:bodyPr/>
          <a:lstStyle/>
          <a:p>
            <a:r>
              <a:rPr lang="en-US" smtClean="0"/>
              <a:t>Chapter 16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t>ERP systems</a:t>
            </a:r>
          </a:p>
        </p:txBody>
      </p:sp>
      <p:sp>
        <p:nvSpPr>
          <p:cNvPr id="159747" name="Rectangle 3"/>
          <p:cNvSpPr>
            <a:spLocks noGrp="1" noChangeArrowheads="1"/>
          </p:cNvSpPr>
          <p:nvPr>
            <p:ph type="body" idx="1"/>
          </p:nvPr>
        </p:nvSpPr>
        <p:spPr/>
        <p:txBody>
          <a:bodyPr lIns="91797" tIns="45898" rIns="91797" bIns="45898"/>
          <a:lstStyle/>
          <a:p>
            <a:pPr>
              <a:lnSpc>
                <a:spcPct val="90000"/>
              </a:lnSpc>
            </a:pPr>
            <a:r>
              <a:rPr lang="en-US"/>
              <a:t>An Enterprise Resource Planning (ERP) system is a generic system that supports common business processes such as ordering and invoicing, manufacturing, etc.</a:t>
            </a:r>
          </a:p>
          <a:p>
            <a:pPr>
              <a:lnSpc>
                <a:spcPct val="90000"/>
              </a:lnSpc>
            </a:pPr>
            <a:r>
              <a:rPr lang="en-US"/>
              <a:t>These are very widely used in large companies - they represent probably the most common form of software reuse.</a:t>
            </a:r>
          </a:p>
          <a:p>
            <a:pPr>
              <a:lnSpc>
                <a:spcPct val="90000"/>
              </a:lnSpc>
            </a:pPr>
            <a:r>
              <a:rPr lang="en-US"/>
              <a:t>The generic core is adapted by including modules and by incorporating knowledge of business processes and rules.</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architecture of an ERP system</a:t>
            </a:r>
            <a:r>
              <a:rPr lang="en-GB" dirty="0" smtClean="0"/>
              <a:t> </a:t>
            </a:r>
            <a:endParaRPr lang="en-US" dirty="0"/>
          </a:p>
        </p:txBody>
      </p:sp>
      <p:pic>
        <p:nvPicPr>
          <p:cNvPr id="4" name="Content Placeholder 3" descr="16.12 ERP architecture.eps"/>
          <p:cNvPicPr>
            <a:picLocks noGrp="1" noChangeAspect="1"/>
          </p:cNvPicPr>
          <p:nvPr>
            <p:ph idx="1"/>
          </p:nvPr>
        </p:nvPicPr>
        <mc:AlternateContent>
          <mc:Choice xmlns:ma="http://schemas.microsoft.com/office/mac/drawingml/2008/main" Requires="ma">
            <p:blipFill>
              <a:blip r:embed="rId2"/>
              <a:srcRect t="-20743" b="-20743"/>
              <a:stretch>
                <a:fillRect/>
              </a:stretch>
            </p:blipFill>
          </mc:Choice>
          <mc:Fallback>
            <p:blipFill>
              <a:blip r:embed="rId3"/>
              <a:srcRect t="-20743" b="-20743"/>
              <a:stretch>
                <a:fillRect/>
              </a:stretch>
            </p:blipFill>
          </mc:Fallback>
        </mc:AlternateContent>
        <p:spPr>
          <a:xfrm>
            <a:off x="972033" y="1600200"/>
            <a:ext cx="6739016" cy="3706199"/>
          </a:xfrm>
        </p:spPr>
      </p:pic>
      <p:sp>
        <p:nvSpPr>
          <p:cNvPr id="5" name="Slide Number Placeholder 4"/>
          <p:cNvSpPr>
            <a:spLocks noGrp="1"/>
          </p:cNvSpPr>
          <p:nvPr>
            <p:ph type="sldNum" sz="quarter" idx="12"/>
          </p:nvPr>
        </p:nvSpPr>
        <p:spPr/>
        <p:txBody>
          <a:bodyPr/>
          <a:lstStyle/>
          <a:p>
            <a:fld id="{34CF8044-83D2-2543-8CEA-7F647DE98A9A}" type="slidenum">
              <a:rPr lang="en-US" smtClean="0"/>
              <a:pPr/>
              <a:t>43</a:t>
            </a:fld>
            <a:endParaRPr lang="en-US"/>
          </a:p>
        </p:txBody>
      </p:sp>
      <p:sp>
        <p:nvSpPr>
          <p:cNvPr id="6" name="Footer Placeholder 5"/>
          <p:cNvSpPr>
            <a:spLocks noGrp="1"/>
          </p:cNvSpPr>
          <p:nvPr>
            <p:ph type="ftr" sz="quarter" idx="11"/>
          </p:nvPr>
        </p:nvSpPr>
        <p:spPr/>
        <p:txBody>
          <a:bodyPr/>
          <a:lstStyle/>
          <a:p>
            <a:r>
              <a:rPr lang="en-US" smtClean="0"/>
              <a:t>Chapter 16 Software reuse</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ERP architecture</a:t>
            </a:r>
            <a:endParaRPr lang="en-US" dirty="0"/>
          </a:p>
        </p:txBody>
      </p:sp>
      <p:sp>
        <p:nvSpPr>
          <p:cNvPr id="3" name="Content Placeholder 2"/>
          <p:cNvSpPr>
            <a:spLocks noGrp="1"/>
          </p:cNvSpPr>
          <p:nvPr>
            <p:ph idx="1"/>
          </p:nvPr>
        </p:nvSpPr>
        <p:spPr/>
        <p:txBody>
          <a:bodyPr/>
          <a:lstStyle/>
          <a:p>
            <a:r>
              <a:rPr lang="en-GB" dirty="0" smtClean="0"/>
              <a:t>A number of modules to support different business functions.</a:t>
            </a:r>
            <a:r>
              <a:rPr lang="en-GB" dirty="0" smtClean="0"/>
              <a:t> </a:t>
            </a:r>
          </a:p>
          <a:p>
            <a:r>
              <a:rPr lang="en-GB" dirty="0" smtClean="0"/>
              <a:t>A defined set of business processes, associated with each module, which relate to activities in that module.</a:t>
            </a:r>
            <a:r>
              <a:rPr lang="en-GB" dirty="0" smtClean="0"/>
              <a:t> </a:t>
            </a:r>
          </a:p>
          <a:p>
            <a:r>
              <a:rPr lang="en-GB" dirty="0" smtClean="0"/>
              <a:t>A common database that maintains information about all related business functions.</a:t>
            </a:r>
            <a:r>
              <a:rPr lang="en-GB" dirty="0" smtClean="0"/>
              <a:t> </a:t>
            </a:r>
          </a:p>
          <a:p>
            <a:r>
              <a:rPr lang="en-GB" dirty="0" smtClean="0"/>
              <a:t>A set of business rules that apply to all data in the database. </a:t>
            </a:r>
            <a:endParaRPr lang="en-US" dirty="0"/>
          </a:p>
        </p:txBody>
      </p:sp>
      <p:sp>
        <p:nvSpPr>
          <p:cNvPr id="4" name="Footer Placeholder 3"/>
          <p:cNvSpPr>
            <a:spLocks noGrp="1"/>
          </p:cNvSpPr>
          <p:nvPr>
            <p:ph type="ftr" sz="quarter" idx="11"/>
          </p:nvPr>
        </p:nvSpPr>
        <p:spPr/>
        <p:txBody>
          <a:bodyPr/>
          <a:lstStyle/>
          <a:p>
            <a:r>
              <a:rPr lang="en-US" smtClean="0"/>
              <a:t>Chapter 16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ERP configuration</a:t>
            </a:r>
            <a:endParaRPr lang="en-US" dirty="0"/>
          </a:p>
        </p:txBody>
      </p:sp>
      <p:sp>
        <p:nvSpPr>
          <p:cNvPr id="3" name="Content Placeholder 2"/>
          <p:cNvSpPr>
            <a:spLocks noGrp="1"/>
          </p:cNvSpPr>
          <p:nvPr>
            <p:ph idx="1"/>
          </p:nvPr>
        </p:nvSpPr>
        <p:spPr/>
        <p:txBody>
          <a:bodyPr/>
          <a:lstStyle/>
          <a:p>
            <a:r>
              <a:rPr lang="en-GB" sz="2200" dirty="0" smtClean="0"/>
              <a:t>Selecting the required functionality from the </a:t>
            </a:r>
            <a:r>
              <a:rPr lang="en-GB" sz="2200" dirty="0" smtClean="0"/>
              <a:t>system.</a:t>
            </a:r>
          </a:p>
          <a:p>
            <a:r>
              <a:rPr lang="en-GB" sz="2200" dirty="0" smtClean="0"/>
              <a:t>Establishing </a:t>
            </a:r>
            <a:r>
              <a:rPr lang="en-GB" sz="2200" dirty="0" smtClean="0"/>
              <a:t>a data model that defines how the organization’s data will be structured in the system database.</a:t>
            </a:r>
            <a:endParaRPr lang="en-GB" sz="2200" dirty="0" smtClean="0"/>
          </a:p>
          <a:p>
            <a:r>
              <a:rPr lang="en-GB" sz="2200" dirty="0" smtClean="0"/>
              <a:t>Defining </a:t>
            </a:r>
            <a:r>
              <a:rPr lang="en-GB" sz="2200" dirty="0" smtClean="0"/>
              <a:t>business rules that apply to that data.</a:t>
            </a:r>
            <a:endParaRPr lang="en-GB" sz="2200" dirty="0" smtClean="0"/>
          </a:p>
          <a:p>
            <a:r>
              <a:rPr lang="en-GB" sz="2200" dirty="0" smtClean="0"/>
              <a:t>Defining </a:t>
            </a:r>
            <a:r>
              <a:rPr lang="en-GB" sz="2200" dirty="0" smtClean="0"/>
              <a:t>the expected interactions with external systems.</a:t>
            </a:r>
            <a:endParaRPr lang="en-GB" sz="2200" dirty="0" smtClean="0"/>
          </a:p>
          <a:p>
            <a:r>
              <a:rPr lang="en-GB" sz="2200" dirty="0" smtClean="0"/>
              <a:t>Designing </a:t>
            </a:r>
            <a:r>
              <a:rPr lang="en-GB" sz="2200" dirty="0" smtClean="0"/>
              <a:t>the input forms and the output reports generated by the system.</a:t>
            </a:r>
            <a:endParaRPr lang="en-GB" sz="2200" dirty="0" smtClean="0"/>
          </a:p>
          <a:p>
            <a:r>
              <a:rPr lang="en-GB" sz="2200" dirty="0" smtClean="0"/>
              <a:t>Designing </a:t>
            </a:r>
            <a:r>
              <a:rPr lang="en-GB" sz="2200" dirty="0" smtClean="0"/>
              <a:t>new business processes that conform to the underlying process model supported by the system.</a:t>
            </a:r>
            <a:endParaRPr lang="en-GB" sz="2200" dirty="0" smtClean="0"/>
          </a:p>
          <a:p>
            <a:r>
              <a:rPr lang="en-GB" sz="2200" dirty="0" smtClean="0"/>
              <a:t>Setting </a:t>
            </a:r>
            <a:r>
              <a:rPr lang="en-GB" sz="2200" dirty="0" smtClean="0"/>
              <a:t>parameters that define how the system is deployed on its underlying platform.</a:t>
            </a:r>
          </a:p>
          <a:p>
            <a:endParaRPr lang="en-US" dirty="0"/>
          </a:p>
        </p:txBody>
      </p:sp>
      <p:sp>
        <p:nvSpPr>
          <p:cNvPr id="4" name="Footer Placeholder 3"/>
          <p:cNvSpPr>
            <a:spLocks noGrp="1"/>
          </p:cNvSpPr>
          <p:nvPr>
            <p:ph type="ftr" sz="quarter" idx="11"/>
          </p:nvPr>
        </p:nvSpPr>
        <p:spPr/>
        <p:txBody>
          <a:bodyPr/>
          <a:lstStyle/>
          <a:p>
            <a:r>
              <a:rPr lang="en-US" smtClean="0"/>
              <a:t>Chapter 16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COTS integrated systems</a:t>
            </a:r>
            <a:endParaRPr lang="en-US" dirty="0"/>
          </a:p>
        </p:txBody>
      </p:sp>
      <p:sp>
        <p:nvSpPr>
          <p:cNvPr id="3" name="Content Placeholder 2"/>
          <p:cNvSpPr>
            <a:spLocks noGrp="1"/>
          </p:cNvSpPr>
          <p:nvPr>
            <p:ph idx="1"/>
          </p:nvPr>
        </p:nvSpPr>
        <p:spPr/>
        <p:txBody>
          <a:bodyPr/>
          <a:lstStyle/>
          <a:p>
            <a:r>
              <a:rPr lang="en-GB" dirty="0" smtClean="0"/>
              <a:t>COTS-integrated systems are applications that include two or more COTS products</a:t>
            </a:r>
            <a:r>
              <a:rPr lang="en-GB" dirty="0" smtClean="0"/>
              <a:t> and/or legacy </a:t>
            </a:r>
            <a:r>
              <a:rPr lang="en-GB" dirty="0" smtClean="0"/>
              <a:t>application systems.</a:t>
            </a:r>
            <a:r>
              <a:rPr lang="en-GB" dirty="0" smtClean="0"/>
              <a:t> </a:t>
            </a:r>
          </a:p>
          <a:p>
            <a:r>
              <a:rPr lang="en-GB" dirty="0" smtClean="0"/>
              <a:t>You </a:t>
            </a:r>
            <a:r>
              <a:rPr lang="en-GB" dirty="0" smtClean="0"/>
              <a:t>may use this approach when there is no single COTS system that meets all of your needs or when you wish to integrate a new COTS product with systems that you already use. </a:t>
            </a:r>
            <a:endParaRPr lang="en-US" dirty="0"/>
          </a:p>
        </p:txBody>
      </p:sp>
      <p:sp>
        <p:nvSpPr>
          <p:cNvPr id="4" name="Footer Placeholder 3"/>
          <p:cNvSpPr>
            <a:spLocks noGrp="1"/>
          </p:cNvSpPr>
          <p:nvPr>
            <p:ph type="ftr" sz="quarter" idx="11"/>
          </p:nvPr>
        </p:nvSpPr>
        <p:spPr/>
        <p:txBody>
          <a:bodyPr/>
          <a:lstStyle/>
          <a:p>
            <a:r>
              <a:rPr lang="en-US" smtClean="0"/>
              <a:t>Chapter 16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choices</a:t>
            </a:r>
            <a:endParaRPr lang="en-US" dirty="0"/>
          </a:p>
        </p:txBody>
      </p:sp>
      <p:sp>
        <p:nvSpPr>
          <p:cNvPr id="3" name="Content Placeholder 2"/>
          <p:cNvSpPr>
            <a:spLocks noGrp="1"/>
          </p:cNvSpPr>
          <p:nvPr>
            <p:ph idx="1"/>
          </p:nvPr>
        </p:nvSpPr>
        <p:spPr/>
        <p:txBody>
          <a:bodyPr/>
          <a:lstStyle/>
          <a:p>
            <a:r>
              <a:rPr lang="en-GB" dirty="0" smtClean="0"/>
              <a:t>Which COTS products offer the most appropriate functionality?</a:t>
            </a:r>
            <a:r>
              <a:rPr lang="en-GB" dirty="0" smtClean="0"/>
              <a:t> </a:t>
            </a:r>
          </a:p>
          <a:p>
            <a:pPr lvl="1"/>
            <a:r>
              <a:rPr lang="en-GB" dirty="0" smtClean="0"/>
              <a:t>Typically</a:t>
            </a:r>
            <a:r>
              <a:rPr lang="en-GB" dirty="0" smtClean="0"/>
              <a:t>, there will be several COTS products available, which can be combined in different ways.</a:t>
            </a:r>
            <a:r>
              <a:rPr lang="en-GB" dirty="0" smtClean="0"/>
              <a:t> </a:t>
            </a:r>
          </a:p>
          <a:p>
            <a:r>
              <a:rPr lang="en-GB" dirty="0" smtClean="0"/>
              <a:t>How </a:t>
            </a:r>
            <a:r>
              <a:rPr lang="en-GB" dirty="0" smtClean="0"/>
              <a:t>will data be exchanged?</a:t>
            </a:r>
            <a:r>
              <a:rPr lang="en-GB" dirty="0" smtClean="0"/>
              <a:t> </a:t>
            </a:r>
          </a:p>
          <a:p>
            <a:pPr lvl="1"/>
            <a:r>
              <a:rPr lang="en-GB" dirty="0" smtClean="0"/>
              <a:t>Different </a:t>
            </a:r>
            <a:r>
              <a:rPr lang="en-GB" dirty="0" smtClean="0"/>
              <a:t>products normally use unique data structures and formats. You have to write adaptors that convert from one representation to another.</a:t>
            </a:r>
            <a:r>
              <a:rPr lang="en-GB" dirty="0" smtClean="0"/>
              <a:t> </a:t>
            </a:r>
          </a:p>
          <a:p>
            <a:r>
              <a:rPr lang="en-GB" dirty="0" smtClean="0"/>
              <a:t>What </a:t>
            </a:r>
            <a:r>
              <a:rPr lang="en-GB" dirty="0" smtClean="0"/>
              <a:t>features of a product will actually be used?</a:t>
            </a:r>
            <a:r>
              <a:rPr lang="en-GB" dirty="0" smtClean="0"/>
              <a:t> </a:t>
            </a:r>
          </a:p>
          <a:p>
            <a:pPr lvl="1"/>
            <a:r>
              <a:rPr lang="en-GB" dirty="0" smtClean="0"/>
              <a:t>COTS </a:t>
            </a:r>
            <a:r>
              <a:rPr lang="en-GB" dirty="0" smtClean="0"/>
              <a:t>products may include more functionality than you need and functionality may be duplicated across different products.</a:t>
            </a:r>
            <a:r>
              <a:rPr lang="en-GB" dirty="0" smtClean="0"/>
              <a:t> </a:t>
            </a:r>
            <a:endParaRPr lang="en-US" dirty="0"/>
          </a:p>
        </p:txBody>
      </p:sp>
      <p:sp>
        <p:nvSpPr>
          <p:cNvPr id="4" name="Footer Placeholder 3"/>
          <p:cNvSpPr>
            <a:spLocks noGrp="1"/>
          </p:cNvSpPr>
          <p:nvPr>
            <p:ph type="ftr" sz="quarter" idx="11"/>
          </p:nvPr>
        </p:nvSpPr>
        <p:spPr/>
        <p:txBody>
          <a:bodyPr/>
          <a:lstStyle/>
          <a:p>
            <a:r>
              <a:rPr lang="en-US" smtClean="0"/>
              <a:t>Chapter 16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COTS-integrated procurement system </a:t>
            </a:r>
          </a:p>
        </p:txBody>
      </p:sp>
      <p:pic>
        <p:nvPicPr>
          <p:cNvPr id="6" name="Content Placeholder 5" descr="16.13 E-procurement.eps"/>
          <p:cNvPicPr>
            <a:picLocks noGrp="1" noChangeAspect="1"/>
          </p:cNvPicPr>
          <p:nvPr>
            <p:ph idx="1"/>
          </p:nvPr>
        </p:nvPicPr>
        <mc:AlternateContent>
          <mc:Choice xmlns:ma="http://schemas.microsoft.com/office/mac/drawingml/2008/main" Requires="ma">
            <p:blipFill>
              <a:blip r:embed="rId2"/>
              <a:srcRect t="-11694" b="-11694"/>
              <a:stretch>
                <a:fillRect/>
              </a:stretch>
            </p:blipFill>
          </mc:Choice>
          <mc:Fallback>
            <p:blipFill>
              <a:blip r:embed="rId3"/>
              <a:srcRect t="-11694" b="-11694"/>
              <a:stretch>
                <a:fillRect/>
              </a:stretch>
            </p:blipFill>
          </mc:Fallback>
        </mc:AlternateContent>
        <p:spPr>
          <a:xfrm>
            <a:off x="-1218243" y="1417638"/>
            <a:ext cx="8229600" cy="4525963"/>
          </a:xfrm>
        </p:spPr>
      </p:pic>
      <p:sp>
        <p:nvSpPr>
          <p:cNvPr id="4" name="Slide Number Placeholder 3"/>
          <p:cNvSpPr>
            <a:spLocks noGrp="1"/>
          </p:cNvSpPr>
          <p:nvPr>
            <p:ph type="sldNum" sz="quarter" idx="12"/>
          </p:nvPr>
        </p:nvSpPr>
        <p:spPr/>
        <p:txBody>
          <a:bodyPr/>
          <a:lstStyle/>
          <a:p>
            <a:fld id="{34CF8044-83D2-2543-8CEA-7F647DE98A9A}"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Chapter 16 Software reuse</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Service-oriented COTS interfaces</a:t>
            </a:r>
            <a:endParaRPr lang="en-US" dirty="0"/>
          </a:p>
        </p:txBody>
      </p:sp>
      <p:sp>
        <p:nvSpPr>
          <p:cNvPr id="3" name="Content Placeholder 2"/>
          <p:cNvSpPr>
            <a:spLocks noGrp="1"/>
          </p:cNvSpPr>
          <p:nvPr>
            <p:ph idx="1"/>
          </p:nvPr>
        </p:nvSpPr>
        <p:spPr/>
        <p:txBody>
          <a:bodyPr/>
          <a:lstStyle/>
          <a:p>
            <a:r>
              <a:rPr lang="en-GB" dirty="0" smtClean="0"/>
              <a:t>COTS integration can be simplified if a service-oriented approach is used.</a:t>
            </a:r>
            <a:r>
              <a:rPr lang="en-GB" dirty="0" smtClean="0"/>
              <a:t> </a:t>
            </a:r>
          </a:p>
          <a:p>
            <a:r>
              <a:rPr lang="en-GB" dirty="0" smtClean="0"/>
              <a:t>A service</a:t>
            </a:r>
            <a:r>
              <a:rPr lang="en-GB" dirty="0" smtClean="0"/>
              <a:t>-oriented approach means allowing access to the application system’s functionality through a standard service interface, with a service for each discrete unit of functionality.</a:t>
            </a:r>
            <a:r>
              <a:rPr lang="en-GB" dirty="0" smtClean="0"/>
              <a:t> </a:t>
            </a:r>
          </a:p>
          <a:p>
            <a:r>
              <a:rPr lang="en-GB" dirty="0" smtClean="0"/>
              <a:t>Some </a:t>
            </a:r>
            <a:r>
              <a:rPr lang="en-GB" dirty="0" smtClean="0"/>
              <a:t>applications may offer a service interface but, sometimes, this service interface has to be implemented by the system integrator.</a:t>
            </a:r>
            <a:r>
              <a:rPr lang="en-GB" dirty="0" smtClean="0"/>
              <a:t> You have </a:t>
            </a:r>
            <a:r>
              <a:rPr lang="en-GB" dirty="0" smtClean="0"/>
              <a:t>to program a wrapper that hides the application and provides externally visible </a:t>
            </a:r>
            <a:r>
              <a:rPr lang="en-GB" dirty="0" smtClean="0"/>
              <a:t>services. </a:t>
            </a:r>
            <a:endParaRPr lang="en-US" dirty="0"/>
          </a:p>
        </p:txBody>
      </p:sp>
      <p:sp>
        <p:nvSpPr>
          <p:cNvPr id="4" name="Footer Placeholder 3"/>
          <p:cNvSpPr>
            <a:spLocks noGrp="1"/>
          </p:cNvSpPr>
          <p:nvPr>
            <p:ph type="ftr" sz="quarter" idx="11"/>
          </p:nvPr>
        </p:nvSpPr>
        <p:spPr/>
        <p:txBody>
          <a:bodyPr/>
          <a:lstStyle/>
          <a:p>
            <a:r>
              <a:rPr lang="en-US" smtClean="0"/>
              <a:t>Chapter 16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a:t>
            </a:r>
            <a:r>
              <a:rPr lang="en-US" dirty="0"/>
              <a:t>of software reuse</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768898"/>
          <a:ext cx="7811922" cy="4022725"/>
        </p:xfrm>
        <a:graphic>
          <a:graphicData uri="http://schemas.openxmlformats.org/drawingml/2006/table">
            <a:tbl>
              <a:tblPr firstRow="1" bandRow="1">
                <a:tableStyleId>{5C22544A-7EE6-4342-B048-85BDC9FD1C3A}</a:tableStyleId>
              </a:tblPr>
              <a:tblGrid>
                <a:gridCol w="2657041"/>
                <a:gridCol w="5154881"/>
              </a:tblGrid>
              <a:tr h="370840">
                <a:tc>
                  <a:txBody>
                    <a:bodyPr/>
                    <a:lstStyle/>
                    <a:p>
                      <a:pPr algn="just">
                        <a:spcAft>
                          <a:spcPts val="0"/>
                        </a:spcAft>
                      </a:pPr>
                      <a:r>
                        <a:rPr lang="en-GB" sz="1600" b="1" dirty="0" smtClean="0">
                          <a:solidFill>
                            <a:srgbClr val="000000"/>
                          </a:solidFill>
                          <a:latin typeface="Arial"/>
                          <a:ea typeface="Times New Roman"/>
                          <a:cs typeface="Arial"/>
                        </a:rPr>
                        <a:t>Benefit</a:t>
                      </a:r>
                      <a:endParaRPr lang="en-GB" sz="16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600" b="1" dirty="0" smtClean="0">
                          <a:solidFill>
                            <a:srgbClr val="000000"/>
                          </a:solidFill>
                          <a:latin typeface="Arial"/>
                          <a:ea typeface="Times New Roman"/>
                          <a:cs typeface="Arial"/>
                        </a:rPr>
                        <a:t>Explanation</a:t>
                      </a:r>
                      <a:endParaRPr lang="en-GB" sz="1600" b="1" dirty="0">
                        <a:solidFill>
                          <a:srgbClr val="000000"/>
                        </a:solidFill>
                        <a:latin typeface="Arial"/>
                        <a:ea typeface="Times New Roman"/>
                        <a:cs typeface="Arial"/>
                      </a:endParaRPr>
                    </a:p>
                  </a:txBody>
                  <a:tcPr marL="73025" marR="73025" marT="73025" marB="73025"/>
                </a:tc>
              </a:tr>
              <a:tr h="370840">
                <a:tc>
                  <a:txBody>
                    <a:bodyPr/>
                    <a:lstStyle/>
                    <a:p>
                      <a:pPr algn="just">
                        <a:spcAft>
                          <a:spcPts val="0"/>
                        </a:spcAft>
                      </a:pPr>
                      <a:r>
                        <a:rPr lang="en-GB" sz="1600" dirty="0" smtClean="0">
                          <a:solidFill>
                            <a:srgbClr val="000000"/>
                          </a:solidFill>
                          <a:latin typeface="Arial"/>
                          <a:ea typeface="Times New Roman"/>
                          <a:cs typeface="Arial"/>
                        </a:rPr>
                        <a:t>Increased </a:t>
                      </a:r>
                      <a:r>
                        <a:rPr lang="en-GB" sz="1600" dirty="0">
                          <a:solidFill>
                            <a:srgbClr val="000000"/>
                          </a:solidFill>
                          <a:latin typeface="Arial"/>
                          <a:ea typeface="Times New Roman"/>
                          <a:cs typeface="Arial"/>
                        </a:rPr>
                        <a:t>dependability</a:t>
                      </a:r>
                    </a:p>
                  </a:txBody>
                  <a:tcPr marL="73025" marR="73025" marT="0" marB="73025"/>
                </a:tc>
                <a:tc>
                  <a:txBody>
                    <a:bodyPr/>
                    <a:lstStyle/>
                    <a:p>
                      <a:pPr algn="just">
                        <a:spcAft>
                          <a:spcPts val="0"/>
                        </a:spcAft>
                      </a:pPr>
                      <a:r>
                        <a:rPr lang="en-GB" sz="1600">
                          <a:solidFill>
                            <a:srgbClr val="000000"/>
                          </a:solidFill>
                          <a:latin typeface="Arial"/>
                          <a:ea typeface="Times New Roman"/>
                          <a:cs typeface="Arial"/>
                        </a:rPr>
                        <a:t>Reused software, which has been tried and tested in working systems, should be more dependable than new software. Its design and implementation faults should have been found and fixed. </a:t>
                      </a:r>
                    </a:p>
                  </a:txBody>
                  <a:tcPr marL="73025" marR="73025" marT="0" marB="73025"/>
                </a:tc>
              </a:tr>
              <a:tr h="370840">
                <a:tc>
                  <a:txBody>
                    <a:bodyPr/>
                    <a:lstStyle/>
                    <a:p>
                      <a:pPr algn="just">
                        <a:spcAft>
                          <a:spcPts val="0"/>
                        </a:spcAft>
                      </a:pPr>
                      <a:r>
                        <a:rPr lang="en-GB" sz="1600">
                          <a:solidFill>
                            <a:srgbClr val="000000"/>
                          </a:solidFill>
                          <a:latin typeface="Arial"/>
                          <a:ea typeface="Times New Roman"/>
                          <a:cs typeface="Arial"/>
                        </a:rPr>
                        <a:t>Reduced process risk</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The cost of existing software is already known, whereas the costs of development are always a matter of judgment. This is an important factor for project management because it reduces the margin of error in project cost estimation. This is particularly true when relatively large software components such as subsystems are reused.</a:t>
                      </a:r>
                    </a:p>
                  </a:txBody>
                  <a:tcPr marL="73025" marR="73025" marT="0" marB="73025"/>
                </a:tc>
              </a:tr>
              <a:tr h="370840">
                <a:tc>
                  <a:txBody>
                    <a:bodyPr/>
                    <a:lstStyle/>
                    <a:p>
                      <a:pPr algn="just">
                        <a:spcAft>
                          <a:spcPts val="0"/>
                        </a:spcAft>
                      </a:pPr>
                      <a:r>
                        <a:rPr lang="en-GB" sz="1600">
                          <a:solidFill>
                            <a:srgbClr val="000000"/>
                          </a:solidFill>
                          <a:latin typeface="Arial"/>
                          <a:ea typeface="Times New Roman"/>
                          <a:cs typeface="Arial"/>
                        </a:rPr>
                        <a:t>Effective use of specialists</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Instead of doing the same work over and over again, application specialists can develop reusable software that encapsulates their knowledge.</a:t>
                      </a:r>
                    </a:p>
                  </a:txBody>
                  <a:tcPr marL="73025" marR="73025" marT="0" marB="73025"/>
                </a:tc>
              </a:tr>
            </a:tbl>
          </a:graphicData>
        </a:graphic>
      </p:graphicFrame>
      <p:sp>
        <p:nvSpPr>
          <p:cNvPr id="5" name="Slide Number Placeholder 4"/>
          <p:cNvSpPr>
            <a:spLocks noGrp="1"/>
          </p:cNvSpPr>
          <p:nvPr>
            <p:ph type="sldNum" sz="quarter" idx="12"/>
          </p:nvPr>
        </p:nvSpPr>
        <p:spPr/>
        <p:txBody>
          <a:bodyPr/>
          <a:lstStyle/>
          <a:p>
            <a:fld id="{34CF8044-83D2-2543-8CEA-7F647DE98A9A}"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Chapter 16 Software reuse</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a:t>
            </a:r>
            <a:r>
              <a:rPr lang="en-US" dirty="0"/>
              <a:t>wrapping</a:t>
            </a:r>
            <a:r>
              <a:rPr lang="en-GB" dirty="0" smtClean="0"/>
              <a:t> </a:t>
            </a:r>
            <a:endParaRPr lang="en-US" dirty="0"/>
          </a:p>
        </p:txBody>
      </p:sp>
      <p:pic>
        <p:nvPicPr>
          <p:cNvPr id="4" name="Content Placeholder 3" descr="16.14 ServiceWrapper.eps"/>
          <p:cNvPicPr>
            <a:picLocks noChangeAspect="1"/>
          </p:cNvPicPr>
          <p:nvPr/>
        </p:nvPicPr>
        <mc:AlternateContent>
          <mc:Choice xmlns:ma="http://schemas.microsoft.com/office/mac/drawingml/2008/main" Requires="ma">
            <p:blipFill>
              <a:blip r:embed="rId2"/>
              <a:srcRect l="-4302" r="-4302"/>
              <a:stretch>
                <a:fillRect/>
              </a:stretch>
            </p:blipFill>
          </mc:Choice>
          <mc:Fallback>
            <p:blipFill>
              <a:blip r:embed="rId3"/>
              <a:srcRect l="-4302" r="-4302"/>
              <a:stretch>
                <a:fillRect/>
              </a:stretch>
            </p:blipFill>
          </mc:Fallback>
        </mc:AlternateContent>
        <p:spPr>
          <a:xfrm>
            <a:off x="1292373" y="1863365"/>
            <a:ext cx="6636050" cy="3649572"/>
          </a:xfrm>
          <a:prstGeom prst="rect">
            <a:avLst/>
          </a:prstGeom>
        </p:spPr>
      </p:pic>
      <p:sp>
        <p:nvSpPr>
          <p:cNvPr id="5" name="Slide Number Placeholder 4"/>
          <p:cNvSpPr>
            <a:spLocks noGrp="1"/>
          </p:cNvSpPr>
          <p:nvPr>
            <p:ph type="sldNum" sz="quarter" idx="12"/>
          </p:nvPr>
        </p:nvSpPr>
        <p:spPr/>
        <p:txBody>
          <a:bodyPr/>
          <a:lstStyle/>
          <a:p>
            <a:fld id="{34CF8044-83D2-2543-8CEA-7F647DE98A9A}" type="slidenum">
              <a:rPr lang="en-US" smtClean="0"/>
              <a:pPr/>
              <a:t>50</a:t>
            </a:fld>
            <a:endParaRPr lang="en-US"/>
          </a:p>
        </p:txBody>
      </p:sp>
      <p:sp>
        <p:nvSpPr>
          <p:cNvPr id="6" name="Footer Placeholder 5"/>
          <p:cNvSpPr>
            <a:spLocks noGrp="1"/>
          </p:cNvSpPr>
          <p:nvPr>
            <p:ph type="ftr" sz="quarter" idx="11"/>
          </p:nvPr>
        </p:nvSpPr>
        <p:spPr/>
        <p:txBody>
          <a:bodyPr/>
          <a:lstStyle/>
          <a:p>
            <a:r>
              <a:rPr lang="en-US" smtClean="0"/>
              <a:t>Chapter 16 Software reuse</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381001" y="262912"/>
            <a:ext cx="8189108" cy="1109007"/>
          </a:xfrm>
        </p:spPr>
        <p:txBody>
          <a:bodyPr/>
          <a:lstStyle/>
          <a:p>
            <a:r>
              <a:rPr lang="en-GB"/>
              <a:t>COTS system integration problems</a:t>
            </a:r>
          </a:p>
        </p:txBody>
      </p:sp>
      <p:sp>
        <p:nvSpPr>
          <p:cNvPr id="155651" name="Rectangle 3"/>
          <p:cNvSpPr>
            <a:spLocks noGrp="1" noChangeArrowheads="1"/>
          </p:cNvSpPr>
          <p:nvPr>
            <p:ph type="body" idx="1"/>
          </p:nvPr>
        </p:nvSpPr>
        <p:spPr/>
        <p:txBody>
          <a:bodyPr lIns="91797" tIns="45898" rIns="91797" bIns="45898"/>
          <a:lstStyle/>
          <a:p>
            <a:r>
              <a:rPr lang="en-GB" sz="2300" dirty="0"/>
              <a:t>Lack of control over functionality and performance</a:t>
            </a:r>
          </a:p>
          <a:p>
            <a:pPr lvl="1"/>
            <a:r>
              <a:rPr lang="en-GB" sz="2100" dirty="0"/>
              <a:t>COTS systems may be less effective than they appear</a:t>
            </a:r>
          </a:p>
          <a:p>
            <a:r>
              <a:rPr lang="en-GB" sz="2300" dirty="0"/>
              <a:t>Problems with COTS system inter-operability</a:t>
            </a:r>
          </a:p>
          <a:p>
            <a:pPr lvl="1"/>
            <a:r>
              <a:rPr lang="en-GB" sz="2100" dirty="0"/>
              <a:t>Different COTS systems may make different assumptions that means integration is difficult</a:t>
            </a:r>
          </a:p>
          <a:p>
            <a:r>
              <a:rPr lang="en-GB" sz="2300" dirty="0"/>
              <a:t>No control over system evolution</a:t>
            </a:r>
          </a:p>
          <a:p>
            <a:pPr lvl="1"/>
            <a:r>
              <a:rPr lang="en-GB" sz="2100" dirty="0"/>
              <a:t>COTS vendors not system users control evolution</a:t>
            </a:r>
          </a:p>
          <a:p>
            <a:r>
              <a:rPr lang="en-GB" sz="2300" dirty="0"/>
              <a:t>Support from COTS vendors</a:t>
            </a:r>
          </a:p>
          <a:p>
            <a:pPr lvl="1"/>
            <a:r>
              <a:rPr lang="en-GB" sz="2100" dirty="0"/>
              <a:t>COTS vendors may not offer support  over the lifetime of the product</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pPr>
              <a:spcAft>
                <a:spcPts val="0"/>
              </a:spcAft>
            </a:pPr>
            <a:r>
              <a:rPr lang="en-GB" sz="1800" dirty="0" smtClean="0"/>
              <a:t>Software product lines are related applications that are developed from</a:t>
            </a:r>
            <a:r>
              <a:rPr lang="en-GB" sz="1800" dirty="0" smtClean="0"/>
              <a:t> a common base. This </a:t>
            </a:r>
            <a:r>
              <a:rPr lang="en-GB" sz="1800" dirty="0" smtClean="0"/>
              <a:t>generic system is adapted</a:t>
            </a:r>
            <a:r>
              <a:rPr lang="en-GB" sz="1800" dirty="0" smtClean="0"/>
              <a:t> to </a:t>
            </a:r>
            <a:r>
              <a:rPr lang="en-GB" sz="1800" dirty="0" smtClean="0"/>
              <a:t>meet specific requirements for functionality,</a:t>
            </a:r>
            <a:r>
              <a:rPr lang="en-GB" sz="1800" dirty="0" smtClean="0"/>
              <a:t> target platform </a:t>
            </a:r>
            <a:r>
              <a:rPr lang="en-GB" sz="1800" dirty="0" smtClean="0"/>
              <a:t>or operational configuration.</a:t>
            </a:r>
          </a:p>
          <a:p>
            <a:pPr>
              <a:spcAft>
                <a:spcPts val="0"/>
              </a:spcAft>
            </a:pPr>
            <a:r>
              <a:rPr lang="en-GB" sz="1800" dirty="0" smtClean="0"/>
              <a:t>COTS product reuse is concerned with the reuse of large-scale, off-the-shelf systems. These provide a lot of functionality and their reuse can radically reduce costs and development time.  Systems may be developed by configuring a single, generic COTS product or by integrating two or more COTS products.</a:t>
            </a:r>
          </a:p>
          <a:p>
            <a:pPr>
              <a:spcAft>
                <a:spcPts val="0"/>
              </a:spcAft>
            </a:pPr>
            <a:r>
              <a:rPr lang="en-GB" sz="1800" dirty="0" smtClean="0"/>
              <a:t>Enterprise Resource Planning systems are examples of large-scale COTS reuse. You create an instance of an ERP system by configuring a generic system with information about the customer’s business processes and rules.</a:t>
            </a:r>
          </a:p>
          <a:p>
            <a:pPr>
              <a:spcAft>
                <a:spcPts val="0"/>
              </a:spcAft>
            </a:pPr>
            <a:r>
              <a:rPr lang="en-GB" sz="1800" dirty="0" smtClean="0"/>
              <a:t>Potential problems with COTS-based reuse include lack of control over functionality and performance, lack of control over system evolution, the need for support from external vendors and difficulties in ensuring that systems can inter-operate</a:t>
            </a:r>
            <a:r>
              <a:rPr lang="en-GB" sz="1800" dirty="0" smtClean="0"/>
              <a:t>.</a:t>
            </a:r>
            <a:endParaRPr lang="en-GB" sz="1800" dirty="0" smtClean="0"/>
          </a:p>
        </p:txBody>
      </p:sp>
      <p:sp>
        <p:nvSpPr>
          <p:cNvPr id="4" name="Footer Placeholder 3"/>
          <p:cNvSpPr>
            <a:spLocks noGrp="1"/>
          </p:cNvSpPr>
          <p:nvPr>
            <p:ph type="ftr" sz="quarter" idx="11"/>
          </p:nvPr>
        </p:nvSpPr>
        <p:spPr/>
        <p:txBody>
          <a:bodyPr/>
          <a:lstStyle/>
          <a:p>
            <a:r>
              <a:rPr lang="en-US" smtClean="0"/>
              <a:t>Chapter 16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52</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a:t>
            </a:r>
            <a:r>
              <a:rPr lang="en-US" dirty="0"/>
              <a:t>of software reuse</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999476"/>
          <a:ext cx="7974061" cy="3199130"/>
        </p:xfrm>
        <a:graphic>
          <a:graphicData uri="http://schemas.openxmlformats.org/drawingml/2006/table">
            <a:tbl>
              <a:tblPr firstRow="1" bandRow="1">
                <a:tableStyleId>{5C22544A-7EE6-4342-B048-85BDC9FD1C3A}</a:tableStyleId>
              </a:tblPr>
              <a:tblGrid>
                <a:gridCol w="2712188"/>
                <a:gridCol w="5261873"/>
              </a:tblGrid>
              <a:tr h="370840">
                <a:tc>
                  <a:txBody>
                    <a:bodyPr/>
                    <a:lstStyle/>
                    <a:p>
                      <a:pPr algn="just">
                        <a:spcAft>
                          <a:spcPts val="0"/>
                        </a:spcAft>
                      </a:pPr>
                      <a:r>
                        <a:rPr lang="en-GB" sz="1400" b="1" dirty="0" smtClean="0">
                          <a:solidFill>
                            <a:srgbClr val="000000"/>
                          </a:solidFill>
                          <a:latin typeface="Arial"/>
                          <a:ea typeface="Times New Roman"/>
                          <a:cs typeface="Arial"/>
                        </a:rPr>
                        <a:t>Benefit</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b="1" dirty="0" smtClean="0">
                          <a:solidFill>
                            <a:srgbClr val="000000"/>
                          </a:solidFill>
                          <a:latin typeface="Arial"/>
                          <a:ea typeface="Times New Roman"/>
                          <a:cs typeface="Arial"/>
                        </a:rPr>
                        <a:t>Explanation</a:t>
                      </a:r>
                      <a:endParaRPr lang="en-GB" sz="1400" b="1" dirty="0">
                        <a:solidFill>
                          <a:srgbClr val="000000"/>
                        </a:solidFill>
                        <a:latin typeface="Arial"/>
                        <a:ea typeface="Times New Roman"/>
                        <a:cs typeface="Arial"/>
                      </a:endParaRPr>
                    </a:p>
                  </a:txBody>
                  <a:tcPr marL="73025" marR="73025" marT="73025" marB="73025"/>
                </a:tc>
              </a:tr>
              <a:tr h="370840">
                <a:tc>
                  <a:txBody>
                    <a:bodyPr/>
                    <a:lstStyle/>
                    <a:p>
                      <a:pPr algn="just">
                        <a:spcAft>
                          <a:spcPts val="0"/>
                        </a:spcAft>
                      </a:pPr>
                      <a:r>
                        <a:rPr lang="en-GB" sz="1600" dirty="0">
                          <a:solidFill>
                            <a:srgbClr val="000000"/>
                          </a:solidFill>
                          <a:latin typeface="Arial"/>
                          <a:ea typeface="Times New Roman"/>
                          <a:cs typeface="Arial"/>
                        </a:rPr>
                        <a:t>Standards compliance</a:t>
                      </a:r>
                    </a:p>
                  </a:txBody>
                  <a:tcPr marL="73025" marR="73025" marT="0" marB="73025"/>
                </a:tc>
                <a:tc>
                  <a:txBody>
                    <a:bodyPr/>
                    <a:lstStyle/>
                    <a:p>
                      <a:pPr algn="just">
                        <a:spcAft>
                          <a:spcPts val="0"/>
                        </a:spcAft>
                      </a:pPr>
                      <a:r>
                        <a:rPr lang="en-GB" sz="1600">
                          <a:solidFill>
                            <a:srgbClr val="000000"/>
                          </a:solidFill>
                          <a:latin typeface="Arial"/>
                          <a:ea typeface="Times New Roman"/>
                          <a:cs typeface="Arial"/>
                        </a:rPr>
                        <a:t>Some standards, such as user interface standards, can be implemented as a set of reusable components. For example, if menus in a user interface are implemented using reusable components, all applications present the same menu formats to users. The use of standard user interfaces improves dependability because users make fewer mistakes when presented with a familiar interface.</a:t>
                      </a:r>
                    </a:p>
                  </a:txBody>
                  <a:tcPr marL="73025" marR="73025" marT="0" marB="73025"/>
                </a:tc>
              </a:tr>
              <a:tr h="370840">
                <a:tc>
                  <a:txBody>
                    <a:bodyPr/>
                    <a:lstStyle/>
                    <a:p>
                      <a:pPr algn="just">
                        <a:spcAft>
                          <a:spcPts val="0"/>
                        </a:spcAft>
                      </a:pPr>
                      <a:r>
                        <a:rPr lang="en-GB" sz="1600">
                          <a:solidFill>
                            <a:srgbClr val="000000"/>
                          </a:solidFill>
                          <a:latin typeface="Arial"/>
                          <a:ea typeface="Times New Roman"/>
                          <a:cs typeface="Arial"/>
                        </a:rPr>
                        <a:t>Accelerated development</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Bringing a system to market as early as possible is often more important than overall development costs. Reusing software can speed up system production because both development and validation time may be reduced</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73025" marR="73025" marT="0" marB="73025"/>
                </a:tc>
              </a:tr>
            </a:tbl>
          </a:graphicData>
        </a:graphic>
      </p:graphicFrame>
      <p:sp>
        <p:nvSpPr>
          <p:cNvPr id="5" name="Slide Number Placeholder 4"/>
          <p:cNvSpPr>
            <a:spLocks noGrp="1"/>
          </p:cNvSpPr>
          <p:nvPr>
            <p:ph type="sldNum" sz="quarter" idx="12"/>
          </p:nvPr>
        </p:nvSpPr>
        <p:spPr/>
        <p:txBody>
          <a:bodyPr/>
          <a:lstStyle/>
          <a:p>
            <a:fld id="{34CF8044-83D2-2543-8CEA-7F647DE98A9A}" type="slidenum">
              <a:rPr lang="en-US" smtClean="0"/>
              <a:pPr/>
              <a:t>6</a:t>
            </a:fld>
            <a:endParaRPr lang="en-US"/>
          </a:p>
        </p:txBody>
      </p:sp>
      <p:sp>
        <p:nvSpPr>
          <p:cNvPr id="6" name="Footer Placeholder 5"/>
          <p:cNvSpPr>
            <a:spLocks noGrp="1"/>
          </p:cNvSpPr>
          <p:nvPr>
            <p:ph type="ftr" sz="quarter" idx="11"/>
          </p:nvPr>
        </p:nvSpPr>
        <p:spPr/>
        <p:txBody>
          <a:bodyPr/>
          <a:lstStyle/>
          <a:p>
            <a:r>
              <a:rPr lang="en-US" smtClean="0"/>
              <a:t>Chapter 16 Software reuse</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a:t>
            </a:r>
            <a:r>
              <a:rPr lang="en-US" dirty="0"/>
              <a:t>with reuse</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748810"/>
          <a:ext cx="8014596" cy="4510405"/>
        </p:xfrm>
        <a:graphic>
          <a:graphicData uri="http://schemas.openxmlformats.org/drawingml/2006/table">
            <a:tbl>
              <a:tblPr firstRow="1" bandRow="1">
                <a:tableStyleId>{5C22544A-7EE6-4342-B048-85BDC9FD1C3A}</a:tableStyleId>
              </a:tblPr>
              <a:tblGrid>
                <a:gridCol w="2475961"/>
                <a:gridCol w="5538635"/>
              </a:tblGrid>
              <a:tr h="370840">
                <a:tc>
                  <a:txBody>
                    <a:bodyPr/>
                    <a:lstStyle/>
                    <a:p>
                      <a:pPr algn="just">
                        <a:spcAft>
                          <a:spcPts val="0"/>
                        </a:spcAft>
                      </a:pPr>
                      <a:r>
                        <a:rPr lang="en-GB" sz="1600" b="1" dirty="0" smtClean="0">
                          <a:solidFill>
                            <a:srgbClr val="000000"/>
                          </a:solidFill>
                          <a:latin typeface="Arial"/>
                          <a:ea typeface="Times New Roman"/>
                          <a:cs typeface="Arial"/>
                        </a:rPr>
                        <a:t>Problem</a:t>
                      </a:r>
                      <a:endParaRPr lang="en-GB" sz="16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600" b="1" dirty="0" smtClean="0">
                          <a:solidFill>
                            <a:srgbClr val="000000"/>
                          </a:solidFill>
                          <a:latin typeface="Arial"/>
                          <a:ea typeface="Times New Roman"/>
                          <a:cs typeface="Arial"/>
                        </a:rPr>
                        <a:t>Explanation</a:t>
                      </a:r>
                      <a:endParaRPr lang="en-GB" sz="1600" b="1" dirty="0">
                        <a:solidFill>
                          <a:srgbClr val="000000"/>
                        </a:solidFill>
                        <a:latin typeface="Arial"/>
                        <a:ea typeface="Times New Roman"/>
                        <a:cs typeface="Arial"/>
                      </a:endParaRPr>
                    </a:p>
                  </a:txBody>
                  <a:tcPr marL="73025" marR="73025" marT="73025" marB="73025"/>
                </a:tc>
              </a:tr>
              <a:tr h="370840">
                <a:tc>
                  <a:txBody>
                    <a:bodyPr/>
                    <a:lstStyle/>
                    <a:p>
                      <a:pPr algn="l">
                        <a:spcAft>
                          <a:spcPts val="0"/>
                        </a:spcAft>
                      </a:pPr>
                      <a:r>
                        <a:rPr lang="en-GB" sz="1600" dirty="0" smtClean="0">
                          <a:solidFill>
                            <a:srgbClr val="000000"/>
                          </a:solidFill>
                          <a:latin typeface="Arial"/>
                          <a:ea typeface="Times New Roman"/>
                          <a:cs typeface="Arial"/>
                        </a:rPr>
                        <a:t>Increased </a:t>
                      </a:r>
                      <a:r>
                        <a:rPr lang="en-GB" sz="1600" dirty="0">
                          <a:solidFill>
                            <a:srgbClr val="000000"/>
                          </a:solidFill>
                          <a:latin typeface="Arial"/>
                          <a:ea typeface="Times New Roman"/>
                          <a:cs typeface="Arial"/>
                        </a:rPr>
                        <a:t>maintenance costs</a:t>
                      </a:r>
                    </a:p>
                  </a:txBody>
                  <a:tcPr marL="73025" marR="73025" marT="0" marB="73025"/>
                </a:tc>
                <a:tc>
                  <a:txBody>
                    <a:bodyPr/>
                    <a:lstStyle/>
                    <a:p>
                      <a:pPr algn="just">
                        <a:spcAft>
                          <a:spcPts val="0"/>
                        </a:spcAft>
                      </a:pPr>
                      <a:r>
                        <a:rPr lang="en-GB" sz="1600">
                          <a:solidFill>
                            <a:srgbClr val="000000"/>
                          </a:solidFill>
                          <a:latin typeface="Arial"/>
                          <a:ea typeface="Times New Roman"/>
                          <a:cs typeface="Arial"/>
                        </a:rPr>
                        <a:t>If the source code of a reused software system or component is not available then maintenance costs may be higher because the reused elements of the system may become increasingly incompatible with system changes.</a:t>
                      </a:r>
                    </a:p>
                  </a:txBody>
                  <a:tcPr marL="73025" marR="73025" marT="0" marB="73025"/>
                </a:tc>
              </a:tr>
              <a:tr h="370840">
                <a:tc>
                  <a:txBody>
                    <a:bodyPr/>
                    <a:lstStyle/>
                    <a:p>
                      <a:pPr algn="l">
                        <a:spcAft>
                          <a:spcPts val="0"/>
                        </a:spcAft>
                      </a:pPr>
                      <a:r>
                        <a:rPr lang="en-GB" sz="1600">
                          <a:solidFill>
                            <a:srgbClr val="000000"/>
                          </a:solidFill>
                          <a:latin typeface="Arial"/>
                          <a:ea typeface="Times New Roman"/>
                          <a:cs typeface="Arial"/>
                        </a:rPr>
                        <a:t>Lack of tool support</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Some software tools do not support development with reuse. It may be difficult or impossible to integrate these tools with a component library system. The software process assumed by these tools may not take reuse into account. This is particularly true for tools that support embedded systems engineering, less so for object-oriented development tools.</a:t>
                      </a:r>
                    </a:p>
                  </a:txBody>
                  <a:tcPr marL="73025" marR="73025" marT="0" marB="73025"/>
                </a:tc>
              </a:tr>
              <a:tr h="370840">
                <a:tc>
                  <a:txBody>
                    <a:bodyPr/>
                    <a:lstStyle/>
                    <a:p>
                      <a:pPr algn="l">
                        <a:spcAft>
                          <a:spcPts val="0"/>
                        </a:spcAft>
                      </a:pPr>
                      <a:r>
                        <a:rPr lang="en-GB" sz="1600">
                          <a:solidFill>
                            <a:srgbClr val="000000"/>
                          </a:solidFill>
                          <a:latin typeface="Arial"/>
                          <a:ea typeface="Times New Roman"/>
                          <a:cs typeface="Arial"/>
                        </a:rPr>
                        <a:t>Not-invented-here syndrome</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Some software engineers prefer to rewrite components because they believe they can improve on them. This is partly to do with trust and partly to do with the fact that writing original software is seen as more challenging than reusing other people’s software.</a:t>
                      </a:r>
                    </a:p>
                  </a:txBody>
                  <a:tcPr marL="73025" marR="73025" marT="0" marB="73025"/>
                </a:tc>
              </a:tr>
            </a:tbl>
          </a:graphicData>
        </a:graphic>
      </p:graphicFrame>
      <p:sp>
        <p:nvSpPr>
          <p:cNvPr id="5" name="Slide Number Placeholder 4"/>
          <p:cNvSpPr>
            <a:spLocks noGrp="1"/>
          </p:cNvSpPr>
          <p:nvPr>
            <p:ph type="sldNum" sz="quarter" idx="12"/>
          </p:nvPr>
        </p:nvSpPr>
        <p:spPr/>
        <p:txBody>
          <a:bodyPr/>
          <a:lstStyle/>
          <a:p>
            <a:fld id="{34CF8044-83D2-2543-8CEA-7F647DE98A9A}" type="slidenum">
              <a:rPr lang="en-US" smtClean="0"/>
              <a:pPr/>
              <a:t>7</a:t>
            </a:fld>
            <a:endParaRPr lang="en-US"/>
          </a:p>
        </p:txBody>
      </p:sp>
      <p:sp>
        <p:nvSpPr>
          <p:cNvPr id="6" name="Footer Placeholder 5"/>
          <p:cNvSpPr>
            <a:spLocks noGrp="1"/>
          </p:cNvSpPr>
          <p:nvPr>
            <p:ph type="ftr" sz="quarter" idx="11"/>
          </p:nvPr>
        </p:nvSpPr>
        <p:spPr/>
        <p:txBody>
          <a:bodyPr/>
          <a:lstStyle/>
          <a:p>
            <a:r>
              <a:rPr lang="en-US" smtClean="0"/>
              <a:t>Chapter 16 Software reuse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a:t>
            </a:r>
            <a:r>
              <a:rPr lang="en-US" dirty="0"/>
              <a:t>with reuse</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937950"/>
          <a:ext cx="7906503" cy="2974340"/>
        </p:xfrm>
        <a:graphic>
          <a:graphicData uri="http://schemas.openxmlformats.org/drawingml/2006/table">
            <a:tbl>
              <a:tblPr firstRow="1" bandRow="1">
                <a:tableStyleId>{5C22544A-7EE6-4342-B048-85BDC9FD1C3A}</a:tableStyleId>
              </a:tblPr>
              <a:tblGrid>
                <a:gridCol w="2442568"/>
                <a:gridCol w="5463935"/>
              </a:tblGrid>
              <a:tr h="370840">
                <a:tc>
                  <a:txBody>
                    <a:bodyPr/>
                    <a:lstStyle/>
                    <a:p>
                      <a:pPr algn="just">
                        <a:spcAft>
                          <a:spcPts val="0"/>
                        </a:spcAft>
                      </a:pPr>
                      <a:r>
                        <a:rPr lang="en-GB" sz="1600" b="1" dirty="0" smtClean="0">
                          <a:solidFill>
                            <a:srgbClr val="000000"/>
                          </a:solidFill>
                          <a:latin typeface="Arial"/>
                          <a:ea typeface="Times New Roman"/>
                          <a:cs typeface="Arial"/>
                        </a:rPr>
                        <a:t>Problem</a:t>
                      </a:r>
                      <a:endParaRPr lang="en-GB" sz="16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600" b="1" dirty="0" smtClean="0">
                          <a:solidFill>
                            <a:srgbClr val="000000"/>
                          </a:solidFill>
                          <a:latin typeface="Arial"/>
                          <a:ea typeface="Times New Roman"/>
                          <a:cs typeface="Arial"/>
                        </a:rPr>
                        <a:t>Explanation</a:t>
                      </a:r>
                      <a:endParaRPr lang="en-GB" sz="1600" b="1" dirty="0">
                        <a:solidFill>
                          <a:srgbClr val="000000"/>
                        </a:solidFill>
                        <a:latin typeface="Arial"/>
                        <a:ea typeface="Times New Roman"/>
                        <a:cs typeface="Arial"/>
                      </a:endParaRPr>
                    </a:p>
                  </a:txBody>
                  <a:tcPr marL="73025" marR="73025" marT="73025" marB="73025"/>
                </a:tc>
              </a:tr>
              <a:tr h="370840">
                <a:tc>
                  <a:txBody>
                    <a:bodyPr/>
                    <a:lstStyle/>
                    <a:p>
                      <a:pPr algn="l">
                        <a:spcAft>
                          <a:spcPts val="0"/>
                        </a:spcAft>
                      </a:pPr>
                      <a:r>
                        <a:rPr lang="en-GB" sz="1600" dirty="0">
                          <a:solidFill>
                            <a:srgbClr val="000000"/>
                          </a:solidFill>
                          <a:latin typeface="Arial"/>
                          <a:ea typeface="Times New Roman"/>
                          <a:cs typeface="Arial"/>
                        </a:rPr>
                        <a:t>Creating, maintaining, and using a component library</a:t>
                      </a:r>
                    </a:p>
                  </a:txBody>
                  <a:tcPr marL="73025" marR="73025" marT="0" marB="73025"/>
                </a:tc>
                <a:tc>
                  <a:txBody>
                    <a:bodyPr/>
                    <a:lstStyle/>
                    <a:p>
                      <a:pPr algn="just">
                        <a:spcAft>
                          <a:spcPts val="0"/>
                        </a:spcAft>
                      </a:pPr>
                      <a:r>
                        <a:rPr lang="en-GB" sz="1600">
                          <a:solidFill>
                            <a:srgbClr val="000000"/>
                          </a:solidFill>
                          <a:latin typeface="Arial"/>
                          <a:ea typeface="Times New Roman"/>
                          <a:cs typeface="Arial"/>
                        </a:rPr>
                        <a:t>Populating a reusable component library and ensuring the software developers can use this library can be expensive. Development processes have to be adapted to ensure that the library is used. </a:t>
                      </a:r>
                    </a:p>
                  </a:txBody>
                  <a:tcPr marL="73025" marR="73025" marT="0" marB="73025"/>
                </a:tc>
              </a:tr>
              <a:tr h="370840">
                <a:tc>
                  <a:txBody>
                    <a:bodyPr/>
                    <a:lstStyle/>
                    <a:p>
                      <a:pPr algn="l">
                        <a:spcAft>
                          <a:spcPts val="0"/>
                        </a:spcAft>
                      </a:pPr>
                      <a:r>
                        <a:rPr lang="en-GB" sz="1600">
                          <a:solidFill>
                            <a:srgbClr val="000000"/>
                          </a:solidFill>
                          <a:latin typeface="Arial"/>
                          <a:ea typeface="Times New Roman"/>
                          <a:cs typeface="Arial"/>
                        </a:rPr>
                        <a:t>Finding, understanding, and adapting reusable components</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Software components have to be discovered in a library, understood and, sometimes, adapted to work in a new environment. Engineers must be reasonably confident of finding a component in the library before they include a component search as part of their normal development process.</a:t>
                      </a:r>
                      <a:r>
                        <a:rPr lang="en-GB" sz="1600" dirty="0" smtClean="0">
                          <a:solidFill>
                            <a:srgbClr val="000000"/>
                          </a:solidFill>
                          <a:latin typeface="Arial"/>
                          <a:ea typeface="Times New Roman"/>
                          <a:cs typeface="Arial"/>
                        </a:rPr>
                        <a:t> </a:t>
                      </a:r>
                      <a:endParaRPr lang="en-GB" sz="1600" dirty="0">
                        <a:solidFill>
                          <a:srgbClr val="000000"/>
                        </a:solidFill>
                        <a:latin typeface="Arial"/>
                        <a:ea typeface="Times New Roman"/>
                        <a:cs typeface="Arial"/>
                      </a:endParaRPr>
                    </a:p>
                  </a:txBody>
                  <a:tcPr marL="73025" marR="73025" marT="0" marB="73025"/>
                </a:tc>
              </a:tr>
            </a:tbl>
          </a:graphicData>
        </a:graphic>
      </p:graphicFrame>
      <p:sp>
        <p:nvSpPr>
          <p:cNvPr id="5" name="Slide Number Placeholder 4"/>
          <p:cNvSpPr>
            <a:spLocks noGrp="1"/>
          </p:cNvSpPr>
          <p:nvPr>
            <p:ph type="sldNum" sz="quarter" idx="12"/>
          </p:nvPr>
        </p:nvSpPr>
        <p:spPr/>
        <p:txBody>
          <a:bodyPr/>
          <a:lstStyle/>
          <a:p>
            <a:fld id="{34CF8044-83D2-2543-8CEA-7F647DE98A9A}" type="slidenum">
              <a:rPr lang="en-US" smtClean="0"/>
              <a:pPr/>
              <a:t>8</a:t>
            </a:fld>
            <a:endParaRPr lang="en-US"/>
          </a:p>
        </p:txBody>
      </p:sp>
      <p:sp>
        <p:nvSpPr>
          <p:cNvPr id="6" name="Footer Placeholder 5"/>
          <p:cNvSpPr>
            <a:spLocks noGrp="1"/>
          </p:cNvSpPr>
          <p:nvPr>
            <p:ph type="ftr" sz="quarter" idx="11"/>
          </p:nvPr>
        </p:nvSpPr>
        <p:spPr/>
        <p:txBody>
          <a:bodyPr/>
          <a:lstStyle/>
          <a:p>
            <a:r>
              <a:rPr lang="en-US" smtClean="0"/>
              <a:t>Chapter 16 Software reuse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t>The reuse landscape</a:t>
            </a:r>
          </a:p>
        </p:txBody>
      </p:sp>
      <p:sp>
        <p:nvSpPr>
          <p:cNvPr id="141315" name="Rectangle 3"/>
          <p:cNvSpPr>
            <a:spLocks noGrp="1" noChangeArrowheads="1"/>
          </p:cNvSpPr>
          <p:nvPr>
            <p:ph type="body" idx="1"/>
          </p:nvPr>
        </p:nvSpPr>
        <p:spPr/>
        <p:txBody>
          <a:bodyPr lIns="91797" tIns="45898" rIns="91797" bIns="45898"/>
          <a:lstStyle/>
          <a:p>
            <a:r>
              <a:rPr lang="en-US"/>
              <a:t>Although reuse is often simply thought of as the reuse of system components, there are many different approaches to reuse that may be used.</a:t>
            </a:r>
          </a:p>
          <a:p>
            <a:r>
              <a:rPr lang="en-US"/>
              <a:t>Reuse is possible at a range of levels from simple functions to complete application systems.</a:t>
            </a:r>
          </a:p>
          <a:p>
            <a:r>
              <a:rPr lang="en-US"/>
              <a:t>The reuse landscape covers the range of possible reuse techniques.</a:t>
            </a:r>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6032</TotalTime>
  <Words>3650</Words>
  <Application>Microsoft Macintosh PowerPoint</Application>
  <PresentationFormat>On-screen Show (4:3)</PresentationFormat>
  <Paragraphs>357</Paragraphs>
  <Slides>52</Slides>
  <Notes>4</Notes>
  <HiddenSlides>0</HiddenSlides>
  <MMClips>0</MMClips>
  <ScaleCrop>false</ScaleCrop>
  <HeadingPairs>
    <vt:vector size="4" baseType="variant">
      <vt:variant>
        <vt:lpstr>Design Template</vt:lpstr>
      </vt:variant>
      <vt:variant>
        <vt:i4>1</vt:i4>
      </vt:variant>
      <vt:variant>
        <vt:lpstr>Slide Titles</vt:lpstr>
      </vt:variant>
      <vt:variant>
        <vt:i4>52</vt:i4>
      </vt:variant>
    </vt:vector>
  </HeadingPairs>
  <TitlesOfParts>
    <vt:vector size="53" baseType="lpstr">
      <vt:lpstr>SE9</vt:lpstr>
      <vt:lpstr>Chapter 16 – Software Reuse</vt:lpstr>
      <vt:lpstr>Topics covered</vt:lpstr>
      <vt:lpstr>Software reuse</vt:lpstr>
      <vt:lpstr>Reuse-based software engineering</vt:lpstr>
      <vt:lpstr>Benefits of software reuse </vt:lpstr>
      <vt:lpstr>Benefits of software reuse </vt:lpstr>
      <vt:lpstr>Problems with reuse </vt:lpstr>
      <vt:lpstr>Problems with reuse </vt:lpstr>
      <vt:lpstr>The reuse landscape</vt:lpstr>
      <vt:lpstr>The reuse landscape </vt:lpstr>
      <vt:lpstr>Approaches that support software reuse </vt:lpstr>
      <vt:lpstr>Approaches that support software reuse </vt:lpstr>
      <vt:lpstr>Approaches that support software reuse </vt:lpstr>
      <vt:lpstr>Reuse planning factors</vt:lpstr>
      <vt:lpstr>Application frameworks</vt:lpstr>
      <vt:lpstr>Framework classes</vt:lpstr>
      <vt:lpstr>Web application frameworks</vt:lpstr>
      <vt:lpstr>Model-view controller</vt:lpstr>
      <vt:lpstr>The Model-View-Controller pattern </vt:lpstr>
      <vt:lpstr>WAF features</vt:lpstr>
      <vt:lpstr>Extending frameworks</vt:lpstr>
      <vt:lpstr>Inversion of control in frameworks </vt:lpstr>
      <vt:lpstr>Key points</vt:lpstr>
      <vt:lpstr>Chapter 16 – Software Reuse</vt:lpstr>
      <vt:lpstr>Software product lines</vt:lpstr>
      <vt:lpstr>Application frameworks and product lines</vt:lpstr>
      <vt:lpstr>Product line specialisation</vt:lpstr>
      <vt:lpstr>Product line architectures</vt:lpstr>
      <vt:lpstr>The architecture of a resource allocation system </vt:lpstr>
      <vt:lpstr>The product line architecture of a vehicle dIspatcher</vt:lpstr>
      <vt:lpstr>Vehicle dispatching</vt:lpstr>
      <vt:lpstr>Product instance development </vt:lpstr>
      <vt:lpstr>Product instance development</vt:lpstr>
      <vt:lpstr>Product line configuration</vt:lpstr>
      <vt:lpstr>Deployment-time configuration </vt:lpstr>
      <vt:lpstr>Levels of deployment time configuration</vt:lpstr>
      <vt:lpstr>COTS product reuse</vt:lpstr>
      <vt:lpstr>Benefits of COTS reuse</vt:lpstr>
      <vt:lpstr>Problems of COTS reuse</vt:lpstr>
      <vt:lpstr>COTS-solution and COTS-integrated systems </vt:lpstr>
      <vt:lpstr>COTS solution systems</vt:lpstr>
      <vt:lpstr>ERP systems</vt:lpstr>
      <vt:lpstr>The architecture of an ERP system </vt:lpstr>
      <vt:lpstr>ERP architecture</vt:lpstr>
      <vt:lpstr>ERP configuration</vt:lpstr>
      <vt:lpstr>COTS integrated systems</vt:lpstr>
      <vt:lpstr>Design choices</vt:lpstr>
      <vt:lpstr>A COTS-integrated procurement system </vt:lpstr>
      <vt:lpstr>Service-oriented COTS interfaces</vt:lpstr>
      <vt:lpstr>Application wrapping </vt:lpstr>
      <vt:lpstr>COTS system integration problems</vt:lpstr>
      <vt:lpstr>Key points</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16</dc:title>
  <dc:creator>Ian Sommerville</dc:creator>
  <cp:lastModifiedBy>Ian Sommerville</cp:lastModifiedBy>
  <cp:revision>10</cp:revision>
  <dcterms:created xsi:type="dcterms:W3CDTF">2010-01-21T17:18:58Z</dcterms:created>
  <dcterms:modified xsi:type="dcterms:W3CDTF">2010-01-25T21:18:35Z</dcterms:modified>
</cp:coreProperties>
</file>