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Default Extension="pict" ContentType="image/pict"/>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Default Extension="doc" ContentType="application/msword"/>
  <Override PartName="/ppt/slides/slide46.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7"/>
  </p:notesMasterIdLst>
  <p:handoutMasterIdLst>
    <p:handoutMasterId r:id="rId58"/>
  </p:handoutMasterIdLst>
  <p:sldIdLst>
    <p:sldId id="256" r:id="rId2"/>
    <p:sldId id="272" r:id="rId3"/>
    <p:sldId id="275" r:id="rId4"/>
    <p:sldId id="276" r:id="rId5"/>
    <p:sldId id="277" r:id="rId6"/>
    <p:sldId id="320" r:id="rId7"/>
    <p:sldId id="278" r:id="rId8"/>
    <p:sldId id="279" r:id="rId9"/>
    <p:sldId id="280" r:id="rId10"/>
    <p:sldId id="321" r:id="rId11"/>
    <p:sldId id="257" r:id="rId12"/>
    <p:sldId id="281" r:id="rId13"/>
    <p:sldId id="284" r:id="rId14"/>
    <p:sldId id="258" r:id="rId15"/>
    <p:sldId id="259" r:id="rId16"/>
    <p:sldId id="288" r:id="rId17"/>
    <p:sldId id="260" r:id="rId18"/>
    <p:sldId id="322" r:id="rId19"/>
    <p:sldId id="290" r:id="rId20"/>
    <p:sldId id="261" r:id="rId21"/>
    <p:sldId id="323" r:id="rId22"/>
    <p:sldId id="262" r:id="rId23"/>
    <p:sldId id="326" r:id="rId24"/>
    <p:sldId id="324" r:id="rId25"/>
    <p:sldId id="325" r:id="rId26"/>
    <p:sldId id="292" r:id="rId27"/>
    <p:sldId id="293" r:id="rId28"/>
    <p:sldId id="294" r:id="rId29"/>
    <p:sldId id="328" r:id="rId30"/>
    <p:sldId id="295" r:id="rId31"/>
    <p:sldId id="296" r:id="rId32"/>
    <p:sldId id="329" r:id="rId33"/>
    <p:sldId id="297" r:id="rId34"/>
    <p:sldId id="263" r:id="rId35"/>
    <p:sldId id="264" r:id="rId36"/>
    <p:sldId id="300" r:id="rId37"/>
    <p:sldId id="330" r:id="rId38"/>
    <p:sldId id="301" r:id="rId39"/>
    <p:sldId id="302" r:id="rId40"/>
    <p:sldId id="303" r:id="rId41"/>
    <p:sldId id="266" r:id="rId42"/>
    <p:sldId id="305" r:id="rId43"/>
    <p:sldId id="267" r:id="rId44"/>
    <p:sldId id="307" r:id="rId45"/>
    <p:sldId id="308" r:id="rId46"/>
    <p:sldId id="268" r:id="rId47"/>
    <p:sldId id="269" r:id="rId48"/>
    <p:sldId id="310" r:id="rId49"/>
    <p:sldId id="312" r:id="rId50"/>
    <p:sldId id="313" r:id="rId51"/>
    <p:sldId id="270" r:id="rId52"/>
    <p:sldId id="315" r:id="rId53"/>
    <p:sldId id="316" r:id="rId54"/>
    <p:sldId id="271" r:id="rId55"/>
    <p:sldId id="319"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0205" autoAdjust="0"/>
  </p:normalViewPr>
  <p:slideViewPr>
    <p:cSldViewPr snapToGrid="0" snapToObjects="1">
      <p:cViewPr varScale="1">
        <p:scale>
          <a:sx n="109" d="100"/>
          <a:sy n="109" d="100"/>
        </p:scale>
        <p:origin x="-55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t>1/28/10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t>1/28/10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73B8A70-57FB-764B-9353-55135106ACA5}" type="datetime1">
              <a:rPr lang="en-US" smtClean="0"/>
              <a:t>1/28/10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D6B151C-69F3-4E4B-BED5-7292118C4F1C}" type="datetime1">
              <a:rPr lang="en-US" smtClean="0"/>
              <a:t>1/28/10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36802372-484B-924B-AA46-E9A0B80AA22D}" type="datetime1">
              <a:rPr lang="en-US" smtClean="0"/>
              <a:t>1/28/10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77F362-B289-624A-B49C-2D1E048B23BE}" type="datetime1">
              <a:rPr lang="en-US" smtClean="0"/>
              <a:t>1/28/10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A54311C-A2DD-2F44-8506-ACDB778D3862}" type="datetime1">
              <a:rPr lang="en-US" smtClean="0"/>
              <a:t>1/28/10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84B291E-7268-6E4A-BE8C-467CE8C841AF}" type="datetime1">
              <a:rPr lang="en-US" smtClean="0"/>
              <a:t>1/28/10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510F2BF-B05B-9E43-8ACA-196681F0750B}" type="datetime1">
              <a:rPr lang="en-US" smtClean="0"/>
              <a:t>1/28/10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FDE3E3F-A9FE-9740-9B4E-F6E78B41F4AC}" type="datetime1">
              <a:rPr lang="en-US" smtClean="0"/>
              <a:t>1/28/10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8394ECF-AB4B-4143-98EF-B4CCF057BF23}" type="datetime1">
              <a:rPr lang="en-US" smtClean="0"/>
              <a:t>1/28/10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6D53CDA-F584-7043-B9E9-57B4EF77A0E0}" type="datetime1">
              <a:rPr lang="en-US" smtClean="0"/>
              <a:t>1/28/10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8B8881B-2A82-724E-BC80-DBB3F18FD858}" type="datetime1">
              <a:rPr lang="en-US" smtClean="0"/>
              <a:t>1/28/10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17 Software reuse</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18CAF3-7FBF-514A-98B1-D46C2C7E5B3A}" type="datetime1">
              <a:rPr lang="en-US" smtClean="0"/>
              <a:t>1/28/10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17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Word_97_-_2004_Document1.doc"/></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Microsoft_Word_97_-_2004_Document2.doc"/></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17 Component-based software engineering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93871"/>
          <a:ext cx="8229600" cy="4022725"/>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Bef>
                          <a:spcPts val="600"/>
                        </a:spcBef>
                        <a:spcAft>
                          <a:spcPts val="0"/>
                        </a:spcAft>
                      </a:pPr>
                      <a:r>
                        <a:rPr lang="en-GB" sz="1600" dirty="0" smtClean="0">
                          <a:solidFill>
                            <a:srgbClr val="000000"/>
                          </a:solidFill>
                          <a:latin typeface="Arial"/>
                          <a:ea typeface="Times New Roman"/>
                          <a:cs typeface="Arial"/>
                        </a:rPr>
                        <a:t>Standardized</a:t>
                      </a:r>
                      <a:endParaRPr lang="en-GB" sz="1600" dirty="0">
                        <a:solidFill>
                          <a:srgbClr val="000000"/>
                        </a:solidFill>
                        <a:latin typeface="Arial"/>
                        <a:ea typeface="Times New Roman"/>
                        <a:cs typeface="Arial"/>
                      </a:endParaRPr>
                    </a:p>
                  </a:txBody>
                  <a:tcPr marL="73025" marR="73025" marT="0" marB="73025"/>
                </a:tc>
                <a:tc>
                  <a:txBody>
                    <a:bodyPr/>
                    <a:lstStyle/>
                    <a:p>
                      <a:pPr algn="just">
                        <a:spcBef>
                          <a:spcPts val="600"/>
                        </a:spcBef>
                        <a:spcAft>
                          <a:spcPts val="0"/>
                        </a:spcAft>
                      </a:pPr>
                      <a:r>
                        <a:rPr lang="en-GB" sz="1600">
                          <a:solidFill>
                            <a:srgbClr val="000000"/>
                          </a:solidFill>
                          <a:latin typeface="Arial"/>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Independent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tr>
              <a:tr h="370840">
                <a:tc>
                  <a:txBody>
                    <a:bodyPr/>
                    <a:lstStyle/>
                    <a:p>
                      <a:pPr algn="just">
                        <a:spcAft>
                          <a:spcPts val="0"/>
                        </a:spcAft>
                      </a:pPr>
                      <a:r>
                        <a:rPr lang="en-GB" sz="1600">
                          <a:solidFill>
                            <a:srgbClr val="000000"/>
                          </a:solidFill>
                          <a:latin typeface="Arial"/>
                          <a:ea typeface="Times New Roman"/>
                          <a:cs typeface="Arial"/>
                        </a:rPr>
                        <a:t>Composable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For a component to be </a:t>
                      </a:r>
                      <a:r>
                        <a:rPr lang="en-GB" sz="1600" dirty="0" err="1">
                          <a:solidFill>
                            <a:srgbClr val="000000"/>
                          </a:solidFill>
                          <a:latin typeface="Arial"/>
                          <a:ea typeface="Times New Roman"/>
                          <a:cs typeface="Arial"/>
                        </a:rPr>
                        <a:t>composable</a:t>
                      </a:r>
                      <a:r>
                        <a:rPr lang="en-GB" sz="1600" dirty="0">
                          <a:solidFill>
                            <a:srgbClr val="000000"/>
                          </a:solidFill>
                          <a:latin typeface="Arial"/>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smtClean="0"/>
              <a:t>Component </a:t>
            </a:r>
            <a:r>
              <a:rPr lang="en-US" dirty="0"/>
              <a:t>characteristics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31174"/>
          <a:ext cx="8229600" cy="346202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smtClean="0">
                          <a:solidFill>
                            <a:srgbClr val="000000"/>
                          </a:solidFill>
                          <a:latin typeface="Arial"/>
                          <a:ea typeface="Times New Roman"/>
                          <a:cs typeface="Arial"/>
                        </a:rPr>
                        <a:t>Component </a:t>
                      </a:r>
                      <a:r>
                        <a:rPr lang="en-GB" sz="1600" b="1" dirty="0">
                          <a:solidFill>
                            <a:srgbClr val="000000"/>
                          </a:solidFill>
                          <a:latin typeface="Arial"/>
                          <a:ea typeface="Times New Roman"/>
                          <a:cs typeface="Arial"/>
                        </a:rPr>
                        <a:t>characteristic</a:t>
                      </a: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Deployable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Documented</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Components have to be fully documented so that potential users can decide whether or not the components meet their needs. The syntax and, ideally, the semantics of all component interfaces should be specified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p>
        </p:txBody>
      </p:sp>
      <p:sp>
        <p:nvSpPr>
          <p:cNvPr id="44035" name="Rectangle 3"/>
          <p:cNvSpPr>
            <a:spLocks noGrp="1" noChangeArrowheads="1"/>
          </p:cNvSpPr>
          <p:nvPr>
            <p:ph type="body"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r>
              <a:rPr lang="en-US" dirty="0" smtClean="0"/>
              <a:t>.</a:t>
            </a:r>
          </a:p>
          <a:p>
            <a:r>
              <a:rPr lang="en-GB" dirty="0" smtClean="0"/>
              <a:t>The component interface is expressed in terms of parameterized operations and its internal state is never exposed. </a:t>
            </a:r>
            <a:endParaRPr lang="en-US" dirty="0" smtClean="0"/>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p>
        </p:txBody>
      </p:sp>
      <p:sp>
        <p:nvSpPr>
          <p:cNvPr id="7171" name="Rectangle 3"/>
          <p:cNvSpPr>
            <a:spLocks noGrp="1" noChangeArrowheads="1"/>
          </p:cNvSpPr>
          <p:nvPr>
            <p:ph type="body" idx="1"/>
          </p:nvPr>
        </p:nvSpPr>
        <p:spPr/>
        <p:txBody>
          <a:bodyPr/>
          <a:lstStyle/>
          <a:p>
            <a:r>
              <a:rPr lang="en-GB" dirty="0"/>
              <a:t>Provides interface</a:t>
            </a:r>
          </a:p>
          <a:p>
            <a:pPr lvl="1"/>
            <a:r>
              <a:rPr lang="en-GB" dirty="0"/>
              <a:t>Defines the services that are provided by the component to other components</a:t>
            </a:r>
            <a:r>
              <a:rPr lang="en-GB" dirty="0" smtClean="0"/>
              <a:t>.</a:t>
            </a:r>
          </a:p>
          <a:p>
            <a:pPr lvl="1"/>
            <a:r>
              <a:rPr lang="en-GB" dirty="0" smtClean="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r>
              <a:rPr lang="en-GB" dirty="0" smtClean="0"/>
              <a:t>.</a:t>
            </a:r>
          </a:p>
          <a:p>
            <a:pPr lvl="1"/>
            <a:r>
              <a:rPr lang="en-GB" dirty="0" smtClean="0"/>
              <a:t>This does not compromise the independence or </a:t>
            </a:r>
            <a:r>
              <a:rPr lang="en-GB" dirty="0" err="1" smtClean="0"/>
              <a:t>deployability</a:t>
            </a:r>
            <a:r>
              <a:rPr lang="en-GB" dirty="0" smtClean="0"/>
              <a:t> of a component because the ‘requires’ interface does not define how these services should be provided. </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r>
              <a:rPr lang="en-US" dirty="0"/>
              <a:t>interfaces</a:t>
            </a:r>
            <a:r>
              <a:rPr lang="en-GB" dirty="0" smtClean="0"/>
              <a:t> </a:t>
            </a:r>
            <a:endParaRPr lang="en-US" dirty="0"/>
          </a:p>
        </p:txBody>
      </p:sp>
      <p:pic>
        <p:nvPicPr>
          <p:cNvPr id="4" name="Content Placeholder 3" descr="17.2 CompInterfaces.eps"/>
          <p:cNvPicPr>
            <a:picLocks noGrp="1" noChangeAspect="1"/>
          </p:cNvPicPr>
          <p:nvPr>
            <p:ph idx="1"/>
          </p:nvPr>
        </p:nvPicPr>
        <mc:AlternateContent>
          <mc:Choice xmlns:ma="http://schemas.microsoft.com/office/mac/drawingml/2008/main" Requires="ma">
            <p:blipFill>
              <a:blip r:embed="rId2"/>
              <a:srcRect t="-89708" b="-89708"/>
              <a:stretch>
                <a:fillRect/>
              </a:stretch>
            </p:blipFill>
          </mc:Choice>
          <mc:Fallback>
            <p:blipFill>
              <a:blip r:embed="rId3"/>
              <a:srcRect t="-89708" b="-89708"/>
              <a:stretch>
                <a:fillRect/>
              </a:stretch>
            </p:blipFill>
          </mc:Fallback>
        </mc:AlternateContent>
        <p:spPr>
          <a:xfrm>
            <a:off x="983473" y="1600201"/>
            <a:ext cx="7128001" cy="3920126"/>
          </a:xfrm>
        </p:spPr>
      </p:pic>
      <p:sp>
        <p:nvSpPr>
          <p:cNvPr id="5" name="TextBox 4"/>
          <p:cNvSpPr txBox="1"/>
          <p:nvPr/>
        </p:nvSpPr>
        <p:spPr>
          <a:xfrm>
            <a:off x="1224158" y="5194631"/>
            <a:ext cx="5083443" cy="369332"/>
          </a:xfrm>
          <a:prstGeom prst="rect">
            <a:avLst/>
          </a:prstGeom>
          <a:noFill/>
        </p:spPr>
        <p:txBody>
          <a:bodyPr wrap="none" rtlCol="0">
            <a:spAutoFit/>
          </a:bodyPr>
          <a:lstStyle/>
          <a:p>
            <a:r>
              <a:rPr lang="en-US" dirty="0" smtClean="0"/>
              <a:t>Note UML notation. Ball and sockets can fit together.</a:t>
            </a:r>
            <a:endParaRPr lang="en-US" dirty="0"/>
          </a:p>
        </p:txBody>
      </p:sp>
      <p:sp>
        <p:nvSpPr>
          <p:cNvPr id="6" name="Slide Number Placeholder 5"/>
          <p:cNvSpPr>
            <a:spLocks noGrp="1"/>
          </p:cNvSpPr>
          <p:nvPr>
            <p:ph type="sldNum" sz="quarter" idx="12"/>
          </p:nvPr>
        </p:nvSpPr>
        <p:spPr/>
        <p:txBody>
          <a:bodyPr/>
          <a:lstStyle/>
          <a:p>
            <a:fld id="{FA79538F-61EC-B743-9874-46B028F9C0C6}"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b="1" dirty="0" smtClean="0"/>
              <a:t> </a:t>
            </a:r>
            <a:r>
              <a:rPr lang="en-US" dirty="0"/>
              <a:t>model of a data collector component</a:t>
            </a:r>
            <a:r>
              <a:rPr lang="en-GB" dirty="0" smtClean="0"/>
              <a:t> </a:t>
            </a:r>
            <a:endParaRPr lang="en-US" dirty="0"/>
          </a:p>
        </p:txBody>
      </p:sp>
      <p:pic>
        <p:nvPicPr>
          <p:cNvPr id="4" name="Content Placeholder 3" descr="17.3 DataCollector.eps"/>
          <p:cNvPicPr>
            <a:picLocks noGrp="1" noChangeAspect="1"/>
          </p:cNvPicPr>
          <p:nvPr>
            <p:ph idx="1"/>
          </p:nvPr>
        </p:nvPicPr>
        <mc:AlternateContent>
          <mc:Choice xmlns:ma="http://schemas.microsoft.com/office/mac/drawingml/2008/main" Requires="ma">
            <p:blipFill>
              <a:blip r:embed="rId2"/>
              <a:srcRect t="-19245" b="-19245"/>
              <a:stretch>
                <a:fillRect/>
              </a:stretch>
            </p:blipFill>
          </mc:Choice>
          <mc:Fallback>
            <p:blipFill>
              <a:blip r:embed="rId3"/>
              <a:srcRect t="-19245" b="-19245"/>
              <a:stretch>
                <a:fillRect/>
              </a:stretch>
            </p:blipFill>
          </mc:Fallback>
        </mc:AlternateContent>
        <p:spPr>
          <a:xfrm>
            <a:off x="1418221" y="1851923"/>
            <a:ext cx="6475880" cy="3561485"/>
          </a:xfrm>
        </p:spPr>
      </p:pic>
      <p:sp>
        <p:nvSpPr>
          <p:cNvPr id="5" name="Slide Number Placeholder 4"/>
          <p:cNvSpPr>
            <a:spLocks noGrp="1"/>
          </p:cNvSpPr>
          <p:nvPr>
            <p:ph type="sldNum" sz="quarter" idx="12"/>
          </p:nvPr>
        </p:nvSpPr>
        <p:spPr/>
        <p:txBody>
          <a:bodyPr/>
          <a:lstStyle/>
          <a:p>
            <a:fld id="{FA79538F-61EC-B743-9874-46B028F9C0C6}"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p>
        </p:txBody>
      </p:sp>
      <p:sp>
        <p:nvSpPr>
          <p:cNvPr id="46083" name="Rectangle 3"/>
          <p:cNvSpPr>
            <a:spLocks noGrp="1" noChangeArrowheads="1"/>
          </p:cNvSpPr>
          <p:nvPr>
            <p:ph type="body" idx="1"/>
          </p:nvPr>
        </p:nvSpPr>
        <p:spPr/>
        <p:txBody>
          <a:bodyPr/>
          <a:lstStyle/>
          <a:p>
            <a:r>
              <a:rPr lang="en-US" sz="2400"/>
              <a:t>A component model is a definition of standards for component implementation, documentation and deployment.</a:t>
            </a:r>
          </a:p>
          <a:p>
            <a:r>
              <a:rPr lang="en-US" sz="2400"/>
              <a:t>Examples of component models</a:t>
            </a:r>
          </a:p>
          <a:p>
            <a:pPr lvl="1"/>
            <a:r>
              <a:rPr lang="en-US" sz="2000"/>
              <a:t>EJB model (Enterprise Java Beans)</a:t>
            </a:r>
          </a:p>
          <a:p>
            <a:pPr lvl="1"/>
            <a:r>
              <a:rPr lang="en-US" sz="2000"/>
              <a:t>COM+ model (.NET model)</a:t>
            </a:r>
          </a:p>
          <a:p>
            <a:pPr lvl="1"/>
            <a:r>
              <a:rPr lang="en-US" sz="2000"/>
              <a:t>Corba Component Model</a:t>
            </a:r>
          </a:p>
          <a:p>
            <a:r>
              <a:rPr lang="en-US" sz="2400"/>
              <a:t>The component model specifies how interfaces should be defined and the elements that should be included in an interface definition.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elements of a component model</a:t>
            </a:r>
            <a:r>
              <a:rPr lang="en-GB" dirty="0" smtClean="0"/>
              <a:t> </a:t>
            </a:r>
            <a:endParaRPr lang="en-US" dirty="0"/>
          </a:p>
        </p:txBody>
      </p:sp>
      <p:pic>
        <p:nvPicPr>
          <p:cNvPr id="4" name="Content Placeholder 3" descr="17.4 ComponentModelElements.eps"/>
          <p:cNvPicPr>
            <a:picLocks noGrp="1" noChangeAspect="1"/>
          </p:cNvPicPr>
          <p:nvPr>
            <p:ph idx="1"/>
          </p:nvPr>
        </p:nvPicPr>
        <mc:AlternateContent>
          <mc:Choice xmlns:ma="http://schemas.microsoft.com/office/mac/drawingml/2008/main" Requires="ma">
            <p:blipFill>
              <a:blip r:embed="rId2"/>
              <a:srcRect t="-2622" b="-2622"/>
              <a:stretch>
                <a:fillRect/>
              </a:stretch>
            </p:blipFill>
          </mc:Choice>
          <mc:Fallback>
            <p:blipFill>
              <a:blip r:embed="rId3"/>
              <a:srcRect t="-2622" b="-2622"/>
              <a:stretch>
                <a:fillRect/>
              </a:stretch>
            </p:blipFill>
          </mc:Fallback>
        </mc:AlternateContent>
        <p:spPr>
          <a:xfrm>
            <a:off x="994913" y="1806156"/>
            <a:ext cx="6544524" cy="3599236"/>
          </a:xfrm>
        </p:spPr>
      </p:pic>
      <p:sp>
        <p:nvSpPr>
          <p:cNvPr id="5" name="Slide Number Placeholder 4"/>
          <p:cNvSpPr>
            <a:spLocks noGrp="1"/>
          </p:cNvSpPr>
          <p:nvPr>
            <p:ph type="sldNum" sz="quarter" idx="12"/>
          </p:nvPr>
        </p:nvSpPr>
        <p:spPr/>
        <p:txBody>
          <a:bodyPr/>
          <a:lstStyle/>
          <a:p>
            <a:fld id="{FA79538F-61EC-B743-9874-46B028F9C0C6}"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component model</a:t>
            </a:r>
            <a:endParaRPr lang="en-US" dirty="0"/>
          </a:p>
        </p:txBody>
      </p:sp>
      <p:sp>
        <p:nvSpPr>
          <p:cNvPr id="3" name="Content Placeholder 2"/>
          <p:cNvSpPr>
            <a:spLocks noGrp="1"/>
          </p:cNvSpPr>
          <p:nvPr>
            <p:ph idx="1"/>
          </p:nvPr>
        </p:nvSpPr>
        <p:spPr/>
        <p:txBody>
          <a:bodyPr/>
          <a:lstStyle/>
          <a:p>
            <a:r>
              <a:rPr lang="en-GB" dirty="0" smtClean="0"/>
              <a:t>Interfaces</a:t>
            </a:r>
            <a:r>
              <a:rPr lang="en-GB" dirty="0" smtClean="0"/>
              <a:t> </a:t>
            </a:r>
          </a:p>
          <a:p>
            <a:pPr lvl="1"/>
            <a:r>
              <a:rPr lang="en-GB" dirty="0" smtClean="0"/>
              <a:t>Components </a:t>
            </a:r>
            <a:r>
              <a:rPr lang="en-GB" dirty="0" smtClean="0"/>
              <a:t>are defined by specifying their interfaces. The component model specifies how the interfaces should be defined and the elements, such as operation names, parameters and exceptions, which should be included in the interface definition.</a:t>
            </a:r>
            <a:r>
              <a:rPr lang="en-GB" dirty="0" smtClean="0"/>
              <a:t> </a:t>
            </a:r>
          </a:p>
          <a:p>
            <a:r>
              <a:rPr lang="en-GB" dirty="0" smtClean="0"/>
              <a:t>Usage</a:t>
            </a:r>
            <a:r>
              <a:rPr lang="en-GB" dirty="0" smtClean="0"/>
              <a:t> </a:t>
            </a:r>
          </a:p>
          <a:p>
            <a:pPr lvl="1"/>
            <a:r>
              <a:rPr lang="en-GB" dirty="0" smtClean="0"/>
              <a:t>In </a:t>
            </a:r>
            <a:r>
              <a:rPr lang="en-GB" dirty="0" smtClean="0"/>
              <a:t>order for components to be distributed and accessed remotely, they need to have a unique name or handle associated with them. This has to be globally </a:t>
            </a:r>
            <a:r>
              <a:rPr lang="en-GB" dirty="0" smtClean="0"/>
              <a:t>unique.</a:t>
            </a:r>
          </a:p>
          <a:p>
            <a:r>
              <a:rPr lang="en-GB" dirty="0" smtClean="0"/>
              <a:t>Deployment</a:t>
            </a:r>
            <a:r>
              <a:rPr lang="en-GB" dirty="0" smtClean="0"/>
              <a:t> </a:t>
            </a:r>
          </a:p>
          <a:p>
            <a:pPr lvl="1"/>
            <a:r>
              <a:rPr lang="en-GB" dirty="0" smtClean="0"/>
              <a:t>The </a:t>
            </a:r>
            <a:r>
              <a:rPr lang="en-GB" dirty="0" smtClean="0"/>
              <a:t>component model includes a specification of how components should be packaged for deployment as independent, executable entities. </a:t>
            </a:r>
            <a:r>
              <a:rPr lang="en-GB" dirty="0" smtClean="0"/>
              <a:t> </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Middleware support</a:t>
            </a:r>
          </a:p>
        </p:txBody>
      </p:sp>
      <p:sp>
        <p:nvSpPr>
          <p:cNvPr id="47107" name="Rectangle 3"/>
          <p:cNvSpPr>
            <a:spLocks noGrp="1" noChangeArrowheads="1"/>
          </p:cNvSpPr>
          <p:nvPr>
            <p:ph type="body"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endParaRPr lang="en-US" sz="2000" dirty="0" smtClean="0"/>
          </a:p>
          <a:p>
            <a:pPr lvl="1">
              <a:lnSpc>
                <a:spcPct val="90000"/>
              </a:lnSpc>
            </a:pPr>
            <a:r>
              <a:rPr lang="en-US" sz="2000" dirty="0" smtClean="0"/>
              <a:t>Support services </a:t>
            </a:r>
            <a:r>
              <a:rPr lang="en-US" sz="2000" dirty="0"/>
              <a:t>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Components and component models </a:t>
            </a:r>
          </a:p>
          <a:p>
            <a:r>
              <a:rPr lang="en-GB" dirty="0" smtClean="0"/>
              <a:t>CBSE processes</a:t>
            </a:r>
          </a:p>
          <a:p>
            <a:r>
              <a:rPr lang="en-GB" dirty="0" smtClean="0"/>
              <a:t>Component composition</a:t>
            </a: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services defined in a component model</a:t>
            </a:r>
            <a:r>
              <a:rPr lang="en-GB" dirty="0" smtClean="0"/>
              <a:t> </a:t>
            </a:r>
            <a:endParaRPr lang="en-US" dirty="0"/>
          </a:p>
        </p:txBody>
      </p:sp>
      <p:pic>
        <p:nvPicPr>
          <p:cNvPr id="4" name="Content Placeholder 3" descr="17.5 ModelServices.eps"/>
          <p:cNvPicPr>
            <a:picLocks noGrp="1" noChangeAspect="1"/>
          </p:cNvPicPr>
          <p:nvPr>
            <p:ph idx="1"/>
          </p:nvPr>
        </p:nvPicPr>
        <mc:AlternateContent>
          <mc:Choice xmlns:ma="http://schemas.microsoft.com/office/mac/drawingml/2008/main" Requires="ma">
            <p:blipFill>
              <a:blip r:embed="rId2"/>
              <a:srcRect l="-4318" r="-4318"/>
              <a:stretch>
                <a:fillRect/>
              </a:stretch>
            </p:blipFill>
          </mc:Choice>
          <mc:Fallback>
            <p:blipFill>
              <a:blip r:embed="rId3"/>
              <a:srcRect l="-4318" r="-4318"/>
              <a:stretch>
                <a:fillRect/>
              </a:stretch>
            </p:blipFill>
          </mc:Fallback>
        </mc:AlternateContent>
        <p:spPr>
          <a:xfrm>
            <a:off x="1040677" y="1886249"/>
            <a:ext cx="6590287" cy="3624404"/>
          </a:xfrm>
        </p:spPr>
      </p:pic>
      <p:sp>
        <p:nvSpPr>
          <p:cNvPr id="5" name="Slide Number Placeholder 4"/>
          <p:cNvSpPr>
            <a:spLocks noGrp="1"/>
          </p:cNvSpPr>
          <p:nvPr>
            <p:ph type="sldNum" sz="quarter" idx="12"/>
          </p:nvPr>
        </p:nvSpPr>
        <p:spPr/>
        <p:txBody>
          <a:bodyPr/>
          <a:lstStyle/>
          <a:p>
            <a:fld id="{FA79538F-61EC-B743-9874-46B028F9C0C6}"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processes</a:t>
            </a:r>
            <a:endParaRPr lang="en-US" dirty="0"/>
          </a:p>
        </p:txBody>
      </p:sp>
      <p:sp>
        <p:nvSpPr>
          <p:cNvPr id="3" name="Content Placeholder 2"/>
          <p:cNvSpPr>
            <a:spLocks noGrp="1"/>
          </p:cNvSpPr>
          <p:nvPr>
            <p:ph idx="1"/>
          </p:nvPr>
        </p:nvSpPr>
        <p:spPr/>
        <p:txBody>
          <a:bodyPr/>
          <a:lstStyle/>
          <a:p>
            <a:r>
              <a:rPr lang="en-GB" dirty="0" smtClean="0"/>
              <a:t>CBSE processes are software processes that support component-based software engineering.</a:t>
            </a:r>
            <a:r>
              <a:rPr lang="en-GB" dirty="0" smtClean="0"/>
              <a:t> </a:t>
            </a:r>
          </a:p>
          <a:p>
            <a:pPr lvl="1"/>
            <a:r>
              <a:rPr lang="en-GB" dirty="0" smtClean="0"/>
              <a:t>They </a:t>
            </a:r>
            <a:r>
              <a:rPr lang="en-GB" dirty="0" smtClean="0"/>
              <a:t>take into account the possibilities of reuse and the different process activities involved in developing and using reusable components.</a:t>
            </a:r>
            <a:r>
              <a:rPr lang="en-GB" dirty="0" smtClean="0"/>
              <a:t> </a:t>
            </a:r>
          </a:p>
          <a:p>
            <a:r>
              <a:rPr lang="en-GB" dirty="0" smtClean="0"/>
              <a:t>Development for reuse</a:t>
            </a:r>
            <a:r>
              <a:rPr lang="en-GB" dirty="0" smtClean="0"/>
              <a:t> </a:t>
            </a:r>
          </a:p>
          <a:p>
            <a:pPr lvl="1"/>
            <a:r>
              <a:rPr lang="en-GB" dirty="0" smtClean="0"/>
              <a:t>This </a:t>
            </a:r>
            <a:r>
              <a:rPr lang="en-GB" dirty="0" smtClean="0"/>
              <a:t>process is concerned with developing components or services that will be reused in other applications. It usually involves generalizing existing components.</a:t>
            </a:r>
            <a:endParaRPr lang="en-GB" dirty="0" smtClean="0"/>
          </a:p>
          <a:p>
            <a:r>
              <a:rPr lang="en-GB" dirty="0" smtClean="0"/>
              <a:t>Development </a:t>
            </a:r>
            <a:r>
              <a:rPr lang="en-GB" dirty="0" smtClean="0"/>
              <a:t>with reuse</a:t>
            </a:r>
            <a:r>
              <a:rPr lang="en-GB" dirty="0" smtClean="0"/>
              <a:t> </a:t>
            </a:r>
          </a:p>
          <a:p>
            <a:pPr lvl="1"/>
            <a:r>
              <a:rPr lang="en-GB" dirty="0" smtClean="0"/>
              <a:t>This </a:t>
            </a:r>
            <a:r>
              <a:rPr lang="en-GB" dirty="0" smtClean="0"/>
              <a:t>process is the process of developing new applications using existing components and services.</a:t>
            </a: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processes</a:t>
            </a:r>
            <a:r>
              <a:rPr lang="en-GB" dirty="0" smtClean="0"/>
              <a:t> </a:t>
            </a:r>
            <a:endParaRPr lang="en-US" dirty="0"/>
          </a:p>
        </p:txBody>
      </p:sp>
      <p:pic>
        <p:nvPicPr>
          <p:cNvPr id="4" name="Content Placeholder 3" descr="17.6 CBSEProcesses.eps"/>
          <p:cNvPicPr>
            <a:picLocks noGrp="1" noChangeAspect="1"/>
          </p:cNvPicPr>
          <p:nvPr>
            <p:ph idx="1"/>
          </p:nvPr>
        </p:nvPicPr>
        <mc:AlternateContent>
          <mc:Choice xmlns:ma="http://schemas.microsoft.com/office/mac/drawingml/2008/main" Requires="ma">
            <p:blipFill>
              <a:blip r:embed="rId2"/>
              <a:srcRect t="-5883" b="-5883"/>
              <a:stretch>
                <a:fillRect/>
              </a:stretch>
            </p:blipFill>
          </mc:Choice>
          <mc:Fallback>
            <p:blipFill>
              <a:blip r:embed="rId3"/>
              <a:srcRect t="-5883" b="-5883"/>
              <a:stretch>
                <a:fillRect/>
              </a:stretch>
            </p:blipFill>
          </mc:Fallback>
        </mc:AlternateContent>
        <p:spPr>
          <a:xfrm>
            <a:off x="1463029" y="1600200"/>
            <a:ext cx="8229600" cy="4525963"/>
          </a:xfrm>
        </p:spPr>
      </p:pic>
      <p:sp>
        <p:nvSpPr>
          <p:cNvPr id="5" name="Slide Number Placeholder 4"/>
          <p:cNvSpPr>
            <a:spLocks noGrp="1"/>
          </p:cNvSpPr>
          <p:nvPr>
            <p:ph type="sldNum" sz="quarter" idx="12"/>
          </p:nvPr>
        </p:nvSpPr>
        <p:spPr/>
        <p:txBody>
          <a:bodyPr/>
          <a:lstStyle/>
          <a:p>
            <a:fld id="{FA79538F-61EC-B743-9874-46B028F9C0C6}"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processes</a:t>
            </a:r>
            <a:endParaRPr lang="en-US" dirty="0"/>
          </a:p>
        </p:txBody>
      </p:sp>
      <p:sp>
        <p:nvSpPr>
          <p:cNvPr id="3" name="Content Placeholder 2"/>
          <p:cNvSpPr>
            <a:spLocks noGrp="1"/>
          </p:cNvSpPr>
          <p:nvPr>
            <p:ph idx="1"/>
          </p:nvPr>
        </p:nvSpPr>
        <p:spPr/>
        <p:txBody>
          <a:bodyPr/>
          <a:lstStyle/>
          <a:p>
            <a:r>
              <a:rPr lang="en-GB" dirty="0" smtClean="0"/>
              <a:t>Component acquisition is the process of acquiring components for reuse or development into a reusable component.</a:t>
            </a:r>
            <a:r>
              <a:rPr lang="en-GB" dirty="0" smtClean="0"/>
              <a:t> </a:t>
            </a:r>
          </a:p>
          <a:p>
            <a:pPr lvl="1"/>
            <a:r>
              <a:rPr lang="en-GB" dirty="0" smtClean="0"/>
              <a:t>It </a:t>
            </a:r>
            <a:r>
              <a:rPr lang="en-GB" dirty="0" smtClean="0"/>
              <a:t>may involve accessing locally- developed components or services or finding these components from an external source.</a:t>
            </a:r>
            <a:endParaRPr lang="en-GB" dirty="0" smtClean="0"/>
          </a:p>
          <a:p>
            <a:r>
              <a:rPr lang="en-GB" dirty="0" smtClean="0"/>
              <a:t>Component </a:t>
            </a:r>
            <a:r>
              <a:rPr lang="en-GB" dirty="0" smtClean="0"/>
              <a:t>management is concerned with managing a company’s reusable components, ensuring that they are properly catalogued, stored and made available for reuse.</a:t>
            </a:r>
            <a:endParaRPr lang="en-GB" dirty="0" smtClean="0"/>
          </a:p>
          <a:p>
            <a:r>
              <a:rPr lang="en-GB" dirty="0" smtClean="0"/>
              <a:t>Component </a:t>
            </a:r>
            <a:r>
              <a:rPr lang="en-GB" dirty="0" smtClean="0"/>
              <a:t>certification is the process of checking a component and certifying that it meets its specification.</a:t>
            </a:r>
          </a:p>
          <a:p>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Key points</a:t>
            </a:r>
          </a:p>
        </p:txBody>
      </p:sp>
      <p:sp>
        <p:nvSpPr>
          <p:cNvPr id="38915" name="Rectangle 3"/>
          <p:cNvSpPr>
            <a:spLocks noGrp="1" noChangeArrowheads="1"/>
          </p:cNvSpPr>
          <p:nvPr>
            <p:ph type="body" idx="1"/>
          </p:nvPr>
        </p:nvSpPr>
        <p:spPr/>
        <p:txBody>
          <a:bodyPr/>
          <a:lstStyle/>
          <a:p>
            <a:pPr>
              <a:lnSpc>
                <a:spcPct val="90000"/>
              </a:lnSpc>
            </a:pPr>
            <a:r>
              <a:rPr lang="en-US" sz="2400" dirty="0"/>
              <a:t>CBSE is a reuse-based approach to defining and implementing loosely coupled components into systems.</a:t>
            </a:r>
          </a:p>
          <a:p>
            <a:pPr>
              <a:lnSpc>
                <a:spcPct val="90000"/>
              </a:lnSpc>
            </a:pPr>
            <a:r>
              <a:rPr lang="en-US" sz="2400" dirty="0"/>
              <a:t>A component is a software unit whose functionality and dependencies are completely defined by its interfaces.</a:t>
            </a:r>
          </a:p>
          <a:p>
            <a:pPr>
              <a:lnSpc>
                <a:spcPct val="90000"/>
              </a:lnSpc>
            </a:pPr>
            <a:r>
              <a:rPr lang="en-US" sz="2400" dirty="0"/>
              <a:t>A component model defines a set of standards that component providers and composers should follow</a:t>
            </a:r>
            <a:r>
              <a:rPr lang="en-US" sz="2400" dirty="0" smtClean="0"/>
              <a:t>.</a:t>
            </a:r>
          </a:p>
          <a:p>
            <a:pPr>
              <a:lnSpc>
                <a:spcPct val="90000"/>
              </a:lnSpc>
            </a:pPr>
            <a:r>
              <a:rPr lang="en-US" dirty="0" smtClean="0"/>
              <a:t>The key CBSE processes are CBSE for reuse and CBSE with reuse.</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17 Component-based software engineering</a:t>
            </a:r>
            <a:endParaRPr lang="en-US" dirty="0"/>
          </a:p>
        </p:txBody>
      </p:sp>
      <p:sp>
        <p:nvSpPr>
          <p:cNvPr id="3" name="Subtitle 2"/>
          <p:cNvSpPr>
            <a:spLocks noGrp="1"/>
          </p:cNvSpPr>
          <p:nvPr>
            <p:ph type="subTitle" idx="1"/>
          </p:nvPr>
        </p:nvSpPr>
        <p:spPr/>
        <p:txBody>
          <a:bodyPr/>
          <a:lstStyle/>
          <a:p>
            <a:r>
              <a:rPr lang="en-US" dirty="0" smtClean="0"/>
              <a:t>Lecture</a:t>
            </a:r>
            <a:r>
              <a:rPr lang="en-US" dirty="0" smtClean="0"/>
              <a:t> 2</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CBSE for </a:t>
            </a:r>
            <a:r>
              <a:rPr lang="en-US" dirty="0" smtClean="0"/>
              <a:t>reuse</a:t>
            </a:r>
            <a:endParaRPr lang="en-US" dirty="0"/>
          </a:p>
        </p:txBody>
      </p:sp>
      <p:sp>
        <p:nvSpPr>
          <p:cNvPr id="48131" name="Rectangle 3"/>
          <p:cNvSpPr>
            <a:spLocks noGrp="1" noChangeArrowheads="1"/>
          </p:cNvSpPr>
          <p:nvPr>
            <p:ph type="body" idx="1"/>
          </p:nvPr>
        </p:nvSpPr>
        <p:spPr/>
        <p:txBody>
          <a:bodyPr/>
          <a:lstStyle/>
          <a:p>
            <a:r>
              <a:rPr lang="en-US" dirty="0" smtClean="0"/>
              <a:t>CBSE for reuse focuses on component development.</a:t>
            </a:r>
          </a:p>
          <a:p>
            <a:r>
              <a:rPr lang="en-US" dirty="0" smtClean="0"/>
              <a:t>Components </a:t>
            </a:r>
            <a:r>
              <a:rPr lang="en-US" dirty="0" smtClean="0"/>
              <a:t>developed for a specific application usually have to be </a:t>
            </a:r>
            <a:r>
              <a:rPr lang="en-US" dirty="0" err="1" smtClean="0"/>
              <a:t>generalised</a:t>
            </a:r>
            <a:r>
              <a:rPr lang="en-US" dirty="0" smtClean="0"/>
              <a:t> to make them reusable.</a:t>
            </a:r>
          </a:p>
          <a:p>
            <a:r>
              <a:rPr lang="en-US" dirty="0" smtClean="0"/>
              <a:t>A component is most likely to be reusable if it associated with a stable domain abstraction (business object). </a:t>
            </a:r>
          </a:p>
          <a:p>
            <a:r>
              <a:rPr lang="en-US" dirty="0" smtClean="0"/>
              <a:t>For example, in a hospital stable domain abstractions are associated with the fundamental purpose - nurses, patients, treatments, etc.</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63525"/>
            <a:ext cx="8035925" cy="1108075"/>
          </a:xfrm>
        </p:spPr>
        <p:txBody>
          <a:bodyPr/>
          <a:lstStyle/>
          <a:p>
            <a:r>
              <a:rPr lang="en-GB"/>
              <a:t>Component development for reuse</a:t>
            </a:r>
          </a:p>
        </p:txBody>
      </p:sp>
      <p:sp>
        <p:nvSpPr>
          <p:cNvPr id="17411" name="Rectangle 3"/>
          <p:cNvSpPr>
            <a:spLocks noGrp="1" noChangeArrowheads="1"/>
          </p:cNvSpPr>
          <p:nvPr>
            <p:ph type="body" idx="1"/>
          </p:nvPr>
        </p:nvSpPr>
        <p:spPr/>
        <p:txBody>
          <a:bodyPr/>
          <a:lstStyle/>
          <a:p>
            <a:pPr marL="465138" indent="-465138">
              <a:lnSpc>
                <a:spcPct val="90000"/>
              </a:lnSpc>
            </a:pPr>
            <a:r>
              <a:rPr lang="en-GB" sz="2100"/>
              <a:t>Components for reuse may be specially constructed by generalising existing components.</a:t>
            </a:r>
          </a:p>
          <a:p>
            <a:pPr marL="465138" indent="-465138">
              <a:lnSpc>
                <a:spcPct val="90000"/>
              </a:lnSpc>
            </a:pPr>
            <a:r>
              <a:rPr lang="en-GB" sz="2100"/>
              <a:t>Component reusability</a:t>
            </a:r>
          </a:p>
          <a:p>
            <a:pPr marL="1035050" lvl="1" indent="-455613">
              <a:lnSpc>
                <a:spcPct val="90000"/>
              </a:lnSpc>
            </a:pPr>
            <a:r>
              <a:rPr lang="en-GB" sz="2000"/>
              <a:t>Should reflect stable domain abstractions;</a:t>
            </a:r>
          </a:p>
          <a:p>
            <a:pPr marL="1035050" lvl="1" indent="-455613">
              <a:lnSpc>
                <a:spcPct val="90000"/>
              </a:lnSpc>
            </a:pPr>
            <a:r>
              <a:rPr lang="en-GB" sz="2000"/>
              <a:t>Should hide state representation;</a:t>
            </a:r>
          </a:p>
          <a:p>
            <a:pPr marL="1035050" lvl="1" indent="-455613">
              <a:lnSpc>
                <a:spcPct val="90000"/>
              </a:lnSpc>
            </a:pPr>
            <a:r>
              <a:rPr lang="en-GB" sz="2000"/>
              <a:t>Should be as independent as possible;</a:t>
            </a:r>
          </a:p>
          <a:p>
            <a:pPr marL="1035050" lvl="1" indent="-455613">
              <a:lnSpc>
                <a:spcPct val="90000"/>
              </a:lnSpc>
            </a:pPr>
            <a:r>
              <a:rPr lang="en-GB" sz="2000"/>
              <a:t>Should publish exceptions through the component interface.</a:t>
            </a:r>
          </a:p>
          <a:p>
            <a:pPr marL="465138" indent="-465138">
              <a:lnSpc>
                <a:spcPct val="90000"/>
              </a:lnSpc>
            </a:pPr>
            <a:r>
              <a:rPr lang="en-GB" sz="2100"/>
              <a:t>There is a trade-off between reusability and usability</a:t>
            </a:r>
          </a:p>
          <a:p>
            <a:pPr marL="1035050" lvl="1" indent="-455613">
              <a:lnSpc>
                <a:spcPct val="90000"/>
              </a:lnSpc>
            </a:pPr>
            <a:r>
              <a:rPr lang="en-GB" sz="2000"/>
              <a:t>The more general the interface, the greater the reusability but it is then more complex and hence less usable.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Changes for reusability</a:t>
            </a:r>
          </a:p>
        </p:txBody>
      </p:sp>
      <p:sp>
        <p:nvSpPr>
          <p:cNvPr id="49155" name="Rectangle 3"/>
          <p:cNvSpPr>
            <a:spLocks noGrp="1" noChangeArrowheads="1"/>
          </p:cNvSpPr>
          <p:nvPr>
            <p:ph type="body" idx="1"/>
          </p:nvPr>
        </p:nvSpPr>
        <p:spPr/>
        <p:txBody>
          <a:bodyPr/>
          <a:lstStyle/>
          <a:p>
            <a:r>
              <a:rPr lang="en-US"/>
              <a:t>Remove application-specific methods.</a:t>
            </a:r>
          </a:p>
          <a:p>
            <a:r>
              <a:rPr lang="en-US"/>
              <a:t>Change names to make them general.</a:t>
            </a:r>
          </a:p>
          <a:p>
            <a:r>
              <a:rPr lang="en-US"/>
              <a:t>Add methods to broaden coverage.</a:t>
            </a:r>
          </a:p>
          <a:p>
            <a:r>
              <a:rPr lang="en-US"/>
              <a:t>Make exception handling consistent.</a:t>
            </a:r>
          </a:p>
          <a:p>
            <a:r>
              <a:rPr lang="en-US"/>
              <a:t>Add a configuration interface for component adaptation.</a:t>
            </a:r>
          </a:p>
          <a:p>
            <a:r>
              <a:rPr lang="en-US"/>
              <a:t>Integrate required components to reduce dependencies.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GB" dirty="0" smtClean="0"/>
              <a:t>Components should not handle exceptions themselves, because each application will have its own requirements for exception handling.</a:t>
            </a:r>
            <a:r>
              <a:rPr lang="en-GB" dirty="0" smtClean="0"/>
              <a:t> </a:t>
            </a:r>
          </a:p>
          <a:p>
            <a:pPr lvl="1"/>
            <a:r>
              <a:rPr lang="en-GB" dirty="0" smtClean="0"/>
              <a:t>Rather</a:t>
            </a:r>
            <a:r>
              <a:rPr lang="en-GB" dirty="0" smtClean="0"/>
              <a:t>, the component should define what exceptions can arise and should publish these as part of the interface</a:t>
            </a:r>
            <a:r>
              <a:rPr lang="en-GB" dirty="0" smtClean="0"/>
              <a:t>.</a:t>
            </a:r>
          </a:p>
          <a:p>
            <a:r>
              <a:rPr lang="en-GB" dirty="0" smtClean="0"/>
              <a:t>In practice, however, there are two problems with this:</a:t>
            </a:r>
            <a:endParaRPr lang="en-GB" dirty="0" smtClean="0"/>
          </a:p>
          <a:p>
            <a:pPr lvl="1"/>
            <a:r>
              <a:rPr lang="en-GB" dirty="0" smtClean="0"/>
              <a:t>Publishing </a:t>
            </a:r>
            <a:r>
              <a:rPr lang="en-GB" dirty="0" smtClean="0"/>
              <a:t>all exceptions leads to bloated interfaces that are harder to understand. This may put off potential users of the component.</a:t>
            </a:r>
            <a:endParaRPr lang="en-GB" dirty="0" smtClean="0"/>
          </a:p>
          <a:p>
            <a:pPr lvl="1"/>
            <a:r>
              <a:rPr lang="en-GB" dirty="0" smtClean="0"/>
              <a:t>The </a:t>
            </a:r>
            <a:r>
              <a:rPr lang="en-GB" dirty="0" smtClean="0"/>
              <a:t>operation of the component may depend on local exception handling, and changing this may have serious implications for the functionality of the component.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p>
        </p:txBody>
      </p:sp>
      <p:sp>
        <p:nvSpPr>
          <p:cNvPr id="4099" name="Rectangle 3"/>
          <p:cNvSpPr>
            <a:spLocks noGrp="1" noChangeArrowheads="1"/>
          </p:cNvSpPr>
          <p:nvPr>
            <p:ph type="body" idx="1"/>
          </p:nvPr>
        </p:nvSpPr>
        <p:spPr/>
        <p:txBody>
          <a:bodyPr/>
          <a:lstStyle/>
          <a:p>
            <a:pPr>
              <a:lnSpc>
                <a:spcPct val="90000"/>
              </a:lnSpc>
            </a:pPr>
            <a:r>
              <a:rPr lang="en-GB" dirty="0"/>
              <a:t>Component-based software engineering (CBSE) is an approach to software development that relies on</a:t>
            </a:r>
            <a:r>
              <a:rPr lang="en-GB" dirty="0" smtClean="0"/>
              <a:t> the reuse of entities called ‘software components’.</a:t>
            </a:r>
            <a:endParaRPr lang="en-GB" dirty="0"/>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a:t>
            </a:r>
            <a:r>
              <a:rPr lang="en-GB" dirty="0" smtClean="0"/>
              <a:t>. They can exist as stand-alone entities.</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Legacy system components</a:t>
            </a:r>
          </a:p>
        </p:txBody>
      </p:sp>
      <p:sp>
        <p:nvSpPr>
          <p:cNvPr id="50179" name="Rectangle 3"/>
          <p:cNvSpPr>
            <a:spLocks noGrp="1" noChangeArrowheads="1"/>
          </p:cNvSpPr>
          <p:nvPr>
            <p:ph type="body" idx="1"/>
          </p:nvPr>
        </p:nvSpPr>
        <p:spPr/>
        <p:txBody>
          <a:bodyPr/>
          <a:lstStyle/>
          <a:p>
            <a:r>
              <a:rPr lang="en-US"/>
              <a:t>Existing legacy systems that fulfil a useful business function can be re-packaged as components for reuse.</a:t>
            </a:r>
          </a:p>
          <a:p>
            <a:r>
              <a:rPr lang="en-US"/>
              <a:t>This involves writing a wrapper component that implements provides and requires interfaces then accesses the legacy system.</a:t>
            </a:r>
          </a:p>
          <a:p>
            <a:r>
              <a:rPr lang="en-US"/>
              <a:t>Although costly, this can be much less expensive than rewriting the legacy system.</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a:t>Reusable components</a:t>
            </a:r>
          </a:p>
        </p:txBody>
      </p:sp>
      <p:sp>
        <p:nvSpPr>
          <p:cNvPr id="18435" name="Rectangle 3"/>
          <p:cNvSpPr>
            <a:spLocks noGrp="1" noChangeArrowheads="1"/>
          </p:cNvSpPr>
          <p:nvPr>
            <p:ph type="body" idx="1"/>
          </p:nvPr>
        </p:nvSpPr>
        <p:spPr>
          <a:noFill/>
          <a:ln/>
        </p:spPr>
        <p:txBody>
          <a:bodyPr lIns="90840" tIns="44623" rIns="90840" bIns="44623"/>
          <a:lstStyle/>
          <a:p>
            <a:r>
              <a:rPr lang="en-GB" dirty="0"/>
              <a:t>The development cost of reusable components may be higher than the cost of specific equivalents. This extra reusability enhancement cost should be an organization rather than a project cost.</a:t>
            </a:r>
          </a:p>
          <a:p>
            <a:r>
              <a:rPr lang="en-GB" dirty="0"/>
              <a:t>Generic components may be less</a:t>
            </a:r>
            <a:r>
              <a:rPr lang="en-GB" dirty="0" smtClean="0"/>
              <a:t> space</a:t>
            </a:r>
            <a:r>
              <a:rPr lang="en-GB" dirty="0"/>
              <a:t>-efficient and may have longer execution times than their specific equivalents.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management</a:t>
            </a:r>
            <a:endParaRPr lang="en-US" dirty="0"/>
          </a:p>
        </p:txBody>
      </p:sp>
      <p:sp>
        <p:nvSpPr>
          <p:cNvPr id="3" name="Content Placeholder 2"/>
          <p:cNvSpPr>
            <a:spLocks noGrp="1"/>
          </p:cNvSpPr>
          <p:nvPr>
            <p:ph idx="1"/>
          </p:nvPr>
        </p:nvSpPr>
        <p:spPr/>
        <p:txBody>
          <a:bodyPr/>
          <a:lstStyle/>
          <a:p>
            <a:r>
              <a:rPr lang="en-GB" dirty="0" smtClean="0"/>
              <a:t>Component management involves </a:t>
            </a:r>
            <a:r>
              <a:rPr lang="en-GB" dirty="0" smtClean="0"/>
              <a:t>deciding how to classify the component so that it can be discovered, making the component available either in a repository or as a service, maintaining information about the use of the component and keeping track of different component versions.</a:t>
            </a:r>
            <a:r>
              <a:rPr lang="en-GB" dirty="0" smtClean="0"/>
              <a:t> </a:t>
            </a:r>
          </a:p>
          <a:p>
            <a:r>
              <a:rPr lang="en-GB" dirty="0" smtClean="0"/>
              <a:t>A </a:t>
            </a:r>
            <a:r>
              <a:rPr lang="en-GB" dirty="0" smtClean="0"/>
              <a:t>company with a reuse program may carry out some form of component certification before the component is made available for reuse.</a:t>
            </a:r>
            <a:r>
              <a:rPr lang="en-GB" dirty="0" smtClean="0"/>
              <a:t> </a:t>
            </a:r>
          </a:p>
          <a:p>
            <a:pPr lvl="1"/>
            <a:r>
              <a:rPr lang="en-GB" dirty="0" smtClean="0"/>
              <a:t>Certification </a:t>
            </a:r>
            <a:r>
              <a:rPr lang="en-GB" dirty="0" smtClean="0"/>
              <a:t>means that someone apart from the developer checks the quality of the component.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CBSE with reuse</a:t>
            </a:r>
            <a:endParaRPr lang="en-US" dirty="0"/>
          </a:p>
        </p:txBody>
      </p:sp>
      <p:sp>
        <p:nvSpPr>
          <p:cNvPr id="51203" name="Rectangle 3"/>
          <p:cNvSpPr>
            <a:spLocks noGrp="1" noChangeArrowheads="1"/>
          </p:cNvSpPr>
          <p:nvPr>
            <p:ph type="body" idx="1"/>
          </p:nvPr>
        </p:nvSpPr>
        <p:spPr/>
        <p:txBody>
          <a:bodyPr/>
          <a:lstStyle/>
          <a:p>
            <a:pPr>
              <a:lnSpc>
                <a:spcPct val="90000"/>
              </a:lnSpc>
            </a:pPr>
            <a:r>
              <a:rPr lang="en-US" dirty="0" smtClean="0"/>
              <a:t>CBSE with reuse process has to find and integrate reusable components.</a:t>
            </a:r>
          </a:p>
          <a:p>
            <a:pPr>
              <a:lnSpc>
                <a:spcPct val="90000"/>
              </a:lnSpc>
            </a:pPr>
            <a:r>
              <a:rPr lang="en-US" dirty="0" smtClean="0"/>
              <a:t>When </a:t>
            </a:r>
            <a:r>
              <a:rPr lang="en-US" dirty="0"/>
              <a:t>reusing components, it is essential to make trade-offs between ideal requirements and the services actually provided by available components.</a:t>
            </a:r>
          </a:p>
          <a:p>
            <a:pPr>
              <a:lnSpc>
                <a:spcPct val="90000"/>
              </a:lnSpc>
            </a:pPr>
            <a:r>
              <a:rPr lang="en-US" dirty="0"/>
              <a:t>This involves:</a:t>
            </a:r>
          </a:p>
          <a:p>
            <a:pPr lvl="1">
              <a:lnSpc>
                <a:spcPct val="90000"/>
              </a:lnSpc>
            </a:pPr>
            <a:r>
              <a:rPr lang="en-US" dirty="0"/>
              <a:t>Developing outline requirements;</a:t>
            </a:r>
          </a:p>
          <a:p>
            <a:pPr lvl="1">
              <a:lnSpc>
                <a:spcPct val="90000"/>
              </a:lnSpc>
            </a:pPr>
            <a:r>
              <a:rPr lang="en-US" dirty="0"/>
              <a:t>Searching for components then modifying requirements according to available functionality.</a:t>
            </a:r>
          </a:p>
          <a:p>
            <a:pPr lvl="1">
              <a:lnSpc>
                <a:spcPct val="90000"/>
              </a:lnSpc>
            </a:pPr>
            <a:r>
              <a:rPr lang="en-US" dirty="0"/>
              <a:t>Searching again to find if there are better components that meet the revised requirements</a:t>
            </a:r>
            <a:r>
              <a:rPr lang="en-US" dirty="0" smtClean="0"/>
              <a:t>.</a:t>
            </a:r>
          </a:p>
          <a:p>
            <a:pPr lvl="1">
              <a:lnSpc>
                <a:spcPct val="90000"/>
              </a:lnSpc>
            </a:pPr>
            <a:r>
              <a:rPr lang="en-US" dirty="0" smtClean="0"/>
              <a:t>Composing components to create the system.</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CBSE </a:t>
            </a:r>
            <a:r>
              <a:rPr lang="en-US" dirty="0"/>
              <a:t>with reuse</a:t>
            </a:r>
            <a:r>
              <a:rPr lang="en-GB" dirty="0" smtClean="0"/>
              <a:t> </a:t>
            </a:r>
            <a:endParaRPr lang="en-US" dirty="0"/>
          </a:p>
        </p:txBody>
      </p:sp>
      <p:pic>
        <p:nvPicPr>
          <p:cNvPr id="4" name="Content Placeholder 3" descr="17.7 CBSEwithReuse.eps"/>
          <p:cNvPicPr>
            <a:picLocks noGrp="1" noChangeAspect="1"/>
          </p:cNvPicPr>
          <p:nvPr>
            <p:ph idx="1"/>
          </p:nvPr>
        </p:nvPicPr>
        <mc:AlternateContent>
          <mc:Choice xmlns:ma="http://schemas.microsoft.com/office/mac/drawingml/2008/main" Requires="ma">
            <p:blipFill>
              <a:blip r:embed="rId2"/>
              <a:srcRect t="-14599" b="-14599"/>
              <a:stretch>
                <a:fillRect/>
              </a:stretch>
            </p:blipFill>
          </mc:Choice>
          <mc:Fallback>
            <p:blipFill>
              <a:blip r:embed="rId3"/>
              <a:srcRect t="-14599" b="-14599"/>
              <a:stretch>
                <a:fillRect/>
              </a:stretch>
            </p:blipFill>
          </mc:Fallback>
        </mc:AlternateContent>
        <p:spPr>
          <a:xfrm>
            <a:off x="1441102" y="1932017"/>
            <a:ext cx="6075454" cy="3341266"/>
          </a:xfrm>
        </p:spPr>
      </p:pic>
      <p:sp>
        <p:nvSpPr>
          <p:cNvPr id="5" name="Slide Number Placeholder 4"/>
          <p:cNvSpPr>
            <a:spLocks noGrp="1"/>
          </p:cNvSpPr>
          <p:nvPr>
            <p:ph type="sldNum" sz="quarter" idx="12"/>
          </p:nvPr>
        </p:nvSpPr>
        <p:spPr/>
        <p:txBody>
          <a:bodyPr/>
          <a:lstStyle/>
          <a:p>
            <a:fld id="{FA79538F-61EC-B743-9874-46B028F9C0C6}"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component identification process</a:t>
            </a:r>
            <a:r>
              <a:rPr lang="en-GB" dirty="0" smtClean="0"/>
              <a:t> </a:t>
            </a:r>
            <a:endParaRPr lang="en-US" dirty="0"/>
          </a:p>
        </p:txBody>
      </p:sp>
      <p:pic>
        <p:nvPicPr>
          <p:cNvPr id="4" name="Content Placeholder 3" descr="17.8 IdentifyComps.eps"/>
          <p:cNvPicPr>
            <a:picLocks noGrp="1" noChangeAspect="1"/>
          </p:cNvPicPr>
          <p:nvPr>
            <p:ph idx="1"/>
          </p:nvPr>
        </p:nvPicPr>
        <mc:AlternateContent>
          <mc:Choice xmlns:ma="http://schemas.microsoft.com/office/mac/drawingml/2008/main" Requires="ma">
            <p:blipFill>
              <a:blip r:embed="rId2"/>
              <a:srcRect t="-122023" b="-122023"/>
              <a:stretch>
                <a:fillRect/>
              </a:stretch>
            </p:blipFill>
          </mc:Choice>
          <mc:Fallback>
            <p:blipFill>
              <a:blip r:embed="rId3"/>
              <a:srcRect t="-122023" b="-122023"/>
              <a:stretch>
                <a:fillRect/>
              </a:stretch>
            </p:blipFill>
          </mc:Fallback>
        </mc:AlternateContent>
        <p:spPr>
          <a:xfrm>
            <a:off x="1647036" y="1840480"/>
            <a:ext cx="5629266" cy="3095879"/>
          </a:xfrm>
        </p:spPr>
      </p:pic>
      <p:sp>
        <p:nvSpPr>
          <p:cNvPr id="5" name="Slide Number Placeholder 4"/>
          <p:cNvSpPr>
            <a:spLocks noGrp="1"/>
          </p:cNvSpPr>
          <p:nvPr>
            <p:ph type="sldNum" sz="quarter" idx="12"/>
          </p:nvPr>
        </p:nvSpPr>
        <p:spPr/>
        <p:txBody>
          <a:bodyPr/>
          <a:lstStyle/>
          <a:p>
            <a:fld id="{FA79538F-61EC-B743-9874-46B028F9C0C6}"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Component identification issues</a:t>
            </a:r>
          </a:p>
        </p:txBody>
      </p:sp>
      <p:sp>
        <p:nvSpPr>
          <p:cNvPr id="52227" name="Rectangle 3"/>
          <p:cNvSpPr>
            <a:spLocks noGrp="1" noChangeArrowheads="1"/>
          </p:cNvSpPr>
          <p:nvPr>
            <p:ph type="body" idx="1"/>
          </p:nvPr>
        </p:nvSpPr>
        <p:spPr/>
        <p:txBody>
          <a:bodyPr/>
          <a:lstStyle/>
          <a:p>
            <a:pPr>
              <a:lnSpc>
                <a:spcPct val="90000"/>
              </a:lnSpc>
            </a:pPr>
            <a:r>
              <a:rPr lang="en-US" sz="2400">
                <a:solidFill>
                  <a:schemeClr val="accent1"/>
                </a:solidFill>
              </a:rPr>
              <a:t>Trust</a:t>
            </a:r>
            <a:r>
              <a:rPr lang="en-US" sz="2400"/>
              <a:t>. You need to be able to trust the supplier of a component. At best, an untrusted component may not operate as advertised; at worst, it can breach your security.</a:t>
            </a:r>
          </a:p>
          <a:p>
            <a:pPr>
              <a:lnSpc>
                <a:spcPct val="90000"/>
              </a:lnSpc>
            </a:pPr>
            <a:r>
              <a:rPr lang="en-US" sz="2400">
                <a:solidFill>
                  <a:schemeClr val="accent1"/>
                </a:solidFill>
              </a:rPr>
              <a:t>Requirements</a:t>
            </a:r>
            <a:r>
              <a:rPr lang="en-US" sz="2400"/>
              <a:t>. Different groups of components will satisfy different requirements.</a:t>
            </a:r>
          </a:p>
          <a:p>
            <a:pPr>
              <a:lnSpc>
                <a:spcPct val="90000"/>
              </a:lnSpc>
            </a:pPr>
            <a:r>
              <a:rPr lang="en-US" sz="2400">
                <a:solidFill>
                  <a:schemeClr val="accent1"/>
                </a:solidFill>
              </a:rPr>
              <a:t>Validation</a:t>
            </a:r>
            <a:r>
              <a:rPr lang="en-US" sz="2400"/>
              <a:t>. </a:t>
            </a:r>
          </a:p>
          <a:p>
            <a:pPr lvl="1">
              <a:lnSpc>
                <a:spcPct val="90000"/>
              </a:lnSpc>
            </a:pPr>
            <a:r>
              <a:rPr lang="en-US" sz="2000"/>
              <a:t>The component specification may not be detailed enough to allow comprehensive tests to be developed.</a:t>
            </a:r>
          </a:p>
          <a:p>
            <a:pPr lvl="1">
              <a:lnSpc>
                <a:spcPct val="90000"/>
              </a:lnSpc>
            </a:pPr>
            <a:r>
              <a:rPr lang="en-US" sz="2000"/>
              <a:t>Components may have unwanted functionality. How can you test this will not interfere with your application?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validation </a:t>
            </a:r>
            <a:endParaRPr lang="en-US" dirty="0"/>
          </a:p>
        </p:txBody>
      </p:sp>
      <p:sp>
        <p:nvSpPr>
          <p:cNvPr id="3" name="Content Placeholder 2"/>
          <p:cNvSpPr>
            <a:spLocks noGrp="1"/>
          </p:cNvSpPr>
          <p:nvPr>
            <p:ph idx="1"/>
          </p:nvPr>
        </p:nvSpPr>
        <p:spPr/>
        <p:txBody>
          <a:bodyPr/>
          <a:lstStyle/>
          <a:p>
            <a:r>
              <a:rPr lang="en-GB" dirty="0" smtClean="0"/>
              <a:t>Component validation involves developing a set of test cases for a component (or, possibly, extending test cases supplied with that component) and developing a test harness to run component tests.</a:t>
            </a:r>
            <a:r>
              <a:rPr lang="en-GB" dirty="0" smtClean="0"/>
              <a:t> </a:t>
            </a:r>
          </a:p>
          <a:p>
            <a:pPr lvl="1"/>
            <a:r>
              <a:rPr lang="en-GB" dirty="0" smtClean="0"/>
              <a:t>The </a:t>
            </a:r>
            <a:r>
              <a:rPr lang="en-GB" dirty="0" smtClean="0"/>
              <a:t>major problem with component validation is that the component specification may not be sufficiently detailed to allow you to develop a complete set of component tests.</a:t>
            </a:r>
            <a:r>
              <a:rPr lang="en-GB" dirty="0" smtClean="0"/>
              <a:t> </a:t>
            </a:r>
          </a:p>
          <a:p>
            <a:r>
              <a:rPr lang="en-GB" dirty="0" smtClean="0"/>
              <a:t>As well as testing that a component for reuse does what you require, you may also have to check that the component does not include any malicious code or functionality that you don’t need. </a:t>
            </a:r>
            <a:endParaRPr lang="en-US" dirty="0"/>
          </a:p>
        </p:txBody>
      </p:sp>
      <p:sp>
        <p:nvSpPr>
          <p:cNvPr id="4" name="Footer Placeholder 3"/>
          <p:cNvSpPr>
            <a:spLocks noGrp="1"/>
          </p:cNvSpPr>
          <p:nvPr>
            <p:ph type="ftr" sz="quarter" idx="11"/>
          </p:nvPr>
        </p:nvSpPr>
        <p:spPr/>
        <p:txBody>
          <a:bodyPr/>
          <a:lstStyle/>
          <a:p>
            <a:r>
              <a:rPr lang="en-US" smtClean="0"/>
              <a:t>Chapter 17 Software reuse</a:t>
            </a:r>
            <a:endParaRPr lang="en-US"/>
          </a:p>
        </p:txBody>
      </p:sp>
      <p:sp>
        <p:nvSpPr>
          <p:cNvPr id="5" name="Slide Number Placeholder 4"/>
          <p:cNvSpPr>
            <a:spLocks noGrp="1"/>
          </p:cNvSpPr>
          <p:nvPr>
            <p:ph type="sldNum" sz="quarter" idx="12"/>
          </p:nvPr>
        </p:nvSpPr>
        <p:spPr/>
        <p:txBody>
          <a:bodyPr/>
          <a:lstStyle/>
          <a:p>
            <a:fld id="{FA79538F-61EC-B743-9874-46B028F9C0C6}"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err="1"/>
              <a:t>Ariane</a:t>
            </a:r>
            <a:r>
              <a:rPr lang="en-US" dirty="0"/>
              <a:t> launcher </a:t>
            </a:r>
            <a:r>
              <a:rPr lang="en-US" dirty="0" smtClean="0"/>
              <a:t>failure – validation failure?</a:t>
            </a:r>
            <a:endParaRPr lang="en-US" dirty="0"/>
          </a:p>
        </p:txBody>
      </p:sp>
      <p:sp>
        <p:nvSpPr>
          <p:cNvPr id="31747" name="Rectangle 3"/>
          <p:cNvSpPr>
            <a:spLocks noGrp="1" noChangeArrowheads="1"/>
          </p:cNvSpPr>
          <p:nvPr>
            <p:ph type="body" idx="1"/>
          </p:nvPr>
        </p:nvSpPr>
        <p:spPr/>
        <p:txBody>
          <a:bodyPr/>
          <a:lstStyle/>
          <a:p>
            <a:r>
              <a:rPr lang="en-US" sz="2400" dirty="0"/>
              <a:t>In 1996, the 1st test flight of the </a:t>
            </a:r>
            <a:r>
              <a:rPr lang="en-US" sz="2400" dirty="0" err="1"/>
              <a:t>Ariane</a:t>
            </a:r>
            <a:r>
              <a:rPr lang="en-US" sz="2400" dirty="0"/>
              <a:t> 5 rocket ended in disaster when the launcher went out of control 37 seconds after take off.</a:t>
            </a:r>
          </a:p>
          <a:p>
            <a:r>
              <a:rPr lang="en-US" sz="2400" dirty="0"/>
              <a:t>The problem was due to a reused component from a previous version of the launcher (the Inertial Navigation System) that failed because assumptions made when that component was developed did not hold for </a:t>
            </a:r>
            <a:r>
              <a:rPr lang="en-US" sz="2400" dirty="0" err="1"/>
              <a:t>Ariane</a:t>
            </a:r>
            <a:r>
              <a:rPr lang="en-US" sz="2400" dirty="0"/>
              <a:t> 5.</a:t>
            </a:r>
          </a:p>
          <a:p>
            <a:r>
              <a:rPr lang="en-US" sz="2400" dirty="0"/>
              <a:t>The functionality that failed in this component was not required in </a:t>
            </a:r>
            <a:r>
              <a:rPr lang="en-US" sz="2400" dirty="0" err="1"/>
              <a:t>Ariane</a:t>
            </a:r>
            <a:r>
              <a:rPr lang="en-US" sz="2400" dirty="0"/>
              <a:t> 5</a:t>
            </a:r>
            <a:r>
              <a:rPr lang="en-US" sz="2400" dirty="0" smtClean="0"/>
              <a:t>.</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Component composition</a:t>
            </a:r>
          </a:p>
        </p:txBody>
      </p:sp>
      <p:sp>
        <p:nvSpPr>
          <p:cNvPr id="53251" name="Rectangle 3"/>
          <p:cNvSpPr>
            <a:spLocks noGrp="1" noChangeArrowheads="1"/>
          </p:cNvSpPr>
          <p:nvPr>
            <p:ph type="body" idx="1"/>
          </p:nvPr>
        </p:nvSpPr>
        <p:spPr/>
        <p:txBody>
          <a:bodyPr/>
          <a:lstStyle/>
          <a:p>
            <a:r>
              <a:rPr lang="en-US"/>
              <a:t>The process of assembling components to create a system.</a:t>
            </a:r>
          </a:p>
          <a:p>
            <a:r>
              <a:rPr lang="en-US"/>
              <a:t>Composition involves integrating components with each other and with the component infrastructure.</a:t>
            </a:r>
          </a:p>
          <a:p>
            <a:r>
              <a:rPr lang="en-US"/>
              <a:t>Normally you have to write ‘glue code’ to integrate components.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p>
        </p:txBody>
      </p:sp>
      <p:sp>
        <p:nvSpPr>
          <p:cNvPr id="40963" name="Rectangle 3"/>
          <p:cNvSpPr>
            <a:spLocks noGrp="1" noChangeArrowheads="1"/>
          </p:cNvSpPr>
          <p:nvPr>
            <p:ph type="body" idx="1"/>
          </p:nvPr>
        </p:nvSpPr>
        <p:spPr/>
        <p:txBody>
          <a:bodyPr/>
          <a:lstStyle/>
          <a:p>
            <a:r>
              <a:rPr lang="en-US">
                <a:solidFill>
                  <a:schemeClr val="accent1"/>
                </a:solidFill>
              </a:rPr>
              <a:t>Independent components</a:t>
            </a:r>
            <a:r>
              <a:rPr lang="en-US"/>
              <a:t> specified by their interfaces.</a:t>
            </a:r>
          </a:p>
          <a:p>
            <a:r>
              <a:rPr lang="en-US">
                <a:solidFill>
                  <a:schemeClr val="accent1"/>
                </a:solidFill>
              </a:rPr>
              <a:t>Component standards</a:t>
            </a:r>
            <a:r>
              <a:rPr lang="en-US"/>
              <a:t> to facilitate component integration.</a:t>
            </a:r>
          </a:p>
          <a:p>
            <a:r>
              <a:rPr lang="en-US">
                <a:solidFill>
                  <a:schemeClr val="accent1"/>
                </a:solidFill>
              </a:rPr>
              <a:t>Middleware</a:t>
            </a:r>
            <a:r>
              <a:rPr lang="en-US"/>
              <a:t> that provides support for component inter-operability.</a:t>
            </a:r>
          </a:p>
          <a:p>
            <a:r>
              <a:rPr lang="en-US">
                <a:solidFill>
                  <a:schemeClr val="accent1"/>
                </a:solidFill>
              </a:rPr>
              <a:t>A development process</a:t>
            </a:r>
            <a:r>
              <a:rPr lang="en-US"/>
              <a:t> that is geared to reuse.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Types of composition</a:t>
            </a:r>
          </a:p>
        </p:txBody>
      </p:sp>
      <p:sp>
        <p:nvSpPr>
          <p:cNvPr id="54275" name="Rectangle 3"/>
          <p:cNvSpPr>
            <a:spLocks noGrp="1" noChangeArrowheads="1"/>
          </p:cNvSpPr>
          <p:nvPr>
            <p:ph type="body" idx="1"/>
          </p:nvPr>
        </p:nvSpPr>
        <p:spPr/>
        <p:txBody>
          <a:bodyPr/>
          <a:lstStyle/>
          <a:p>
            <a:pPr>
              <a:lnSpc>
                <a:spcPct val="90000"/>
              </a:lnSpc>
            </a:pPr>
            <a:r>
              <a:rPr lang="en-US" sz="2400" dirty="0">
                <a:solidFill>
                  <a:schemeClr val="accent1"/>
                </a:solidFill>
              </a:rPr>
              <a:t>Sequential composition</a:t>
            </a:r>
            <a:r>
              <a:rPr lang="en-US" sz="2400" dirty="0"/>
              <a:t> where the composed components are executed in sequence. This involves composing the provides interfaces of each component.</a:t>
            </a:r>
          </a:p>
          <a:p>
            <a:pPr>
              <a:lnSpc>
                <a:spcPct val="90000"/>
              </a:lnSpc>
            </a:pPr>
            <a:r>
              <a:rPr lang="en-US" sz="2400" dirty="0">
                <a:solidFill>
                  <a:schemeClr val="accent1"/>
                </a:solidFill>
              </a:rPr>
              <a:t>Hierarchical composition</a:t>
            </a:r>
            <a:r>
              <a:rPr lang="en-US" sz="2400" dirty="0"/>
              <a:t> where one component calls on the services of another. The provides interface of one component is composed with the requires interface of another.</a:t>
            </a:r>
          </a:p>
          <a:p>
            <a:pPr>
              <a:lnSpc>
                <a:spcPct val="90000"/>
              </a:lnSpc>
            </a:pPr>
            <a:r>
              <a:rPr lang="en-US" sz="2400" dirty="0">
                <a:solidFill>
                  <a:schemeClr val="accent1"/>
                </a:solidFill>
              </a:rPr>
              <a:t>Additive composition</a:t>
            </a:r>
            <a:r>
              <a:rPr lang="en-US" sz="2400" dirty="0"/>
              <a:t> where the interfaces of two components are put together to create a new component</a:t>
            </a:r>
            <a:r>
              <a:rPr lang="en-US" sz="2400" dirty="0" smtClean="0"/>
              <a:t>. </a:t>
            </a:r>
            <a:r>
              <a:rPr lang="en-US" dirty="0" smtClean="0"/>
              <a:t>Provides and requires interfaces of integrated component is a combination of interfaces of constituent components.</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component composition</a:t>
            </a:r>
            <a:r>
              <a:rPr lang="en-GB" dirty="0" smtClean="0"/>
              <a:t> </a:t>
            </a:r>
            <a:endParaRPr lang="en-US" dirty="0"/>
          </a:p>
        </p:txBody>
      </p:sp>
      <p:pic>
        <p:nvPicPr>
          <p:cNvPr id="4" name="Content Placeholder 3" descr="17.10 CompComposition.eps"/>
          <p:cNvPicPr>
            <a:picLocks noGrp="1" noChangeAspect="1"/>
          </p:cNvPicPr>
          <p:nvPr>
            <p:ph idx="1"/>
          </p:nvPr>
        </p:nvPicPr>
        <mc:AlternateContent xmlns:ma="http://schemas.microsoft.com/office/mac/drawingml/2008/main">
          <mc:Choice Requires="ma">
            <p:blipFill>
              <a:blip r:embed="rId2"/>
              <a:srcRect t="-2368" b="-236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2368" b="-2368"/>
              <a:stretch>
                <a:fillRect/>
              </a:stretch>
            </p:blipFill>
          </mc:Fallback>
        </mc:AlternateContent>
        <p:spPr>
          <a:xfrm>
            <a:off x="1612714" y="1863365"/>
            <a:ext cx="6029691" cy="3316098"/>
          </a:xfrm>
        </p:spPr>
      </p:pic>
      <p:sp>
        <p:nvSpPr>
          <p:cNvPr id="5" name="Slide Number Placeholder 4"/>
          <p:cNvSpPr>
            <a:spLocks noGrp="1"/>
          </p:cNvSpPr>
          <p:nvPr>
            <p:ph type="sldNum" sz="quarter" idx="12"/>
          </p:nvPr>
        </p:nvSpPr>
        <p:spPr/>
        <p:txBody>
          <a:bodyPr/>
          <a:lstStyle/>
          <a:p>
            <a:fld id="{FA79538F-61EC-B743-9874-46B028F9C0C6}"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Interface incompatibility</a:t>
            </a:r>
          </a:p>
        </p:txBody>
      </p:sp>
      <p:sp>
        <p:nvSpPr>
          <p:cNvPr id="55299" name="Rectangle 3"/>
          <p:cNvSpPr>
            <a:spLocks noGrp="1" noChangeArrowheads="1"/>
          </p:cNvSpPr>
          <p:nvPr>
            <p:ph type="body" idx="1"/>
          </p:nvPr>
        </p:nvSpPr>
        <p:spPr/>
        <p:txBody>
          <a:bodyPr/>
          <a:lstStyle/>
          <a:p>
            <a:r>
              <a:rPr lang="en-US">
                <a:solidFill>
                  <a:schemeClr val="accent1"/>
                </a:solidFill>
              </a:rPr>
              <a:t>Parameter incompatibility</a:t>
            </a:r>
            <a:r>
              <a:rPr lang="en-US"/>
              <a:t> where operations have the same name but are of different types.</a:t>
            </a:r>
          </a:p>
          <a:p>
            <a:r>
              <a:rPr lang="en-US">
                <a:solidFill>
                  <a:schemeClr val="accent1"/>
                </a:solidFill>
              </a:rPr>
              <a:t>Operation incompatibility</a:t>
            </a:r>
            <a:r>
              <a:rPr lang="en-US"/>
              <a:t> where the names of operations in the composed interfaces are different.</a:t>
            </a:r>
          </a:p>
          <a:p>
            <a:r>
              <a:rPr lang="en-US">
                <a:solidFill>
                  <a:schemeClr val="accent1"/>
                </a:solidFill>
              </a:rPr>
              <a:t>Operation incompleteness</a:t>
            </a:r>
            <a:r>
              <a:rPr lang="en-US"/>
              <a:t> where the provides interface of one component is a subset of the requires interface of another.</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with incompatible interfaces</a:t>
            </a:r>
            <a:r>
              <a:rPr lang="en-GB" dirty="0" smtClean="0"/>
              <a:t> </a:t>
            </a:r>
            <a:endParaRPr lang="en-US" dirty="0"/>
          </a:p>
        </p:txBody>
      </p:sp>
      <p:pic>
        <p:nvPicPr>
          <p:cNvPr id="4" name="Content Placeholder 3" descr="17.11 IncompatibleComps.eps"/>
          <p:cNvPicPr>
            <a:picLocks noGrp="1" noChangeAspect="1"/>
          </p:cNvPicPr>
          <p:nvPr>
            <p:ph idx="1"/>
          </p:nvPr>
        </p:nvPicPr>
        <mc:AlternateContent xmlns:ma="http://schemas.microsoft.com/office/mac/drawingml/2008/main">
          <mc:Choice Requires="ma">
            <p:blipFill>
              <a:blip r:embed="rId2"/>
              <a:srcRect t="-18745" b="-1874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18745" b="-18745"/>
              <a:stretch>
                <a:fillRect/>
              </a:stretch>
            </p:blipFill>
          </mc:Fallback>
        </mc:AlternateContent>
        <p:spPr>
          <a:xfrm>
            <a:off x="1269491" y="1897689"/>
            <a:ext cx="6304269" cy="3467105"/>
          </a:xfrm>
        </p:spPr>
      </p:pic>
      <p:sp>
        <p:nvSpPr>
          <p:cNvPr id="5" name="Slide Number Placeholder 4"/>
          <p:cNvSpPr>
            <a:spLocks noGrp="1"/>
          </p:cNvSpPr>
          <p:nvPr>
            <p:ph type="sldNum" sz="quarter" idx="12"/>
          </p:nvPr>
        </p:nvSpPr>
        <p:spPr/>
        <p:txBody>
          <a:bodyPr/>
          <a:lstStyle/>
          <a:p>
            <a:fld id="{FA79538F-61EC-B743-9874-46B028F9C0C6}"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Adaptor components</a:t>
            </a:r>
          </a:p>
        </p:txBody>
      </p:sp>
      <p:sp>
        <p:nvSpPr>
          <p:cNvPr id="56323" name="Rectangle 3"/>
          <p:cNvSpPr>
            <a:spLocks noGrp="1" noChangeArrowheads="1"/>
          </p:cNvSpPr>
          <p:nvPr>
            <p:ph type="body" idx="1"/>
          </p:nvPr>
        </p:nvSpPr>
        <p:spPr/>
        <p:txBody>
          <a:bodyPr/>
          <a:lstStyle/>
          <a:p>
            <a:r>
              <a:rPr lang="en-US"/>
              <a:t>Address the problem of component incompatibility by reconciling the interfaces of the components that are composed.</a:t>
            </a:r>
          </a:p>
          <a:p>
            <a:r>
              <a:rPr lang="en-US"/>
              <a:t>Different types of adaptor are required depending on the type of composition.</a:t>
            </a:r>
          </a:p>
          <a:p>
            <a:r>
              <a:rPr lang="en-US"/>
              <a:t>An addressFinder and a mapper component may be composed through an adaptor that strips the postal code from an address and passes this to the mapper component.</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457200" y="3646158"/>
            <a:ext cx="8458200" cy="19812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7349" name="Object 5"/>
          <p:cNvGraphicFramePr>
            <a:graphicFrameLocks noChangeAspect="1"/>
          </p:cNvGraphicFramePr>
          <p:nvPr/>
        </p:nvGraphicFramePr>
        <p:xfrm>
          <a:off x="762000" y="3968750"/>
          <a:ext cx="7696200" cy="1249363"/>
        </p:xfrm>
        <a:graphic>
          <a:graphicData uri="http://schemas.openxmlformats.org/presentationml/2006/ole">
            <p:oleObj spid="_x0000_s78850" name="Document" r:id="rId3" imgW="5486400" imgH="482600" progId="Word.Document.8">
              <p:embed/>
            </p:oleObj>
          </a:graphicData>
        </a:graphic>
      </p:graphicFrame>
      <p:sp>
        <p:nvSpPr>
          <p:cNvPr id="57350" name="Rectangle 6"/>
          <p:cNvSpPr>
            <a:spLocks noGrp="1" noChangeArrowheads="1"/>
          </p:cNvSpPr>
          <p:nvPr>
            <p:ph type="title"/>
          </p:nvPr>
        </p:nvSpPr>
        <p:spPr/>
        <p:txBody>
          <a:bodyPr/>
          <a:lstStyle/>
          <a:p>
            <a:r>
              <a:rPr lang="en-US"/>
              <a:t>Composition through an adaptor</a:t>
            </a:r>
          </a:p>
        </p:txBody>
      </p:sp>
      <p:sp>
        <p:nvSpPr>
          <p:cNvPr id="57351" name="Rectangle 7"/>
          <p:cNvSpPr>
            <a:spLocks noGrp="1" noChangeArrowheads="1"/>
          </p:cNvSpPr>
          <p:nvPr>
            <p:ph type="body" idx="1"/>
          </p:nvPr>
        </p:nvSpPr>
        <p:spPr/>
        <p:txBody>
          <a:bodyPr/>
          <a:lstStyle/>
          <a:p>
            <a:r>
              <a:rPr lang="en-US"/>
              <a:t>The component postCodeStripper is the adaptor that facilitates the sequential composition of addressFinder and mapper components.</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mc:AlternateContent xmlns:ma="http://schemas.microsoft.com/office/mac/drawingml/2008/main">
          <mc:Choice Requires="ma">
            <p:blipFill>
              <a:blip r:embed="rId2"/>
              <a:srcRect t="-41660" b="-4166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41660" b="-41660"/>
              <a:stretch>
                <a:fillRect/>
              </a:stretch>
            </p:blipFill>
          </mc:Fallback>
        </mc:AlternateContent>
        <p:spPr>
          <a:xfrm>
            <a:off x="1429661" y="1897689"/>
            <a:ext cx="6212743" cy="3416770"/>
          </a:xfrm>
        </p:spPr>
      </p:pic>
      <p:sp>
        <p:nvSpPr>
          <p:cNvPr id="5" name="Slide Number Placeholder 4"/>
          <p:cNvSpPr>
            <a:spLocks noGrp="1"/>
          </p:cNvSpPr>
          <p:nvPr>
            <p:ph type="sldNum" sz="quarter" idx="12"/>
          </p:nvPr>
        </p:nvSpPr>
        <p:spPr/>
        <p:txBody>
          <a:bodyPr/>
          <a:lstStyle/>
          <a:p>
            <a:fld id="{FA79538F-61EC-B743-9874-46B028F9C0C6}"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a:t>
            </a:r>
            <a:r>
              <a:rPr lang="en-US" b="1" dirty="0" smtClean="0"/>
              <a:t> </a:t>
            </a:r>
            <a:r>
              <a:rPr lang="en-US" dirty="0"/>
              <a:t>library composition</a:t>
            </a:r>
            <a:r>
              <a:rPr lang="en-GB" dirty="0" smtClean="0"/>
              <a:t> </a:t>
            </a:r>
            <a:endParaRPr lang="en-US" dirty="0"/>
          </a:p>
        </p:txBody>
      </p:sp>
      <p:pic>
        <p:nvPicPr>
          <p:cNvPr id="4" name="Content Placeholder 3" descr="17.13 PhotoLibComposition.eps"/>
          <p:cNvPicPr>
            <a:picLocks noGrp="1" noChangeAspect="1"/>
          </p:cNvPicPr>
          <p:nvPr>
            <p:ph idx="1"/>
          </p:nvPr>
        </p:nvPicPr>
        <mc:AlternateContent xmlns:ma="http://schemas.microsoft.com/office/mac/drawingml/2008/main">
          <mc:Choice Requires="ma">
            <p:blipFill>
              <a:blip r:embed="rId2"/>
              <a:srcRect t="-25479" b="-25479"/>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25479" b="-25479"/>
              <a:stretch>
                <a:fillRect/>
              </a:stretch>
            </p:blipFill>
          </mc:Fallback>
        </mc:AlternateContent>
        <p:spPr>
          <a:xfrm>
            <a:off x="1155085" y="1760389"/>
            <a:ext cx="6681813" cy="3674740"/>
          </a:xfrm>
        </p:spPr>
      </p:pic>
      <p:sp>
        <p:nvSpPr>
          <p:cNvPr id="5" name="Slide Number Placeholder 4"/>
          <p:cNvSpPr>
            <a:spLocks noGrp="1"/>
          </p:cNvSpPr>
          <p:nvPr>
            <p:ph type="sldNum" sz="quarter" idx="12"/>
          </p:nvPr>
        </p:nvSpPr>
        <p:spPr/>
        <p:txBody>
          <a:bodyPr/>
          <a:lstStyle/>
          <a:p>
            <a:fld id="{FA79538F-61EC-B743-9874-46B028F9C0C6}"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Interface semantics</a:t>
            </a:r>
          </a:p>
        </p:txBody>
      </p:sp>
      <p:sp>
        <p:nvSpPr>
          <p:cNvPr id="58371" name="Rectangle 3"/>
          <p:cNvSpPr>
            <a:spLocks noGrp="1" noChangeArrowheads="1"/>
          </p:cNvSpPr>
          <p:nvPr>
            <p:ph type="body" idx="1"/>
          </p:nvPr>
        </p:nvSpPr>
        <p:spPr/>
        <p:txBody>
          <a:bodyPr/>
          <a:lstStyle/>
          <a:p>
            <a:r>
              <a:rPr lang="en-US"/>
              <a:t>You have to rely on component documentation to decide if interfaces that are syntactically compatible are actually compatible.</a:t>
            </a:r>
          </a:p>
          <a:p>
            <a:r>
              <a:rPr lang="en-US"/>
              <a:t>Consider an interface for a PhotoLibrary component:</a:t>
            </a:r>
          </a:p>
        </p:txBody>
      </p:sp>
      <p:sp>
        <p:nvSpPr>
          <p:cNvPr id="58372" name="Rectangle 4"/>
          <p:cNvSpPr>
            <a:spLocks noChangeArrowheads="1"/>
          </p:cNvSpPr>
          <p:nvPr/>
        </p:nvSpPr>
        <p:spPr bwMode="auto">
          <a:xfrm>
            <a:off x="381000" y="3759860"/>
            <a:ext cx="8458200" cy="16764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8373" name="Object 5"/>
          <p:cNvGraphicFramePr>
            <a:graphicFrameLocks noChangeAspect="1"/>
          </p:cNvGraphicFramePr>
          <p:nvPr/>
        </p:nvGraphicFramePr>
        <p:xfrm>
          <a:off x="703263" y="3987006"/>
          <a:ext cx="7983537" cy="1093788"/>
        </p:xfrm>
        <a:graphic>
          <a:graphicData uri="http://schemas.openxmlformats.org/presentationml/2006/ole">
            <p:oleObj spid="_x0000_s80898" name="Document" r:id="rId3" imgW="4076700" imgH="558800" progId="Word.Document.8">
              <p:embed/>
            </p:oleObj>
          </a:graphicData>
        </a:graphic>
      </p:graphicFrame>
      <p:sp>
        <p:nvSpPr>
          <p:cNvPr id="6" name="Slide Number Placeholder 5"/>
          <p:cNvSpPr>
            <a:spLocks noGrp="1"/>
          </p:cNvSpPr>
          <p:nvPr>
            <p:ph type="sldNum" sz="quarter" idx="12"/>
          </p:nvPr>
        </p:nvSpPr>
        <p:spPr/>
        <p:txBody>
          <a:bodyPr/>
          <a:lstStyle/>
          <a:p>
            <a:fld id="{FA79538F-61EC-B743-9874-46B028F9C0C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Photo Library documentation</a:t>
            </a:r>
          </a:p>
        </p:txBody>
      </p:sp>
      <p:sp>
        <p:nvSpPr>
          <p:cNvPr id="59396" name="Rectangle 4"/>
          <p:cNvSpPr>
            <a:spLocks noChangeArrowheads="1"/>
          </p:cNvSpPr>
          <p:nvPr/>
        </p:nvSpPr>
        <p:spPr bwMode="auto">
          <a:xfrm>
            <a:off x="766127" y="2057400"/>
            <a:ext cx="7920673" cy="3829111"/>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sp>
        <p:nvSpPr>
          <p:cNvPr id="59399" name="Rectangle 7"/>
          <p:cNvSpPr>
            <a:spLocks noChangeArrowheads="1"/>
          </p:cNvSpPr>
          <p:nvPr/>
        </p:nvSpPr>
        <p:spPr bwMode="auto">
          <a:xfrm>
            <a:off x="1147442" y="2563193"/>
            <a:ext cx="7086600" cy="2862323"/>
          </a:xfrm>
          <a:prstGeom prst="rect">
            <a:avLst/>
          </a:prstGeom>
          <a:solidFill>
            <a:schemeClr val="bg1"/>
          </a:solidFill>
          <a:ln w="9525">
            <a:noFill/>
            <a:miter lim="800000"/>
            <a:headEnd/>
            <a:tailEnd/>
          </a:ln>
          <a:effectLst/>
        </p:spPr>
        <p:txBody>
          <a:bodyPr>
            <a:prstTxWarp prst="textNoShape">
              <a:avLst/>
            </a:prstTxWarp>
            <a:spAutoFit/>
          </a:bodyPr>
          <a:lstStyle/>
          <a:p>
            <a:r>
              <a:rPr lang="en-US" dirty="0"/>
              <a:t>“This method adds a photograph to the library and associates the photograph identifier and catalogue descriptor with the photograph.”</a:t>
            </a:r>
          </a:p>
          <a:p>
            <a:endParaRPr lang="en-US" dirty="0"/>
          </a:p>
          <a:p>
            <a:r>
              <a:rPr lang="en-US" dirty="0"/>
              <a:t> “what happens if the photograph identifier is already associated with a photograph in the library?</a:t>
            </a:r>
            <a:r>
              <a:rPr lang="en-US" dirty="0" smtClean="0"/>
              <a:t>”</a:t>
            </a:r>
          </a:p>
          <a:p>
            <a:endParaRPr lang="en-US" dirty="0" smtClean="0"/>
          </a:p>
          <a:p>
            <a:r>
              <a:rPr lang="en-US" dirty="0"/>
              <a:t>“is the photograph descriptor associated with the catalogue entry as well as the photograph i.e. if I delete the photograph, do I also delete the catalogue information?”</a:t>
            </a:r>
          </a:p>
          <a:p>
            <a:endParaRPr lang="en-US" dirty="0">
              <a:solidFill>
                <a:schemeClr val="bg1"/>
              </a:solidFill>
            </a:endParaRPr>
          </a:p>
        </p:txBody>
      </p:sp>
      <p:sp>
        <p:nvSpPr>
          <p:cNvPr id="5" name="Slide Number Placeholder 4"/>
          <p:cNvSpPr>
            <a:spLocks noGrp="1"/>
          </p:cNvSpPr>
          <p:nvPr>
            <p:ph type="sldNum" sz="quarter" idx="12"/>
          </p:nvPr>
        </p:nvSpPr>
        <p:spPr/>
        <p:txBody>
          <a:bodyPr/>
          <a:lstStyle/>
          <a:p>
            <a:fld id="{FA79538F-61EC-B743-9874-46B028F9C0C6}"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p>
        </p:txBody>
      </p:sp>
      <p:sp>
        <p:nvSpPr>
          <p:cNvPr id="41987" name="Rectangle 3"/>
          <p:cNvSpPr>
            <a:spLocks noGrp="1" noChangeArrowheads="1"/>
          </p:cNvSpPr>
          <p:nvPr>
            <p:ph type="body" idx="1"/>
          </p:nvPr>
        </p:nvSpPr>
        <p:spPr/>
        <p:txBody>
          <a:bodyPr/>
          <a:lstStyle/>
          <a:p>
            <a:pPr>
              <a:lnSpc>
                <a:spcPct val="90000"/>
              </a:lnSpc>
            </a:pPr>
            <a:r>
              <a:rPr lang="en-US"/>
              <a:t>Apart from the benefits of reuse, CBSE is based on sound software engineering design principles:</a:t>
            </a:r>
          </a:p>
          <a:p>
            <a:pPr lvl="1">
              <a:lnSpc>
                <a:spcPct val="90000"/>
              </a:lnSpc>
            </a:pPr>
            <a:r>
              <a:rPr lang="en-US"/>
              <a:t>Components are independent so do not interfere with each other;</a:t>
            </a:r>
          </a:p>
          <a:p>
            <a:pPr lvl="1">
              <a:lnSpc>
                <a:spcPct val="90000"/>
              </a:lnSpc>
            </a:pPr>
            <a:r>
              <a:rPr lang="en-US"/>
              <a:t>Component implementations are hidden;</a:t>
            </a:r>
          </a:p>
          <a:p>
            <a:pPr lvl="1">
              <a:lnSpc>
                <a:spcPct val="90000"/>
              </a:lnSpc>
            </a:pPr>
            <a:r>
              <a:rPr lang="en-US"/>
              <a:t>Communication is through well-defined interfaces;</a:t>
            </a:r>
          </a:p>
          <a:p>
            <a:pPr lvl="1">
              <a:lnSpc>
                <a:spcPct val="90000"/>
              </a:lnSpc>
            </a:pPr>
            <a:r>
              <a:rPr lang="en-US"/>
              <a:t>Component platforms are shared and reduce development costs.</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The Object Constraint Language</a:t>
            </a:r>
          </a:p>
        </p:txBody>
      </p:sp>
      <p:sp>
        <p:nvSpPr>
          <p:cNvPr id="60419" name="Rectangle 3"/>
          <p:cNvSpPr>
            <a:spLocks noGrp="1" noChangeArrowheads="1"/>
          </p:cNvSpPr>
          <p:nvPr>
            <p:ph type="body" idx="1"/>
          </p:nvPr>
        </p:nvSpPr>
        <p:spPr/>
        <p:txBody>
          <a:bodyPr/>
          <a:lstStyle/>
          <a:p>
            <a:r>
              <a:rPr lang="en-US" dirty="0"/>
              <a:t>The Object Constraint Language (OCL) has been designed to define constraints that are associated with UML models.</a:t>
            </a:r>
          </a:p>
          <a:p>
            <a:r>
              <a:rPr lang="en-US" dirty="0"/>
              <a:t>It is based around the notion of pre and post condition specification</a:t>
            </a:r>
            <a:r>
              <a:rPr lang="en-US" dirty="0" smtClean="0"/>
              <a:t> – common to many formal methods.</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OCL</a:t>
            </a:r>
            <a:r>
              <a:rPr lang="en-US" b="1" dirty="0"/>
              <a:t> </a:t>
            </a:r>
            <a:r>
              <a:rPr lang="en-US" dirty="0"/>
              <a:t>description of the Photo Library interface</a:t>
            </a:r>
            <a:r>
              <a:rPr lang="en-GB" dirty="0" smtClean="0"/>
              <a:t> </a:t>
            </a:r>
            <a:endParaRPr lang="en-US" dirty="0"/>
          </a:p>
        </p:txBody>
      </p:sp>
      <p:sp>
        <p:nvSpPr>
          <p:cNvPr id="27650" name="Text Box 2"/>
          <p:cNvSpPr txBox="1">
            <a:spLocks noChangeArrowheads="1"/>
          </p:cNvSpPr>
          <p:nvPr/>
        </p:nvSpPr>
        <p:spPr bwMode="auto">
          <a:xfrm>
            <a:off x="1397664" y="175446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rial"/>
                <a:ea typeface="ＭＳ Ｐゴシック" charset="-128"/>
                <a:cs typeface="Arial"/>
              </a:rPr>
            </a:b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rial"/>
                <a:ea typeface="ＭＳ Ｐゴシック" charset="-128"/>
                <a:cs typeface="Arial"/>
              </a:rPr>
              <a:t>addItem</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rial"/>
                <a:ea typeface="ＭＳ Ｐゴシック" charset="-128"/>
                <a:cs typeface="Arial"/>
              </a:rPr>
              <a:t>-- The </a:t>
            </a:r>
            <a:r>
              <a:rPr kumimoji="0" lang="en-GB" sz="1400" b="0" i="0" u="none" strike="noStrike" cap="none" normalizeH="0" baseline="0" dirty="0" err="1">
                <a:ln>
                  <a:noFill/>
                </a:ln>
                <a:solidFill>
                  <a:schemeClr val="tx1"/>
                </a:solidFill>
                <a:effectLst/>
                <a:latin typeface="Arial"/>
                <a:ea typeface="ＭＳ Ｐゴシック" charset="-128"/>
                <a:cs typeface="Arial"/>
              </a:rPr>
              <a:t>postconditions</a:t>
            </a:r>
            <a:r>
              <a:rPr kumimoji="0" lang="en-GB" sz="1400" b="0" i="0" u="none" strike="noStrike" cap="none" normalizeH="0" baseline="0" dirty="0">
                <a:ln>
                  <a:noFill/>
                </a:ln>
                <a:solidFill>
                  <a:schemeClr val="tx1"/>
                </a:solidFill>
                <a:effectLst/>
                <a:latin typeface="Arial"/>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rial"/>
                <a:ea typeface="ＭＳ Ｐゴシック" charset="-128"/>
                <a:cs typeface="Arial"/>
              </a:rPr>
              <a:t>post</a:t>
            </a:r>
            <a:r>
              <a:rPr kumimoji="0" lang="en-GB" sz="1400" b="0" i="0" u="none" strike="noStrike" cap="none" normalizeH="0" baseline="0" dirty="0" err="1">
                <a:ln>
                  <a:noFill/>
                </a:ln>
                <a:solidFill>
                  <a:schemeClr val="tx1"/>
                </a:solidFill>
                <a:effectLst/>
                <a:latin typeface="Arial"/>
                <a:ea typeface="ＭＳ Ｐゴシック" charset="-128"/>
                <a:cs typeface="Arial"/>
              </a:rPr>
              <a:t>:libSize</a:t>
            </a:r>
            <a:r>
              <a:rPr kumimoji="0" lang="en-GB" sz="1400" b="0" i="0" u="none" strike="noStrike" cap="none" normalizeH="0" baseline="0" dirty="0">
                <a:ln>
                  <a:noFill/>
                </a:ln>
                <a:solidFill>
                  <a:schemeClr val="tx1"/>
                </a:solidFill>
                <a:effectLst/>
                <a:latin typeface="Arial"/>
                <a:ea typeface="ＭＳ Ｐゴシック" charset="-128"/>
                <a:cs typeface="Arial"/>
              </a:rPr>
              <a:t> ()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a:t>
            </a:r>
            <a:r>
              <a:rPr kumimoji="0" lang="en-GB" sz="14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photodesc</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context</a:t>
            </a:r>
            <a:r>
              <a:rPr kumimoji="0" lang="en-GB" sz="1400" b="0" i="0" u="none" strike="noStrike" cap="none" normalizeH="0" baseline="0" dirty="0">
                <a:ln>
                  <a:noFill/>
                </a:ln>
                <a:solidFill>
                  <a:schemeClr val="tx1"/>
                </a:solidFill>
                <a:effectLst/>
                <a:latin typeface="Arial"/>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pre</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rial"/>
                <a:ea typeface="ＭＳ Ｐゴシック" charset="-128"/>
                <a:cs typeface="Arial"/>
              </a:rPr>
              <a:t>post</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rial"/>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rial"/>
                <a:ea typeface="ＭＳ Ｐゴシック" charset="-128"/>
                <a:cs typeface="Arial"/>
              </a:rPr>
              <a:t>PhotoLibrary.libSize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libSize()@pre</a:t>
            </a:r>
            <a:r>
              <a:rPr kumimoji="0" lang="en-GB" sz="1400" b="0" i="0" u="none" strike="noStrike" cap="none" normalizeH="0" baseline="0" dirty="0">
                <a:ln>
                  <a:noFill/>
                </a:ln>
                <a:solidFill>
                  <a:schemeClr val="tx1"/>
                </a:solidFill>
                <a:effectLst/>
                <a:latin typeface="Arial"/>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Photo library conditions</a:t>
            </a:r>
          </a:p>
        </p:txBody>
      </p:sp>
      <p:sp>
        <p:nvSpPr>
          <p:cNvPr id="61443" name="Rectangle 3"/>
          <p:cNvSpPr>
            <a:spLocks noGrp="1" noChangeArrowheads="1"/>
          </p:cNvSpPr>
          <p:nvPr>
            <p:ph type="body" idx="1"/>
          </p:nvPr>
        </p:nvSpPr>
        <p:spPr/>
        <p:txBody>
          <a:bodyPr/>
          <a:lstStyle/>
          <a:p>
            <a:r>
              <a:rPr lang="en-US" sz="2400"/>
              <a:t>As specified, the OCL associated with the Photo Library component states that:</a:t>
            </a:r>
          </a:p>
          <a:p>
            <a:pPr lvl="1"/>
            <a:r>
              <a:rPr lang="en-US" sz="2000"/>
              <a:t>There must not be a photograph in the library with the same identifier as the photograph to be entered;</a:t>
            </a:r>
          </a:p>
          <a:p>
            <a:pPr lvl="1"/>
            <a:r>
              <a:rPr lang="en-US" sz="2000"/>
              <a:t>The library must exist - assume that creating a library adds a single item to it;</a:t>
            </a:r>
          </a:p>
          <a:p>
            <a:pPr lvl="1"/>
            <a:r>
              <a:rPr lang="en-US" sz="2000"/>
              <a:t>Each new entry increases the size of the library by 1;</a:t>
            </a:r>
          </a:p>
          <a:p>
            <a:pPr lvl="1"/>
            <a:r>
              <a:rPr lang="en-US" sz="2000"/>
              <a:t>If you retrieve using the same identifier then you get back the photo that you added;</a:t>
            </a:r>
          </a:p>
          <a:p>
            <a:pPr lvl="1"/>
            <a:r>
              <a:rPr lang="en-US" sz="2000"/>
              <a:t>If you look up the catalogue using that identifier, then you get back the catalogue entry that you made.</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Composition trade-offs</a:t>
            </a:r>
          </a:p>
        </p:txBody>
      </p:sp>
      <p:sp>
        <p:nvSpPr>
          <p:cNvPr id="62467" name="Rectangle 3"/>
          <p:cNvSpPr>
            <a:spLocks noGrp="1" noChangeArrowheads="1"/>
          </p:cNvSpPr>
          <p:nvPr>
            <p:ph type="body" idx="1"/>
          </p:nvPr>
        </p:nvSpPr>
        <p:spPr/>
        <p:txBody>
          <a:bodyPr/>
          <a:lstStyle/>
          <a:p>
            <a:r>
              <a:rPr lang="en-US" sz="2400"/>
              <a:t>When composing components, you may find conflicts between functional and non-functional requirements, and conflicts between the need for rapid delivery and system evolution.</a:t>
            </a:r>
          </a:p>
          <a:p>
            <a:r>
              <a:rPr lang="en-US" sz="2400"/>
              <a:t>You need to make decisions such as:</a:t>
            </a:r>
          </a:p>
          <a:p>
            <a:pPr lvl="1"/>
            <a:r>
              <a:rPr lang="en-US" sz="2000"/>
              <a:t>What composition of components is effective for delivering the functional requirements?</a:t>
            </a:r>
          </a:p>
          <a:p>
            <a:pPr lvl="1"/>
            <a:r>
              <a:rPr lang="en-US" sz="2000"/>
              <a:t>What composition of components allows for future change?</a:t>
            </a:r>
          </a:p>
          <a:p>
            <a:pPr lvl="1"/>
            <a:r>
              <a:rPr lang="en-US" sz="2000"/>
              <a:t>What will be the emergent properties of the composed system?</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collection and report generation components</a:t>
            </a:r>
            <a:r>
              <a:rPr lang="en-GB" dirty="0" smtClean="0"/>
              <a:t> </a:t>
            </a:r>
            <a:endParaRPr lang="en-US" dirty="0"/>
          </a:p>
        </p:txBody>
      </p:sp>
      <p:pic>
        <p:nvPicPr>
          <p:cNvPr id="4" name="Content Placeholder 3" descr="17.15 DataSysComposition.eps"/>
          <p:cNvPicPr>
            <a:picLocks noGrp="1" noChangeAspect="1"/>
          </p:cNvPicPr>
          <p:nvPr>
            <p:ph idx="1"/>
          </p:nvPr>
        </p:nvPicPr>
        <mc:AlternateContent>
          <mc:Choice xmlns:ma="http://schemas.microsoft.com/office/mac/drawingml/2008/main" Requires="ma">
            <p:blipFill>
              <a:blip r:embed="rId2"/>
              <a:srcRect t="-25884" b="-25884"/>
              <a:stretch>
                <a:fillRect/>
              </a:stretch>
            </p:blipFill>
          </mc:Choice>
          <mc:Fallback>
            <p:blipFill>
              <a:blip r:embed="rId3"/>
              <a:srcRect t="-25884" b="-25884"/>
              <a:stretch>
                <a:fillRect/>
              </a:stretch>
            </p:blipFill>
          </mc:Fallback>
        </mc:AlternateContent>
        <p:spPr>
          <a:xfrm>
            <a:off x="1040677" y="1748945"/>
            <a:ext cx="6864864" cy="3775411"/>
          </a:xfrm>
        </p:spPr>
      </p:pic>
      <p:sp>
        <p:nvSpPr>
          <p:cNvPr id="5" name="Slide Number Placeholder 4"/>
          <p:cNvSpPr>
            <a:spLocks noGrp="1"/>
          </p:cNvSpPr>
          <p:nvPr>
            <p:ph type="sldNum" sz="quarter" idx="12"/>
          </p:nvPr>
        </p:nvSpPr>
        <p:spPr/>
        <p:txBody>
          <a:bodyPr/>
          <a:lstStyle/>
          <a:p>
            <a:fld id="{FA79538F-61EC-B743-9874-46B028F9C0C6}"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Key points</a:t>
            </a:r>
          </a:p>
        </p:txBody>
      </p:sp>
      <p:sp>
        <p:nvSpPr>
          <p:cNvPr id="39939" name="Rectangle 3"/>
          <p:cNvSpPr>
            <a:spLocks noGrp="1" noChangeArrowheads="1"/>
          </p:cNvSpPr>
          <p:nvPr>
            <p:ph type="body" idx="1"/>
          </p:nvPr>
        </p:nvSpPr>
        <p:spPr/>
        <p:txBody>
          <a:bodyPr/>
          <a:lstStyle/>
          <a:p>
            <a:pPr>
              <a:lnSpc>
                <a:spcPct val="90000"/>
              </a:lnSpc>
            </a:pPr>
            <a:r>
              <a:rPr lang="en-US" dirty="0" smtClean="0"/>
              <a:t>During the CBSE process, the processes of requirements engineering and system design are interleaved.</a:t>
            </a:r>
          </a:p>
          <a:p>
            <a:pPr>
              <a:lnSpc>
                <a:spcPct val="90000"/>
              </a:lnSpc>
            </a:pPr>
            <a:r>
              <a:rPr lang="en-US" dirty="0" smtClean="0"/>
              <a:t>Component </a:t>
            </a:r>
            <a:r>
              <a:rPr lang="en-US" dirty="0"/>
              <a:t>composition is the process of ‘wiring’ components together to create a system.</a:t>
            </a:r>
          </a:p>
          <a:p>
            <a:pPr>
              <a:lnSpc>
                <a:spcPct val="90000"/>
              </a:lnSpc>
            </a:pPr>
            <a:r>
              <a:rPr lang="en-US" dirty="0"/>
              <a:t>When composing reusable components, you normally have to write adaptors to reconcile different component interfaces.</a:t>
            </a:r>
          </a:p>
          <a:p>
            <a:pPr>
              <a:lnSpc>
                <a:spcPct val="90000"/>
              </a:lnSpc>
            </a:pPr>
            <a:r>
              <a:rPr lang="en-US" dirty="0"/>
              <a:t>When choosing compositions, you have to consider required functionality, non-functional requirements and system evolution.</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standards</a:t>
            </a:r>
            <a:endParaRPr lang="en-US" dirty="0"/>
          </a:p>
        </p:txBody>
      </p:sp>
      <p:sp>
        <p:nvSpPr>
          <p:cNvPr id="3" name="Content Placeholder 2"/>
          <p:cNvSpPr>
            <a:spLocks noGrp="1"/>
          </p:cNvSpPr>
          <p:nvPr>
            <p:ph idx="1"/>
          </p:nvPr>
        </p:nvSpPr>
        <p:spPr/>
        <p:txBody>
          <a:bodyPr/>
          <a:lstStyle/>
          <a:p>
            <a:r>
              <a:rPr lang="en-US" dirty="0" smtClean="0"/>
              <a:t>Standards need to be established so that components can communicate with each other and inter-operate.</a:t>
            </a:r>
          </a:p>
          <a:p>
            <a:r>
              <a:rPr lang="en-US" dirty="0" smtClean="0"/>
              <a:t>Unfortunately, several competing component standards were established:</a:t>
            </a:r>
          </a:p>
          <a:p>
            <a:pPr lvl="1"/>
            <a:r>
              <a:rPr lang="en-US" dirty="0" smtClean="0"/>
              <a:t>Sun’s Enterprise Java Beans</a:t>
            </a:r>
          </a:p>
          <a:p>
            <a:pPr lvl="1"/>
            <a:r>
              <a:rPr lang="en-US" dirty="0" smtClean="0"/>
              <a:t>Microsoft’s COM and .NET</a:t>
            </a:r>
          </a:p>
          <a:p>
            <a:pPr lvl="1"/>
            <a:r>
              <a:rPr lang="en-US" dirty="0" smtClean="0"/>
              <a:t>CORBA’s CCM</a:t>
            </a:r>
          </a:p>
          <a:p>
            <a:r>
              <a:rPr lang="en-GB" dirty="0" smtClean="0"/>
              <a:t>In practice, these multiple standards have hindered the uptake of CBSE. It is impossible for components developed using different approaches to work together. </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CBSE problems</a:t>
            </a:r>
          </a:p>
        </p:txBody>
      </p:sp>
      <p:sp>
        <p:nvSpPr>
          <p:cNvPr id="16387" name="Rectangle 3"/>
          <p:cNvSpPr>
            <a:spLocks noGrp="1" noChangeArrowheads="1"/>
          </p:cNvSpPr>
          <p:nvPr>
            <p:ph type="body" idx="1"/>
          </p:nvPr>
        </p:nvSpPr>
        <p:spPr/>
        <p:txBody>
          <a:bodyPr/>
          <a:lstStyle/>
          <a:p>
            <a:r>
              <a:rPr lang="en-GB" sz="2400">
                <a:solidFill>
                  <a:schemeClr val="accent1"/>
                </a:solidFill>
              </a:rPr>
              <a:t>Component trustworthiness</a:t>
            </a:r>
            <a:r>
              <a:rPr lang="en-GB" sz="2400"/>
              <a:t> - how can a component with no available source code be trusted?</a:t>
            </a:r>
          </a:p>
          <a:p>
            <a:r>
              <a:rPr lang="en-GB" sz="2400">
                <a:solidFill>
                  <a:schemeClr val="accent1"/>
                </a:solidFill>
              </a:rPr>
              <a:t>Component certification</a:t>
            </a:r>
            <a:r>
              <a:rPr lang="en-GB" sz="2400"/>
              <a:t> - who will certify the quality of components?</a:t>
            </a:r>
          </a:p>
          <a:p>
            <a:r>
              <a:rPr lang="en-GB" sz="2400">
                <a:solidFill>
                  <a:schemeClr val="accent1"/>
                </a:solidFill>
              </a:rPr>
              <a:t>Emergent property prediction</a:t>
            </a:r>
            <a:r>
              <a:rPr lang="en-GB" sz="2400"/>
              <a:t> - how can the emergent properties of component compositions be predicted?</a:t>
            </a:r>
          </a:p>
          <a:p>
            <a:r>
              <a:rPr lang="en-GB" sz="2400">
                <a:solidFill>
                  <a:schemeClr val="accent1"/>
                </a:solidFill>
              </a:rPr>
              <a:t>Requirements trade-offs</a:t>
            </a:r>
            <a:r>
              <a:rPr lang="en-GB" sz="2400"/>
              <a:t> - how do we do trade-off analysis between the features of one component and another?</a:t>
            </a:r>
          </a:p>
        </p:txBody>
      </p:sp>
      <p:sp>
        <p:nvSpPr>
          <p:cNvPr id="4" name="Slide Number Placeholder 3"/>
          <p:cNvSpPr>
            <a:spLocks noGrp="1"/>
          </p:cNvSpPr>
          <p:nvPr>
            <p:ph type="sldNum" sz="quarter" idx="12"/>
          </p:nvPr>
        </p:nvSpPr>
        <p:spPr/>
        <p:txBody>
          <a:bodyPr/>
          <a:lstStyle/>
          <a:p>
            <a:fld id="{FA79538F-61EC-B743-9874-46B028F9C0C6}"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p>
        </p:txBody>
      </p:sp>
      <p:sp>
        <p:nvSpPr>
          <p:cNvPr id="5123" name="Rectangle 3"/>
          <p:cNvSpPr>
            <a:spLocks noGrp="1" noChangeArrowheads="1"/>
          </p:cNvSpPr>
          <p:nvPr>
            <p:ph type="body" idx="1"/>
          </p:nvPr>
        </p:nvSpPr>
        <p:spPr/>
        <p:txBody>
          <a:bodyPr/>
          <a:lstStyle/>
          <a:p>
            <a:pPr marL="465138" indent="-465138">
              <a:lnSpc>
                <a:spcPct val="90000"/>
              </a:lnSpc>
            </a:pPr>
            <a:r>
              <a:rPr lang="en-GB"/>
              <a:t>Components provide a service without regard to where the component is executing or its programming language</a:t>
            </a:r>
          </a:p>
          <a:p>
            <a:pPr marL="1035050" lvl="1" indent="-455613">
              <a:lnSpc>
                <a:spcPct val="90000"/>
              </a:lnSpc>
            </a:pPr>
            <a:r>
              <a:rPr lang="en-GB"/>
              <a:t>A component is an independent executable entity that can be made up of one or more executable objects;</a:t>
            </a:r>
          </a:p>
          <a:p>
            <a:pPr marL="1035050" lvl="1" indent="-455613">
              <a:lnSpc>
                <a:spcPct val="90000"/>
              </a:lnSpc>
            </a:pPr>
            <a:r>
              <a:rPr lang="en-GB"/>
              <a:t>The component interface is published and all interactions are through the published interface;</a:t>
            </a:r>
          </a:p>
          <a:p>
            <a:pPr marL="465138" indent="-465138">
              <a:lnSpc>
                <a:spcPct val="90000"/>
              </a:lnSpc>
              <a:buFont typeface="Zapf Dingbats" charset="2"/>
              <a:buNone/>
            </a:pPr>
            <a:endParaRPr lang="en-GB"/>
          </a:p>
        </p:txBody>
      </p:sp>
      <p:sp>
        <p:nvSpPr>
          <p:cNvPr id="4" name="Slide Number Placeholder 3"/>
          <p:cNvSpPr>
            <a:spLocks noGrp="1"/>
          </p:cNvSpPr>
          <p:nvPr>
            <p:ph type="sldNum" sz="quarter" idx="12"/>
          </p:nvPr>
        </p:nvSpPr>
        <p:spPr/>
        <p:txBody>
          <a:bodyPr/>
          <a:lstStyle/>
          <a:p>
            <a:fld id="{FA79538F-61EC-B743-9874-46B028F9C0C6}"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p>
        </p:txBody>
      </p:sp>
      <p:sp>
        <p:nvSpPr>
          <p:cNvPr id="43011" name="Rectangle 3"/>
          <p:cNvSpPr>
            <a:spLocks noGrp="1" noChangeArrowheads="1"/>
          </p:cNvSpPr>
          <p:nvPr>
            <p:ph type="body" idx="1"/>
          </p:nvPr>
        </p:nvSpPr>
        <p:spPr/>
        <p:txBody>
          <a:bodyPr/>
          <a:lstStyle/>
          <a:p>
            <a:r>
              <a:rPr lang="en-US" sz="2400"/>
              <a:t>Councill and Heinmann:</a:t>
            </a:r>
          </a:p>
          <a:p>
            <a:pPr lvl="1"/>
            <a:r>
              <a:rPr lang="en-GB" sz="2000" i="1">
                <a:solidFill>
                  <a:schemeClr val="tx1"/>
                </a:solidFill>
              </a:rPr>
              <a:t>A software component is a software element that conforms to a component model and can be independently deployed and composed without modification according to a composition standard.</a:t>
            </a:r>
            <a:endParaRPr lang="en-US" sz="2000" i="1"/>
          </a:p>
          <a:p>
            <a:r>
              <a:rPr lang="en-US" sz="2400"/>
              <a:t>Szyperski:</a:t>
            </a:r>
          </a:p>
          <a:p>
            <a:pPr lvl="1"/>
            <a:r>
              <a:rPr lang="en-GB" sz="2000" i="1">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a:solidFill>
                <a:schemeClr val="tx1"/>
              </a:solidFill>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17 Software reuse</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179</TotalTime>
  <Words>3287</Words>
  <Application>Microsoft Macintosh PowerPoint</Application>
  <PresentationFormat>On-screen Show (4:3)</PresentationFormat>
  <Paragraphs>359</Paragraphs>
  <Slides>55</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SE9</vt:lpstr>
      <vt:lpstr>Microsoft Word 97 - 2004 Document</vt:lpstr>
      <vt:lpstr>Chapter 17 Component-based software engineering</vt:lpstr>
      <vt:lpstr>Topics covered</vt:lpstr>
      <vt:lpstr>Component-based development</vt:lpstr>
      <vt:lpstr>CBSE essentials</vt:lpstr>
      <vt:lpstr>CBSE and design principles</vt:lpstr>
      <vt:lpstr>Component standards</vt:lpstr>
      <vt:lpstr>CBSE problems</vt:lpstr>
      <vt:lpstr>Components</vt:lpstr>
      <vt:lpstr>Component definitions</vt:lpstr>
      <vt:lpstr>Component characteristics </vt:lpstr>
      <vt:lpstr>Component characteristics </vt:lpstr>
      <vt:lpstr>Component as a service provider</vt:lpstr>
      <vt:lpstr>Component interfaces</vt:lpstr>
      <vt:lpstr>Component interfaces </vt:lpstr>
      <vt:lpstr>A model of a data collector component </vt:lpstr>
      <vt:lpstr>Component models</vt:lpstr>
      <vt:lpstr>Basic elements of a component model </vt:lpstr>
      <vt:lpstr>Elements of a component model</vt:lpstr>
      <vt:lpstr>Middleware support</vt:lpstr>
      <vt:lpstr>Middleware services defined in a component model </vt:lpstr>
      <vt:lpstr>CBSE processes</vt:lpstr>
      <vt:lpstr>CBSE processes </vt:lpstr>
      <vt:lpstr>Supporting processes</vt:lpstr>
      <vt:lpstr>Key points</vt:lpstr>
      <vt:lpstr>Chapter 17 Component-based software engineering</vt:lpstr>
      <vt:lpstr>CBSE for reuse</vt:lpstr>
      <vt:lpstr>Component development for reuse</vt:lpstr>
      <vt:lpstr>Changes for reusability</vt:lpstr>
      <vt:lpstr>Exception handling</vt:lpstr>
      <vt:lpstr>Legacy system components</vt:lpstr>
      <vt:lpstr>Reusable components</vt:lpstr>
      <vt:lpstr>Component management</vt:lpstr>
      <vt:lpstr>CBSE with reuse</vt:lpstr>
      <vt:lpstr>CBSE with reuse </vt:lpstr>
      <vt:lpstr>The component identification process </vt:lpstr>
      <vt:lpstr>Component identification issues</vt:lpstr>
      <vt:lpstr>Component validation </vt:lpstr>
      <vt:lpstr>Ariane launcher failure – validation failure?</vt:lpstr>
      <vt:lpstr>Component composition</vt:lpstr>
      <vt:lpstr>Types of composition</vt:lpstr>
      <vt:lpstr>Types of component composition </vt:lpstr>
      <vt:lpstr>Interface incompatibility</vt:lpstr>
      <vt:lpstr>Components with incompatible interfaces </vt:lpstr>
      <vt:lpstr>Adaptor components</vt:lpstr>
      <vt:lpstr>Composition through an adaptor</vt:lpstr>
      <vt:lpstr>An adaptor linking a data collector and a sensor </vt:lpstr>
      <vt:lpstr>Photo library composition </vt:lpstr>
      <vt:lpstr>Interface semantics</vt:lpstr>
      <vt:lpstr>Photo Library documentation</vt:lpstr>
      <vt:lpstr>The Object Constraint Language</vt:lpstr>
      <vt:lpstr>The OCL description of the Photo Library interface </vt:lpstr>
      <vt:lpstr>Photo library conditions</vt:lpstr>
      <vt:lpstr>Composition trade-offs</vt:lpstr>
      <vt:lpstr>Data collection and report generation components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Ian Sommerville</cp:lastModifiedBy>
  <cp:revision>6</cp:revision>
  <dcterms:created xsi:type="dcterms:W3CDTF">2010-01-28T18:33:18Z</dcterms:created>
  <dcterms:modified xsi:type="dcterms:W3CDTF">2010-01-28T20:27:11Z</dcterms:modified>
</cp:coreProperties>
</file>