
<file path=[Content_Types].xml><?xml version="1.0" encoding="utf-8"?>
<Types xmlns="http://schemas.openxmlformats.org/package/2006/content-types">
  <Override PartName="/ppt/slides/slide45.xml" ContentType="application/vnd.openxmlformats-officedocument.presentationml.slide+xml"/>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42.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notesSlides/notesSlide6.xml" ContentType="application/vnd.openxmlformats-officedocument.presentationml.notesSlide+xml"/>
  <Override PartName="/ppt/slides/slide43.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44.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48"/>
  </p:notesMasterIdLst>
  <p:sldIdLst>
    <p:sldId id="256" r:id="rId2"/>
    <p:sldId id="294" r:id="rId3"/>
    <p:sldId id="296" r:id="rId4"/>
    <p:sldId id="297" r:id="rId5"/>
    <p:sldId id="276" r:id="rId6"/>
    <p:sldId id="298" r:id="rId7"/>
    <p:sldId id="299" r:id="rId8"/>
    <p:sldId id="277" r:id="rId9"/>
    <p:sldId id="257" r:id="rId10"/>
    <p:sldId id="300" r:id="rId11"/>
    <p:sldId id="278" r:id="rId12"/>
    <p:sldId id="259" r:id="rId13"/>
    <p:sldId id="279" r:id="rId14"/>
    <p:sldId id="301" r:id="rId15"/>
    <p:sldId id="302" r:id="rId16"/>
    <p:sldId id="260" r:id="rId17"/>
    <p:sldId id="291" r:id="rId18"/>
    <p:sldId id="292" r:id="rId19"/>
    <p:sldId id="261" r:id="rId20"/>
    <p:sldId id="303" r:id="rId21"/>
    <p:sldId id="293" r:id="rId22"/>
    <p:sldId id="262" r:id="rId23"/>
    <p:sldId id="263" r:id="rId24"/>
    <p:sldId id="264" r:id="rId25"/>
    <p:sldId id="265" r:id="rId26"/>
    <p:sldId id="266" r:id="rId27"/>
    <p:sldId id="267" r:id="rId28"/>
    <p:sldId id="268" r:id="rId29"/>
    <p:sldId id="269" r:id="rId30"/>
    <p:sldId id="270" r:id="rId31"/>
    <p:sldId id="295" r:id="rId32"/>
    <p:sldId id="271" r:id="rId33"/>
    <p:sldId id="272" r:id="rId34"/>
    <p:sldId id="282" r:id="rId35"/>
    <p:sldId id="280" r:id="rId36"/>
    <p:sldId id="281" r:id="rId37"/>
    <p:sldId id="273" r:id="rId38"/>
    <p:sldId id="283" r:id="rId39"/>
    <p:sldId id="284" r:id="rId40"/>
    <p:sldId id="285" r:id="rId41"/>
    <p:sldId id="286" r:id="rId42"/>
    <p:sldId id="274" r:id="rId43"/>
    <p:sldId id="287" r:id="rId44"/>
    <p:sldId id="288" r:id="rId45"/>
    <p:sldId id="289" r:id="rId46"/>
    <p:sldId id="290"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3A834F-D89E-FA46-964D-32A4468B70F2}" type="datetimeFigureOut">
              <a:rPr lang="en-US" smtClean="0"/>
              <a:pPr/>
              <a:t>2/9/10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66665E-2553-034F-BA1E-D9A145245C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ln/>
        </p:spPr>
        <p:txBody>
          <a:bodyPr/>
          <a:lstStyle/>
          <a:p>
            <a:endParaRPr lang="en-US"/>
          </a:p>
        </p:txBody>
      </p:sp>
      <p:sp>
        <p:nvSpPr>
          <p:cNvPr id="7987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ln/>
        </p:spPr>
        <p:txBody>
          <a:bodyPr/>
          <a:lstStyle/>
          <a:p>
            <a:endParaRPr lang="en-US"/>
          </a:p>
        </p:txBody>
      </p:sp>
      <p:sp>
        <p:nvSpPr>
          <p:cNvPr id="4096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ln/>
        </p:spPr>
        <p:txBody>
          <a:bodyPr/>
          <a:lstStyle/>
          <a:p>
            <a:endParaRPr lang="en-US"/>
          </a:p>
        </p:txBody>
      </p:sp>
      <p:sp>
        <p:nvSpPr>
          <p:cNvPr id="45059"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ln/>
        </p:spPr>
        <p:txBody>
          <a:bodyPr/>
          <a:lstStyle/>
          <a:p>
            <a:endParaRPr lang="en-US"/>
          </a:p>
        </p:txBody>
      </p:sp>
      <p:sp>
        <p:nvSpPr>
          <p:cNvPr id="4915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2109013-4442-4E4A-A404-0345763C8F56}" type="datetimeFigureOut">
              <a:rPr lang="en-US" smtClean="0"/>
              <a:pPr/>
              <a:t>2/9/10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2109013-4442-4E4A-A404-0345763C8F56}" type="datetimeFigureOut">
              <a:rPr lang="en-US" smtClean="0"/>
              <a:pPr/>
              <a:t>2/9/10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2109013-4442-4E4A-A404-0345763C8F56}" type="datetimeFigureOut">
              <a:rPr lang="en-US" smtClean="0"/>
              <a:pPr/>
              <a:t>2/9/10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12109013-4442-4E4A-A404-0345763C8F56}" type="datetimeFigureOut">
              <a:rPr lang="en-US" smtClean="0"/>
              <a:pPr/>
              <a:t>2/9/10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12109013-4442-4E4A-A404-0345763C8F56}" type="datetimeFigureOut">
              <a:rPr lang="en-US" smtClean="0"/>
              <a:pPr/>
              <a:t>2/9/10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12109013-4442-4E4A-A404-0345763C8F56}" type="datetimeFigureOut">
              <a:rPr lang="en-US" smtClean="0"/>
              <a:pPr/>
              <a:t>2/9/10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12109013-4442-4E4A-A404-0345763C8F56}" type="datetimeFigureOut">
              <a:rPr lang="en-US" smtClean="0"/>
              <a:pPr/>
              <a:t>2/9/10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2109013-4442-4E4A-A404-0345763C8F56}" type="datetimeFigureOut">
              <a:rPr lang="en-US" smtClean="0"/>
              <a:pPr/>
              <a:t>2/9/10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2109013-4442-4E4A-A404-0345763C8F56}" type="datetimeFigureOut">
              <a:rPr lang="en-US" smtClean="0"/>
              <a:pPr/>
              <a:t>2/9/10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12109013-4442-4E4A-A404-0345763C8F56}" type="datetimeFigureOut">
              <a:rPr lang="en-US" smtClean="0"/>
              <a:pPr/>
              <a:t>2/9/10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12109013-4442-4E4A-A404-0345763C8F56}" type="datetimeFigureOut">
              <a:rPr lang="en-US" smtClean="0"/>
              <a:pPr/>
              <a:t>2/9/10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12109013-4442-4E4A-A404-0345763C8F56}" type="datetimeFigureOut">
              <a:rPr lang="en-US" smtClean="0"/>
              <a:pPr/>
              <a:t>2/9/10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2C6F7D45-E739-7249-AA46-C5DF2B52B98D}"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df"/><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df"/><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df"/><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df"/><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df"/><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20- Embedded Systems</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general model of an embedded real-time system </a:t>
            </a:r>
            <a:endParaRPr lang="en-US" dirty="0"/>
          </a:p>
        </p:txBody>
      </p:sp>
      <p:pic>
        <p:nvPicPr>
          <p:cNvPr id="4" name="Content Placeholder 3" descr="20.2 SensorActModel.eps"/>
          <p:cNvPicPr>
            <a:picLocks noGrp="1" noChangeAspect="1"/>
          </p:cNvPicPr>
          <p:nvPr>
            <p:ph idx="1"/>
          </p:nvPr>
        </p:nvPicPr>
        <mc:AlternateContent>
          <mc:Choice xmlns:ma="http://schemas.microsoft.com/office/mac/drawingml/2008/main" Requires="ma">
            <p:blipFill>
              <a:blip r:embed="rId2"/>
              <a:srcRect t="-5931" b="-5931"/>
              <a:stretch>
                <a:fillRect/>
              </a:stretch>
            </p:blipFill>
          </mc:Choice>
          <mc:Fallback>
            <p:blipFill>
              <a:blip r:embed="rId3"/>
              <a:srcRect t="-5931" b="-5931"/>
              <a:stretch>
                <a:fillRect/>
              </a:stretch>
            </p:blipFill>
          </mc:Fallback>
        </mc:AlternateConten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lIns="90840" tIns="44623" rIns="90840" bIns="44623"/>
          <a:lstStyle/>
          <a:p>
            <a:r>
              <a:rPr lang="en-GB"/>
              <a:t>Architectural considerations</a:t>
            </a:r>
          </a:p>
        </p:txBody>
      </p:sp>
      <p:sp>
        <p:nvSpPr>
          <p:cNvPr id="14339" name="Rectangle 3"/>
          <p:cNvSpPr>
            <a:spLocks noGrp="1" noChangeArrowheads="1"/>
          </p:cNvSpPr>
          <p:nvPr>
            <p:ph type="body" idx="1"/>
          </p:nvPr>
        </p:nvSpPr>
        <p:spPr>
          <a:noFill/>
          <a:ln/>
        </p:spPr>
        <p:txBody>
          <a:bodyPr lIns="90840" tIns="44623" rIns="90840" bIns="44623"/>
          <a:lstStyle/>
          <a:p>
            <a:r>
              <a:rPr lang="en-GB" sz="2400"/>
              <a:t>Because of the need to respond to timing demands made by different stimuli/responses, the system architecture must allow for fast switching between stimulus handlers.</a:t>
            </a:r>
          </a:p>
          <a:p>
            <a:r>
              <a:rPr lang="en-GB" sz="2400"/>
              <a:t>Timing demands of different stimuli are different so a simple sequential loop is not usually adequate.</a:t>
            </a:r>
          </a:p>
          <a:p>
            <a:r>
              <a:rPr lang="en-GB" sz="2400"/>
              <a:t>Real-time systems are therefore usually designed as cooperating processes with a real-time executive controlling these processes.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a:t>
            </a:r>
            <a:r>
              <a:rPr lang="en-US" dirty="0"/>
              <a:t>and actuator processes</a:t>
            </a:r>
            <a:r>
              <a:rPr lang="en-GB" dirty="0" smtClean="0"/>
              <a:t> </a:t>
            </a:r>
            <a:endParaRPr lang="en-US" dirty="0"/>
          </a:p>
        </p:txBody>
      </p:sp>
      <p:pic>
        <p:nvPicPr>
          <p:cNvPr id="4" name="Content Placeholder 3" descr="20.3 RTSysModel.eps"/>
          <p:cNvPicPr>
            <a:picLocks noGrp="1" noChangeAspect="1"/>
          </p:cNvPicPr>
          <p:nvPr>
            <p:ph idx="1"/>
          </p:nvPr>
        </p:nvPicPr>
        <mc:AlternateContent>
          <mc:Choice xmlns:ma="http://schemas.microsoft.com/office/mac/drawingml/2008/main" Requires="ma">
            <p:blipFill>
              <a:blip r:embed="rId2"/>
              <a:srcRect t="-22045" b="-22045"/>
              <a:stretch>
                <a:fillRect/>
              </a:stretch>
            </p:blipFill>
          </mc:Choice>
          <mc:Fallback>
            <p:blipFill>
              <a:blip r:embed="rId3"/>
              <a:srcRect t="-22045" b="-22045"/>
              <a:stretch>
                <a:fillRect/>
              </a:stretch>
            </p:blipFill>
          </mc:Fallback>
        </mc:AlternateContent>
        <p:spPr>
          <a:xfrm>
            <a:off x="1146287" y="1843381"/>
            <a:ext cx="7039289" cy="3871338"/>
          </a:xfr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840" tIns="44623" rIns="90840" bIns="44623"/>
          <a:lstStyle/>
          <a:p>
            <a:r>
              <a:rPr lang="en-GB"/>
              <a:t>System elements</a:t>
            </a:r>
          </a:p>
        </p:txBody>
      </p:sp>
      <p:sp>
        <p:nvSpPr>
          <p:cNvPr id="17411" name="Rectangle 3"/>
          <p:cNvSpPr>
            <a:spLocks noGrp="1" noChangeArrowheads="1"/>
          </p:cNvSpPr>
          <p:nvPr>
            <p:ph type="body" idx="1"/>
          </p:nvPr>
        </p:nvSpPr>
        <p:spPr>
          <a:noFill/>
          <a:ln/>
        </p:spPr>
        <p:txBody>
          <a:bodyPr lIns="90840" tIns="44623" rIns="90840" bIns="44623"/>
          <a:lstStyle/>
          <a:p>
            <a:r>
              <a:rPr lang="en-GB"/>
              <a:t>Sensor control processes</a:t>
            </a:r>
          </a:p>
          <a:p>
            <a:pPr lvl="1"/>
            <a:r>
              <a:rPr lang="en-GB"/>
              <a:t>Collect information from sensors. May buffer information collected in response to a sensor stimulus.</a:t>
            </a:r>
          </a:p>
          <a:p>
            <a:r>
              <a:rPr lang="en-GB"/>
              <a:t>Data processor</a:t>
            </a:r>
          </a:p>
          <a:p>
            <a:pPr lvl="1"/>
            <a:r>
              <a:rPr lang="en-GB"/>
              <a:t>Carries out processing of collected information and computes the system response.</a:t>
            </a:r>
          </a:p>
          <a:p>
            <a:r>
              <a:rPr lang="en-GB"/>
              <a:t>Actuator control processes</a:t>
            </a:r>
          </a:p>
          <a:p>
            <a:pPr lvl="1"/>
            <a:r>
              <a:rPr lang="en-GB"/>
              <a:t>Generates control signals for the actuators.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activities</a:t>
            </a:r>
            <a:endParaRPr lang="en-US" dirty="0"/>
          </a:p>
        </p:txBody>
      </p:sp>
      <p:sp>
        <p:nvSpPr>
          <p:cNvPr id="3" name="Content Placeholder 2"/>
          <p:cNvSpPr>
            <a:spLocks noGrp="1"/>
          </p:cNvSpPr>
          <p:nvPr>
            <p:ph idx="1"/>
          </p:nvPr>
        </p:nvSpPr>
        <p:spPr/>
        <p:txBody>
          <a:bodyPr/>
          <a:lstStyle/>
          <a:p>
            <a:r>
              <a:rPr lang="en-US" dirty="0" smtClean="0"/>
              <a:t>Platform selection</a:t>
            </a:r>
          </a:p>
          <a:p>
            <a:r>
              <a:rPr lang="en-US" dirty="0" smtClean="0"/>
              <a:t>Stimuli/response identification</a:t>
            </a:r>
          </a:p>
          <a:p>
            <a:r>
              <a:rPr lang="en-US" dirty="0" smtClean="0"/>
              <a:t>Timing analysis</a:t>
            </a:r>
          </a:p>
          <a:p>
            <a:r>
              <a:rPr lang="en-US" dirty="0" smtClean="0"/>
              <a:t>Process design</a:t>
            </a:r>
          </a:p>
          <a:p>
            <a:r>
              <a:rPr lang="en-US" dirty="0" smtClean="0"/>
              <a:t>Algorithm design</a:t>
            </a:r>
          </a:p>
          <a:p>
            <a:r>
              <a:rPr lang="en-US" dirty="0" smtClean="0"/>
              <a:t>Data design</a:t>
            </a:r>
          </a:p>
          <a:p>
            <a:r>
              <a:rPr lang="en-US" dirty="0" smtClean="0"/>
              <a:t>Process scheduling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coordination</a:t>
            </a:r>
            <a:endParaRPr lang="en-US" dirty="0"/>
          </a:p>
        </p:txBody>
      </p:sp>
      <p:sp>
        <p:nvSpPr>
          <p:cNvPr id="3" name="Content Placeholder 2"/>
          <p:cNvSpPr>
            <a:spLocks noGrp="1"/>
          </p:cNvSpPr>
          <p:nvPr>
            <p:ph idx="1"/>
          </p:nvPr>
        </p:nvSpPr>
        <p:spPr/>
        <p:txBody>
          <a:bodyPr/>
          <a:lstStyle/>
          <a:p>
            <a:r>
              <a:rPr lang="en-GB" dirty="0" smtClean="0"/>
              <a:t>Processes in a real-time system have to be coordinated and share information.</a:t>
            </a:r>
            <a:r>
              <a:rPr lang="en-GB" dirty="0" smtClean="0"/>
              <a:t> </a:t>
            </a:r>
          </a:p>
          <a:p>
            <a:r>
              <a:rPr lang="en-GB" dirty="0" smtClean="0"/>
              <a:t>Process </a:t>
            </a:r>
            <a:r>
              <a:rPr lang="en-GB" dirty="0" smtClean="0"/>
              <a:t>coordination mechanisms ensure mutual exclusion to shared resources.</a:t>
            </a:r>
            <a:r>
              <a:rPr lang="en-GB" dirty="0" smtClean="0"/>
              <a:t> </a:t>
            </a:r>
          </a:p>
          <a:p>
            <a:r>
              <a:rPr lang="en-GB" dirty="0" smtClean="0"/>
              <a:t>When </a:t>
            </a:r>
            <a:r>
              <a:rPr lang="en-GB" dirty="0" smtClean="0"/>
              <a:t>one process is modifying a shared resource, other processes should not be able to change that resource</a:t>
            </a:r>
            <a:r>
              <a:rPr lang="en-GB" dirty="0" smtClean="0"/>
              <a:t>.</a:t>
            </a:r>
          </a:p>
          <a:p>
            <a:r>
              <a:rPr lang="en-GB" dirty="0" smtClean="0"/>
              <a:t>When designing the information exchange between processes, you have to take into account the fact that these processes may be running at different speeds. </a:t>
            </a:r>
            <a:r>
              <a:rPr lang="en-GB"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a:t>
            </a:r>
            <a:r>
              <a:rPr lang="en-US" dirty="0"/>
              <a:t>/consumer processes sharing a circular buffer</a:t>
            </a:r>
            <a:r>
              <a:rPr lang="en-GB" dirty="0" smtClean="0"/>
              <a:t> </a:t>
            </a:r>
            <a:endParaRPr lang="en-US" dirty="0"/>
          </a:p>
        </p:txBody>
      </p:sp>
      <p:pic>
        <p:nvPicPr>
          <p:cNvPr id="4" name="Content Placeholder 3" descr="20.4 CircularBuffer.eps"/>
          <p:cNvPicPr>
            <a:picLocks noGrp="1" noChangeAspect="1"/>
          </p:cNvPicPr>
          <p:nvPr>
            <p:ph idx="1"/>
          </p:nvPr>
        </p:nvPicPr>
        <mc:AlternateContent>
          <mc:Choice xmlns:ma="http://schemas.microsoft.com/office/mac/drawingml/2008/main" Requires="ma">
            <p:blipFill>
              <a:blip r:embed="rId2"/>
              <a:srcRect l="-1815" r="-1815"/>
              <a:stretch>
                <a:fillRect/>
              </a:stretch>
            </p:blipFill>
          </mc:Choice>
          <mc:Fallback>
            <p:blipFill>
              <a:blip r:embed="rId3"/>
              <a:srcRect l="-1815" r="-1815"/>
              <a:stretch>
                <a:fillRect/>
              </a:stretch>
            </p:blipFill>
          </mc:Fallback>
        </mc:AlternateContent>
        <p:spPr>
          <a:xfrm>
            <a:off x="1308433" y="1843380"/>
            <a:ext cx="6379688" cy="3508583"/>
          </a:xfrm>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noFill/>
          <a:ln/>
        </p:spPr>
        <p:txBody>
          <a:bodyPr lIns="90840" tIns="44623" rIns="90840" bIns="44623"/>
          <a:lstStyle/>
          <a:p>
            <a:r>
              <a:rPr lang="en-GB"/>
              <a:t>Mutual exclusion</a:t>
            </a:r>
          </a:p>
        </p:txBody>
      </p:sp>
      <p:sp>
        <p:nvSpPr>
          <p:cNvPr id="78851" name="Rectangle 3"/>
          <p:cNvSpPr>
            <a:spLocks noGrp="1" noChangeArrowheads="1"/>
          </p:cNvSpPr>
          <p:nvPr>
            <p:ph type="body" idx="1"/>
          </p:nvPr>
        </p:nvSpPr>
        <p:spPr>
          <a:xfrm>
            <a:off x="377825" y="1676400"/>
            <a:ext cx="7804150" cy="4130675"/>
          </a:xfrm>
          <a:noFill/>
          <a:ln/>
        </p:spPr>
        <p:txBody>
          <a:bodyPr lIns="90840" tIns="44623" rIns="90840" bIns="44623"/>
          <a:lstStyle/>
          <a:p>
            <a:pPr>
              <a:lnSpc>
                <a:spcPct val="90000"/>
              </a:lnSpc>
            </a:pPr>
            <a:r>
              <a:rPr lang="en-GB"/>
              <a:t>Producer processes collect data and add it to </a:t>
            </a:r>
            <a:br>
              <a:rPr lang="en-GB"/>
            </a:br>
            <a:r>
              <a:rPr lang="en-GB"/>
              <a:t>the buffer. Consumer processes take data from the buffer and make elements available.</a:t>
            </a:r>
          </a:p>
          <a:p>
            <a:pPr>
              <a:lnSpc>
                <a:spcPct val="90000"/>
              </a:lnSpc>
            </a:pPr>
            <a:r>
              <a:rPr lang="en-GB"/>
              <a:t>Producer and consumer processes must be </a:t>
            </a:r>
            <a:br>
              <a:rPr lang="en-GB"/>
            </a:br>
            <a:r>
              <a:rPr lang="en-GB"/>
              <a:t>mutually excluded from accessing the same </a:t>
            </a:r>
            <a:br>
              <a:rPr lang="en-GB"/>
            </a:br>
            <a:r>
              <a:rPr lang="en-GB"/>
              <a:t>element.</a:t>
            </a:r>
          </a:p>
          <a:p>
            <a:pPr>
              <a:lnSpc>
                <a:spcPct val="90000"/>
              </a:lnSpc>
            </a:pPr>
            <a:r>
              <a:rPr lang="en-GB"/>
              <a:t>The buffer must stop producer processes </a:t>
            </a:r>
            <a:br>
              <a:rPr lang="en-GB"/>
            </a:br>
            <a:r>
              <a:rPr lang="en-GB"/>
              <a:t>adding information to a full buffer and consumer processes trying to take information from an empty buffer.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840" tIns="44623" rIns="90840" bIns="44623"/>
          <a:lstStyle/>
          <a:p>
            <a:r>
              <a:rPr lang="en-GB" dirty="0">
                <a:solidFill>
                  <a:schemeClr val="tx1"/>
                </a:solidFill>
              </a:rPr>
              <a:t>Real-time system modelling</a:t>
            </a:r>
          </a:p>
        </p:txBody>
      </p:sp>
      <p:sp>
        <p:nvSpPr>
          <p:cNvPr id="25603" name="Rectangle 3"/>
          <p:cNvSpPr>
            <a:spLocks noGrp="1" noChangeArrowheads="1"/>
          </p:cNvSpPr>
          <p:nvPr>
            <p:ph type="body" idx="1"/>
          </p:nvPr>
        </p:nvSpPr>
        <p:spPr>
          <a:xfrm>
            <a:off x="530225" y="1600200"/>
            <a:ext cx="7805738" cy="4129088"/>
          </a:xfrm>
          <a:noFill/>
          <a:ln/>
        </p:spPr>
        <p:txBody>
          <a:bodyPr lIns="90840" tIns="44623" rIns="90840" bIns="44623"/>
          <a:lstStyle/>
          <a:p>
            <a:r>
              <a:rPr lang="en-GB" sz="2400" dirty="0"/>
              <a:t>The effect of a stimulus in a real-time system may trigger a transition from one state to another.</a:t>
            </a:r>
            <a:endParaRPr lang="en-GB" sz="2400" dirty="0" smtClean="0"/>
          </a:p>
          <a:p>
            <a:r>
              <a:rPr lang="en-GB" sz="2400" dirty="0" smtClean="0"/>
              <a:t>State models are therefore often used to describe embedded real-time systems.</a:t>
            </a:r>
          </a:p>
          <a:p>
            <a:r>
              <a:rPr lang="en-GB" sz="2400" dirty="0" smtClean="0"/>
              <a:t>UML state diagrams may be used to </a:t>
            </a:r>
            <a:r>
              <a:rPr lang="en-GB" dirty="0" smtClean="0"/>
              <a:t>show the states and state transitions in a real-time system.</a:t>
            </a:r>
            <a:endParaRPr lang="en-GB" sz="24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t>
            </a:r>
            <a:r>
              <a:rPr lang="en-US" dirty="0"/>
              <a:t>machine model of a petrol (gas) pump</a:t>
            </a:r>
            <a:r>
              <a:rPr lang="en-GB" dirty="0" smtClean="0"/>
              <a:t> </a:t>
            </a:r>
            <a:endParaRPr lang="en-US" dirty="0"/>
          </a:p>
        </p:txBody>
      </p:sp>
      <p:pic>
        <p:nvPicPr>
          <p:cNvPr id="4" name="Content Placeholder 3" descr="20.5 PetrolPumpState.eps"/>
          <p:cNvPicPr>
            <a:picLocks noGrp="1" noChangeAspect="1"/>
          </p:cNvPicPr>
          <p:nvPr>
            <p:ph idx="1"/>
          </p:nvPr>
        </p:nvPicPr>
        <mc:AlternateContent>
          <mc:Choice xmlns:ma="http://schemas.microsoft.com/office/mac/drawingml/2008/main" Requires="ma">
            <p:blipFill>
              <a:blip r:embed="rId2"/>
              <a:srcRect l="-13118" r="-13118"/>
              <a:stretch>
                <a:fillRect/>
              </a:stretch>
            </p:blipFill>
          </mc:Choice>
          <mc:Fallback>
            <p:blipFill>
              <a:blip r:embed="rId3"/>
              <a:srcRect l="-13118" r="-13118"/>
              <a:stretch>
                <a:fillRect/>
              </a:stretch>
            </p:blipFill>
          </mc:Fallback>
        </mc:AlternateConten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Embedded systems design</a:t>
            </a:r>
          </a:p>
          <a:p>
            <a:r>
              <a:rPr lang="en-GB" dirty="0" smtClean="0"/>
              <a:t>Architectural patterns</a:t>
            </a:r>
          </a:p>
          <a:p>
            <a:r>
              <a:rPr lang="en-GB" dirty="0" smtClean="0"/>
              <a:t>Timing analysis</a:t>
            </a:r>
          </a:p>
          <a:p>
            <a:r>
              <a:rPr lang="en-GB" dirty="0" smtClean="0"/>
              <a:t>Real-time operating systems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a:t>
            </a:r>
            <a:r>
              <a:rPr lang="en-US" smtClean="0"/>
              <a:t>time programming</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 for embedded systems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Observe and React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75830"/>
          <a:ext cx="8229600" cy="3317240"/>
        </p:xfrm>
        <a:graphic>
          <a:graphicData uri="http://schemas.openxmlformats.org/drawingml/2006/table">
            <a:tbl>
              <a:tblPr firstRow="1" bandRow="1">
                <a:tableStyleId>{5C22544A-7EE6-4342-B048-85BDC9FD1C3A}</a:tableStyleId>
              </a:tblPr>
              <a:tblGrid>
                <a:gridCol w="2036442"/>
                <a:gridCol w="6193158"/>
              </a:tblGrid>
              <a:tr h="370840">
                <a:tc>
                  <a:txBody>
                    <a:bodyPr/>
                    <a:lstStyle/>
                    <a:p>
                      <a:pPr algn="just">
                        <a:spcBef>
                          <a:spcPts val="300"/>
                        </a:spcBef>
                        <a:spcAft>
                          <a:spcPts val="300"/>
                        </a:spcAft>
                      </a:pPr>
                      <a:r>
                        <a:rPr lang="en-GB" sz="1600" b="1" dirty="0" smtClean="0">
                          <a:solidFill>
                            <a:srgbClr val="000000"/>
                          </a:solidFill>
                          <a:latin typeface="Arial"/>
                          <a:ea typeface="Times New Roman"/>
                          <a:cs typeface="Arial"/>
                        </a:rPr>
                        <a:t>Name</a:t>
                      </a:r>
                      <a:endParaRPr lang="en-GB" sz="16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600" b="1" dirty="0">
                          <a:solidFill>
                            <a:srgbClr val="000000"/>
                          </a:solidFill>
                          <a:latin typeface="Arial"/>
                          <a:ea typeface="Times New Roman"/>
                          <a:cs typeface="Arial"/>
                        </a:rPr>
                        <a:t>Observe and </a:t>
                      </a:r>
                      <a:r>
                        <a:rPr lang="en-GB" sz="1600" b="1" dirty="0" smtClean="0">
                          <a:solidFill>
                            <a:srgbClr val="000000"/>
                          </a:solidFill>
                          <a:latin typeface="Arial"/>
                          <a:ea typeface="Times New Roman"/>
                          <a:cs typeface="Arial"/>
                        </a:rPr>
                        <a:t>React</a:t>
                      </a:r>
                      <a:endParaRPr lang="en-GB" sz="1600" b="1" dirty="0">
                        <a:solidFill>
                          <a:srgbClr val="000000"/>
                        </a:solidFill>
                        <a:latin typeface="Arial"/>
                        <a:ea typeface="Times New Roman"/>
                        <a:cs typeface="Arial"/>
                      </a:endParaRPr>
                    </a:p>
                  </a:txBody>
                  <a:tcPr marL="68580" marR="68580" marT="0" marB="0"/>
                </a:tc>
              </a:tr>
              <a:tr h="370840">
                <a:tc>
                  <a:txBody>
                    <a:bodyPr/>
                    <a:lstStyle/>
                    <a:p>
                      <a:pPr algn="just">
                        <a:spcBef>
                          <a:spcPts val="300"/>
                        </a:spcBef>
                        <a:spcAft>
                          <a:spcPts val="300"/>
                        </a:spcAft>
                      </a:pPr>
                      <a:r>
                        <a:rPr lang="en-GB" sz="1600"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600" dirty="0">
                          <a:solidFill>
                            <a:srgbClr val="000000"/>
                          </a:solidFill>
                          <a:latin typeface="Arial"/>
                          <a:ea typeface="Times New Roman"/>
                          <a:cs typeface="Arial"/>
                        </a:rPr>
                        <a:t>The input values of a set of sensors of the same types are collected and analyzed. These values are displayed in some way. If the sensor values indicate that some exceptional condition has arisen, then actions are initiated to draw the operator’s attention to that value and, in certain cases, to take actions in response to the exceptional value.</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Stimuli</a:t>
                      </a:r>
                    </a:p>
                  </a:txBody>
                  <a:tcPr marL="68580" marR="68580" marT="0" marB="0"/>
                </a:tc>
                <a:tc>
                  <a:txBody>
                    <a:bodyPr/>
                    <a:lstStyle/>
                    <a:p>
                      <a:pPr algn="just">
                        <a:spcAft>
                          <a:spcPts val="300"/>
                        </a:spcAft>
                      </a:pPr>
                      <a:r>
                        <a:rPr lang="en-GB" sz="1600">
                          <a:solidFill>
                            <a:srgbClr val="000000"/>
                          </a:solidFill>
                          <a:latin typeface="Arial"/>
                          <a:ea typeface="Times New Roman"/>
                          <a:cs typeface="Arial"/>
                        </a:rPr>
                        <a:t>Values from sensors attached to the system.</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Responses</a:t>
                      </a:r>
                    </a:p>
                  </a:txBody>
                  <a:tcPr marL="68580" marR="68580" marT="0" marB="0"/>
                </a:tc>
                <a:tc>
                  <a:txBody>
                    <a:bodyPr/>
                    <a:lstStyle/>
                    <a:p>
                      <a:pPr algn="just">
                        <a:spcAft>
                          <a:spcPts val="300"/>
                        </a:spcAft>
                      </a:pPr>
                      <a:r>
                        <a:rPr lang="en-GB" sz="1600">
                          <a:solidFill>
                            <a:srgbClr val="000000"/>
                          </a:solidFill>
                          <a:latin typeface="Arial"/>
                          <a:ea typeface="Times New Roman"/>
                          <a:cs typeface="Arial"/>
                        </a:rPr>
                        <a:t>Outputs to display, alarm triggers, signals to reacting systems.</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Processes</a:t>
                      </a:r>
                    </a:p>
                  </a:txBody>
                  <a:tcPr marL="68580" marR="68580" marT="0" marB="0"/>
                </a:tc>
                <a:tc>
                  <a:txBody>
                    <a:bodyPr/>
                    <a:lstStyle/>
                    <a:p>
                      <a:pPr algn="just">
                        <a:spcAft>
                          <a:spcPts val="300"/>
                        </a:spcAft>
                      </a:pPr>
                      <a:r>
                        <a:rPr lang="en-GB" sz="1600">
                          <a:solidFill>
                            <a:srgbClr val="000000"/>
                          </a:solidFill>
                          <a:latin typeface="Arial"/>
                          <a:ea typeface="Times New Roman"/>
                          <a:cs typeface="Arial"/>
                        </a:rPr>
                        <a:t>Observer, Analysis, Display, Alarm, Reactor.</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Used in</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Monitoring systems, alarm systems</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68580" marR="6858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 </a:t>
            </a:r>
            <a:r>
              <a:rPr lang="en-US" dirty="0"/>
              <a:t>and React process </a:t>
            </a:r>
            <a:r>
              <a:rPr lang="en-US" dirty="0" smtClean="0"/>
              <a:t>structure</a:t>
            </a:r>
            <a:endParaRPr lang="en-US" dirty="0"/>
          </a:p>
        </p:txBody>
      </p:sp>
      <p:pic>
        <p:nvPicPr>
          <p:cNvPr id="4" name="Content Placeholder 3" descr="20.7 ObserveAndReactPattrn.eps"/>
          <p:cNvPicPr>
            <a:picLocks noGrp="1" noChangeAspect="1"/>
          </p:cNvPicPr>
          <p:nvPr>
            <p:ph idx="1"/>
          </p:nvPr>
        </p:nvPicPr>
        <mc:AlternateContent>
          <mc:Choice xmlns:ma="http://schemas.microsoft.com/office/mac/drawingml/2008/main" Requires="ma">
            <p:blipFill>
              <a:blip r:embed="rId2"/>
              <a:srcRect l="-12712" r="-12712"/>
              <a:stretch>
                <a:fillRect/>
              </a:stretch>
            </p:blipFill>
          </mc:Choice>
          <mc:Fallback>
            <p:blipFill>
              <a:blip r:embed="rId3"/>
              <a:srcRect l="-12712" r="-12712"/>
              <a:stretch>
                <a:fillRect/>
              </a:stretch>
            </p:blipFill>
          </mc:Fallback>
        </mc:AlternateConten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structure for a burglar alarm system</a:t>
            </a:r>
            <a:r>
              <a:rPr lang="en-GB" dirty="0" smtClean="0"/>
              <a:t> </a:t>
            </a:r>
            <a:endParaRPr lang="en-US" dirty="0"/>
          </a:p>
        </p:txBody>
      </p:sp>
      <p:pic>
        <p:nvPicPr>
          <p:cNvPr id="4" name="Content Placeholder 3" descr="20.8 AlarmProcessStructure.eps"/>
          <p:cNvPicPr>
            <a:picLocks noGrp="1" noChangeAspect="1"/>
          </p:cNvPicPr>
          <p:nvPr>
            <p:ph idx="1"/>
          </p:nvPr>
        </p:nvPicPr>
        <mc:AlternateContent>
          <mc:Choice xmlns:ma="http://schemas.microsoft.com/office/mac/drawingml/2008/main" Requires="ma">
            <p:blipFill>
              <a:blip r:embed="rId2"/>
              <a:srcRect l="-1314" r="-1314"/>
              <a:stretch>
                <a:fillRect/>
              </a:stretch>
            </p:blipFill>
          </mc:Choice>
          <mc:Fallback>
            <p:blipFill>
              <a:blip r:embed="rId3"/>
              <a:srcRect l="-1314" r="-1314"/>
              <a:stretch>
                <a:fillRect/>
              </a:stretch>
            </p:blipFill>
          </mc:Fallback>
        </mc:AlternateContent>
        <p:spPr>
          <a:xfrm>
            <a:off x="930107" y="1600201"/>
            <a:ext cx="7136340" cy="3924712"/>
          </a:xfrm>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Environmental Control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45436"/>
          <a:ext cx="8229600" cy="3032759"/>
        </p:xfrm>
        <a:graphic>
          <a:graphicData uri="http://schemas.openxmlformats.org/drawingml/2006/table">
            <a:tbl>
              <a:tblPr firstRow="1" bandRow="1">
                <a:tableStyleId>{5C22544A-7EE6-4342-B048-85BDC9FD1C3A}</a:tableStyleId>
              </a:tblPr>
              <a:tblGrid>
                <a:gridCol w="1988406"/>
                <a:gridCol w="6241194"/>
              </a:tblGrid>
              <a:tr h="187724">
                <a:tc>
                  <a:txBody>
                    <a:bodyPr/>
                    <a:lstStyle/>
                    <a:p>
                      <a:pPr algn="just">
                        <a:spcBef>
                          <a:spcPts val="300"/>
                        </a:spcBef>
                        <a:spcAft>
                          <a:spcPts val="300"/>
                        </a:spcAft>
                      </a:pPr>
                      <a:r>
                        <a:rPr lang="en-GB" sz="1400" b="1" dirty="0" smtClean="0">
                          <a:solidFill>
                            <a:srgbClr val="000000"/>
                          </a:solidFill>
                          <a:latin typeface="Arial"/>
                          <a:ea typeface="Times New Roman"/>
                          <a:cs typeface="Arial"/>
                        </a:rPr>
                        <a:t>Name</a:t>
                      </a:r>
                      <a:endParaRPr lang="en-GB" sz="14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400" b="1" dirty="0">
                          <a:solidFill>
                            <a:srgbClr val="000000"/>
                          </a:solidFill>
                          <a:latin typeface="Arial"/>
                          <a:ea typeface="Times New Roman"/>
                          <a:cs typeface="Arial"/>
                        </a:rPr>
                        <a:t>Environmental </a:t>
                      </a:r>
                      <a:r>
                        <a:rPr lang="en-GB" sz="1400" b="1" dirty="0" smtClean="0">
                          <a:solidFill>
                            <a:srgbClr val="000000"/>
                          </a:solidFill>
                          <a:latin typeface="Arial"/>
                          <a:ea typeface="Times New Roman"/>
                          <a:cs typeface="Arial"/>
                        </a:rPr>
                        <a:t>Control</a:t>
                      </a:r>
                      <a:endParaRPr lang="en-GB" sz="1400" b="1" dirty="0">
                        <a:solidFill>
                          <a:srgbClr val="000000"/>
                        </a:solidFill>
                        <a:latin typeface="Arial"/>
                        <a:ea typeface="Times New Roman"/>
                        <a:cs typeface="Arial"/>
                      </a:endParaRPr>
                    </a:p>
                  </a:txBody>
                  <a:tcPr marL="68580" marR="68580" marT="0" marB="0"/>
                </a:tc>
              </a:tr>
              <a:tr h="370840">
                <a:tc>
                  <a:txBody>
                    <a:bodyPr/>
                    <a:lstStyle/>
                    <a:p>
                      <a:pPr algn="just">
                        <a:spcBef>
                          <a:spcPts val="300"/>
                        </a:spcBef>
                        <a:spcAft>
                          <a:spcPts val="300"/>
                        </a:spcAft>
                      </a:pPr>
                      <a:r>
                        <a:rPr lang="en-GB" sz="1400"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400">
                          <a:solidFill>
                            <a:srgbClr val="000000"/>
                          </a:solidFill>
                          <a:latin typeface="Arial"/>
                          <a:ea typeface="Times New Roman"/>
                          <a:cs typeface="Arial"/>
                        </a:rPr>
                        <a:t>The system analyzes information from a set of sensors that collect data from the system’s environment. Further information may also be collected on the state of the actuators that are connected to the system. Based on the data from the sensors and actuators, control signals are sent to the actuators that then cause changes to the system’s environment. Information about the sensor values and the state of the actuators may be displayed.</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Stimuli</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Values from sensors attached to the system and the state of the system actuators.</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Responses</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Control signals to actuators, display information.</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Processes</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Monitor, Control, Display, Actuator Driver, Actuator monitor.</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Used in</a:t>
                      </a:r>
                    </a:p>
                  </a:txBody>
                  <a:tcPr marL="68580" marR="68580" marT="0" marB="0"/>
                </a:tc>
                <a:tc>
                  <a:txBody>
                    <a:bodyPr/>
                    <a:lstStyle/>
                    <a:p>
                      <a:pPr algn="just">
                        <a:spcAft>
                          <a:spcPts val="300"/>
                        </a:spcAft>
                      </a:pPr>
                      <a:r>
                        <a:rPr lang="en-GB" sz="1400" dirty="0">
                          <a:solidFill>
                            <a:srgbClr val="000000"/>
                          </a:solidFill>
                          <a:latin typeface="Arial"/>
                          <a:ea typeface="Times New Roman"/>
                          <a:cs typeface="Arial"/>
                        </a:rPr>
                        <a:t>Control systems.</a:t>
                      </a:r>
                      <a:r>
                        <a:rPr lang="en-GB" sz="1400" dirty="0" smtClean="0">
                          <a:solidFill>
                            <a:srgbClr val="000000"/>
                          </a:solidFill>
                          <a:latin typeface="Arial"/>
                          <a:ea typeface="Times New Roman"/>
                          <a:cs typeface="Arial"/>
                        </a:rPr>
                        <a:t> </a:t>
                      </a:r>
                      <a:endParaRPr lang="en-GB" sz="1400" dirty="0">
                        <a:solidFill>
                          <a:srgbClr val="000000"/>
                        </a:solidFill>
                        <a:latin typeface="Arial"/>
                        <a:ea typeface="Times New Roman"/>
                        <a:cs typeface="Arial"/>
                      </a:endParaRPr>
                    </a:p>
                  </a:txBody>
                  <a:tcPr marL="68580" marR="68580" marT="0"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a:t>
            </a:r>
            <a:r>
              <a:rPr lang="en-US" dirty="0"/>
              <a:t>Control process structure</a:t>
            </a:r>
            <a:r>
              <a:rPr lang="en-GB" dirty="0" smtClean="0"/>
              <a:t> </a:t>
            </a:r>
            <a:endParaRPr lang="en-US" dirty="0"/>
          </a:p>
        </p:txBody>
      </p:sp>
      <p:pic>
        <p:nvPicPr>
          <p:cNvPr id="4" name="Content Placeholder 3" descr="20.10 EnvControlProcessStruct.eps"/>
          <p:cNvPicPr>
            <a:picLocks noGrp="1" noChangeAspect="1"/>
          </p:cNvPicPr>
          <p:nvPr>
            <p:ph idx="1"/>
          </p:nvPr>
        </p:nvPicPr>
        <mc:AlternateContent>
          <mc:Choice xmlns:ma="http://schemas.microsoft.com/office/mac/drawingml/2008/main" Requires="ma">
            <p:blipFill>
              <a:blip r:embed="rId2"/>
              <a:srcRect l="-12048" r="-12048"/>
              <a:stretch>
                <a:fillRect/>
              </a:stretch>
            </p:blipFill>
          </mc:Choice>
          <mc:Fallback>
            <p:blipFill>
              <a:blip r:embed="rId3"/>
              <a:srcRect l="-12048" r="-12048"/>
              <a:stretch>
                <a:fillRect/>
              </a:stretch>
            </p:blipFill>
          </mc:Fallback>
        </mc:AlternateConten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a:t>
            </a:r>
            <a:r>
              <a:rPr lang="en-US" dirty="0"/>
              <a:t>system architecture for an anti-skid braking system</a:t>
            </a:r>
            <a:r>
              <a:rPr lang="en-GB" dirty="0" smtClean="0"/>
              <a:t> </a:t>
            </a:r>
            <a:endParaRPr lang="en-US" dirty="0"/>
          </a:p>
        </p:txBody>
      </p:sp>
      <p:pic>
        <p:nvPicPr>
          <p:cNvPr id="4" name="Content Placeholder 3" descr="20.11 AL-Brakes.eps"/>
          <p:cNvPicPr>
            <a:picLocks noGrp="1" noChangeAspect="1"/>
          </p:cNvPicPr>
          <p:nvPr>
            <p:ph idx="1"/>
          </p:nvPr>
        </p:nvPicPr>
        <mc:AlternateContent>
          <mc:Choice xmlns:ma="http://schemas.microsoft.com/office/mac/drawingml/2008/main" Requires="ma">
            <p:blipFill>
              <a:blip r:embed="rId2"/>
              <a:srcRect l="-19823" r="-19823"/>
              <a:stretch>
                <a:fillRect/>
              </a:stretch>
            </p:blipFill>
          </mc:Choice>
          <mc:Fallback>
            <p:blipFill>
              <a:blip r:embed="rId3"/>
              <a:srcRect l="-19823" r="-19823"/>
              <a:stretch>
                <a:fillRect/>
              </a:stretch>
            </p:blipFill>
          </mc:Fallback>
        </mc:AlternateConten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Pipeline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57130" y="2073050"/>
          <a:ext cx="7149851" cy="3561080"/>
        </p:xfrm>
        <a:graphic>
          <a:graphicData uri="http://schemas.openxmlformats.org/drawingml/2006/table">
            <a:tbl>
              <a:tblPr firstRow="1" bandRow="1">
                <a:tableStyleId>{5C22544A-7EE6-4342-B048-85BDC9FD1C3A}</a:tableStyleId>
              </a:tblPr>
              <a:tblGrid>
                <a:gridCol w="1809694"/>
                <a:gridCol w="5340157"/>
              </a:tblGrid>
              <a:tr h="370840">
                <a:tc>
                  <a:txBody>
                    <a:bodyPr/>
                    <a:lstStyle/>
                    <a:p>
                      <a:pPr algn="just">
                        <a:spcBef>
                          <a:spcPts val="300"/>
                        </a:spcBef>
                        <a:spcAft>
                          <a:spcPts val="300"/>
                        </a:spcAft>
                      </a:pPr>
                      <a:r>
                        <a:rPr lang="en-GB" sz="1600" b="1" dirty="0" smtClean="0">
                          <a:solidFill>
                            <a:srgbClr val="000000"/>
                          </a:solidFill>
                          <a:latin typeface="Arial"/>
                          <a:ea typeface="Times New Roman"/>
                          <a:cs typeface="Arial"/>
                        </a:rPr>
                        <a:t>Name</a:t>
                      </a:r>
                      <a:endParaRPr lang="en-GB" sz="16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600" b="1" dirty="0">
                          <a:solidFill>
                            <a:srgbClr val="000000"/>
                          </a:solidFill>
                          <a:latin typeface="Arial"/>
                          <a:ea typeface="Times New Roman"/>
                          <a:cs typeface="Arial"/>
                        </a:rPr>
                        <a:t>Process </a:t>
                      </a:r>
                      <a:r>
                        <a:rPr lang="en-GB" sz="1600" b="1" dirty="0" smtClean="0">
                          <a:solidFill>
                            <a:srgbClr val="000000"/>
                          </a:solidFill>
                          <a:latin typeface="Arial"/>
                          <a:ea typeface="Times New Roman"/>
                          <a:cs typeface="Arial"/>
                        </a:rPr>
                        <a:t>Pipeline</a:t>
                      </a:r>
                      <a:endParaRPr lang="en-GB" sz="1600" b="1" dirty="0">
                        <a:solidFill>
                          <a:srgbClr val="000000"/>
                        </a:solidFill>
                        <a:latin typeface="Arial"/>
                        <a:ea typeface="Times New Roman"/>
                        <a:cs typeface="Arial"/>
                      </a:endParaRPr>
                    </a:p>
                  </a:txBody>
                  <a:tcPr marL="68580" marR="68580" marT="0" marB="0"/>
                </a:tc>
              </a:tr>
              <a:tr h="370840">
                <a:tc>
                  <a:txBody>
                    <a:bodyPr/>
                    <a:lstStyle/>
                    <a:p>
                      <a:pPr algn="just">
                        <a:spcBef>
                          <a:spcPts val="300"/>
                        </a:spcBef>
                        <a:spcAft>
                          <a:spcPts val="300"/>
                        </a:spcAft>
                      </a:pPr>
                      <a:r>
                        <a:rPr lang="en-GB" sz="1600"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600" dirty="0">
                          <a:solidFill>
                            <a:srgbClr val="000000"/>
                          </a:solidFill>
                          <a:latin typeface="Arial"/>
                          <a:ea typeface="Times New Roman"/>
                          <a:cs typeface="Arial"/>
                        </a:rPr>
                        <a:t>A pipeline of processes is set up with data moving in sequence from one end of the pipeline to another. The processes are often linked by synchronized buffers to allow the producer and consumer processes to run at different speeds. The culmination of a pipeline may be display or data storage or the pipeline may terminate in an actuator.</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Stimuli</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Input values from the environment or some other process</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Responses</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Output values to the environment or a shared buffer</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Processes</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Producer, Buffer, Consumer</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Used in</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Data acquisition systems, multimedia systems</a:t>
                      </a:r>
                      <a:r>
                        <a:rPr lang="en-GB"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68580" marR="68580" marT="0" marB="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Pipeline process structure</a:t>
            </a:r>
            <a:r>
              <a:rPr lang="en-GB" dirty="0" smtClean="0"/>
              <a:t> </a:t>
            </a:r>
            <a:endParaRPr lang="en-US" dirty="0"/>
          </a:p>
        </p:txBody>
      </p:sp>
      <p:pic>
        <p:nvPicPr>
          <p:cNvPr id="4" name="Content Placeholder 3" descr="20.13 ProcessPipelineStruct.eps"/>
          <p:cNvPicPr>
            <a:picLocks noGrp="1" noChangeAspect="1"/>
          </p:cNvPicPr>
          <p:nvPr>
            <p:ph idx="1"/>
          </p:nvPr>
        </p:nvPicPr>
        <mc:AlternateContent>
          <mc:Choice xmlns:ma="http://schemas.microsoft.com/office/mac/drawingml/2008/main" Requires="ma">
            <p:blipFill>
              <a:blip r:embed="rId2"/>
              <a:srcRect t="-132175" b="-132175"/>
              <a:stretch>
                <a:fillRect/>
              </a:stretch>
            </p:blipFill>
          </mc:Choice>
          <mc:Fallback>
            <p:blipFill>
              <a:blip r:embed="rId3"/>
              <a:srcRect t="-132175" b="-132175"/>
              <a:stretch>
                <a:fillRect/>
              </a:stretch>
            </p:blipFill>
          </mc:Fallback>
        </mc:AlternateContent>
        <p:spPr>
          <a:xfrm>
            <a:off x="903084" y="1600200"/>
            <a:ext cx="7190386" cy="3954435"/>
          </a:xfr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software</a:t>
            </a:r>
            <a:endParaRPr lang="en-US" dirty="0"/>
          </a:p>
        </p:txBody>
      </p:sp>
      <p:sp>
        <p:nvSpPr>
          <p:cNvPr id="3" name="Content Placeholder 2"/>
          <p:cNvSpPr>
            <a:spLocks noGrp="1"/>
          </p:cNvSpPr>
          <p:nvPr>
            <p:ph idx="1"/>
          </p:nvPr>
        </p:nvSpPr>
        <p:spPr/>
        <p:txBody>
          <a:bodyPr/>
          <a:lstStyle/>
          <a:p>
            <a:r>
              <a:rPr lang="en-GB" dirty="0" smtClean="0"/>
              <a:t>Computers are used to control a wide range of systems from simple domestic machines, through games controllers, to entire manufacturing plants.</a:t>
            </a:r>
            <a:r>
              <a:rPr lang="en-GB" dirty="0" smtClean="0"/>
              <a:t> </a:t>
            </a:r>
          </a:p>
          <a:p>
            <a:r>
              <a:rPr lang="en-GB" dirty="0" smtClean="0"/>
              <a:t>Their software must react to events generated by the hardware and, often, issue control signals in response to these events.</a:t>
            </a:r>
            <a:r>
              <a:rPr lang="en-GB" dirty="0" smtClean="0"/>
              <a:t> </a:t>
            </a:r>
          </a:p>
          <a:p>
            <a:r>
              <a:rPr lang="en-GB" dirty="0" smtClean="0"/>
              <a:t>The software in these systems is embedded in system hardware, often in read-only memory, and usually responds, in real time</a:t>
            </a:r>
            <a:r>
              <a:rPr lang="en-GB" i="1" dirty="0" smtClean="0"/>
              <a:t>,</a:t>
            </a:r>
            <a:r>
              <a:rPr lang="en-GB" dirty="0" smtClean="0"/>
              <a:t> to events from the system’s environment.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Neutron </a:t>
            </a:r>
            <a:r>
              <a:rPr lang="en-US" dirty="0"/>
              <a:t>flux data acquisition</a:t>
            </a:r>
            <a:r>
              <a:rPr lang="en-GB" dirty="0" smtClean="0"/>
              <a:t> </a:t>
            </a:r>
            <a:endParaRPr lang="en-US" dirty="0"/>
          </a:p>
        </p:txBody>
      </p:sp>
      <p:pic>
        <p:nvPicPr>
          <p:cNvPr id="4" name="Content Placeholder 3" descr="20.14 DataAcquisition.eps"/>
          <p:cNvPicPr>
            <a:picLocks noGrp="1" noChangeAspect="1"/>
          </p:cNvPicPr>
          <p:nvPr>
            <p:ph idx="1"/>
          </p:nvPr>
        </p:nvPicPr>
        <mc:AlternateContent>
          <mc:Choice xmlns:ma="http://schemas.microsoft.com/office/mac/drawingml/2008/main" Requires="ma">
            <p:blipFill>
              <a:blip r:embed="rId2"/>
              <a:srcRect t="-48993" b="-48993"/>
              <a:stretch>
                <a:fillRect/>
              </a:stretch>
            </p:blipFill>
          </mc:Choice>
          <mc:Fallback>
            <p:blipFill>
              <a:blip r:embed="rId3"/>
              <a:srcRect t="-48993" b="-48993"/>
              <a:stretch>
                <a:fillRect/>
              </a:stretch>
            </p:blipFill>
          </mc:Fallback>
        </mc:AlternateConten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analysis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a:t>
            </a:r>
            <a:r>
              <a:rPr lang="en-US" dirty="0"/>
              <a:t>requirements for the burglar alarm system</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099559"/>
        </p:xfrm>
        <a:graphic>
          <a:graphicData uri="http://schemas.openxmlformats.org/drawingml/2006/table">
            <a:tbl>
              <a:tblPr firstRow="1" bandRow="1">
                <a:tableStyleId>{5C22544A-7EE6-4342-B048-85BDC9FD1C3A}</a:tableStyleId>
              </a:tblPr>
              <a:tblGrid>
                <a:gridCol w="2434290"/>
                <a:gridCol w="5795310"/>
              </a:tblGrid>
              <a:tr h="370840">
                <a:tc>
                  <a:txBody>
                    <a:bodyPr/>
                    <a:lstStyle/>
                    <a:p>
                      <a:pPr algn="just">
                        <a:spcAft>
                          <a:spcPts val="0"/>
                        </a:spcAft>
                      </a:pPr>
                      <a:r>
                        <a:rPr lang="en-GB" sz="1400" b="1" dirty="0" smtClean="0">
                          <a:solidFill>
                            <a:srgbClr val="000000"/>
                          </a:solidFill>
                          <a:latin typeface="Arial"/>
                          <a:ea typeface="Times New Roman"/>
                          <a:cs typeface="Arial"/>
                        </a:rPr>
                        <a:t>Stimulus</a:t>
                      </a:r>
                      <a:r>
                        <a:rPr lang="en-GB" sz="1400" b="1" dirty="0">
                          <a:solidFill>
                            <a:srgbClr val="000000"/>
                          </a:solidFill>
                          <a:latin typeface="Arial"/>
                          <a:ea typeface="Times New Roman"/>
                          <a:cs typeface="Arial"/>
                        </a:rPr>
                        <a:t>/Response</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a:solidFill>
                            <a:srgbClr val="000000"/>
                          </a:solidFill>
                          <a:latin typeface="Arial"/>
                          <a:ea typeface="Times New Roman"/>
                          <a:cs typeface="Arial"/>
                        </a:rPr>
                        <a:t>Timing </a:t>
                      </a:r>
                      <a:r>
                        <a:rPr lang="en-GB" sz="1400" b="1" dirty="0" smtClean="0">
                          <a:solidFill>
                            <a:srgbClr val="000000"/>
                          </a:solidFill>
                          <a:latin typeface="Arial"/>
                          <a:ea typeface="Times New Roman"/>
                          <a:cs typeface="Arial"/>
                        </a:rPr>
                        <a:t>requirements</a:t>
                      </a:r>
                      <a:endParaRPr lang="en-GB" sz="1400"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GB" sz="1400" dirty="0" smtClean="0">
                          <a:solidFill>
                            <a:srgbClr val="000000"/>
                          </a:solidFill>
                          <a:latin typeface="Arial"/>
                          <a:ea typeface="Times New Roman"/>
                          <a:cs typeface="Arial"/>
                        </a:rPr>
                        <a:t>Power </a:t>
                      </a:r>
                      <a:r>
                        <a:rPr lang="en-GB" sz="1400" dirty="0">
                          <a:solidFill>
                            <a:srgbClr val="000000"/>
                          </a:solidFill>
                          <a:latin typeface="Arial"/>
                          <a:ea typeface="Times New Roman"/>
                          <a:cs typeface="Arial"/>
                        </a:rPr>
                        <a:t>failure</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The switch to backup power must be completed within a deadline of 50 ms.</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Door alarm</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Each door alarm should be polled twice per second.</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Window alarm</a:t>
                      </a:r>
                    </a:p>
                  </a:txBody>
                  <a:tcPr marL="54610" marR="54610" marT="0" marB="91440"/>
                </a:tc>
                <a:tc>
                  <a:txBody>
                    <a:bodyPr/>
                    <a:lstStyle/>
                    <a:p>
                      <a:pPr algn="just">
                        <a:spcAft>
                          <a:spcPts val="0"/>
                        </a:spcAft>
                      </a:pPr>
                      <a:r>
                        <a:rPr lang="en-GB" sz="1400" dirty="0">
                          <a:solidFill>
                            <a:srgbClr val="000000"/>
                          </a:solidFill>
                          <a:latin typeface="Arial"/>
                          <a:ea typeface="Times New Roman"/>
                          <a:cs typeface="Arial"/>
                        </a:rPr>
                        <a:t>Each window alarm should be polled twice per second.</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Movement detector</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Each movement detector should be polled twice per second.</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Audible alarm</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The audible alarm should be switched on within half a second of an alarm being raised by a sensor.</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Lights switch</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The lights should be switched on within half a second of an alarm being raised by a sensor.</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Communications</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The call to the police should be started within 2 seconds of an alarm being raised by a sensor.</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Voice synthesizer</a:t>
                      </a:r>
                    </a:p>
                  </a:txBody>
                  <a:tcPr marL="54610" marR="54610" marT="0" marB="91440"/>
                </a:tc>
                <a:tc>
                  <a:txBody>
                    <a:bodyPr/>
                    <a:lstStyle/>
                    <a:p>
                      <a:pPr algn="just">
                        <a:spcAft>
                          <a:spcPts val="0"/>
                        </a:spcAft>
                      </a:pPr>
                      <a:r>
                        <a:rPr lang="en-GB" sz="1400" dirty="0">
                          <a:solidFill>
                            <a:srgbClr val="000000"/>
                          </a:solidFill>
                          <a:latin typeface="Arial"/>
                          <a:ea typeface="Times New Roman"/>
                          <a:cs typeface="Arial"/>
                        </a:rPr>
                        <a:t>A synthesized message should be available within 2 seconds of an alarm being raised by a sensor</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a:t>
            </a:r>
            <a:r>
              <a:rPr lang="en-US" dirty="0"/>
              <a:t>process timing</a:t>
            </a:r>
            <a:r>
              <a:rPr lang="en-GB" dirty="0" smtClean="0"/>
              <a:t> </a:t>
            </a:r>
            <a:endParaRPr lang="en-US" dirty="0"/>
          </a:p>
        </p:txBody>
      </p:sp>
      <p:pic>
        <p:nvPicPr>
          <p:cNvPr id="4" name="Content Placeholder 3" descr="20.16 AlarmProcessFreq.eps"/>
          <p:cNvPicPr>
            <a:picLocks noGrp="1" noChangeAspect="1"/>
          </p:cNvPicPr>
          <p:nvPr>
            <p:ph idx="1"/>
          </p:nvPr>
        </p:nvPicPr>
        <mc:AlternateContent>
          <mc:Choice xmlns:ma="http://schemas.microsoft.com/office/mac/drawingml/2008/main" Requires="ma">
            <p:blipFill>
              <a:blip r:embed="rId2"/>
              <a:srcRect l="-3964" r="-3964"/>
              <a:stretch>
                <a:fillRect/>
              </a:stretch>
            </p:blipFill>
          </mc:Choice>
          <mc:Fallback>
            <p:blipFill>
              <a:blip r:embed="rId3"/>
              <a:srcRect l="-3964" r="-3964"/>
              <a:stretch>
                <a:fillRect/>
              </a:stretch>
            </p:blipFill>
          </mc:Fallback>
        </mc:AlternateConten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operating systems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Operating system components</a:t>
            </a:r>
          </a:p>
        </p:txBody>
      </p:sp>
      <p:sp>
        <p:nvSpPr>
          <p:cNvPr id="37891" name="Rectangle 3"/>
          <p:cNvSpPr>
            <a:spLocks noGrp="1" noChangeArrowheads="1"/>
          </p:cNvSpPr>
          <p:nvPr>
            <p:ph type="body" idx="1"/>
          </p:nvPr>
        </p:nvSpPr>
        <p:spPr>
          <a:noFill/>
          <a:ln/>
        </p:spPr>
        <p:txBody>
          <a:bodyPr lIns="90840" tIns="44623" rIns="90840" bIns="44623"/>
          <a:lstStyle/>
          <a:p>
            <a:r>
              <a:rPr lang="en-GB" sz="2400"/>
              <a:t>Real-time clock</a:t>
            </a:r>
          </a:p>
          <a:p>
            <a:pPr lvl="1"/>
            <a:r>
              <a:rPr lang="en-GB" sz="2000"/>
              <a:t>Provides information for process scheduling.</a:t>
            </a:r>
          </a:p>
          <a:p>
            <a:r>
              <a:rPr lang="en-GB" sz="2400"/>
              <a:t>Interrupt handler</a:t>
            </a:r>
          </a:p>
          <a:p>
            <a:pPr lvl="1"/>
            <a:r>
              <a:rPr lang="en-GB" sz="2000"/>
              <a:t>Manages aperiodic requests for service.</a:t>
            </a:r>
          </a:p>
          <a:p>
            <a:r>
              <a:rPr lang="en-GB" sz="2400"/>
              <a:t>Scheduler</a:t>
            </a:r>
          </a:p>
          <a:p>
            <a:pPr lvl="1"/>
            <a:r>
              <a:rPr lang="en-GB" sz="2000"/>
              <a:t>Chooses the next process to be run.</a:t>
            </a:r>
          </a:p>
          <a:p>
            <a:r>
              <a:rPr lang="en-GB" sz="2400"/>
              <a:t>Resource manager</a:t>
            </a:r>
          </a:p>
          <a:p>
            <a:pPr lvl="1"/>
            <a:r>
              <a:rPr lang="en-GB" sz="2000"/>
              <a:t>Allocates memory and processor resources.</a:t>
            </a:r>
          </a:p>
          <a:p>
            <a:r>
              <a:rPr lang="en-GB" sz="2400"/>
              <a:t>Dispatcher</a:t>
            </a:r>
          </a:p>
          <a:p>
            <a:pPr lvl="1"/>
            <a:r>
              <a:rPr lang="en-GB" sz="2000"/>
              <a:t>Starts process execution.</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lIns="90840" tIns="44623" rIns="90840" bIns="44623"/>
          <a:lstStyle/>
          <a:p>
            <a:r>
              <a:rPr lang="en-GB"/>
              <a:t>Non-stop system components</a:t>
            </a:r>
          </a:p>
        </p:txBody>
      </p:sp>
      <p:sp>
        <p:nvSpPr>
          <p:cNvPr id="39939" name="Rectangle 3"/>
          <p:cNvSpPr>
            <a:spLocks noGrp="1" noChangeArrowheads="1"/>
          </p:cNvSpPr>
          <p:nvPr>
            <p:ph type="body" idx="1"/>
          </p:nvPr>
        </p:nvSpPr>
        <p:spPr>
          <a:noFill/>
          <a:ln/>
        </p:spPr>
        <p:txBody>
          <a:bodyPr lIns="90840" tIns="44623" rIns="90840" bIns="44623"/>
          <a:lstStyle/>
          <a:p>
            <a:r>
              <a:rPr lang="en-GB" sz="2400"/>
              <a:t>Configuration manager</a:t>
            </a:r>
          </a:p>
          <a:p>
            <a:pPr lvl="1"/>
            <a:r>
              <a:rPr lang="en-GB" sz="2000"/>
              <a:t>Responsible for the dynamic reconfiguration of the system </a:t>
            </a:r>
            <a:br>
              <a:rPr lang="en-GB" sz="2000"/>
            </a:br>
            <a:r>
              <a:rPr lang="en-GB" sz="2000"/>
              <a:t>software and hardware. Hardware modules may be replaced and software upgraded without stopping the systems.</a:t>
            </a:r>
          </a:p>
          <a:p>
            <a:r>
              <a:rPr lang="en-GB" sz="2400"/>
              <a:t>Fault manager</a:t>
            </a:r>
          </a:p>
          <a:p>
            <a:pPr lvl="1"/>
            <a:r>
              <a:rPr lang="en-GB" sz="2000"/>
              <a:t>Responsible for detecting software and hardware faults and </a:t>
            </a:r>
            <a:br>
              <a:rPr lang="en-GB" sz="2000"/>
            </a:br>
            <a:r>
              <a:rPr lang="en-GB" sz="2000"/>
              <a:t>taking appropriate actions (e.g. switching to backup disks) to ensure that the system continues in operation.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r>
              <a:rPr lang="en-US" dirty="0"/>
              <a:t>of a real-time operating system</a:t>
            </a:r>
            <a:r>
              <a:rPr lang="en-GB" dirty="0" smtClean="0"/>
              <a:t> </a:t>
            </a:r>
            <a:endParaRPr lang="en-US" dirty="0"/>
          </a:p>
        </p:txBody>
      </p:sp>
      <p:pic>
        <p:nvPicPr>
          <p:cNvPr id="4" name="Content Placeholder 3" descr="20.17 RTOSComponents.eps"/>
          <p:cNvPicPr>
            <a:picLocks noGrp="1" noChangeAspect="1"/>
          </p:cNvPicPr>
          <p:nvPr>
            <p:ph idx="1"/>
          </p:nvPr>
        </p:nvPicPr>
        <mc:AlternateContent>
          <mc:Choice xmlns:ma="http://schemas.microsoft.com/office/mac/drawingml/2008/main" Requires="ma">
            <p:blipFill>
              <a:blip r:embed="rId2"/>
              <a:srcRect l="-36936" r="-36936"/>
              <a:stretch>
                <a:fillRect/>
              </a:stretch>
            </p:blipFill>
          </mc:Choice>
          <mc:Fallback>
            <p:blipFill>
              <a:blip r:embed="rId3"/>
              <a:srcRect l="-36936" r="-36936"/>
              <a:stretch>
                <a:fillRect/>
              </a:stretch>
            </p:blipFill>
          </mc:Fallback>
        </mc:AlternateContent>
        <p:spPr>
          <a:xfrm>
            <a:off x="173448" y="1600200"/>
            <a:ext cx="8838822" cy="4861012"/>
          </a:xfrm>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Process priority</a:t>
            </a:r>
          </a:p>
        </p:txBody>
      </p:sp>
      <p:sp>
        <p:nvSpPr>
          <p:cNvPr id="44035" name="Rectangle 3"/>
          <p:cNvSpPr>
            <a:spLocks noGrp="1" noChangeArrowheads="1"/>
          </p:cNvSpPr>
          <p:nvPr>
            <p:ph type="body" idx="1"/>
          </p:nvPr>
        </p:nvSpPr>
        <p:spPr>
          <a:noFill/>
          <a:ln/>
        </p:spPr>
        <p:txBody>
          <a:bodyPr lIns="90840" tIns="44623" rIns="90840" bIns="44623"/>
          <a:lstStyle/>
          <a:p>
            <a:r>
              <a:rPr lang="en-GB" sz="2400"/>
              <a:t>The processing of some types of stimuli must </a:t>
            </a:r>
            <a:br>
              <a:rPr lang="en-GB" sz="2400"/>
            </a:br>
            <a:r>
              <a:rPr lang="en-GB" sz="2400"/>
              <a:t>sometimes take priority.</a:t>
            </a:r>
          </a:p>
          <a:p>
            <a:r>
              <a:rPr lang="en-GB" sz="2400"/>
              <a:t>Interrupt level priority. Highest priority which is </a:t>
            </a:r>
            <a:br>
              <a:rPr lang="en-GB" sz="2400"/>
            </a:br>
            <a:r>
              <a:rPr lang="en-GB" sz="2400"/>
              <a:t>allocated to processes requiring a very fast </a:t>
            </a:r>
            <a:br>
              <a:rPr lang="en-GB" sz="2400"/>
            </a:br>
            <a:r>
              <a:rPr lang="en-GB" sz="2400"/>
              <a:t>response.</a:t>
            </a:r>
          </a:p>
          <a:p>
            <a:r>
              <a:rPr lang="en-GB" sz="2400"/>
              <a:t>Clock level priority. Allocated to periodic </a:t>
            </a:r>
            <a:br>
              <a:rPr lang="en-GB" sz="2400"/>
            </a:br>
            <a:r>
              <a:rPr lang="en-GB" sz="2400"/>
              <a:t>processes.</a:t>
            </a:r>
          </a:p>
          <a:p>
            <a:r>
              <a:rPr lang="en-GB" sz="2400"/>
              <a:t>Within these, further levels of priority may be </a:t>
            </a:r>
            <a:br>
              <a:rPr lang="en-GB" sz="2400"/>
            </a:br>
            <a:r>
              <a:rPr lang="en-GB" sz="2400"/>
              <a:t>assigned.</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Interrupt servicing</a:t>
            </a:r>
          </a:p>
        </p:txBody>
      </p:sp>
      <p:sp>
        <p:nvSpPr>
          <p:cNvPr id="46083" name="Rectangle 3"/>
          <p:cNvSpPr>
            <a:spLocks noGrp="1" noChangeArrowheads="1"/>
          </p:cNvSpPr>
          <p:nvPr>
            <p:ph type="body" idx="1"/>
          </p:nvPr>
        </p:nvSpPr>
        <p:spPr>
          <a:noFill/>
          <a:ln/>
        </p:spPr>
        <p:txBody>
          <a:bodyPr lIns="90840" tIns="44623" rIns="90840" bIns="44623"/>
          <a:lstStyle/>
          <a:p>
            <a:r>
              <a:rPr lang="en-GB" sz="2400"/>
              <a:t>Control is transferred  automatically to a </a:t>
            </a:r>
            <a:br>
              <a:rPr lang="en-GB" sz="2400"/>
            </a:br>
            <a:r>
              <a:rPr lang="en-GB" sz="2400"/>
              <a:t>pre-determined memory location.</a:t>
            </a:r>
          </a:p>
          <a:p>
            <a:r>
              <a:rPr lang="en-GB" sz="2400"/>
              <a:t>This location contains an instruction to jump to </a:t>
            </a:r>
            <a:br>
              <a:rPr lang="en-GB" sz="2400"/>
            </a:br>
            <a:r>
              <a:rPr lang="en-GB" sz="2400"/>
              <a:t>an interrupt service routine.</a:t>
            </a:r>
          </a:p>
          <a:p>
            <a:r>
              <a:rPr lang="en-GB" sz="2400"/>
              <a:t>Further interrupts are disabled, the interrupt </a:t>
            </a:r>
            <a:br>
              <a:rPr lang="en-GB" sz="2400"/>
            </a:br>
            <a:r>
              <a:rPr lang="en-GB" sz="2400"/>
              <a:t>serviced and control returned to the interrupted </a:t>
            </a:r>
            <a:br>
              <a:rPr lang="en-GB" sz="2400"/>
            </a:br>
            <a:r>
              <a:rPr lang="en-GB" sz="2400"/>
              <a:t>process.</a:t>
            </a:r>
          </a:p>
          <a:p>
            <a:r>
              <a:rPr lang="en-GB" sz="2400"/>
              <a:t>Interrupt service routines MUST be short, </a:t>
            </a:r>
            <a:br>
              <a:rPr lang="en-GB" sz="2400"/>
            </a:br>
            <a:r>
              <a:rPr lang="en-GB" sz="2400"/>
              <a:t>simple and fast.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Responsiveness</a:t>
            </a:r>
            <a:endParaRPr lang="en-US" dirty="0"/>
          </a:p>
        </p:txBody>
      </p:sp>
      <p:sp>
        <p:nvSpPr>
          <p:cNvPr id="3" name="Content Placeholder 2"/>
          <p:cNvSpPr>
            <a:spLocks noGrp="1"/>
          </p:cNvSpPr>
          <p:nvPr>
            <p:ph idx="1"/>
          </p:nvPr>
        </p:nvSpPr>
        <p:spPr/>
        <p:txBody>
          <a:bodyPr/>
          <a:lstStyle/>
          <a:p>
            <a:r>
              <a:rPr lang="en-GB" dirty="0" smtClean="0"/>
              <a:t>Responsiveness in real-time is the critical difference between embedded systems and other software systems, such as information systems, web-based systems or personal software </a:t>
            </a:r>
            <a:r>
              <a:rPr lang="en-GB" dirty="0" smtClean="0"/>
              <a:t>systems.</a:t>
            </a:r>
          </a:p>
          <a:p>
            <a:r>
              <a:rPr lang="en-GB" dirty="0" smtClean="0"/>
              <a:t>For non-real-time systems,</a:t>
            </a:r>
            <a:r>
              <a:rPr lang="en-GB" dirty="0" smtClean="0"/>
              <a:t> correctness can </a:t>
            </a:r>
            <a:r>
              <a:rPr lang="en-GB" dirty="0" smtClean="0"/>
              <a:t>be defined by specifying how system inputs map to corresponding outputs that should be produced by the system.</a:t>
            </a:r>
            <a:r>
              <a:rPr lang="en-GB" dirty="0" smtClean="0"/>
              <a:t> </a:t>
            </a:r>
          </a:p>
          <a:p>
            <a:r>
              <a:rPr lang="en-GB" dirty="0" smtClean="0"/>
              <a:t>In </a:t>
            </a:r>
            <a:r>
              <a:rPr lang="en-GB" dirty="0" smtClean="0"/>
              <a:t>a real-time system, the correctness depends both on the response to an input and the time taken to generate that response. If the system takes too long to respond, then the required response may be ineffective.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p:spPr>
        <p:txBody>
          <a:bodyPr lIns="90840" tIns="44623" rIns="90840" bIns="44623"/>
          <a:lstStyle/>
          <a:p>
            <a:r>
              <a:rPr lang="en-GB"/>
              <a:t>Periodic process servicing</a:t>
            </a:r>
          </a:p>
        </p:txBody>
      </p:sp>
      <p:sp>
        <p:nvSpPr>
          <p:cNvPr id="48131" name="Rectangle 3"/>
          <p:cNvSpPr>
            <a:spLocks noGrp="1" noChangeArrowheads="1"/>
          </p:cNvSpPr>
          <p:nvPr>
            <p:ph type="body" idx="1"/>
          </p:nvPr>
        </p:nvSpPr>
        <p:spPr>
          <a:noFill/>
          <a:ln/>
        </p:spPr>
        <p:txBody>
          <a:bodyPr lIns="90840" tIns="44623" rIns="90840" bIns="44623"/>
          <a:lstStyle/>
          <a:p>
            <a:r>
              <a:rPr lang="en-GB" sz="2400"/>
              <a:t>In most real-time systems, there will be several </a:t>
            </a:r>
            <a:br>
              <a:rPr lang="en-GB" sz="2400"/>
            </a:br>
            <a:r>
              <a:rPr lang="en-GB" sz="2400"/>
              <a:t>classes of periodic process, each with different </a:t>
            </a:r>
            <a:br>
              <a:rPr lang="en-GB" sz="2400"/>
            </a:br>
            <a:r>
              <a:rPr lang="en-GB" sz="2400"/>
              <a:t>periods (the time between executions), </a:t>
            </a:r>
            <a:br>
              <a:rPr lang="en-GB" sz="2400"/>
            </a:br>
            <a:r>
              <a:rPr lang="en-GB" sz="2400"/>
              <a:t>execution times and deadlines (the time by </a:t>
            </a:r>
            <a:br>
              <a:rPr lang="en-GB" sz="2400"/>
            </a:br>
            <a:r>
              <a:rPr lang="en-GB" sz="2400"/>
              <a:t>which processing must be completed).</a:t>
            </a:r>
          </a:p>
          <a:p>
            <a:r>
              <a:rPr lang="en-GB" sz="2400"/>
              <a:t>The real-time clock ticks periodically and each </a:t>
            </a:r>
            <a:br>
              <a:rPr lang="en-GB" sz="2400"/>
            </a:br>
            <a:r>
              <a:rPr lang="en-GB" sz="2400"/>
              <a:t>tick causes an interrupt which schedules the </a:t>
            </a:r>
            <a:br>
              <a:rPr lang="en-GB" sz="2400"/>
            </a:br>
            <a:r>
              <a:rPr lang="en-GB" sz="2400"/>
              <a:t>process manager for periodic processes.</a:t>
            </a:r>
          </a:p>
          <a:p>
            <a:r>
              <a:rPr lang="en-GB" sz="2400"/>
              <a:t>The process manager selects a process which </a:t>
            </a:r>
            <a:br>
              <a:rPr lang="en-GB" sz="2400"/>
            </a:br>
            <a:r>
              <a:rPr lang="en-GB" sz="2400"/>
              <a:t>is ready for execution.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Process management</a:t>
            </a:r>
          </a:p>
        </p:txBody>
      </p:sp>
      <p:sp>
        <p:nvSpPr>
          <p:cNvPr id="89091" name="Rectangle 3"/>
          <p:cNvSpPr>
            <a:spLocks noGrp="1" noChangeArrowheads="1"/>
          </p:cNvSpPr>
          <p:nvPr>
            <p:ph type="body" idx="1"/>
          </p:nvPr>
        </p:nvSpPr>
        <p:spPr/>
        <p:txBody>
          <a:bodyPr/>
          <a:lstStyle/>
          <a:p>
            <a:pPr>
              <a:lnSpc>
                <a:spcPct val="90000"/>
              </a:lnSpc>
            </a:pPr>
            <a:r>
              <a:rPr lang="en-GB"/>
              <a:t>Concerned with managing the set of concurrent processes.</a:t>
            </a:r>
          </a:p>
          <a:p>
            <a:pPr>
              <a:lnSpc>
                <a:spcPct val="90000"/>
              </a:lnSpc>
            </a:pPr>
            <a:r>
              <a:rPr lang="en-GB"/>
              <a:t>Periodic processes are executed at pre-specified time intervals.</a:t>
            </a:r>
          </a:p>
          <a:p>
            <a:pPr>
              <a:lnSpc>
                <a:spcPct val="90000"/>
              </a:lnSpc>
            </a:pPr>
            <a:r>
              <a:rPr lang="en-GB"/>
              <a:t>The RTOS uses the real-time clock to determine when to execute a process taking into account:</a:t>
            </a:r>
          </a:p>
          <a:p>
            <a:pPr lvl="1">
              <a:lnSpc>
                <a:spcPct val="90000"/>
              </a:lnSpc>
            </a:pPr>
            <a:r>
              <a:rPr lang="en-GB"/>
              <a:t>Process period - time between executions.</a:t>
            </a:r>
          </a:p>
          <a:p>
            <a:pPr lvl="1">
              <a:lnSpc>
                <a:spcPct val="90000"/>
              </a:lnSpc>
            </a:pPr>
            <a:r>
              <a:rPr lang="en-GB"/>
              <a:t>Process deadline - the time by which processing must be complete.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20.18 </a:t>
            </a:r>
            <a:r>
              <a:rPr lang="en-US" dirty="0"/>
              <a:t>RTOS actions required to start a process</a:t>
            </a:r>
            <a:r>
              <a:rPr lang="en-GB" dirty="0" smtClean="0"/>
              <a:t> </a:t>
            </a:r>
            <a:endParaRPr lang="en-US" dirty="0"/>
          </a:p>
        </p:txBody>
      </p:sp>
      <p:pic>
        <p:nvPicPr>
          <p:cNvPr id="4" name="Content Placeholder 3" descr="20.18 ProcessStartup.eps"/>
          <p:cNvPicPr>
            <a:picLocks noGrp="1" noChangeAspect="1"/>
          </p:cNvPicPr>
          <p:nvPr>
            <p:ph idx="1"/>
          </p:nvPr>
        </p:nvPicPr>
        <mc:AlternateContent>
          <mc:Choice xmlns:ma="http://schemas.microsoft.com/office/mac/drawingml/2008/main" Requires="ma">
            <p:blipFill>
              <a:blip r:embed="rId2"/>
              <a:srcRect t="-44941" b="-44941"/>
              <a:stretch>
                <a:fillRect/>
              </a:stretch>
            </p:blipFill>
          </mc:Choice>
          <mc:Fallback>
            <p:blipFill>
              <a:blip r:embed="rId3"/>
              <a:srcRect t="-44941" b="-44941"/>
              <a:stretch>
                <a:fillRect/>
              </a:stretch>
            </p:blipFill>
          </mc:Fallback>
        </mc:AlternateContent>
        <p:spPr>
          <a:xfrm>
            <a:off x="916596" y="1600200"/>
            <a:ext cx="7190386" cy="3954435"/>
          </a:xfrm>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lIns="90840" tIns="44623" rIns="90840" bIns="44623"/>
          <a:lstStyle/>
          <a:p>
            <a:r>
              <a:rPr lang="en-GB"/>
              <a:t>Process switching</a:t>
            </a:r>
          </a:p>
        </p:txBody>
      </p:sp>
      <p:sp>
        <p:nvSpPr>
          <p:cNvPr id="52227" name="Rectangle 3"/>
          <p:cNvSpPr>
            <a:spLocks noGrp="1" noChangeArrowheads="1"/>
          </p:cNvSpPr>
          <p:nvPr>
            <p:ph type="body" idx="1"/>
          </p:nvPr>
        </p:nvSpPr>
        <p:spPr>
          <a:noFill/>
          <a:ln/>
        </p:spPr>
        <p:txBody>
          <a:bodyPr lIns="90840" tIns="44623" rIns="90840" bIns="44623"/>
          <a:lstStyle/>
          <a:p>
            <a:pPr>
              <a:lnSpc>
                <a:spcPct val="90000"/>
              </a:lnSpc>
            </a:pPr>
            <a:r>
              <a:rPr lang="en-GB"/>
              <a:t>The scheduler chooses the next process to be executed by the processor. This depends on a scheduling strategy which may take the process priority into account.</a:t>
            </a:r>
          </a:p>
          <a:p>
            <a:pPr>
              <a:lnSpc>
                <a:spcPct val="90000"/>
              </a:lnSpc>
            </a:pPr>
            <a:r>
              <a:rPr lang="en-GB"/>
              <a:t>The resource manager allocates memory and a processor for the process to be executed.</a:t>
            </a:r>
          </a:p>
          <a:p>
            <a:pPr>
              <a:lnSpc>
                <a:spcPct val="90000"/>
              </a:lnSpc>
            </a:pPr>
            <a:r>
              <a:rPr lang="en-GB"/>
              <a:t>The dispatcher takes the process from ready list, loads it onto a processor and starts execution.</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Scheduling strategies</a:t>
            </a:r>
          </a:p>
        </p:txBody>
      </p:sp>
      <p:sp>
        <p:nvSpPr>
          <p:cNvPr id="90115" name="Rectangle 3"/>
          <p:cNvSpPr>
            <a:spLocks noGrp="1" noChangeArrowheads="1"/>
          </p:cNvSpPr>
          <p:nvPr>
            <p:ph type="body" idx="1"/>
          </p:nvPr>
        </p:nvSpPr>
        <p:spPr/>
        <p:txBody>
          <a:bodyPr/>
          <a:lstStyle/>
          <a:p>
            <a:r>
              <a:rPr lang="en-GB" sz="2400"/>
              <a:t>Non pre-emptive scheduling</a:t>
            </a:r>
          </a:p>
          <a:p>
            <a:pPr lvl="1"/>
            <a:r>
              <a:rPr lang="en-GB" sz="2000"/>
              <a:t>Once a process has been scheduled for execution, it runs to completion or until it is blocked for some reason (e.g. waiting for I/O).</a:t>
            </a:r>
          </a:p>
          <a:p>
            <a:r>
              <a:rPr lang="en-GB" sz="2400"/>
              <a:t>Pre-emptive scheduling</a:t>
            </a:r>
          </a:p>
          <a:p>
            <a:pPr lvl="1"/>
            <a:r>
              <a:rPr lang="en-GB" sz="2000"/>
              <a:t>The execution of an executing processes may be stopped if a higher priority process requires service.</a:t>
            </a:r>
          </a:p>
          <a:p>
            <a:r>
              <a:rPr lang="en-GB" sz="2400"/>
              <a:t>Scheduling algorithms</a:t>
            </a:r>
          </a:p>
          <a:p>
            <a:pPr lvl="1"/>
            <a:r>
              <a:rPr lang="en-GB" sz="2000"/>
              <a:t>Round-robin;</a:t>
            </a:r>
          </a:p>
          <a:p>
            <a:pPr lvl="1"/>
            <a:r>
              <a:rPr lang="en-GB" sz="2000"/>
              <a:t>Rate monotonic;</a:t>
            </a:r>
          </a:p>
          <a:p>
            <a:pPr lvl="1"/>
            <a:r>
              <a:rPr lang="en-GB" sz="2000"/>
              <a:t>Shortest deadline first.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An embedded software system is part of a hardware/software system that reacts to events in its environment. The software is ‘embedded’ in the hardware. Embedded systems are normally real-time systems.</a:t>
            </a:r>
          </a:p>
          <a:p>
            <a:r>
              <a:rPr lang="en-GB" sz="2000" dirty="0" smtClean="0"/>
              <a:t>A real-time system is a software system that must respond to events in real time. System correctness does not just depend on the results it produces, but also on the time when these results are produced.</a:t>
            </a:r>
          </a:p>
          <a:p>
            <a:r>
              <a:rPr lang="en-GB" sz="2000" dirty="0" smtClean="0"/>
              <a:t>Real-time systems are usually implemented as a set of communicating processes that react to stimuli to produce responses. </a:t>
            </a:r>
          </a:p>
          <a:p>
            <a:r>
              <a:rPr lang="en-GB" sz="2000" dirty="0" smtClean="0"/>
              <a:t>State models are an important design representation for embedded real-time systems. They are used to show how the system reacts to its environment as events trigger changes of state in the system.</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There are several standard patterns that can be observed in different types of embedded system. These include a pattern for monitoring the system’s environment for adverse events, a pattern for actuator control and a data-processing pattern.</a:t>
            </a:r>
          </a:p>
          <a:p>
            <a:r>
              <a:rPr lang="en-GB" sz="2000" dirty="0" smtClean="0"/>
              <a:t>Designers of real-time systems have to do a timing analysis, which is driven by the deadlines for processing and responding to stimuli. They have to decide how often each process in the system should run and the expected and worst-case execution time for processes.</a:t>
            </a:r>
          </a:p>
          <a:p>
            <a:r>
              <a:rPr lang="en-GB" sz="2000" dirty="0" smtClean="0"/>
              <a:t>A real-time operating system is responsible for process and resource management. It always includes a scheduler, which is the component responsible for deciding which process should be scheduled for execution.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Definition</a:t>
            </a:r>
          </a:p>
        </p:txBody>
      </p:sp>
      <p:sp>
        <p:nvSpPr>
          <p:cNvPr id="10243" name="Rectangle 3"/>
          <p:cNvSpPr>
            <a:spLocks noChangeArrowheads="1"/>
          </p:cNvSpPr>
          <p:nvPr/>
        </p:nvSpPr>
        <p:spPr bwMode="auto">
          <a:xfrm>
            <a:off x="363538" y="4025900"/>
            <a:ext cx="8497887" cy="1436688"/>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lnSpc>
                <a:spcPts val="2113"/>
              </a:lnSpc>
            </a:pPr>
            <a:endParaRPr lang="en-GB" sz="1800">
              <a:solidFill>
                <a:srgbClr val="000000"/>
              </a:solidFill>
            </a:endParaRPr>
          </a:p>
          <a:p>
            <a:pPr defTabSz="917575">
              <a:lnSpc>
                <a:spcPts val="2113"/>
              </a:lnSpc>
            </a:pPr>
            <a:endParaRPr lang="en-GB" sz="1800">
              <a:solidFill>
                <a:srgbClr val="000000"/>
              </a:solidFill>
            </a:endParaRPr>
          </a:p>
          <a:p>
            <a:pPr defTabSz="917575">
              <a:lnSpc>
                <a:spcPts val="2113"/>
              </a:lnSpc>
            </a:pPr>
            <a:endParaRPr lang="en-GB" sz="1800">
              <a:solidFill>
                <a:srgbClr val="000000"/>
              </a:solidFill>
            </a:endParaRPr>
          </a:p>
          <a:p>
            <a:pPr defTabSz="917575">
              <a:lnSpc>
                <a:spcPts val="2113"/>
              </a:lnSpc>
            </a:pPr>
            <a:endParaRPr lang="en-GB" sz="1800">
              <a:solidFill>
                <a:srgbClr val="000000"/>
              </a:solidFill>
            </a:endParaRPr>
          </a:p>
          <a:p>
            <a:pPr algn="ctr" defTabSz="917575"/>
            <a:endParaRPr lang="en-GB" sz="1800">
              <a:solidFill>
                <a:srgbClr val="000000"/>
              </a:solidFill>
            </a:endParaRPr>
          </a:p>
        </p:txBody>
      </p:sp>
      <p:sp>
        <p:nvSpPr>
          <p:cNvPr id="10244" name="Rectangle 4"/>
          <p:cNvSpPr>
            <a:spLocks noGrp="1" noChangeArrowheads="1"/>
          </p:cNvSpPr>
          <p:nvPr>
            <p:ph type="body" idx="1"/>
          </p:nvPr>
        </p:nvSpPr>
        <p:spPr>
          <a:xfrm>
            <a:off x="301625" y="1600200"/>
            <a:ext cx="8402638" cy="4505325"/>
          </a:xfrm>
          <a:noFill/>
          <a:ln/>
        </p:spPr>
        <p:txBody>
          <a:bodyPr lIns="90840" tIns="44623" rIns="90840" bIns="44623"/>
          <a:lstStyle/>
          <a:p>
            <a:pPr>
              <a:lnSpc>
                <a:spcPct val="90000"/>
              </a:lnSpc>
            </a:pPr>
            <a:r>
              <a:rPr lang="en-GB"/>
              <a:t>A </a:t>
            </a:r>
            <a:r>
              <a:rPr lang="en-GB">
                <a:solidFill>
                  <a:schemeClr val="accent1"/>
                </a:solidFill>
              </a:rPr>
              <a:t>real-time system</a:t>
            </a:r>
            <a:r>
              <a:rPr lang="en-GB"/>
              <a:t> is a software system where the correct functioning of the system depends on the results produced by the system and the time at which these results are produced.</a:t>
            </a:r>
          </a:p>
          <a:p>
            <a:pPr>
              <a:lnSpc>
                <a:spcPct val="90000"/>
              </a:lnSpc>
            </a:pPr>
            <a:r>
              <a:rPr lang="en-GB"/>
              <a:t>A </a:t>
            </a:r>
            <a:r>
              <a:rPr lang="en-GB">
                <a:solidFill>
                  <a:schemeClr val="accent1"/>
                </a:solidFill>
              </a:rPr>
              <a:t>soft real-time system</a:t>
            </a:r>
            <a:r>
              <a:rPr lang="en-GB"/>
              <a:t> is a system whose operation is degraded if results are not produced according to the specified timing requirements.</a:t>
            </a:r>
          </a:p>
          <a:p>
            <a:pPr>
              <a:lnSpc>
                <a:spcPct val="90000"/>
              </a:lnSpc>
            </a:pPr>
            <a:r>
              <a:rPr lang="en-GB"/>
              <a:t>A </a:t>
            </a:r>
            <a:r>
              <a:rPr lang="en-GB">
                <a:solidFill>
                  <a:schemeClr val="accent1"/>
                </a:solidFill>
              </a:rPr>
              <a:t>hard real-time system</a:t>
            </a:r>
            <a:r>
              <a:rPr lang="en-GB"/>
              <a:t> is a system whose operation is incorrect if results are not produced according to the timing specification.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system characteristics</a:t>
            </a:r>
            <a:endParaRPr lang="en-US" dirty="0"/>
          </a:p>
        </p:txBody>
      </p:sp>
      <p:sp>
        <p:nvSpPr>
          <p:cNvPr id="3" name="Content Placeholder 2"/>
          <p:cNvSpPr>
            <a:spLocks noGrp="1"/>
          </p:cNvSpPr>
          <p:nvPr>
            <p:ph idx="1"/>
          </p:nvPr>
        </p:nvSpPr>
        <p:spPr/>
        <p:txBody>
          <a:bodyPr/>
          <a:lstStyle/>
          <a:p>
            <a:r>
              <a:rPr lang="en-GB" dirty="0" smtClean="0"/>
              <a:t>Embedded systems generally run continuously and do not terminate.</a:t>
            </a:r>
            <a:r>
              <a:rPr lang="en-GB" dirty="0" smtClean="0"/>
              <a:t> </a:t>
            </a:r>
          </a:p>
          <a:p>
            <a:r>
              <a:rPr lang="en-GB" dirty="0" smtClean="0"/>
              <a:t>Interactions with the system’s environment are uncontrollable and unpredictable.</a:t>
            </a:r>
            <a:r>
              <a:rPr lang="en-GB" dirty="0" smtClean="0"/>
              <a:t> </a:t>
            </a:r>
          </a:p>
          <a:p>
            <a:r>
              <a:rPr lang="en-GB" dirty="0" smtClean="0"/>
              <a:t>There may be physical </a:t>
            </a:r>
            <a:r>
              <a:rPr lang="en-GB" dirty="0" smtClean="0"/>
              <a:t>limitations (e.g. power) </a:t>
            </a:r>
            <a:r>
              <a:rPr lang="en-GB" dirty="0" smtClean="0"/>
              <a:t>that affect the design of a system.</a:t>
            </a:r>
            <a:r>
              <a:rPr lang="en-GB" dirty="0" smtClean="0"/>
              <a:t> </a:t>
            </a:r>
          </a:p>
          <a:p>
            <a:r>
              <a:rPr lang="en-GB" dirty="0" smtClean="0"/>
              <a:t>Direct hardware interaction may be necessary.</a:t>
            </a:r>
            <a:r>
              <a:rPr lang="en-GB" dirty="0" smtClean="0"/>
              <a:t> </a:t>
            </a:r>
          </a:p>
          <a:p>
            <a:r>
              <a:rPr lang="en-GB" dirty="0" smtClean="0"/>
              <a:t>Issues of safety and reliability may dominate the system design.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system design</a:t>
            </a:r>
            <a:endParaRPr lang="en-US" dirty="0"/>
          </a:p>
        </p:txBody>
      </p:sp>
      <p:sp>
        <p:nvSpPr>
          <p:cNvPr id="3" name="Content Placeholder 2"/>
          <p:cNvSpPr>
            <a:spLocks noGrp="1"/>
          </p:cNvSpPr>
          <p:nvPr>
            <p:ph idx="1"/>
          </p:nvPr>
        </p:nvSpPr>
        <p:spPr/>
        <p:txBody>
          <a:bodyPr/>
          <a:lstStyle/>
          <a:p>
            <a:r>
              <a:rPr lang="en-GB" dirty="0" smtClean="0"/>
              <a:t>The design process for embedded systems is a systems engineering process</a:t>
            </a:r>
            <a:r>
              <a:rPr lang="en-GB" dirty="0" smtClean="0"/>
              <a:t> that has to consider, </a:t>
            </a:r>
            <a:r>
              <a:rPr lang="en-GB" dirty="0" smtClean="0"/>
              <a:t>in </a:t>
            </a:r>
            <a:r>
              <a:rPr lang="en-GB" dirty="0" smtClean="0"/>
              <a:t>detail, </a:t>
            </a:r>
            <a:r>
              <a:rPr lang="en-GB" dirty="0" smtClean="0"/>
              <a:t>the design and performance of the system hardware.</a:t>
            </a:r>
            <a:r>
              <a:rPr lang="en-GB" dirty="0" smtClean="0"/>
              <a:t> </a:t>
            </a:r>
          </a:p>
          <a:p>
            <a:r>
              <a:rPr lang="en-GB" dirty="0" smtClean="0"/>
              <a:t>Part </a:t>
            </a:r>
            <a:r>
              <a:rPr lang="en-GB" dirty="0" smtClean="0"/>
              <a:t>of the</a:t>
            </a:r>
            <a:r>
              <a:rPr lang="en-GB" dirty="0" smtClean="0"/>
              <a:t> design </a:t>
            </a:r>
            <a:r>
              <a:rPr lang="en-GB" dirty="0" smtClean="0"/>
              <a:t>process may involve deciding which system capabilities are to be implemented in software and which in hardware.</a:t>
            </a:r>
            <a:r>
              <a:rPr lang="en-GB" dirty="0" smtClean="0"/>
              <a:t> </a:t>
            </a:r>
          </a:p>
          <a:p>
            <a:r>
              <a:rPr lang="en-GB" dirty="0" smtClean="0"/>
              <a:t>Low-level decisions on hardware, support software and system timing must be considered early in the </a:t>
            </a:r>
            <a:r>
              <a:rPr lang="en-GB" dirty="0" smtClean="0"/>
              <a:t>process.</a:t>
            </a:r>
          </a:p>
          <a:p>
            <a:r>
              <a:rPr lang="en-GB" dirty="0" smtClean="0"/>
              <a:t>These may </a:t>
            </a:r>
            <a:r>
              <a:rPr lang="en-GB" dirty="0" smtClean="0"/>
              <a:t>mean that additional software functionality, such as battery and power management, has to be included in the system.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Reactive systems</a:t>
            </a:r>
            <a:endParaRPr lang="en-GB" dirty="0"/>
          </a:p>
        </p:txBody>
      </p:sp>
      <p:sp>
        <p:nvSpPr>
          <p:cNvPr id="12291" name="Rectangle 3"/>
          <p:cNvSpPr>
            <a:spLocks noGrp="1" noChangeArrowheads="1"/>
          </p:cNvSpPr>
          <p:nvPr>
            <p:ph type="body" idx="1"/>
          </p:nvPr>
        </p:nvSpPr>
        <p:spPr>
          <a:noFill/>
          <a:ln/>
        </p:spPr>
        <p:txBody>
          <a:bodyPr lIns="90840" tIns="44623" rIns="90840" bIns="44623"/>
          <a:lstStyle/>
          <a:p>
            <a:r>
              <a:rPr lang="en-GB" sz="2400" dirty="0"/>
              <a:t>Given a stimulus, the system must produce a </a:t>
            </a:r>
            <a:r>
              <a:rPr lang="en-GB" sz="2400" dirty="0" smtClean="0"/>
              <a:t/>
            </a:r>
            <a:br>
              <a:rPr lang="en-GB" sz="2400" dirty="0" smtClean="0"/>
            </a:br>
            <a:r>
              <a:rPr lang="en-GB" sz="2400" dirty="0" smtClean="0"/>
              <a:t>reaction or response </a:t>
            </a:r>
            <a:r>
              <a:rPr lang="en-GB" sz="2400" dirty="0"/>
              <a:t>within a specified time.</a:t>
            </a:r>
          </a:p>
          <a:p>
            <a:r>
              <a:rPr lang="en-GB" sz="2400" dirty="0">
                <a:solidFill>
                  <a:schemeClr val="accent1"/>
                </a:solidFill>
              </a:rPr>
              <a:t>Periodic stimuli</a:t>
            </a:r>
            <a:r>
              <a:rPr lang="en-GB" sz="2400" dirty="0"/>
              <a:t>. Stimuli which occur at </a:t>
            </a:r>
            <a:br>
              <a:rPr lang="en-GB" sz="2400" dirty="0"/>
            </a:br>
            <a:r>
              <a:rPr lang="en-GB" sz="2400" dirty="0"/>
              <a:t>predictable time intervals</a:t>
            </a:r>
          </a:p>
          <a:p>
            <a:pPr lvl="1"/>
            <a:r>
              <a:rPr lang="en-GB" sz="2000" dirty="0"/>
              <a:t>For example, a temperature sensor may be polled 10 times per second.</a:t>
            </a:r>
          </a:p>
          <a:p>
            <a:r>
              <a:rPr lang="en-GB" sz="2400" dirty="0" err="1">
                <a:solidFill>
                  <a:schemeClr val="accent1"/>
                </a:solidFill>
              </a:rPr>
              <a:t>Aperiodic</a:t>
            </a:r>
            <a:r>
              <a:rPr lang="en-GB" sz="2400" dirty="0">
                <a:solidFill>
                  <a:schemeClr val="accent1"/>
                </a:solidFill>
              </a:rPr>
              <a:t> stimuli</a:t>
            </a:r>
            <a:r>
              <a:rPr lang="en-GB" sz="2400" dirty="0"/>
              <a:t>. Stimuli which occur at </a:t>
            </a:r>
            <a:br>
              <a:rPr lang="en-GB" sz="2400" dirty="0"/>
            </a:br>
            <a:r>
              <a:rPr lang="en-GB" sz="2400" dirty="0"/>
              <a:t>unpredictable times</a:t>
            </a:r>
          </a:p>
          <a:p>
            <a:pPr lvl="1"/>
            <a:r>
              <a:rPr lang="en-GB" sz="2000" dirty="0"/>
              <a:t>For example, a system power failure may trigger an </a:t>
            </a:r>
            <a:br>
              <a:rPr lang="en-GB" sz="2000" dirty="0"/>
            </a:br>
            <a:r>
              <a:rPr lang="en-GB" sz="2000" dirty="0"/>
              <a:t>interrupt which must be processed by the system.</a:t>
            </a:r>
          </a:p>
        </p:txBody>
      </p:sp>
    </p:spTree>
  </p:cSld>
  <p:clrMapOvr>
    <a:masterClrMapping/>
  </p:clrMapOv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 </a:t>
            </a:r>
            <a:r>
              <a:rPr lang="en-US" dirty="0"/>
              <a:t>and responses for a burglar alarm system</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70855"/>
          <a:ext cx="8229600" cy="3921760"/>
        </p:xfrm>
        <a:graphic>
          <a:graphicData uri="http://schemas.openxmlformats.org/drawingml/2006/table">
            <a:tbl>
              <a:tblPr firstRow="1" bandRow="1">
                <a:tableStyleId>{5C22544A-7EE6-4342-B048-85BDC9FD1C3A}</a:tableStyleId>
              </a:tblPr>
              <a:tblGrid>
                <a:gridCol w="2952136"/>
                <a:gridCol w="5277464"/>
              </a:tblGrid>
              <a:tr h="370840">
                <a:tc>
                  <a:txBody>
                    <a:bodyPr/>
                    <a:lstStyle/>
                    <a:p>
                      <a:pPr algn="ctr">
                        <a:spcBef>
                          <a:spcPts val="300"/>
                        </a:spcBef>
                        <a:spcAft>
                          <a:spcPts val="300"/>
                        </a:spcAft>
                      </a:pPr>
                      <a:r>
                        <a:rPr lang="en-GB" sz="1600" b="1" dirty="0" smtClean="0">
                          <a:solidFill>
                            <a:srgbClr val="000000"/>
                          </a:solidFill>
                          <a:latin typeface="Arial"/>
                          <a:ea typeface="Times New Roman"/>
                          <a:cs typeface="Arial"/>
                        </a:rPr>
                        <a:t>Stimulus</a:t>
                      </a:r>
                      <a:endParaRPr lang="en-GB" sz="1600" b="1" dirty="0">
                        <a:solidFill>
                          <a:srgbClr val="000000"/>
                        </a:solidFill>
                        <a:latin typeface="Arial"/>
                        <a:ea typeface="Times New Roman"/>
                        <a:cs typeface="Arial"/>
                      </a:endParaRPr>
                    </a:p>
                  </a:txBody>
                  <a:tcPr marL="68580" marR="68580" marT="0" marB="0"/>
                </a:tc>
                <a:tc>
                  <a:txBody>
                    <a:bodyPr/>
                    <a:lstStyle/>
                    <a:p>
                      <a:pPr algn="ctr">
                        <a:spcBef>
                          <a:spcPts val="300"/>
                        </a:spcBef>
                        <a:spcAft>
                          <a:spcPts val="300"/>
                        </a:spcAft>
                      </a:pPr>
                      <a:r>
                        <a:rPr lang="en-GB" sz="1600" b="1" dirty="0" smtClean="0">
                          <a:solidFill>
                            <a:srgbClr val="000000"/>
                          </a:solidFill>
                          <a:latin typeface="Arial"/>
                          <a:ea typeface="Times New Roman"/>
                          <a:cs typeface="Arial"/>
                        </a:rPr>
                        <a:t>Response</a:t>
                      </a:r>
                      <a:endParaRPr lang="en-GB" sz="1600" b="1" dirty="0">
                        <a:solidFill>
                          <a:srgbClr val="000000"/>
                        </a:solidFill>
                        <a:latin typeface="Arial"/>
                        <a:ea typeface="Times New Roman"/>
                        <a:cs typeface="Arial"/>
                      </a:endParaRPr>
                    </a:p>
                  </a:txBody>
                  <a:tcPr marL="68580" marR="68580" marT="0" marB="0"/>
                </a:tc>
              </a:tr>
              <a:tr h="370840">
                <a:tc>
                  <a:txBody>
                    <a:bodyPr/>
                    <a:lstStyle/>
                    <a:p>
                      <a:pPr algn="just">
                        <a:spcBef>
                          <a:spcPts val="300"/>
                        </a:spcBef>
                        <a:spcAft>
                          <a:spcPts val="300"/>
                        </a:spcAft>
                      </a:pPr>
                      <a:r>
                        <a:rPr lang="en-GB" sz="1600" dirty="0" smtClean="0">
                          <a:solidFill>
                            <a:srgbClr val="000000"/>
                          </a:solidFill>
                          <a:latin typeface="Arial"/>
                          <a:ea typeface="Times New Roman"/>
                          <a:cs typeface="Arial"/>
                        </a:rPr>
                        <a:t>Single </a:t>
                      </a:r>
                      <a:r>
                        <a:rPr lang="en-GB" sz="1600" dirty="0">
                          <a:solidFill>
                            <a:srgbClr val="000000"/>
                          </a:solidFill>
                          <a:latin typeface="Arial"/>
                          <a:ea typeface="Times New Roman"/>
                          <a:cs typeface="Arial"/>
                        </a:rPr>
                        <a:t>sensor positive</a:t>
                      </a:r>
                    </a:p>
                  </a:txBody>
                  <a:tcPr marL="68580" marR="68580" marT="0" marB="0"/>
                </a:tc>
                <a:tc>
                  <a:txBody>
                    <a:bodyPr/>
                    <a:lstStyle/>
                    <a:p>
                      <a:pPr algn="just">
                        <a:spcBef>
                          <a:spcPts val="300"/>
                        </a:spcBef>
                        <a:spcAft>
                          <a:spcPts val="300"/>
                        </a:spcAft>
                      </a:pPr>
                      <a:r>
                        <a:rPr lang="en-GB" sz="1600">
                          <a:solidFill>
                            <a:srgbClr val="000000"/>
                          </a:solidFill>
                          <a:latin typeface="Arial"/>
                          <a:ea typeface="Times New Roman"/>
                          <a:cs typeface="Arial"/>
                        </a:rPr>
                        <a:t>Initiate alarm; turn on lights around site of positive sensor.</a:t>
                      </a:r>
                    </a:p>
                  </a:txBody>
                  <a:tcPr marL="68580" marR="68580" marT="0" marB="0"/>
                </a:tc>
              </a:tr>
              <a:tr h="370840">
                <a:tc>
                  <a:txBody>
                    <a:bodyPr/>
                    <a:lstStyle/>
                    <a:p>
                      <a:pPr algn="just">
                        <a:spcAft>
                          <a:spcPts val="300"/>
                        </a:spcAft>
                      </a:pPr>
                      <a:r>
                        <a:rPr lang="en-GB" sz="1600" dirty="0">
                          <a:solidFill>
                            <a:srgbClr val="000000"/>
                          </a:solidFill>
                          <a:latin typeface="Arial"/>
                          <a:ea typeface="Times New Roman"/>
                          <a:cs typeface="Arial"/>
                        </a:rPr>
                        <a:t>Two or more sensors positive</a:t>
                      </a:r>
                    </a:p>
                  </a:txBody>
                  <a:tcPr marL="68580" marR="68580" marT="0" marB="0"/>
                </a:tc>
                <a:tc>
                  <a:txBody>
                    <a:bodyPr/>
                    <a:lstStyle/>
                    <a:p>
                      <a:pPr algn="just">
                        <a:spcAft>
                          <a:spcPts val="300"/>
                        </a:spcAft>
                      </a:pPr>
                      <a:r>
                        <a:rPr lang="en-GB" sz="1600">
                          <a:solidFill>
                            <a:srgbClr val="000000"/>
                          </a:solidFill>
                          <a:latin typeface="Arial"/>
                          <a:ea typeface="Times New Roman"/>
                          <a:cs typeface="Arial"/>
                        </a:rPr>
                        <a:t>Initiate alarm; turn on lights around sites of positive sensors; call police with location of suspected break-in.</a:t>
                      </a:r>
                    </a:p>
                  </a:txBody>
                  <a:tcPr marL="68580" marR="68580" marT="0" marB="0"/>
                </a:tc>
              </a:tr>
              <a:tr h="370840">
                <a:tc>
                  <a:txBody>
                    <a:bodyPr/>
                    <a:lstStyle/>
                    <a:p>
                      <a:pPr algn="just">
                        <a:spcAft>
                          <a:spcPts val="300"/>
                        </a:spcAft>
                      </a:pPr>
                      <a:r>
                        <a:rPr lang="en-GB" sz="1600" dirty="0">
                          <a:solidFill>
                            <a:srgbClr val="000000"/>
                          </a:solidFill>
                          <a:latin typeface="Arial"/>
                          <a:ea typeface="Times New Roman"/>
                          <a:cs typeface="Arial"/>
                        </a:rPr>
                        <a:t>Voltage drop of between 10% and 20%</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Switch to battery backup; run power supply test.</a:t>
                      </a:r>
                    </a:p>
                  </a:txBody>
                  <a:tcPr marL="68580" marR="68580" marT="0" marB="0"/>
                </a:tc>
              </a:tr>
              <a:tr h="370840">
                <a:tc>
                  <a:txBody>
                    <a:bodyPr/>
                    <a:lstStyle/>
                    <a:p>
                      <a:pPr algn="just">
                        <a:spcAft>
                          <a:spcPts val="300"/>
                        </a:spcAft>
                      </a:pPr>
                      <a:r>
                        <a:rPr lang="en-GB" sz="1600" dirty="0">
                          <a:solidFill>
                            <a:srgbClr val="000000"/>
                          </a:solidFill>
                          <a:latin typeface="Arial"/>
                          <a:ea typeface="Times New Roman"/>
                          <a:cs typeface="Arial"/>
                        </a:rPr>
                        <a:t>Voltage drop of more than 20%</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Switch to battery backup; initiate alarm; call police; run power supply test.</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Power supply failure</a:t>
                      </a:r>
                    </a:p>
                  </a:txBody>
                  <a:tcPr marL="68580" marR="68580" marT="0" marB="0"/>
                </a:tc>
                <a:tc>
                  <a:txBody>
                    <a:bodyPr/>
                    <a:lstStyle/>
                    <a:p>
                      <a:pPr algn="just">
                        <a:spcAft>
                          <a:spcPts val="300"/>
                        </a:spcAft>
                      </a:pPr>
                      <a:r>
                        <a:rPr lang="en-GB" sz="1600">
                          <a:solidFill>
                            <a:srgbClr val="000000"/>
                          </a:solidFill>
                          <a:latin typeface="Arial"/>
                          <a:ea typeface="Times New Roman"/>
                          <a:cs typeface="Arial"/>
                        </a:rPr>
                        <a:t>Call service technician.</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Sensor failure</a:t>
                      </a:r>
                    </a:p>
                  </a:txBody>
                  <a:tcPr marL="68580" marR="68580" marT="0" marB="0"/>
                </a:tc>
                <a:tc>
                  <a:txBody>
                    <a:bodyPr/>
                    <a:lstStyle/>
                    <a:p>
                      <a:pPr algn="just">
                        <a:spcAft>
                          <a:spcPts val="300"/>
                        </a:spcAft>
                      </a:pPr>
                      <a:r>
                        <a:rPr lang="en-GB" sz="1600">
                          <a:solidFill>
                            <a:srgbClr val="000000"/>
                          </a:solidFill>
                          <a:latin typeface="Arial"/>
                          <a:ea typeface="Times New Roman"/>
                          <a:cs typeface="Arial"/>
                        </a:rPr>
                        <a:t>Call service technician.</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Console panic button positive</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Initiate alarm; turn on lights around console; call police.</a:t>
                      </a:r>
                    </a:p>
                  </a:txBody>
                  <a:tcPr marL="68580" marR="68580" marT="0" marB="0"/>
                </a:tc>
              </a:tr>
              <a:tr h="327174">
                <a:tc>
                  <a:txBody>
                    <a:bodyPr/>
                    <a:lstStyle/>
                    <a:p>
                      <a:pPr algn="just">
                        <a:spcAft>
                          <a:spcPts val="300"/>
                        </a:spcAft>
                      </a:pPr>
                      <a:r>
                        <a:rPr lang="en-GB" sz="1600">
                          <a:solidFill>
                            <a:srgbClr val="000000"/>
                          </a:solidFill>
                          <a:latin typeface="Arial"/>
                          <a:ea typeface="Times New Roman"/>
                          <a:cs typeface="Arial"/>
                        </a:rPr>
                        <a:t>Clear alarms</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Switch off all active alarms; switch off all lights that have been switched on</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68580" marR="68580" marT="0" marB="0"/>
                </a:tc>
              </a:tr>
            </a:tbl>
          </a:graphicData>
        </a:graphic>
      </p:graphicFrame>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1046</TotalTime>
  <Words>2364</Words>
  <Application>Microsoft Macintosh PowerPoint</Application>
  <PresentationFormat>On-screen Show (4:3)</PresentationFormat>
  <Paragraphs>223</Paragraphs>
  <Slides>46</Slides>
  <Notes>8</Notes>
  <HiddenSlides>0</HiddenSlides>
  <MMClips>0</MMClips>
  <ScaleCrop>false</ScaleCrop>
  <HeadingPairs>
    <vt:vector size="4" baseType="variant">
      <vt:variant>
        <vt:lpstr>Design Template</vt:lpstr>
      </vt:variant>
      <vt:variant>
        <vt:i4>1</vt:i4>
      </vt:variant>
      <vt:variant>
        <vt:lpstr>Slide Titles</vt:lpstr>
      </vt:variant>
      <vt:variant>
        <vt:i4>46</vt:i4>
      </vt:variant>
    </vt:vector>
  </HeadingPairs>
  <TitlesOfParts>
    <vt:vector size="47" baseType="lpstr">
      <vt:lpstr>SE9</vt:lpstr>
      <vt:lpstr>Chapter 20- Embedded Systems</vt:lpstr>
      <vt:lpstr>Topics covered</vt:lpstr>
      <vt:lpstr>Embedded software</vt:lpstr>
      <vt:lpstr>Responsiveness</vt:lpstr>
      <vt:lpstr>Definition</vt:lpstr>
      <vt:lpstr>Embedded system characteristics</vt:lpstr>
      <vt:lpstr>Embedded system design</vt:lpstr>
      <vt:lpstr>Reactive systems</vt:lpstr>
      <vt:lpstr>Stimuli and responses for a burglar alarm system </vt:lpstr>
      <vt:lpstr>A general model of an embedded real-time system </vt:lpstr>
      <vt:lpstr>Architectural considerations</vt:lpstr>
      <vt:lpstr>Sensor and actuator processes </vt:lpstr>
      <vt:lpstr>System elements</vt:lpstr>
      <vt:lpstr>Design process activities</vt:lpstr>
      <vt:lpstr>Process coordination</vt:lpstr>
      <vt:lpstr>Producer/consumer processes sharing a circular buffer </vt:lpstr>
      <vt:lpstr>Mutual exclusion</vt:lpstr>
      <vt:lpstr>Real-time system modelling</vt:lpstr>
      <vt:lpstr>State machine model of a petrol (gas) pump </vt:lpstr>
      <vt:lpstr>Real-time programming</vt:lpstr>
      <vt:lpstr>Architectural patterns for embedded systems</vt:lpstr>
      <vt:lpstr>The Observe and React pattern </vt:lpstr>
      <vt:lpstr>Observe and React process structure</vt:lpstr>
      <vt:lpstr>Process structure for a burglar alarm system </vt:lpstr>
      <vt:lpstr>The Environmental Control pattern </vt:lpstr>
      <vt:lpstr>Environmental Control process structure </vt:lpstr>
      <vt:lpstr>Control system architecture for an anti-skid braking system </vt:lpstr>
      <vt:lpstr>The Process Pipeline pattern </vt:lpstr>
      <vt:lpstr>Process Pipeline process structure </vt:lpstr>
      <vt:lpstr>Neutron flux data acquisition </vt:lpstr>
      <vt:lpstr>Timing analysis</vt:lpstr>
      <vt:lpstr>Timing requirements for the burglar alarm system </vt:lpstr>
      <vt:lpstr>Alarm process timing </vt:lpstr>
      <vt:lpstr>Real-time operating systems</vt:lpstr>
      <vt:lpstr>Operating system components</vt:lpstr>
      <vt:lpstr>Non-stop system components</vt:lpstr>
      <vt:lpstr>Components of a real-time operating system </vt:lpstr>
      <vt:lpstr>Process priority</vt:lpstr>
      <vt:lpstr>Interrupt servicing</vt:lpstr>
      <vt:lpstr>Periodic process servicing</vt:lpstr>
      <vt:lpstr>Process management</vt:lpstr>
      <vt:lpstr>Figure 20.18 RTOS actions required to start a process </vt:lpstr>
      <vt:lpstr>Process switching</vt:lpstr>
      <vt:lpstr>Scheduling strategies</vt:lpstr>
      <vt:lpstr>Key points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20</dc:title>
  <dc:creator>Ian Sommerville</dc:creator>
  <cp:lastModifiedBy>Ian Sommerville</cp:lastModifiedBy>
  <cp:revision>5</cp:revision>
  <dcterms:created xsi:type="dcterms:W3CDTF">2010-02-09T12:39:33Z</dcterms:created>
  <dcterms:modified xsi:type="dcterms:W3CDTF">2010-02-09T15:34:50Z</dcterms:modified>
</cp:coreProperties>
</file>