
<file path=[Content_Types].xml><?xml version="1.0" encoding="utf-8"?>
<Types xmlns="http://schemas.openxmlformats.org/package/2006/content-types">
  <Default Extension="bin" ContentType="application/vnd.openxmlformats-officedocument.presentationml.printerSettings"/>
  <Default Extension="rels" ContentType="application/vnd.openxmlformats-package.relationships+xml"/>
  <Override PartName="/ppt/slides/slide14.xml" ContentType="application/vnd.openxmlformats-officedocument.presentationml.slide+xml"/>
  <Default Extension="xml" ContentType="application/xml"/>
  <Override PartName="/ppt/slides/slide45.xml" ContentType="application/vnd.openxmlformats-officedocument.presentationml.slide+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docProps/core.xml" ContentType="application/vnd.openxmlformats-package.core-properties+xml"/>
  <Override PartName="/ppt/notesSlides/notesSlide7.xml" ContentType="application/vnd.openxmlformats-officedocument.presentationml.notesSlide+xml"/>
  <Override PartName="/ppt/slides/slide44.xml" ContentType="application/vnd.openxmlformats-officedocument.presentationml.slide+xml"/>
  <Override PartName="/ppt/handoutMasters/handoutMaster1.xml" ContentType="application/vnd.openxmlformats-officedocument.presentationml.handoutMaster+xml"/>
  <Override PartName="/ppt/slides/slide27.xml" ContentType="application/vnd.openxmlformats-officedocument.presentationml.slide+xml"/>
  <Override PartName="/ppt/slides/slide20.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43.xml" ContentType="application/vnd.openxmlformats-officedocument.presentationml.slide+xml"/>
  <Override PartName="/ppt/slides/slide26.xml" ContentType="application/vnd.openxmlformats-officedocument.presentationml.slide+xml"/>
  <Override PartName="/ppt/slides/slide35.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5.xml" ContentType="application/vnd.openxmlformats-officedocument.presentationml.notesSlide+xml"/>
  <Override PartName="/ppt/slides/slide42.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notesSlides/notesSlide4.xml" ContentType="application/vnd.openxmlformats-officedocument.presentationml.notesSlide+xml"/>
  <Override PartName="/ppt/slides/slide41.xml" ContentType="application/vnd.openxmlformats-officedocument.presentationml.slide+xml"/>
  <Override PartName="/ppt/theme/theme3.xml" ContentType="application/vnd.openxmlformats-officedocument.theme+xml"/>
  <Override PartName="/ppt/slides/slide24.xml" ContentType="application/vnd.openxmlformats-officedocument.presentationml.slide+xml"/>
  <Override PartName="/ppt/notesSlides/notesSlide10.xml" ContentType="application/vnd.openxmlformats-officedocument.presentationml.notes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Default Extension="jpeg" ContentType="image/jpeg"/>
  <Override PartName="/ppt/viewProps.xml" ContentType="application/vnd.openxmlformats-officedocument.presentationml.viewProps+xml"/>
  <Override PartName="/ppt/notesSlides/notesSlide11.xml" ContentType="application/vnd.openxmlformats-officedocument.presentationml.notesSlide+xml"/>
  <Override PartName="/ppt/notesSlides/notesSlide3.xml" ContentType="application/vnd.openxmlformats-officedocument.presentationml.notesSlide+xml"/>
  <Override PartName="/ppt/slides/slide40.xml" ContentType="application/vnd.openxmlformats-officedocument.presentationml.slide+xml"/>
  <Override PartName="/ppt/theme/theme2.xml" ContentType="application/vnd.openxmlformats-officedocument.theme+xml"/>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slides/slide46.xml" ContentType="application/vnd.openxmlformats-officedocument.presentationml.slide+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pdf" ContentType="application/pdf"/>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60" r:id="rId1"/>
  </p:sldMasterIdLst>
  <p:notesMasterIdLst>
    <p:notesMasterId r:id="rId48"/>
  </p:notesMasterIdLst>
  <p:handoutMasterIdLst>
    <p:handoutMasterId r:id="rId49"/>
  </p:handoutMasterIdLst>
  <p:sldIdLst>
    <p:sldId id="256" r:id="rId2"/>
    <p:sldId id="258" r:id="rId3"/>
    <p:sldId id="336" r:id="rId4"/>
    <p:sldId id="337" r:id="rId5"/>
    <p:sldId id="338" r:id="rId6"/>
    <p:sldId id="329" r:id="rId7"/>
    <p:sldId id="343" r:id="rId8"/>
    <p:sldId id="355" r:id="rId9"/>
    <p:sldId id="367" r:id="rId10"/>
    <p:sldId id="357" r:id="rId11"/>
    <p:sldId id="339" r:id="rId12"/>
    <p:sldId id="368" r:id="rId13"/>
    <p:sldId id="369" r:id="rId14"/>
    <p:sldId id="340" r:id="rId15"/>
    <p:sldId id="341" r:id="rId16"/>
    <p:sldId id="342" r:id="rId17"/>
    <p:sldId id="363" r:id="rId18"/>
    <p:sldId id="332" r:id="rId19"/>
    <p:sldId id="364" r:id="rId20"/>
    <p:sldId id="344" r:id="rId21"/>
    <p:sldId id="371" r:id="rId22"/>
    <p:sldId id="370" r:id="rId23"/>
    <p:sldId id="333" r:id="rId24"/>
    <p:sldId id="356" r:id="rId25"/>
    <p:sldId id="372" r:id="rId26"/>
    <p:sldId id="365" r:id="rId27"/>
    <p:sldId id="366" r:id="rId28"/>
    <p:sldId id="345" r:id="rId29"/>
    <p:sldId id="346" r:id="rId30"/>
    <p:sldId id="347" r:id="rId31"/>
    <p:sldId id="353" r:id="rId32"/>
    <p:sldId id="358" r:id="rId33"/>
    <p:sldId id="359" r:id="rId34"/>
    <p:sldId id="362" r:id="rId35"/>
    <p:sldId id="373" r:id="rId36"/>
    <p:sldId id="374" r:id="rId37"/>
    <p:sldId id="354" r:id="rId38"/>
    <p:sldId id="360" r:id="rId39"/>
    <p:sldId id="361" r:id="rId40"/>
    <p:sldId id="375" r:id="rId41"/>
    <p:sldId id="348" r:id="rId42"/>
    <p:sldId id="350" r:id="rId43"/>
    <p:sldId id="351" r:id="rId44"/>
    <p:sldId id="352" r:id="rId45"/>
    <p:sldId id="349" r:id="rId46"/>
    <p:sldId id="289" r:id="rId47"/>
  </p:sldIdLst>
  <p:sldSz cx="9906000" cy="6858000" type="A4"/>
  <p:notesSz cx="6629400" cy="97536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useTimings="0">
    <p:present/>
    <p:sldAll/>
    <p:penClr>
      <a:schemeClr val="tx1"/>
    </p:penClr>
  </p:showPr>
  <p:clrMru>
    <a:srgbClr val="FFFF00"/>
    <a:srgbClr val="FF00FF"/>
    <a:srgbClr val="00FFFF"/>
    <a:srgbClr val="0000FF"/>
    <a:srgbClr val="00FF00"/>
    <a:srgbClr val="FF0000"/>
    <a:srgbClr val="FFFFFF"/>
    <a:srgbClr val="008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SorterView">
  <p:normalViewPr>
    <p:restoredLeft sz="32787"/>
    <p:restoredTop sz="90929"/>
  </p:normalViewPr>
  <p:slideViewPr>
    <p:cSldViewPr>
      <p:cViewPr varScale="1">
        <p:scale>
          <a:sx n="91" d="100"/>
          <a:sy n="91" d="100"/>
        </p:scale>
        <p:origin x="-96" y="-52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interSettings" Target="printerSettings/printerSettings1.bin"/><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00100" y="463550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a:t>Click to edit Master notes styles</a:t>
            </a:r>
          </a:p>
          <a:p>
            <a:pPr lvl="1"/>
            <a:r>
              <a:rPr lang="en-GB"/>
              <a:t>Second Level</a:t>
            </a:r>
          </a:p>
          <a:p>
            <a:pPr lvl="2"/>
            <a:r>
              <a:rPr lang="en-GB"/>
              <a:t>Third Level</a:t>
            </a:r>
          </a:p>
          <a:p>
            <a:pPr lvl="3"/>
            <a:r>
              <a:rPr lang="en-GB"/>
              <a:t>Fourth Level</a:t>
            </a:r>
          </a:p>
          <a:p>
            <a:pPr lvl="4"/>
            <a:r>
              <a:rPr lang="en-GB"/>
              <a:t>Fifth Level</a:t>
            </a:r>
          </a:p>
        </p:txBody>
      </p:sp>
      <p:sp>
        <p:nvSpPr>
          <p:cNvPr id="2051" name="Rectangle 3"/>
          <p:cNvSpPr>
            <a:spLocks noGrp="1" noRot="1" noChangeAspect="1" noChangeArrowheads="1" noTextEdit="1"/>
          </p:cNvSpPr>
          <p:nvPr>
            <p:ph type="sldImg" idx="2"/>
          </p:nvPr>
        </p:nvSpPr>
        <p:spPr bwMode="auto">
          <a:xfrm>
            <a:off x="847725" y="850900"/>
            <a:ext cx="4933950" cy="3416300"/>
          </a:xfrm>
          <a:prstGeom prst="rect">
            <a:avLst/>
          </a:prstGeom>
          <a:noFill/>
          <a:ln w="12700">
            <a:solidFill>
              <a:schemeClr val="tx1"/>
            </a:solidFill>
            <a:miter lim="800000"/>
            <a:headEnd/>
            <a:tailEnd/>
          </a:ln>
          <a:effectLst/>
        </p:spPr>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en-US"/>
          </a:p>
        </p:txBody>
      </p:sp>
      <p:sp>
        <p:nvSpPr>
          <p:cNvPr id="5123" name="Rectangle 3"/>
          <p:cNvSpPr>
            <a:spLocks noGrp="1" noRot="1" noChangeAspect="1" noChangeArrowheads="1" noTextEdit="1"/>
          </p:cNvSpPr>
          <p:nvPr>
            <p:ph type="sldImg"/>
          </p:nvPr>
        </p:nvSpPr>
        <p:spPr>
          <a:xfrm>
            <a:off x="1303338" y="830263"/>
            <a:ext cx="3997325" cy="2768600"/>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en-US"/>
          </a:p>
        </p:txBody>
      </p:sp>
      <p:sp>
        <p:nvSpPr>
          <p:cNvPr id="5123" name="Rectangle 3"/>
          <p:cNvSpPr>
            <a:spLocks noGrp="1" noRot="1" noChangeAspect="1" noChangeArrowheads="1" noTextEdit="1"/>
          </p:cNvSpPr>
          <p:nvPr>
            <p:ph type="sldImg"/>
          </p:nvPr>
        </p:nvSpPr>
        <p:spPr>
          <a:xfrm>
            <a:off x="1303338" y="830263"/>
            <a:ext cx="3997325" cy="2768600"/>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1E11656E-01C9-734C-BFB1-7A131E409E64}" type="datetime1">
              <a:rPr lang="en-US" smtClean="0"/>
              <a:t>2/7/10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21 Aspect-oriented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95300" y="1600201"/>
            <a:ext cx="89154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98CD5648-2C69-4649-8663-73B72C5E8810}" type="datetime1">
              <a:rPr lang="en-US" smtClean="0"/>
              <a:t>2/7/10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21 Aspect-oriented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EDB338A9-0A39-944C-AFBA-C8EC08C91BA0}" type="datetime1">
              <a:rPr lang="en-US" smtClean="0"/>
              <a:t>2/7/10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21 Aspect-oriented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95300" y="1600201"/>
            <a:ext cx="89154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B74C9129-B1CB-8D46-8EFC-95FCF2E26CCD}" type="datetime1">
              <a:rPr lang="en-US" smtClean="0"/>
              <a:t>2/7/10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21 Aspect-oriented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02B88B9E-86F2-8F4A-A5B3-0391E3A35ECE}" type="datetime1">
              <a:rPr lang="en-US" smtClean="0"/>
              <a:t>2/7/10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21 Aspect-oriented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9530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503555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D9C7D5CB-185C-E74B-A55B-D649D1E5AFBC}" type="datetime1">
              <a:rPr lang="en-US" smtClean="0"/>
              <a:t>2/7/10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21 Aspect-oriented software engineering</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5032111"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5032111"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8692B051-8DFC-8E46-BD28-07700E7ED3BD}" type="datetime1">
              <a:rPr lang="en-US" smtClean="0"/>
              <a:t>2/7/10</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21 Aspect-oriented software engineering</a:t>
            </a:r>
            <a:endParaRPr lang="en-US"/>
          </a:p>
        </p:txBody>
      </p:sp>
      <p:sp>
        <p:nvSpPr>
          <p:cNvPr id="9"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325C0769-C344-E149-98A9-76E4896B42AB}" type="datetime1">
              <a:rPr lang="en-US" smtClean="0"/>
              <a:t>2/7/10</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21 Aspect-oriented software engineering</a:t>
            </a:r>
            <a:endParaRPr lang="en-US"/>
          </a:p>
        </p:txBody>
      </p:sp>
      <p:sp>
        <p:nvSpPr>
          <p:cNvPr id="5"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847F34BD-A15D-A242-AD02-B5C2265BB5B0}" type="datetime1">
              <a:rPr lang="en-US" smtClean="0"/>
              <a:t>2/7/10</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21 Aspect-oriented software engineering</a:t>
            </a:r>
            <a:endParaRPr lang="en-US"/>
          </a:p>
        </p:txBody>
      </p:sp>
      <p:sp>
        <p:nvSpPr>
          <p:cNvPr id="4"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872971" y="273051"/>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95300" y="1435101"/>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48E9580F-FD90-EC45-B5DC-EAAC308ED97F}" type="datetime1">
              <a:rPr lang="en-US" smtClean="0"/>
              <a:t>2/7/10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21 Aspect-oriented software engineering</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B50B2F90-9D11-3148-A324-242A0E6773FC}" type="datetime1">
              <a:rPr lang="en-US" smtClean="0"/>
              <a:t>2/7/10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21 Aspect-oriented software engineering</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95300" y="274638"/>
            <a:ext cx="7901001"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D1F82AE0-7718-F843-BEEE-FF750AB67845}" type="datetime1">
              <a:rPr lang="en-US" smtClean="0"/>
              <a:t>2/7/10</a:t>
            </a:fld>
            <a:endParaRPr lang="en-US"/>
          </a:p>
        </p:txBody>
      </p:sp>
      <p:sp>
        <p:nvSpPr>
          <p:cNvPr id="5" name="Footer Placeholder 4"/>
          <p:cNvSpPr>
            <a:spLocks noGrp="1"/>
          </p:cNvSpPr>
          <p:nvPr>
            <p:ph type="ftr" sz="quarter" idx="3"/>
          </p:nvPr>
        </p:nvSpPr>
        <p:spPr>
          <a:xfrm>
            <a:off x="3079750" y="6324600"/>
            <a:ext cx="377825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dirty="0" smtClean="0"/>
              <a:t>Chapter 21 Aspect-oriented software engineering</a:t>
            </a:r>
            <a:endParaRPr lang="en-US" dirty="0"/>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45CE82A-87C3-2841-AAF3-37DF1E34DC62}"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8396302" y="287213"/>
            <a:ext cx="1000778" cy="1143000"/>
          </a:xfrm>
          <a:prstGeom prst="rect">
            <a:avLst/>
          </a:prstGeom>
        </p:spPr>
      </p:pic>
      <p:cxnSp>
        <p:nvCxnSpPr>
          <p:cNvPr id="9" name="Straight Connector 8"/>
          <p:cNvCxnSpPr/>
          <p:nvPr/>
        </p:nvCxnSpPr>
        <p:spPr>
          <a:xfrm>
            <a:off x="495301" y="1419226"/>
            <a:ext cx="7914622"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df"/><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df"/><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df"/><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df"/><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df"/><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df"/><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df"/><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df"/><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df"/><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df"/><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33400" y="2209800"/>
            <a:ext cx="7901001" cy="1143000"/>
          </a:xfrm>
        </p:spPr>
        <p:txBody>
          <a:bodyPr/>
          <a:lstStyle/>
          <a:p>
            <a:r>
              <a:rPr lang="en-US" dirty="0" smtClean="0"/>
              <a:t>Chapter 21 - Aspect-oriented Software Development</a:t>
            </a:r>
            <a:endParaRPr lang="en-US" dirty="0"/>
          </a:p>
        </p:txBody>
      </p:sp>
      <p:sp>
        <p:nvSpPr>
          <p:cNvPr id="5" name="Content Placeholder 4"/>
          <p:cNvSpPr>
            <a:spLocks noGrp="1"/>
          </p:cNvSpPr>
          <p:nvPr>
            <p:ph idx="1"/>
          </p:nvPr>
        </p:nvSpPr>
        <p:spPr>
          <a:xfrm>
            <a:off x="495300" y="3886200"/>
            <a:ext cx="8915400" cy="2239964"/>
          </a:xfrm>
        </p:spPr>
        <p:txBody>
          <a:bodyPr/>
          <a:lstStyle/>
          <a:p>
            <a:pPr algn="ctr">
              <a:buNone/>
            </a:pPr>
            <a:r>
              <a:rPr lang="en-US" dirty="0" smtClean="0"/>
              <a:t>Lecture 1</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a:t>
            </a:fld>
            <a:endParaRPr lang="en-US"/>
          </a:p>
        </p:txBody>
      </p:sp>
      <p:sp>
        <p:nvSpPr>
          <p:cNvPr id="6" name="Footer Placeholder 5"/>
          <p:cNvSpPr>
            <a:spLocks noGrp="1"/>
          </p:cNvSpPr>
          <p:nvPr>
            <p:ph type="ftr" sz="quarter" idx="11"/>
          </p:nvPr>
        </p:nvSpPr>
        <p:spPr/>
        <p:txBody>
          <a:bodyPr/>
          <a:lstStyle/>
          <a:p>
            <a:r>
              <a:rPr lang="en-US" smtClean="0"/>
              <a:t>Chapter 21 Aspect-oriented software engineering</a:t>
            </a:r>
            <a:endParaRPr lang="en-US"/>
          </a:p>
        </p:txBody>
      </p:sp>
    </p:spTree>
  </p:cSld>
  <p:clrMapOvr>
    <a:masterClrMapping/>
  </p:clrMapOvr>
  <p:transition advTm="2000"/>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Scattering </a:t>
            </a:r>
            <a:r>
              <a:rPr lang="en-US" dirty="0"/>
              <a:t>of methods implementing secondary concerns</a:t>
            </a:r>
            <a:r>
              <a:rPr lang="en-GB" dirty="0" smtClean="0"/>
              <a:t> </a:t>
            </a:r>
            <a:endParaRPr lang="en-US" dirty="0"/>
          </a:p>
        </p:txBody>
      </p:sp>
      <p:pic>
        <p:nvPicPr>
          <p:cNvPr id="4" name="Content Placeholder 3" descr="Fig. 21.3 Scattering.eps"/>
          <p:cNvPicPr>
            <a:picLocks noGrp="1" noChangeAspect="1"/>
          </p:cNvPicPr>
          <p:nvPr>
            <p:ph idx="1"/>
          </p:nvPr>
        </p:nvPicPr>
        <mc:AlternateContent>
          <mc:Choice xmlns:ma="http://schemas.microsoft.com/office/mac/drawingml/2008/main" Requires="ma">
            <p:blipFill>
              <a:blip r:embed="rId2"/>
              <a:srcRect t="-21724" b="-21724"/>
              <a:stretch>
                <a:fillRect/>
              </a:stretch>
            </p:blipFill>
          </mc:Choice>
          <mc:Fallback>
            <p:blipFill>
              <a:blip r:embed="rId3"/>
              <a:srcRect t="-21724" b="-21724"/>
              <a:stretch>
                <a:fillRect/>
              </a:stretch>
            </p:blipFill>
          </mc:Fallback>
        </mc:AlternateContent>
        <p:spPr>
          <a:xfrm>
            <a:off x="685800" y="1752601"/>
            <a:ext cx="8405677" cy="4267199"/>
          </a:xfrm>
        </p:spPr>
      </p:pic>
      <p:sp>
        <p:nvSpPr>
          <p:cNvPr id="5" name="Slide Number Placeholder 4"/>
          <p:cNvSpPr>
            <a:spLocks noGrp="1"/>
          </p:cNvSpPr>
          <p:nvPr>
            <p:ph type="sldNum" sz="quarter" idx="12"/>
          </p:nvPr>
        </p:nvSpPr>
        <p:spPr/>
        <p:txBody>
          <a:bodyPr/>
          <a:lstStyle/>
          <a:p>
            <a:fld id="{745CE82A-87C3-2841-AAF3-37DF1E34DC62}"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Chapter 21 Aspect-oriented software engineering</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a:t>Aspects, join points and pointcuts</a:t>
            </a:r>
          </a:p>
        </p:txBody>
      </p:sp>
      <p:sp>
        <p:nvSpPr>
          <p:cNvPr id="225283" name="Rectangle 3"/>
          <p:cNvSpPr>
            <a:spLocks noGrp="1" noChangeArrowheads="1"/>
          </p:cNvSpPr>
          <p:nvPr>
            <p:ph idx="1"/>
          </p:nvPr>
        </p:nvSpPr>
        <p:spPr/>
        <p:txBody>
          <a:bodyPr/>
          <a:lstStyle/>
          <a:p>
            <a:r>
              <a:rPr lang="en-US"/>
              <a:t>An aspect is an abstraction which implements a concern. It includes information where it should be included in a program.</a:t>
            </a:r>
          </a:p>
          <a:p>
            <a:r>
              <a:rPr lang="en-US"/>
              <a:t>A join point is a place in a program where an aspect may be included (woven).</a:t>
            </a:r>
          </a:p>
          <a:p>
            <a:r>
              <a:rPr lang="en-US"/>
              <a:t>A pointcut defines where (at which join points) the aspect will be included in the program.</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Chapter 21 Aspect-oriented software engineering</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 </a:t>
            </a:r>
            <a:r>
              <a:rPr lang="en-US" dirty="0"/>
              <a:t>used in aspect-oriented software engineering</a:t>
            </a:r>
            <a:r>
              <a:rPr lang="en-GB" dirty="0" smtClean="0"/>
              <a:t> </a:t>
            </a:r>
            <a:endParaRPr lang="en-US" dirty="0"/>
          </a:p>
        </p:txBody>
      </p:sp>
      <p:graphicFrame>
        <p:nvGraphicFramePr>
          <p:cNvPr id="4" name="Content Placeholder 3"/>
          <p:cNvGraphicFramePr>
            <a:graphicFrameLocks noGrp="1"/>
          </p:cNvGraphicFramePr>
          <p:nvPr>
            <p:ph idx="1"/>
          </p:nvPr>
        </p:nvGraphicFramePr>
        <p:xfrm>
          <a:off x="1183268" y="1985966"/>
          <a:ext cx="7503532" cy="3957633"/>
        </p:xfrm>
        <a:graphic>
          <a:graphicData uri="http://schemas.openxmlformats.org/drawingml/2006/table">
            <a:tbl>
              <a:tblPr firstRow="1" bandRow="1">
                <a:tableStyleId>{5C22544A-7EE6-4342-B048-85BDC9FD1C3A}</a:tableStyleId>
              </a:tblPr>
              <a:tblGrid>
                <a:gridCol w="2133286"/>
                <a:gridCol w="5370246"/>
              </a:tblGrid>
              <a:tr h="454021">
                <a:tc>
                  <a:txBody>
                    <a:bodyPr/>
                    <a:lstStyle/>
                    <a:p>
                      <a:pPr algn="just">
                        <a:spcBef>
                          <a:spcPts val="300"/>
                        </a:spcBef>
                        <a:spcAft>
                          <a:spcPts val="300"/>
                        </a:spcAft>
                      </a:pPr>
                      <a:r>
                        <a:rPr lang="en-GB" sz="1600" b="1" dirty="0" smtClean="0">
                          <a:solidFill>
                            <a:srgbClr val="000000"/>
                          </a:solidFill>
                          <a:latin typeface="Arial"/>
                          <a:ea typeface="Times New Roman"/>
                          <a:cs typeface="Arial"/>
                        </a:rPr>
                        <a:t>Term</a:t>
                      </a:r>
                      <a:endParaRPr lang="en-GB" sz="1600" b="1" dirty="0">
                        <a:solidFill>
                          <a:srgbClr val="000000"/>
                        </a:solidFill>
                        <a:latin typeface="Arial"/>
                        <a:ea typeface="Times New Roman"/>
                        <a:cs typeface="Arial"/>
                      </a:endParaRPr>
                    </a:p>
                  </a:txBody>
                  <a:tcPr marL="74295" marR="74295" marT="36195" marB="0"/>
                </a:tc>
                <a:tc>
                  <a:txBody>
                    <a:bodyPr/>
                    <a:lstStyle/>
                    <a:p>
                      <a:pPr algn="just">
                        <a:spcBef>
                          <a:spcPts val="300"/>
                        </a:spcBef>
                        <a:spcAft>
                          <a:spcPts val="300"/>
                        </a:spcAft>
                      </a:pPr>
                      <a:r>
                        <a:rPr lang="en-GB" sz="1600" b="1" dirty="0" smtClean="0">
                          <a:solidFill>
                            <a:srgbClr val="000000"/>
                          </a:solidFill>
                          <a:latin typeface="Arial"/>
                          <a:ea typeface="Times New Roman"/>
                          <a:cs typeface="Arial"/>
                        </a:rPr>
                        <a:t>Definition</a:t>
                      </a:r>
                      <a:endParaRPr lang="en-GB" sz="1600" b="1" dirty="0">
                        <a:solidFill>
                          <a:srgbClr val="000000"/>
                        </a:solidFill>
                        <a:latin typeface="Arial"/>
                        <a:ea typeface="Times New Roman"/>
                        <a:cs typeface="Arial"/>
                      </a:endParaRPr>
                    </a:p>
                  </a:txBody>
                  <a:tcPr marL="74295" marR="74295" marT="36195" marB="0"/>
                </a:tc>
              </a:tr>
              <a:tr h="454021">
                <a:tc>
                  <a:txBody>
                    <a:bodyPr/>
                    <a:lstStyle/>
                    <a:p>
                      <a:pPr algn="just">
                        <a:spcBef>
                          <a:spcPts val="300"/>
                        </a:spcBef>
                        <a:spcAft>
                          <a:spcPts val="300"/>
                        </a:spcAft>
                      </a:pPr>
                      <a:r>
                        <a:rPr lang="en-GB" sz="1600" dirty="0" smtClean="0">
                          <a:solidFill>
                            <a:srgbClr val="000000"/>
                          </a:solidFill>
                          <a:latin typeface="Arial"/>
                          <a:ea typeface="Times New Roman"/>
                          <a:cs typeface="Arial"/>
                        </a:rPr>
                        <a:t>advice</a:t>
                      </a:r>
                      <a:endParaRPr lang="en-GB" sz="1600" dirty="0">
                        <a:solidFill>
                          <a:srgbClr val="000000"/>
                        </a:solidFill>
                        <a:latin typeface="Arial"/>
                        <a:ea typeface="Times New Roman"/>
                        <a:cs typeface="Arial"/>
                      </a:endParaRPr>
                    </a:p>
                  </a:txBody>
                  <a:tcPr marL="74295" marR="74295" marT="0" marB="0"/>
                </a:tc>
                <a:tc>
                  <a:txBody>
                    <a:bodyPr/>
                    <a:lstStyle/>
                    <a:p>
                      <a:pPr algn="just">
                        <a:spcBef>
                          <a:spcPts val="300"/>
                        </a:spcBef>
                        <a:spcAft>
                          <a:spcPts val="300"/>
                        </a:spcAft>
                      </a:pPr>
                      <a:r>
                        <a:rPr lang="en-GB" sz="1600">
                          <a:solidFill>
                            <a:srgbClr val="000000"/>
                          </a:solidFill>
                          <a:latin typeface="Arial"/>
                          <a:ea typeface="Times New Roman"/>
                          <a:cs typeface="Arial"/>
                        </a:rPr>
                        <a:t>The code implementing a concern.</a:t>
                      </a:r>
                    </a:p>
                  </a:txBody>
                  <a:tcPr marL="74295" marR="74295" marT="0" marB="0"/>
                </a:tc>
              </a:tr>
              <a:tr h="778671">
                <a:tc>
                  <a:txBody>
                    <a:bodyPr/>
                    <a:lstStyle/>
                    <a:p>
                      <a:pPr algn="just">
                        <a:spcAft>
                          <a:spcPts val="300"/>
                        </a:spcAft>
                      </a:pPr>
                      <a:r>
                        <a:rPr lang="en-GB" sz="1600" dirty="0">
                          <a:solidFill>
                            <a:srgbClr val="000000"/>
                          </a:solidFill>
                          <a:latin typeface="Arial"/>
                          <a:ea typeface="Times New Roman"/>
                          <a:cs typeface="Arial"/>
                        </a:rPr>
                        <a:t>aspect</a:t>
                      </a:r>
                    </a:p>
                  </a:txBody>
                  <a:tcPr marL="74295" marR="74295" marT="0" marB="0"/>
                </a:tc>
                <a:tc>
                  <a:txBody>
                    <a:bodyPr/>
                    <a:lstStyle/>
                    <a:p>
                      <a:pPr algn="just">
                        <a:spcAft>
                          <a:spcPts val="300"/>
                        </a:spcAft>
                      </a:pPr>
                      <a:r>
                        <a:rPr lang="en-GB" sz="1600" dirty="0">
                          <a:solidFill>
                            <a:srgbClr val="000000"/>
                          </a:solidFill>
                          <a:latin typeface="Arial"/>
                          <a:ea typeface="Times New Roman"/>
                          <a:cs typeface="Arial"/>
                        </a:rPr>
                        <a:t>A program abstraction that defines a cross-cutting concern. It includes the definition of a </a:t>
                      </a:r>
                      <a:r>
                        <a:rPr lang="en-GB" sz="1600" dirty="0" err="1">
                          <a:solidFill>
                            <a:srgbClr val="000000"/>
                          </a:solidFill>
                          <a:latin typeface="Arial"/>
                          <a:ea typeface="Times New Roman"/>
                          <a:cs typeface="Arial"/>
                        </a:rPr>
                        <a:t>pointcut</a:t>
                      </a:r>
                      <a:r>
                        <a:rPr lang="en-GB" sz="1600" dirty="0">
                          <a:solidFill>
                            <a:srgbClr val="000000"/>
                          </a:solidFill>
                          <a:latin typeface="Arial"/>
                          <a:ea typeface="Times New Roman"/>
                          <a:cs typeface="Arial"/>
                        </a:rPr>
                        <a:t> and the advice associated with that concern.</a:t>
                      </a:r>
                    </a:p>
                  </a:txBody>
                  <a:tcPr marL="74295" marR="74295" marT="0" marB="0"/>
                </a:tc>
              </a:tr>
              <a:tr h="519114">
                <a:tc>
                  <a:txBody>
                    <a:bodyPr/>
                    <a:lstStyle/>
                    <a:p>
                      <a:pPr algn="just">
                        <a:spcAft>
                          <a:spcPts val="300"/>
                        </a:spcAft>
                      </a:pPr>
                      <a:r>
                        <a:rPr lang="en-GB" sz="1600">
                          <a:solidFill>
                            <a:srgbClr val="000000"/>
                          </a:solidFill>
                          <a:latin typeface="Arial"/>
                          <a:ea typeface="Times New Roman"/>
                          <a:cs typeface="Arial"/>
                        </a:rPr>
                        <a:t>join point</a:t>
                      </a:r>
                    </a:p>
                  </a:txBody>
                  <a:tcPr marL="74295" marR="74295" marT="0" marB="0"/>
                </a:tc>
                <a:tc>
                  <a:txBody>
                    <a:bodyPr/>
                    <a:lstStyle/>
                    <a:p>
                      <a:pPr algn="just">
                        <a:spcAft>
                          <a:spcPts val="300"/>
                        </a:spcAft>
                      </a:pPr>
                      <a:r>
                        <a:rPr lang="en-GB" sz="1600">
                          <a:solidFill>
                            <a:srgbClr val="000000"/>
                          </a:solidFill>
                          <a:latin typeface="Arial"/>
                          <a:ea typeface="Times New Roman"/>
                          <a:cs typeface="Arial"/>
                        </a:rPr>
                        <a:t>An event in an executing program where the advice associated with an aspect may be executed.</a:t>
                      </a:r>
                    </a:p>
                  </a:txBody>
                  <a:tcPr marL="74295" marR="74295" marT="0" marB="0"/>
                </a:tc>
              </a:tr>
              <a:tr h="454021">
                <a:tc>
                  <a:txBody>
                    <a:bodyPr/>
                    <a:lstStyle/>
                    <a:p>
                      <a:pPr algn="just">
                        <a:spcAft>
                          <a:spcPts val="300"/>
                        </a:spcAft>
                      </a:pPr>
                      <a:r>
                        <a:rPr lang="en-GB" sz="1600">
                          <a:solidFill>
                            <a:srgbClr val="000000"/>
                          </a:solidFill>
                          <a:latin typeface="Arial"/>
                          <a:ea typeface="Times New Roman"/>
                          <a:cs typeface="Arial"/>
                        </a:rPr>
                        <a:t>join point model</a:t>
                      </a:r>
                    </a:p>
                  </a:txBody>
                  <a:tcPr marL="74295" marR="74295" marT="0" marB="0"/>
                </a:tc>
                <a:tc>
                  <a:txBody>
                    <a:bodyPr/>
                    <a:lstStyle/>
                    <a:p>
                      <a:pPr algn="just">
                        <a:spcAft>
                          <a:spcPts val="300"/>
                        </a:spcAft>
                      </a:pPr>
                      <a:r>
                        <a:rPr lang="en-GB" sz="1600">
                          <a:solidFill>
                            <a:srgbClr val="000000"/>
                          </a:solidFill>
                          <a:latin typeface="Arial"/>
                          <a:ea typeface="Times New Roman"/>
                          <a:cs typeface="Arial"/>
                        </a:rPr>
                        <a:t>The set of events that may be referenced in a pointcut.</a:t>
                      </a:r>
                    </a:p>
                  </a:txBody>
                  <a:tcPr marL="74295" marR="74295" marT="0" marB="0"/>
                </a:tc>
              </a:tr>
              <a:tr h="778671">
                <a:tc>
                  <a:txBody>
                    <a:bodyPr/>
                    <a:lstStyle/>
                    <a:p>
                      <a:pPr algn="just">
                        <a:spcAft>
                          <a:spcPts val="300"/>
                        </a:spcAft>
                      </a:pPr>
                      <a:r>
                        <a:rPr lang="en-GB" sz="1600">
                          <a:solidFill>
                            <a:srgbClr val="000000"/>
                          </a:solidFill>
                          <a:latin typeface="Arial"/>
                          <a:ea typeface="Times New Roman"/>
                          <a:cs typeface="Arial"/>
                        </a:rPr>
                        <a:t>pointcut</a:t>
                      </a:r>
                    </a:p>
                  </a:txBody>
                  <a:tcPr marL="74295" marR="74295" marT="0" marB="0"/>
                </a:tc>
                <a:tc>
                  <a:txBody>
                    <a:bodyPr/>
                    <a:lstStyle/>
                    <a:p>
                      <a:pPr algn="just">
                        <a:spcAft>
                          <a:spcPts val="300"/>
                        </a:spcAft>
                      </a:pPr>
                      <a:r>
                        <a:rPr lang="en-GB" sz="1600" dirty="0">
                          <a:solidFill>
                            <a:srgbClr val="000000"/>
                          </a:solidFill>
                          <a:latin typeface="Arial"/>
                          <a:ea typeface="Times New Roman"/>
                          <a:cs typeface="Arial"/>
                        </a:rPr>
                        <a:t>A statement, included in an aspect, that defines the join points where the associated aspect advice should be executed.</a:t>
                      </a:r>
                    </a:p>
                  </a:txBody>
                  <a:tcPr marL="74295" marR="74295" marT="0" marB="0"/>
                </a:tc>
              </a:tr>
              <a:tr h="519114">
                <a:tc>
                  <a:txBody>
                    <a:bodyPr/>
                    <a:lstStyle/>
                    <a:p>
                      <a:pPr algn="just">
                        <a:spcAft>
                          <a:spcPts val="300"/>
                        </a:spcAft>
                      </a:pPr>
                      <a:r>
                        <a:rPr lang="en-GB" sz="1600">
                          <a:solidFill>
                            <a:srgbClr val="000000"/>
                          </a:solidFill>
                          <a:latin typeface="Arial"/>
                          <a:ea typeface="Times New Roman"/>
                          <a:cs typeface="Arial"/>
                        </a:rPr>
                        <a:t>weaving</a:t>
                      </a:r>
                    </a:p>
                  </a:txBody>
                  <a:tcPr marL="74295" marR="74295" marT="0" marB="36195"/>
                </a:tc>
                <a:tc>
                  <a:txBody>
                    <a:bodyPr/>
                    <a:lstStyle/>
                    <a:p>
                      <a:pPr algn="just">
                        <a:spcAft>
                          <a:spcPts val="300"/>
                        </a:spcAft>
                      </a:pPr>
                      <a:r>
                        <a:rPr lang="en-GB" sz="1600" dirty="0">
                          <a:solidFill>
                            <a:srgbClr val="000000"/>
                          </a:solidFill>
                          <a:latin typeface="Arial"/>
                          <a:ea typeface="Times New Roman"/>
                          <a:cs typeface="Arial"/>
                        </a:rPr>
                        <a:t>The incorporation of advice code at the specified join points by an aspect weaver.</a:t>
                      </a:r>
                      <a:r>
                        <a:rPr lang="en-GB" sz="1600" dirty="0" smtClean="0">
                          <a:solidFill>
                            <a:srgbClr val="000000"/>
                          </a:solidFill>
                          <a:latin typeface="Arial"/>
                          <a:ea typeface="Times New Roman"/>
                          <a:cs typeface="Arial"/>
                        </a:rPr>
                        <a:t> </a:t>
                      </a:r>
                      <a:endParaRPr lang="en-GB" sz="1600" dirty="0">
                        <a:solidFill>
                          <a:srgbClr val="000000"/>
                        </a:solidFill>
                        <a:latin typeface="Arial"/>
                        <a:ea typeface="Times New Roman"/>
                        <a:cs typeface="Arial"/>
                      </a:endParaRPr>
                    </a:p>
                  </a:txBody>
                  <a:tcPr marL="74295" marR="74295" marT="0" marB="0"/>
                </a:tc>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12</a:t>
            </a:fld>
            <a:endParaRPr lang="en-US"/>
          </a:p>
        </p:txBody>
      </p:sp>
      <p:sp>
        <p:nvSpPr>
          <p:cNvPr id="6" name="Footer Placeholder 5"/>
          <p:cNvSpPr>
            <a:spLocks noGrp="1"/>
          </p:cNvSpPr>
          <p:nvPr>
            <p:ph type="ftr" sz="quarter" idx="11"/>
          </p:nvPr>
        </p:nvSpPr>
        <p:spPr/>
        <p:txBody>
          <a:bodyPr/>
          <a:lstStyle/>
          <a:p>
            <a:r>
              <a:rPr lang="en-US" smtClean="0"/>
              <a:t>Chapter 21 Aspect-oriented software engineering</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authentication aspect</a:t>
            </a:r>
            <a:r>
              <a:rPr lang="en-GB" dirty="0" smtClean="0"/>
              <a:t> </a:t>
            </a:r>
            <a:endParaRPr lang="en-US" dirty="0"/>
          </a:p>
        </p:txBody>
      </p:sp>
      <p:sp>
        <p:nvSpPr>
          <p:cNvPr id="4" name="TextBox 3"/>
          <p:cNvSpPr txBox="1"/>
          <p:nvPr/>
        </p:nvSpPr>
        <p:spPr>
          <a:xfrm>
            <a:off x="1112458" y="1565731"/>
            <a:ext cx="8109912" cy="5139869"/>
          </a:xfrm>
          <a:prstGeom prst="rect">
            <a:avLst/>
          </a:prstGeom>
          <a:noFill/>
        </p:spPr>
        <p:txBody>
          <a:bodyPr wrap="none" rtlCol="0">
            <a:spAutoFit/>
          </a:bodyPr>
          <a:lstStyle/>
          <a:p>
            <a:r>
              <a:rPr lang="en-GB" sz="1600" b="1" dirty="0">
                <a:latin typeface="Arial"/>
                <a:cs typeface="Arial"/>
              </a:rPr>
              <a:t>aspect</a:t>
            </a:r>
            <a:r>
              <a:rPr lang="en-GB" sz="1600" dirty="0">
                <a:latin typeface="Arial"/>
                <a:cs typeface="Arial"/>
              </a:rPr>
              <a:t> authentication</a:t>
            </a:r>
          </a:p>
          <a:p>
            <a:r>
              <a:rPr lang="en-GB" sz="1600" dirty="0">
                <a:latin typeface="Arial"/>
                <a:cs typeface="Arial"/>
              </a:rPr>
              <a:t>{</a:t>
            </a:r>
            <a:br>
              <a:rPr lang="en-GB" sz="1600" dirty="0">
                <a:latin typeface="Arial"/>
                <a:cs typeface="Arial"/>
              </a:rPr>
            </a:br>
            <a:r>
              <a:rPr lang="en-GB" sz="1600" dirty="0">
                <a:latin typeface="Arial"/>
                <a:cs typeface="Arial"/>
              </a:rPr>
              <a:t>	</a:t>
            </a:r>
            <a:r>
              <a:rPr lang="en-GB" sz="1600" b="1" dirty="0">
                <a:latin typeface="Arial"/>
                <a:cs typeface="Arial"/>
              </a:rPr>
              <a:t>before: call </a:t>
            </a:r>
            <a:r>
              <a:rPr lang="en-GB" sz="1600" dirty="0">
                <a:latin typeface="Arial"/>
                <a:cs typeface="Arial"/>
              </a:rPr>
              <a:t>(public void update* (..))   // this is a </a:t>
            </a:r>
            <a:r>
              <a:rPr lang="en-GB" sz="1600" dirty="0" err="1">
                <a:latin typeface="Arial"/>
                <a:cs typeface="Arial"/>
              </a:rPr>
              <a:t>pointcut</a:t>
            </a:r>
            <a:r>
              <a:rPr lang="en-GB" sz="1600" dirty="0">
                <a:latin typeface="Arial"/>
                <a:cs typeface="Arial"/>
              </a:rPr>
              <a:t> </a:t>
            </a:r>
            <a:br>
              <a:rPr lang="en-GB" sz="1600" dirty="0">
                <a:latin typeface="Arial"/>
                <a:cs typeface="Arial"/>
              </a:rPr>
            </a:br>
            <a:r>
              <a:rPr lang="en-GB" sz="1600" dirty="0">
                <a:latin typeface="Arial"/>
                <a:cs typeface="Arial"/>
              </a:rPr>
              <a:t>	{</a:t>
            </a:r>
          </a:p>
          <a:p>
            <a:r>
              <a:rPr lang="en-GB" sz="1600" dirty="0">
                <a:latin typeface="Arial"/>
                <a:cs typeface="Arial"/>
              </a:rPr>
              <a:t>		// this is the advice that should be executed when woven into</a:t>
            </a:r>
          </a:p>
          <a:p>
            <a:r>
              <a:rPr lang="en-GB" sz="1600" dirty="0">
                <a:latin typeface="Arial"/>
                <a:cs typeface="Arial"/>
              </a:rPr>
              <a:t>		// the executing system</a:t>
            </a:r>
            <a:br>
              <a:rPr lang="en-GB" sz="1600" dirty="0">
                <a:latin typeface="Arial"/>
                <a:cs typeface="Arial"/>
              </a:rPr>
            </a:br>
            <a:r>
              <a:rPr lang="en-GB" sz="1600" dirty="0">
                <a:latin typeface="Arial"/>
                <a:cs typeface="Arial"/>
              </a:rPr>
              <a:t>		</a:t>
            </a:r>
            <a:r>
              <a:rPr lang="en-GB" sz="1600" b="1" dirty="0" err="1">
                <a:latin typeface="Arial"/>
                <a:cs typeface="Arial"/>
              </a:rPr>
              <a:t>int</a:t>
            </a:r>
            <a:r>
              <a:rPr lang="en-GB" sz="1600" dirty="0">
                <a:latin typeface="Arial"/>
                <a:cs typeface="Arial"/>
              </a:rPr>
              <a:t> tries = 0 ; </a:t>
            </a:r>
          </a:p>
          <a:p>
            <a:r>
              <a:rPr lang="en-GB" sz="1600" dirty="0">
                <a:latin typeface="Arial"/>
                <a:cs typeface="Arial"/>
              </a:rPr>
              <a:t>		</a:t>
            </a:r>
            <a:r>
              <a:rPr lang="en-GB" sz="1600" b="1" dirty="0">
                <a:latin typeface="Arial"/>
                <a:cs typeface="Arial"/>
              </a:rPr>
              <a:t>string </a:t>
            </a:r>
            <a:r>
              <a:rPr lang="en-GB" sz="1600" dirty="0" err="1">
                <a:latin typeface="Arial"/>
                <a:cs typeface="Arial"/>
              </a:rPr>
              <a:t>userPassword</a:t>
            </a:r>
            <a:r>
              <a:rPr lang="en-GB" sz="1600" dirty="0">
                <a:latin typeface="Arial"/>
                <a:cs typeface="Arial"/>
              </a:rPr>
              <a:t> = </a:t>
            </a:r>
            <a:r>
              <a:rPr lang="en-GB" sz="1600" dirty="0" err="1">
                <a:latin typeface="Arial"/>
                <a:cs typeface="Arial"/>
              </a:rPr>
              <a:t>Password.Get</a:t>
            </a:r>
            <a:r>
              <a:rPr lang="en-GB" sz="1600" dirty="0">
                <a:latin typeface="Arial"/>
                <a:cs typeface="Arial"/>
              </a:rPr>
              <a:t> ( tries ) ;</a:t>
            </a:r>
            <a:br>
              <a:rPr lang="en-GB" sz="1600" dirty="0">
                <a:latin typeface="Arial"/>
                <a:cs typeface="Arial"/>
              </a:rPr>
            </a:br>
            <a:r>
              <a:rPr lang="en-GB" sz="1600" dirty="0">
                <a:latin typeface="Arial"/>
                <a:cs typeface="Arial"/>
              </a:rPr>
              <a:t>		</a:t>
            </a:r>
            <a:r>
              <a:rPr lang="en-GB" sz="1600" b="1" dirty="0">
                <a:latin typeface="Arial"/>
                <a:cs typeface="Arial"/>
              </a:rPr>
              <a:t>while</a:t>
            </a:r>
            <a:r>
              <a:rPr lang="en-GB" sz="1600" dirty="0">
                <a:latin typeface="Arial"/>
                <a:cs typeface="Arial"/>
              </a:rPr>
              <a:t> (tries &lt; 3 &amp;&amp; </a:t>
            </a:r>
            <a:r>
              <a:rPr lang="en-GB" sz="1600" dirty="0" err="1">
                <a:latin typeface="Arial"/>
                <a:cs typeface="Arial"/>
              </a:rPr>
              <a:t>userPassword</a:t>
            </a:r>
            <a:r>
              <a:rPr lang="en-GB" sz="1600" dirty="0">
                <a:latin typeface="Arial"/>
                <a:cs typeface="Arial"/>
              </a:rPr>
              <a:t> != </a:t>
            </a:r>
            <a:r>
              <a:rPr lang="en-GB" sz="1600" dirty="0" err="1">
                <a:latin typeface="Arial"/>
                <a:cs typeface="Arial"/>
              </a:rPr>
              <a:t>thisUser.password</a:t>
            </a:r>
            <a:r>
              <a:rPr lang="en-GB" sz="1600" dirty="0">
                <a:latin typeface="Arial"/>
                <a:cs typeface="Arial"/>
              </a:rPr>
              <a:t> ( ) )</a:t>
            </a:r>
            <a:br>
              <a:rPr lang="en-GB" sz="1600" dirty="0">
                <a:latin typeface="Arial"/>
                <a:cs typeface="Arial"/>
              </a:rPr>
            </a:br>
            <a:r>
              <a:rPr lang="en-GB" sz="1600" dirty="0">
                <a:latin typeface="Arial"/>
                <a:cs typeface="Arial"/>
              </a:rPr>
              <a:t>		{</a:t>
            </a:r>
            <a:br>
              <a:rPr lang="en-GB" sz="1600" dirty="0">
                <a:latin typeface="Arial"/>
                <a:cs typeface="Arial"/>
              </a:rPr>
            </a:br>
            <a:r>
              <a:rPr lang="en-GB" sz="1600" dirty="0">
                <a:latin typeface="Arial"/>
                <a:cs typeface="Arial"/>
              </a:rPr>
              <a:t>			// allow 3 tries to get the password right</a:t>
            </a:r>
            <a:br>
              <a:rPr lang="en-GB" sz="1600" dirty="0">
                <a:latin typeface="Arial"/>
                <a:cs typeface="Arial"/>
              </a:rPr>
            </a:br>
            <a:r>
              <a:rPr lang="en-GB" sz="1600" dirty="0">
                <a:latin typeface="Arial"/>
                <a:cs typeface="Arial"/>
              </a:rPr>
              <a:t>			tries = tries + 1 ;</a:t>
            </a:r>
            <a:br>
              <a:rPr lang="en-GB" sz="1600" dirty="0">
                <a:latin typeface="Arial"/>
                <a:cs typeface="Arial"/>
              </a:rPr>
            </a:br>
            <a:r>
              <a:rPr lang="en-GB" sz="1600" dirty="0">
                <a:latin typeface="Arial"/>
                <a:cs typeface="Arial"/>
              </a:rPr>
              <a:t>			</a:t>
            </a:r>
            <a:r>
              <a:rPr lang="en-GB" sz="1600" dirty="0" err="1">
                <a:latin typeface="Arial"/>
                <a:cs typeface="Arial"/>
              </a:rPr>
              <a:t>userPassword</a:t>
            </a:r>
            <a:r>
              <a:rPr lang="en-GB" sz="1600" dirty="0">
                <a:latin typeface="Arial"/>
                <a:cs typeface="Arial"/>
              </a:rPr>
              <a:t> = </a:t>
            </a:r>
            <a:r>
              <a:rPr lang="en-GB" sz="1600" dirty="0" err="1">
                <a:latin typeface="Arial"/>
                <a:cs typeface="Arial"/>
              </a:rPr>
              <a:t>Password.Get</a:t>
            </a:r>
            <a:r>
              <a:rPr lang="en-GB" sz="1600" dirty="0">
                <a:latin typeface="Arial"/>
                <a:cs typeface="Arial"/>
              </a:rPr>
              <a:t> ( tries ) ;</a:t>
            </a:r>
            <a:br>
              <a:rPr lang="en-GB" sz="1600" dirty="0">
                <a:latin typeface="Arial"/>
                <a:cs typeface="Arial"/>
              </a:rPr>
            </a:br>
            <a:r>
              <a:rPr lang="en-GB" sz="1600" dirty="0">
                <a:latin typeface="Arial"/>
                <a:cs typeface="Arial"/>
              </a:rPr>
              <a:t>		} </a:t>
            </a:r>
            <a:br>
              <a:rPr lang="en-GB" sz="1600" dirty="0">
                <a:latin typeface="Arial"/>
                <a:cs typeface="Arial"/>
              </a:rPr>
            </a:br>
            <a:r>
              <a:rPr lang="en-GB" sz="1600" dirty="0">
                <a:latin typeface="Arial"/>
                <a:cs typeface="Arial"/>
              </a:rPr>
              <a:t>		</a:t>
            </a:r>
            <a:r>
              <a:rPr lang="en-GB" sz="1600" b="1" dirty="0">
                <a:latin typeface="Arial"/>
                <a:cs typeface="Arial"/>
              </a:rPr>
              <a:t>if</a:t>
            </a:r>
            <a:r>
              <a:rPr lang="en-GB" sz="1600" dirty="0">
                <a:latin typeface="Arial"/>
                <a:cs typeface="Arial"/>
              </a:rPr>
              <a:t> (</a:t>
            </a:r>
            <a:r>
              <a:rPr lang="en-GB" sz="1600" dirty="0" err="1">
                <a:latin typeface="Arial"/>
                <a:cs typeface="Arial"/>
              </a:rPr>
              <a:t>userPassword</a:t>
            </a:r>
            <a:r>
              <a:rPr lang="en-GB" sz="1600" dirty="0">
                <a:latin typeface="Arial"/>
                <a:cs typeface="Arial"/>
              </a:rPr>
              <a:t> != </a:t>
            </a:r>
            <a:r>
              <a:rPr lang="en-GB" sz="1600" dirty="0" err="1">
                <a:latin typeface="Arial"/>
                <a:cs typeface="Arial"/>
              </a:rPr>
              <a:t>thisUser.password</a:t>
            </a:r>
            <a:r>
              <a:rPr lang="en-GB" sz="1600" dirty="0">
                <a:latin typeface="Arial"/>
                <a:cs typeface="Arial"/>
              </a:rPr>
              <a:t> ( )) </a:t>
            </a:r>
            <a:r>
              <a:rPr lang="en-GB" sz="1600" b="1" dirty="0">
                <a:latin typeface="Arial"/>
                <a:cs typeface="Arial"/>
              </a:rPr>
              <a:t>then</a:t>
            </a:r>
            <a:br>
              <a:rPr lang="en-GB" sz="1600" b="1" dirty="0">
                <a:latin typeface="Arial"/>
                <a:cs typeface="Arial"/>
              </a:rPr>
            </a:br>
            <a:r>
              <a:rPr lang="en-GB" sz="1600" b="1" dirty="0">
                <a:latin typeface="Arial"/>
                <a:cs typeface="Arial"/>
              </a:rPr>
              <a:t>			</a:t>
            </a:r>
            <a:r>
              <a:rPr lang="en-GB" sz="1600" dirty="0">
                <a:latin typeface="Arial"/>
                <a:cs typeface="Arial"/>
              </a:rPr>
              <a:t>//if password wrong, assume user has forgotten to logout</a:t>
            </a:r>
            <a:br>
              <a:rPr lang="en-GB" sz="1600" dirty="0">
                <a:latin typeface="Arial"/>
                <a:cs typeface="Arial"/>
              </a:rPr>
            </a:br>
            <a:r>
              <a:rPr lang="en-GB" sz="1600" dirty="0">
                <a:latin typeface="Arial"/>
                <a:cs typeface="Arial"/>
              </a:rPr>
              <a:t>			</a:t>
            </a:r>
            <a:r>
              <a:rPr lang="en-GB" sz="1600" dirty="0" err="1">
                <a:latin typeface="Arial"/>
                <a:cs typeface="Arial"/>
              </a:rPr>
              <a:t>System.Logout</a:t>
            </a:r>
            <a:r>
              <a:rPr lang="en-GB" sz="1600" dirty="0">
                <a:latin typeface="Arial"/>
                <a:cs typeface="Arial"/>
              </a:rPr>
              <a:t> (</a:t>
            </a:r>
            <a:r>
              <a:rPr lang="en-GB" sz="1600" dirty="0" err="1">
                <a:latin typeface="Arial"/>
                <a:cs typeface="Arial"/>
              </a:rPr>
              <a:t>thisUser.uid</a:t>
            </a:r>
            <a:r>
              <a:rPr lang="en-GB" sz="1600" dirty="0">
                <a:latin typeface="Arial"/>
                <a:cs typeface="Arial"/>
              </a:rPr>
              <a:t>) ;</a:t>
            </a:r>
            <a:br>
              <a:rPr lang="en-GB" sz="1600" dirty="0">
                <a:latin typeface="Arial"/>
                <a:cs typeface="Arial"/>
              </a:rPr>
            </a:br>
            <a:r>
              <a:rPr lang="en-GB" sz="1600" dirty="0">
                <a:latin typeface="Arial"/>
                <a:cs typeface="Arial"/>
              </a:rPr>
              <a:t>	}</a:t>
            </a:r>
          </a:p>
          <a:p>
            <a:r>
              <a:rPr lang="en-GB" sz="1600" dirty="0">
                <a:latin typeface="Arial"/>
                <a:cs typeface="Arial"/>
              </a:rPr>
              <a:t>} // authentication</a:t>
            </a:r>
          </a:p>
          <a:p>
            <a:r>
              <a:rPr lang="en-US" dirty="0" smtClean="0"/>
              <a:t> </a:t>
            </a:r>
            <a:endParaRPr lang="en-GB"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Chapter 21 Aspect-oriented software engineering</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smtClean="0"/>
              <a:t>AspectJ - join point model</a:t>
            </a:r>
            <a:endParaRPr lang="en-US"/>
          </a:p>
        </p:txBody>
      </p:sp>
      <p:sp>
        <p:nvSpPr>
          <p:cNvPr id="226307" name="Rectangle 3"/>
          <p:cNvSpPr>
            <a:spLocks noGrp="1" noChangeArrowheads="1"/>
          </p:cNvSpPr>
          <p:nvPr>
            <p:ph idx="1"/>
          </p:nvPr>
        </p:nvSpPr>
        <p:spPr/>
        <p:txBody>
          <a:bodyPr/>
          <a:lstStyle/>
          <a:p>
            <a:r>
              <a:rPr lang="en-US" dirty="0" smtClean="0"/>
              <a:t>Call events</a:t>
            </a:r>
          </a:p>
          <a:p>
            <a:pPr lvl="1"/>
            <a:r>
              <a:rPr lang="en-US" dirty="0" smtClean="0"/>
              <a:t>Calls to a method or constructor</a:t>
            </a:r>
          </a:p>
          <a:p>
            <a:r>
              <a:rPr lang="en-US" dirty="0" smtClean="0"/>
              <a:t>Execution events</a:t>
            </a:r>
          </a:p>
          <a:p>
            <a:pPr lvl="1"/>
            <a:r>
              <a:rPr lang="en-US" dirty="0" smtClean="0"/>
              <a:t>Execution of a method or constructor</a:t>
            </a:r>
          </a:p>
          <a:p>
            <a:r>
              <a:rPr lang="en-US" dirty="0" err="1" smtClean="0"/>
              <a:t>Initialisation</a:t>
            </a:r>
            <a:r>
              <a:rPr lang="en-US" dirty="0" smtClean="0"/>
              <a:t> events</a:t>
            </a:r>
          </a:p>
          <a:p>
            <a:pPr lvl="1"/>
            <a:r>
              <a:rPr lang="en-US" dirty="0" smtClean="0"/>
              <a:t>Class or object </a:t>
            </a:r>
            <a:r>
              <a:rPr lang="en-US" dirty="0" err="1" smtClean="0"/>
              <a:t>initialisation</a:t>
            </a:r>
            <a:endParaRPr lang="en-US" dirty="0" smtClean="0"/>
          </a:p>
          <a:p>
            <a:r>
              <a:rPr lang="en-US" dirty="0" smtClean="0"/>
              <a:t>Data events</a:t>
            </a:r>
          </a:p>
          <a:p>
            <a:pPr lvl="1"/>
            <a:r>
              <a:rPr lang="en-US" dirty="0" smtClean="0"/>
              <a:t>Accessing or updating a field</a:t>
            </a:r>
          </a:p>
          <a:p>
            <a:r>
              <a:rPr lang="en-US" dirty="0" smtClean="0"/>
              <a:t>Exception events</a:t>
            </a:r>
          </a:p>
          <a:p>
            <a:pPr lvl="1"/>
            <a:r>
              <a:rPr lang="en-US" dirty="0" smtClean="0"/>
              <a:t>The handling of an exception</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Chapter 21 Aspect-oriented software engineering</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a:t>Pointcuts</a:t>
            </a:r>
          </a:p>
        </p:txBody>
      </p:sp>
      <p:sp>
        <p:nvSpPr>
          <p:cNvPr id="227331" name="Rectangle 3"/>
          <p:cNvSpPr>
            <a:spLocks noGrp="1" noChangeArrowheads="1"/>
          </p:cNvSpPr>
          <p:nvPr>
            <p:ph idx="1"/>
          </p:nvPr>
        </p:nvSpPr>
        <p:spPr/>
        <p:txBody>
          <a:bodyPr/>
          <a:lstStyle/>
          <a:p>
            <a:r>
              <a:rPr lang="en-US"/>
              <a:t>Identifies the specific events with which advice should be associated.</a:t>
            </a:r>
          </a:p>
          <a:p>
            <a:r>
              <a:rPr lang="en-US"/>
              <a:t>Examples of contexts where advice can be woven into a program</a:t>
            </a:r>
          </a:p>
          <a:p>
            <a:pPr lvl="1"/>
            <a:r>
              <a:rPr lang="en-US"/>
              <a:t>Before the execution of a specific method</a:t>
            </a:r>
          </a:p>
          <a:p>
            <a:pPr lvl="1"/>
            <a:r>
              <a:rPr lang="en-US"/>
              <a:t>After the normal or exceptional return from a method</a:t>
            </a:r>
          </a:p>
          <a:p>
            <a:pPr lvl="1"/>
            <a:r>
              <a:rPr lang="en-US"/>
              <a:t>When a field in an object is modified</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Chapter 21 Aspect-oriented software engineering</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US"/>
              <a:t>Aspect weaving</a:t>
            </a:r>
          </a:p>
        </p:txBody>
      </p:sp>
      <p:sp>
        <p:nvSpPr>
          <p:cNvPr id="228355" name="Rectangle 3"/>
          <p:cNvSpPr>
            <a:spLocks noGrp="1" noChangeArrowheads="1"/>
          </p:cNvSpPr>
          <p:nvPr>
            <p:ph idx="1"/>
          </p:nvPr>
        </p:nvSpPr>
        <p:spPr/>
        <p:txBody>
          <a:bodyPr/>
          <a:lstStyle/>
          <a:p>
            <a:r>
              <a:rPr lang="en-US"/>
              <a:t>Aspect weavers process source code and weave the aspects into the program at the specified pointcuts.</a:t>
            </a:r>
          </a:p>
          <a:p>
            <a:r>
              <a:rPr lang="en-US"/>
              <a:t>Three approaches to aspect weaving</a:t>
            </a:r>
          </a:p>
          <a:p>
            <a:pPr lvl="1"/>
            <a:r>
              <a:rPr lang="en-US"/>
              <a:t>Source code pre-processing</a:t>
            </a:r>
          </a:p>
          <a:p>
            <a:pPr lvl="1"/>
            <a:r>
              <a:rPr lang="en-US"/>
              <a:t>Link-time weaving</a:t>
            </a:r>
          </a:p>
          <a:p>
            <a:pPr lvl="1"/>
            <a:r>
              <a:rPr lang="en-US"/>
              <a:t>Dynamic, execution-time weaving</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Chapter 21 Aspect-oriented software engineering</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Aspect </a:t>
            </a:r>
            <a:r>
              <a:rPr lang="en-US" dirty="0"/>
              <a:t>weaving</a:t>
            </a:r>
            <a:r>
              <a:rPr lang="en-GB" dirty="0" smtClean="0"/>
              <a:t> </a:t>
            </a:r>
            <a:endParaRPr lang="en-US" dirty="0"/>
          </a:p>
        </p:txBody>
      </p:sp>
      <p:pic>
        <p:nvPicPr>
          <p:cNvPr id="4" name="Content Placeholder 3" descr="Fig. 21.6 AspectWeaving.eps"/>
          <p:cNvPicPr>
            <a:picLocks noGrp="1" noChangeAspect="1"/>
          </p:cNvPicPr>
          <p:nvPr>
            <p:ph idx="1"/>
          </p:nvPr>
        </p:nvPicPr>
        <mc:AlternateContent>
          <mc:Choice xmlns:ma="http://schemas.microsoft.com/office/mac/drawingml/2008/main" Requires="ma">
            <p:blipFill>
              <a:blip r:embed="rId2"/>
              <a:srcRect t="-26078" b="-26078"/>
              <a:stretch>
                <a:fillRect/>
              </a:stretch>
            </p:blipFill>
          </mc:Choice>
          <mc:Fallback>
            <p:blipFill>
              <a:blip r:embed="rId3"/>
              <a:srcRect t="-26078" b="-26078"/>
              <a:stretch>
                <a:fillRect/>
              </a:stretch>
            </p:blipFill>
          </mc:Fallback>
        </mc:AlternateContent>
        <p:spPr/>
      </p:pic>
      <p:sp>
        <p:nvSpPr>
          <p:cNvPr id="5" name="Slide Number Placeholder 4"/>
          <p:cNvSpPr>
            <a:spLocks noGrp="1"/>
          </p:cNvSpPr>
          <p:nvPr>
            <p:ph type="sldNum" sz="quarter" idx="12"/>
          </p:nvPr>
        </p:nvSpPr>
        <p:spPr/>
        <p:txBody>
          <a:bodyPr/>
          <a:lstStyle/>
          <a:p>
            <a:fld id="{745CE82A-87C3-2841-AAF3-37DF1E34DC62}"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Chapter 21 Aspect-oriented software engineering</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a:t>Software engineering with aspects</a:t>
            </a:r>
          </a:p>
        </p:txBody>
      </p:sp>
      <p:sp>
        <p:nvSpPr>
          <p:cNvPr id="218115" name="Rectangle 3"/>
          <p:cNvSpPr>
            <a:spLocks noGrp="1" noChangeArrowheads="1"/>
          </p:cNvSpPr>
          <p:nvPr>
            <p:ph idx="1"/>
          </p:nvPr>
        </p:nvSpPr>
        <p:spPr/>
        <p:txBody>
          <a:bodyPr/>
          <a:lstStyle/>
          <a:p>
            <a:pPr>
              <a:lnSpc>
                <a:spcPct val="90000"/>
              </a:lnSpc>
            </a:pPr>
            <a:r>
              <a:rPr lang="en-US"/>
              <a:t>Aspects were introduced as a programming concept but, as the notion of concerns comes from requirements, an aspect oriented approach can be adopted at all stages in the system development process.</a:t>
            </a:r>
          </a:p>
          <a:p>
            <a:pPr>
              <a:lnSpc>
                <a:spcPct val="90000"/>
              </a:lnSpc>
            </a:pPr>
            <a:r>
              <a:rPr lang="en-US"/>
              <a:t>The architecture of an aspect-oriented system is based around a core system plus extensions.</a:t>
            </a:r>
          </a:p>
          <a:p>
            <a:pPr>
              <a:lnSpc>
                <a:spcPct val="90000"/>
              </a:lnSpc>
            </a:pPr>
            <a:r>
              <a:rPr lang="en-US"/>
              <a:t>The core system implements the primary concerns. Extensions implement secondary and cross-cutting concerns.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Chapter 21 Aspect-oriented software engineering</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t>
            </a:r>
            <a:r>
              <a:rPr lang="en-US" dirty="0"/>
              <a:t>system with extensions</a:t>
            </a:r>
            <a:r>
              <a:rPr lang="en-GB" dirty="0" smtClean="0"/>
              <a:t> </a:t>
            </a:r>
            <a:endParaRPr lang="en-US" dirty="0"/>
          </a:p>
        </p:txBody>
      </p:sp>
      <p:pic>
        <p:nvPicPr>
          <p:cNvPr id="4" name="Content Placeholder 3" descr="Fig. 21.7 CorePlusExtensions.eps"/>
          <p:cNvPicPr>
            <a:picLocks noGrp="1" noChangeAspect="1"/>
          </p:cNvPicPr>
          <p:nvPr>
            <p:ph idx="1"/>
          </p:nvPr>
        </p:nvPicPr>
        <mc:AlternateContent>
          <mc:Choice xmlns:ma="http://schemas.microsoft.com/office/mac/drawingml/2008/main" Requires="ma">
            <p:blipFill>
              <a:blip r:embed="rId2"/>
              <a:srcRect t="-4021" b="-4021"/>
              <a:stretch>
                <a:fillRect/>
              </a:stretch>
            </p:blipFill>
          </mc:Choice>
          <mc:Fallback>
            <p:blipFill>
              <a:blip r:embed="rId3"/>
              <a:srcRect t="-4021" b="-4021"/>
              <a:stretch>
                <a:fillRect/>
              </a:stretch>
            </p:blipFill>
          </mc:Fallback>
        </mc:AlternateContent>
        <p:spPr>
          <a:xfrm>
            <a:off x="1139355" y="1762320"/>
            <a:ext cx="7687122" cy="3902419"/>
          </a:xfrm>
        </p:spPr>
      </p:pic>
      <p:sp>
        <p:nvSpPr>
          <p:cNvPr id="5" name="Slide Number Placeholder 4"/>
          <p:cNvSpPr>
            <a:spLocks noGrp="1"/>
          </p:cNvSpPr>
          <p:nvPr>
            <p:ph type="sldNum" sz="quarter" idx="12"/>
          </p:nvPr>
        </p:nvSpPr>
        <p:spPr/>
        <p:txBody>
          <a:bodyPr/>
          <a:lstStyle/>
          <a:p>
            <a:fld id="{745CE82A-87C3-2841-AAF3-37DF1E34DC62}" type="slidenum">
              <a:rPr lang="en-US" smtClean="0"/>
              <a:pPr/>
              <a:t>19</a:t>
            </a:fld>
            <a:endParaRPr lang="en-US"/>
          </a:p>
        </p:txBody>
      </p:sp>
      <p:sp>
        <p:nvSpPr>
          <p:cNvPr id="6" name="Footer Placeholder 5"/>
          <p:cNvSpPr>
            <a:spLocks noGrp="1"/>
          </p:cNvSpPr>
          <p:nvPr>
            <p:ph type="ftr" sz="quarter" idx="11"/>
          </p:nvPr>
        </p:nvSpPr>
        <p:spPr/>
        <p:txBody>
          <a:bodyPr/>
          <a:lstStyle/>
          <a:p>
            <a:r>
              <a:rPr lang="en-US" smtClean="0"/>
              <a:t>Chapter 21 Aspect-oriented software engineering</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smtClean="0"/>
              <a:t>Topics covered</a:t>
            </a:r>
            <a:endParaRPr lang="en-GB"/>
          </a:p>
        </p:txBody>
      </p:sp>
      <p:sp>
        <p:nvSpPr>
          <p:cNvPr id="7171" name="Rectangle 3"/>
          <p:cNvSpPr>
            <a:spLocks noGrp="1" noChangeArrowheads="1"/>
          </p:cNvSpPr>
          <p:nvPr>
            <p:ph idx="1"/>
          </p:nvPr>
        </p:nvSpPr>
        <p:spPr/>
        <p:txBody>
          <a:bodyPr/>
          <a:lstStyle/>
          <a:p>
            <a:r>
              <a:rPr lang="en-GB" smtClean="0"/>
              <a:t>The separation of concerns</a:t>
            </a:r>
          </a:p>
          <a:p>
            <a:r>
              <a:rPr lang="en-GB" smtClean="0"/>
              <a:t>Aspects, join points and pointcuts</a:t>
            </a:r>
          </a:p>
          <a:p>
            <a:r>
              <a:rPr lang="en-GB" smtClean="0"/>
              <a:t>Software engineering with aspects</a:t>
            </a:r>
            <a:endParaRPr lang="en-GB"/>
          </a:p>
        </p:txBody>
      </p:sp>
      <p:sp>
        <p:nvSpPr>
          <p:cNvPr id="4" name="Slide Number Placeholder 3"/>
          <p:cNvSpPr>
            <a:spLocks noGrp="1"/>
          </p:cNvSpPr>
          <p:nvPr>
            <p:ph type="sldNum" sz="quarter" idx="12"/>
          </p:nvPr>
        </p:nvSpPr>
        <p:spPr/>
        <p:txBody>
          <a:bodyPr/>
          <a:lstStyle/>
          <a:p>
            <a:fld id="{745CE82A-87C3-2841-AAF3-37DF1E34DC62}"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Chapter 21 Aspect-oriented software engineering</a:t>
            </a:r>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0402" name="Rectangle 1026"/>
          <p:cNvSpPr>
            <a:spLocks noGrp="1" noChangeArrowheads="1"/>
          </p:cNvSpPr>
          <p:nvPr>
            <p:ph type="title"/>
          </p:nvPr>
        </p:nvSpPr>
        <p:spPr/>
        <p:txBody>
          <a:bodyPr/>
          <a:lstStyle/>
          <a:p>
            <a:r>
              <a:rPr lang="en-US"/>
              <a:t>Types of extension</a:t>
            </a:r>
          </a:p>
        </p:txBody>
      </p:sp>
      <p:sp>
        <p:nvSpPr>
          <p:cNvPr id="230403" name="Rectangle 1027"/>
          <p:cNvSpPr>
            <a:spLocks noGrp="1" noChangeArrowheads="1"/>
          </p:cNvSpPr>
          <p:nvPr>
            <p:ph idx="1"/>
          </p:nvPr>
        </p:nvSpPr>
        <p:spPr/>
        <p:txBody>
          <a:bodyPr/>
          <a:lstStyle/>
          <a:p>
            <a:pPr>
              <a:lnSpc>
                <a:spcPct val="90000"/>
              </a:lnSpc>
            </a:pPr>
            <a:r>
              <a:rPr lang="en-US" sz="2400"/>
              <a:t>Secondary functional extensions </a:t>
            </a:r>
          </a:p>
          <a:p>
            <a:pPr lvl="1">
              <a:lnSpc>
                <a:spcPct val="90000"/>
              </a:lnSpc>
            </a:pPr>
            <a:r>
              <a:rPr lang="en-US" sz="2000"/>
              <a:t>Add extra functional capabilities to the core system</a:t>
            </a:r>
          </a:p>
          <a:p>
            <a:pPr>
              <a:lnSpc>
                <a:spcPct val="90000"/>
              </a:lnSpc>
            </a:pPr>
            <a:r>
              <a:rPr lang="en-US" sz="2400"/>
              <a:t>Policy extensions</a:t>
            </a:r>
          </a:p>
          <a:p>
            <a:pPr lvl="1">
              <a:lnSpc>
                <a:spcPct val="90000"/>
              </a:lnSpc>
            </a:pPr>
            <a:r>
              <a:rPr lang="en-US" sz="2000"/>
              <a:t>Add functional capabilities to support an organisational policy such as security</a:t>
            </a:r>
          </a:p>
          <a:p>
            <a:pPr>
              <a:lnSpc>
                <a:spcPct val="90000"/>
              </a:lnSpc>
            </a:pPr>
            <a:r>
              <a:rPr lang="en-US" sz="2400"/>
              <a:t>QoS extensions</a:t>
            </a:r>
          </a:p>
          <a:p>
            <a:pPr lvl="1">
              <a:lnSpc>
                <a:spcPct val="90000"/>
              </a:lnSpc>
            </a:pPr>
            <a:r>
              <a:rPr lang="en-US" sz="2000"/>
              <a:t>Add functional capabilities to help attain quality of service requirements</a:t>
            </a:r>
          </a:p>
          <a:p>
            <a:pPr>
              <a:lnSpc>
                <a:spcPct val="90000"/>
              </a:lnSpc>
            </a:pPr>
            <a:r>
              <a:rPr lang="en-US" sz="2400"/>
              <a:t>Infrastructure extensions</a:t>
            </a:r>
          </a:p>
          <a:p>
            <a:pPr lvl="1">
              <a:lnSpc>
                <a:spcPct val="90000"/>
              </a:lnSpc>
            </a:pPr>
            <a:r>
              <a:rPr lang="en-US" sz="2000"/>
              <a:t>Add functional capabilities to support the implementation of the system on some platform</a:t>
            </a:r>
          </a:p>
        </p:txBody>
      </p:sp>
      <p:sp>
        <p:nvSpPr>
          <p:cNvPr id="4" name="Slide Number Placeholder 3"/>
          <p:cNvSpPr>
            <a:spLocks noGrp="1"/>
          </p:cNvSpPr>
          <p:nvPr>
            <p:ph type="sldNum" sz="quarter" idx="12"/>
          </p:nvPr>
        </p:nvSpPr>
        <p:spPr/>
        <p:txBody>
          <a:bodyPr/>
          <a:lstStyle/>
          <a:p>
            <a:fld id="{745CE82A-87C3-2841-AAF3-37DF1E34DC62}"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Chapter 21 Aspect-oriented software engineering</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9334" name="Rectangle 6"/>
          <p:cNvSpPr>
            <a:spLocks noGrp="1" noChangeArrowheads="1"/>
          </p:cNvSpPr>
          <p:nvPr>
            <p:ph type="title"/>
          </p:nvPr>
        </p:nvSpPr>
        <p:spPr/>
        <p:txBody>
          <a:bodyPr/>
          <a:lstStyle/>
          <a:p>
            <a:r>
              <a:rPr lang="en-US"/>
              <a:t>Key points</a:t>
            </a:r>
          </a:p>
        </p:txBody>
      </p:sp>
      <p:sp>
        <p:nvSpPr>
          <p:cNvPr id="99335" name="Rectangle 7"/>
          <p:cNvSpPr>
            <a:spLocks noGrp="1" noChangeArrowheads="1"/>
          </p:cNvSpPr>
          <p:nvPr>
            <p:ph idx="1"/>
          </p:nvPr>
        </p:nvSpPr>
        <p:spPr/>
        <p:txBody>
          <a:bodyPr/>
          <a:lstStyle/>
          <a:p>
            <a:r>
              <a:rPr lang="en-US" sz="2000" dirty="0" smtClean="0"/>
              <a:t>Aspect-</a:t>
            </a:r>
            <a:r>
              <a:rPr lang="en-US" sz="2000" dirty="0" smtClean="0"/>
              <a:t>oriented approach to software development</a:t>
            </a:r>
            <a:r>
              <a:rPr lang="en-US" sz="2000" dirty="0" smtClean="0"/>
              <a:t> supports </a:t>
            </a:r>
            <a:r>
              <a:rPr lang="en-US" sz="2000" dirty="0" smtClean="0"/>
              <a:t>the separation of concerns. By representing cross-cutting concerns as aspects, individual concerns can be understood, reused and modified without changing other parts of the program.</a:t>
            </a:r>
            <a:endParaRPr lang="en-GB" sz="2000" dirty="0" smtClean="0"/>
          </a:p>
          <a:p>
            <a:r>
              <a:rPr lang="en-US" sz="2000" dirty="0" smtClean="0"/>
              <a:t>Tangling occurs when a module in a system includes code that implements different system requirements.</a:t>
            </a:r>
            <a:r>
              <a:rPr lang="en-US" sz="2000" dirty="0" smtClean="0"/>
              <a:t> Scattering </a:t>
            </a:r>
            <a:r>
              <a:rPr lang="en-US" sz="2000" dirty="0" smtClean="0"/>
              <a:t>occurs when the implementation of a</a:t>
            </a:r>
            <a:r>
              <a:rPr lang="en-US" sz="2000" dirty="0" smtClean="0"/>
              <a:t> concern </a:t>
            </a:r>
            <a:r>
              <a:rPr lang="en-US" sz="2000" dirty="0" smtClean="0"/>
              <a:t>is scattered across several </a:t>
            </a:r>
            <a:r>
              <a:rPr lang="en-US" sz="2000" dirty="0" smtClean="0"/>
              <a:t>components.</a:t>
            </a:r>
            <a:endParaRPr lang="en-GB" sz="2000" dirty="0" smtClean="0"/>
          </a:p>
          <a:p>
            <a:r>
              <a:rPr lang="en-US" sz="2000" dirty="0" smtClean="0"/>
              <a:t>Aspects include a </a:t>
            </a:r>
            <a:r>
              <a:rPr lang="en-US" sz="2000" dirty="0" err="1" smtClean="0"/>
              <a:t>pointcut</a:t>
            </a:r>
            <a:r>
              <a:rPr lang="en-US" sz="2000" dirty="0" smtClean="0"/>
              <a:t> that </a:t>
            </a:r>
            <a:r>
              <a:rPr lang="en-US" sz="2000" dirty="0" smtClean="0"/>
              <a:t>defines where the aspect will be woven into the program, and advice – the code to implement the cross-cutting concern. Join points are</a:t>
            </a:r>
            <a:r>
              <a:rPr lang="en-US" sz="2000" dirty="0" smtClean="0"/>
              <a:t> events </a:t>
            </a:r>
            <a:r>
              <a:rPr lang="en-US" sz="2000" dirty="0" smtClean="0"/>
              <a:t>that can be referenced in a </a:t>
            </a:r>
            <a:r>
              <a:rPr lang="en-US" sz="2000" dirty="0" err="1" smtClean="0"/>
              <a:t>pointcut</a:t>
            </a:r>
            <a:r>
              <a:rPr lang="en-US" sz="2000" dirty="0" smtClean="0"/>
              <a:t>. </a:t>
            </a:r>
          </a:p>
          <a:p>
            <a:r>
              <a:rPr lang="en-US" sz="2000" dirty="0" smtClean="0"/>
              <a:t>To </a:t>
            </a:r>
            <a:r>
              <a:rPr lang="en-US" sz="2000" dirty="0" smtClean="0"/>
              <a:t>ensure the separation of concerns, systems can be designed as a core system that implements the primary concerns of stakeholders, and a set of extensions that implement secondary concerns.</a:t>
            </a:r>
            <a:endParaRPr lang="en-GB" sz="2000" dirty="0" smtClean="0"/>
          </a:p>
          <a:p>
            <a:endParaRPr lang="en-GB" sz="2000" dirty="0" smtClean="0"/>
          </a:p>
          <a:p>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Chapter 21 Aspect-oriented software engineering</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33400" y="2209800"/>
            <a:ext cx="7901001" cy="1143000"/>
          </a:xfrm>
        </p:spPr>
        <p:txBody>
          <a:bodyPr/>
          <a:lstStyle/>
          <a:p>
            <a:r>
              <a:rPr lang="en-US" dirty="0" smtClean="0"/>
              <a:t>Chapter 21 - Aspect-oriented Software Development</a:t>
            </a:r>
            <a:endParaRPr lang="en-US" dirty="0"/>
          </a:p>
        </p:txBody>
      </p:sp>
      <p:sp>
        <p:nvSpPr>
          <p:cNvPr id="5" name="Content Placeholder 4"/>
          <p:cNvSpPr>
            <a:spLocks noGrp="1"/>
          </p:cNvSpPr>
          <p:nvPr>
            <p:ph idx="1"/>
          </p:nvPr>
        </p:nvSpPr>
        <p:spPr>
          <a:xfrm>
            <a:off x="495300" y="3886200"/>
            <a:ext cx="8915400" cy="2239964"/>
          </a:xfrm>
        </p:spPr>
        <p:txBody>
          <a:bodyPr/>
          <a:lstStyle/>
          <a:p>
            <a:pPr algn="ctr">
              <a:buNone/>
            </a:pPr>
            <a:r>
              <a:rPr lang="en-US" dirty="0" smtClean="0"/>
              <a:t>Lecture</a:t>
            </a:r>
            <a:r>
              <a:rPr lang="en-US" dirty="0" smtClean="0"/>
              <a:t> 2</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Chapter 21 Aspect-oriented software engineering</a:t>
            </a:r>
            <a:endParaRPr lang="en-US"/>
          </a:p>
        </p:txBody>
      </p:sp>
    </p:spTree>
  </p:cSld>
  <p:clrMapOvr>
    <a:masterClrMapping/>
  </p:clrMapOvr>
  <p:transition advTm="2000"/>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smtClean="0"/>
              <a:t>Concern-oriented requirements engineering</a:t>
            </a:r>
            <a:endParaRPr lang="en-US"/>
          </a:p>
        </p:txBody>
      </p:sp>
      <p:sp>
        <p:nvSpPr>
          <p:cNvPr id="219139" name="Rectangle 3"/>
          <p:cNvSpPr>
            <a:spLocks noGrp="1" noChangeArrowheads="1"/>
          </p:cNvSpPr>
          <p:nvPr>
            <p:ph idx="1"/>
          </p:nvPr>
        </p:nvSpPr>
        <p:spPr/>
        <p:txBody>
          <a:bodyPr/>
          <a:lstStyle/>
          <a:p>
            <a:r>
              <a:rPr lang="en-US" dirty="0" smtClean="0"/>
              <a:t>An approach to requirements engineering that focuses on customer concerns is consistent with aspect-oriented software development.</a:t>
            </a:r>
          </a:p>
          <a:p>
            <a:r>
              <a:rPr lang="en-US" dirty="0" smtClean="0"/>
              <a:t>Viewpoints</a:t>
            </a:r>
            <a:r>
              <a:rPr lang="en-US" dirty="0" smtClean="0"/>
              <a:t> are </a:t>
            </a:r>
            <a:r>
              <a:rPr lang="en-US" dirty="0" smtClean="0"/>
              <a:t>a way to separate the concerns of different stakeholders.</a:t>
            </a:r>
          </a:p>
          <a:p>
            <a:r>
              <a:rPr lang="en-US" dirty="0" smtClean="0"/>
              <a:t>Viewpoints represent the requirements of related groups of stakeholders.</a:t>
            </a:r>
          </a:p>
          <a:p>
            <a:r>
              <a:rPr lang="en-US" dirty="0" smtClean="0"/>
              <a:t>Cross-cutting concerns are concerns that are identified by all viewpoints.</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Chapter 21 Aspect-oriented software engineering</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Viewpoints </a:t>
            </a:r>
            <a:r>
              <a:rPr lang="en-US" dirty="0"/>
              <a:t>and Concerns</a:t>
            </a:r>
            <a:r>
              <a:rPr lang="en-GB" dirty="0" smtClean="0"/>
              <a:t> </a:t>
            </a:r>
            <a:endParaRPr lang="en-US" dirty="0"/>
          </a:p>
        </p:txBody>
      </p:sp>
      <p:pic>
        <p:nvPicPr>
          <p:cNvPr id="4" name="Content Placeholder 3" descr="Fig. 21.8 VPsAndConcerns.eps"/>
          <p:cNvPicPr>
            <a:picLocks noGrp="1" noChangeAspect="1"/>
          </p:cNvPicPr>
          <p:nvPr>
            <p:ph idx="1"/>
          </p:nvPr>
        </p:nvPicPr>
        <mc:AlternateContent>
          <mc:Choice xmlns:ma="http://schemas.microsoft.com/office/mac/drawingml/2008/main" Requires="ma">
            <p:blipFill>
              <a:blip r:embed="rId2"/>
              <a:srcRect l="-10874" r="-10874"/>
              <a:stretch>
                <a:fillRect/>
              </a:stretch>
            </p:blipFill>
          </mc:Choice>
          <mc:Fallback>
            <p:blipFill>
              <a:blip r:embed="rId3"/>
              <a:srcRect l="-10874" r="-10874"/>
              <a:stretch>
                <a:fillRect/>
              </a:stretch>
            </p:blipFill>
          </mc:Fallback>
        </mc:AlternateContent>
        <p:spPr>
          <a:xfrm>
            <a:off x="838200" y="1828800"/>
            <a:ext cx="8209819" cy="4167770"/>
          </a:xfrm>
        </p:spPr>
      </p:pic>
      <p:sp>
        <p:nvSpPr>
          <p:cNvPr id="5" name="Slide Number Placeholder 4"/>
          <p:cNvSpPr>
            <a:spLocks noGrp="1"/>
          </p:cNvSpPr>
          <p:nvPr>
            <p:ph type="sldNum" sz="quarter" idx="12"/>
          </p:nvPr>
        </p:nvSpPr>
        <p:spPr/>
        <p:txBody>
          <a:bodyPr/>
          <a:lstStyle/>
          <a:p>
            <a:fld id="{745CE82A-87C3-2841-AAF3-37DF1E34DC62}"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Chapter 21 Aspect-oriented software engineering</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Viewpoints </a:t>
            </a:r>
            <a:r>
              <a:rPr lang="en-US" dirty="0"/>
              <a:t>on an equipment inventory system</a:t>
            </a:r>
            <a:r>
              <a:rPr lang="en-GB" dirty="0" smtClean="0"/>
              <a:t> </a:t>
            </a:r>
            <a:endParaRPr lang="en-US" dirty="0"/>
          </a:p>
        </p:txBody>
      </p:sp>
      <p:sp>
        <p:nvSpPr>
          <p:cNvPr id="22530" name="Text Box 2"/>
          <p:cNvSpPr txBox="1">
            <a:spLocks noChangeArrowheads="1"/>
          </p:cNvSpPr>
          <p:nvPr/>
        </p:nvSpPr>
        <p:spPr bwMode="auto">
          <a:xfrm>
            <a:off x="1143000" y="1752600"/>
            <a:ext cx="7391400" cy="4343400"/>
          </a:xfrm>
          <a:prstGeom prst="rect">
            <a:avLst/>
          </a:prstGeom>
          <a:solidFill>
            <a:srgbClr val="FFFF00">
              <a:alpha val="34000"/>
            </a:srgbClr>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ＭＳ Ｐゴシック" charset="-128"/>
                <a:cs typeface="Arial"/>
              </a:rPr>
              <a:t>1. </a:t>
            </a:r>
            <a:r>
              <a:rPr kumimoji="0" lang="en-GB" sz="1600" b="1" i="0" u="none" strike="noStrike" cap="none" normalizeH="0" baseline="0" dirty="0">
                <a:ln>
                  <a:noFill/>
                </a:ln>
                <a:solidFill>
                  <a:srgbClr val="000000"/>
                </a:solidFill>
                <a:effectLst/>
                <a:latin typeface="Arial"/>
                <a:ea typeface="ＭＳ Ｐゴシック" charset="-128"/>
                <a:cs typeface="Arial"/>
              </a:rPr>
              <a:t>Emergency service users</a:t>
            </a:r>
            <a:endParaRPr kumimoji="0" lang="en-GB" sz="1600" b="0" i="0" u="none" strike="noStrike" cap="none" normalizeH="0" baseline="0" dirty="0" smtClean="0">
              <a:ln>
                <a:noFill/>
              </a:ln>
              <a:solidFill>
                <a:srgbClr val="000000"/>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ts val="200"/>
              </a:spcAft>
              <a:buClrTx/>
              <a:buSzTx/>
              <a:buFontTx/>
              <a:buNone/>
              <a:tabLst/>
            </a:pPr>
            <a:r>
              <a:rPr kumimoji="0" lang="en-US" sz="1600" b="0" i="0" u="none" strike="noStrike" cap="none" normalizeH="0" baseline="0" dirty="0" smtClean="0">
                <a:ln>
                  <a:noFill/>
                </a:ln>
                <a:solidFill>
                  <a:schemeClr val="tx1"/>
                </a:solidFill>
                <a:effectLst/>
                <a:latin typeface="Arial"/>
                <a:ea typeface="Times New Roman" charset="0"/>
                <a:cs typeface="Arial"/>
              </a:rPr>
              <a:t>1.1	Find </a:t>
            </a:r>
            <a:r>
              <a:rPr kumimoji="0" lang="en-US" sz="1600" b="0" i="0" u="none" strike="noStrike" cap="none" normalizeH="0" baseline="0" dirty="0">
                <a:ln>
                  <a:noFill/>
                </a:ln>
                <a:solidFill>
                  <a:schemeClr val="tx1"/>
                </a:solidFill>
                <a:effectLst/>
                <a:latin typeface="Arial"/>
                <a:ea typeface="Times New Roman" charset="0"/>
                <a:cs typeface="Arial"/>
              </a:rPr>
              <a:t>a specified type of equipment (e.g., heavy lifting gear</a:t>
            </a:r>
            <a:r>
              <a:rPr kumimoji="0" lang="en-US" sz="1600" b="0" i="0" u="none" strike="noStrike" cap="none" normalizeH="0" baseline="0" dirty="0" smtClean="0">
                <a:ln>
                  <a:noFill/>
                </a:ln>
                <a:solidFill>
                  <a:schemeClr val="tx1"/>
                </a:solidFill>
                <a:effectLst/>
                <a:latin typeface="Arial"/>
                <a:ea typeface="Times New Roman" charset="0"/>
                <a:cs typeface="Arial"/>
              </a:rPr>
              <a:t>)</a:t>
            </a:r>
          </a:p>
          <a:p>
            <a:pPr marL="0" marR="0" lvl="0" indent="0" algn="l" defTabSz="914400" rtl="0" eaLnBrk="1" fontAlgn="base" latinLnBrk="0" hangingPunct="1">
              <a:lnSpc>
                <a:spcPct val="100000"/>
              </a:lnSpc>
              <a:spcBef>
                <a:spcPct val="0"/>
              </a:spcBef>
              <a:spcAft>
                <a:spcPts val="200"/>
              </a:spcAft>
              <a:buClrTx/>
              <a:buSzTx/>
              <a:buFontTx/>
              <a:buNone/>
              <a:tabLst/>
            </a:pPr>
            <a:r>
              <a:rPr kumimoji="0" lang="en-US" sz="1600" b="0" i="0" u="none" strike="noStrike" cap="none" normalizeH="0" baseline="0" dirty="0" smtClean="0">
                <a:ln>
                  <a:noFill/>
                </a:ln>
                <a:solidFill>
                  <a:schemeClr val="tx1"/>
                </a:solidFill>
                <a:effectLst/>
                <a:latin typeface="Arial"/>
                <a:ea typeface="Times New Roman" charset="0"/>
                <a:cs typeface="Arial"/>
              </a:rPr>
              <a:t>1.2	View equipment available in a specified store</a:t>
            </a:r>
          </a:p>
          <a:p>
            <a:pPr marL="0" marR="0" lvl="0" indent="0" algn="l" defTabSz="914400" rtl="0" eaLnBrk="1" fontAlgn="base" latinLnBrk="0" hangingPunct="1">
              <a:lnSpc>
                <a:spcPct val="100000"/>
              </a:lnSpc>
              <a:spcBef>
                <a:spcPct val="0"/>
              </a:spcBef>
              <a:spcAft>
                <a:spcPts val="200"/>
              </a:spcAft>
              <a:buClrTx/>
              <a:buSzTx/>
              <a:buFontTx/>
              <a:buNone/>
              <a:tabLst/>
            </a:pPr>
            <a:r>
              <a:rPr kumimoji="0" lang="en-US" sz="1600" b="0" i="0" u="none" strike="noStrike" cap="none" normalizeH="0" baseline="0" dirty="0" smtClean="0">
                <a:ln>
                  <a:noFill/>
                </a:ln>
                <a:solidFill>
                  <a:schemeClr val="tx1"/>
                </a:solidFill>
                <a:effectLst/>
                <a:latin typeface="Arial"/>
                <a:ea typeface="Times New Roman" charset="0"/>
                <a:cs typeface="Arial"/>
              </a:rPr>
              <a:t>1.3	Check-out equipment</a:t>
            </a:r>
          </a:p>
          <a:p>
            <a:pPr marL="0" marR="0" lvl="0" indent="0" algn="l" defTabSz="914400" rtl="0" eaLnBrk="1" fontAlgn="base" latinLnBrk="0" hangingPunct="1">
              <a:lnSpc>
                <a:spcPct val="100000"/>
              </a:lnSpc>
              <a:spcBef>
                <a:spcPct val="0"/>
              </a:spcBef>
              <a:spcAft>
                <a:spcPts val="200"/>
              </a:spcAft>
              <a:buClrTx/>
              <a:buSzTx/>
              <a:buFontTx/>
              <a:buNone/>
              <a:tabLst/>
            </a:pPr>
            <a:r>
              <a:rPr kumimoji="0" lang="en-US" sz="1600" b="0" i="0" u="none" strike="noStrike" cap="none" normalizeH="0" baseline="0" dirty="0" smtClean="0">
                <a:ln>
                  <a:noFill/>
                </a:ln>
                <a:solidFill>
                  <a:schemeClr val="tx1"/>
                </a:solidFill>
                <a:effectLst/>
                <a:latin typeface="Arial"/>
                <a:ea typeface="Times New Roman" charset="0"/>
                <a:cs typeface="Arial"/>
              </a:rPr>
              <a:t>1.4	Check</a:t>
            </a:r>
            <a:r>
              <a:rPr kumimoji="0" lang="en-US" sz="1600" b="0" i="0" u="none" strike="noStrike" cap="none" normalizeH="0" baseline="0" dirty="0">
                <a:ln>
                  <a:noFill/>
                </a:ln>
                <a:solidFill>
                  <a:schemeClr val="tx1"/>
                </a:solidFill>
                <a:effectLst/>
                <a:latin typeface="Arial"/>
                <a:ea typeface="Times New Roman" charset="0"/>
                <a:cs typeface="Arial"/>
              </a:rPr>
              <a:t>-in equipment</a:t>
            </a:r>
          </a:p>
          <a:p>
            <a:pPr marL="0" marR="0" lvl="0" indent="0" algn="l" defTabSz="914400" rtl="0" eaLnBrk="1" fontAlgn="base" latinLnBrk="0" hangingPunct="1">
              <a:lnSpc>
                <a:spcPct val="100000"/>
              </a:lnSpc>
              <a:spcBef>
                <a:spcPct val="0"/>
              </a:spcBef>
              <a:spcAft>
                <a:spcPts val="200"/>
              </a:spcAft>
              <a:buClrTx/>
              <a:buSzTx/>
              <a:buFontTx/>
              <a:buNone/>
              <a:tabLst/>
            </a:pPr>
            <a:r>
              <a:rPr kumimoji="0" lang="en-US" sz="1600" b="0" i="0" u="none" strike="noStrike" cap="none" normalizeH="0" baseline="0" dirty="0" smtClean="0">
                <a:ln>
                  <a:noFill/>
                </a:ln>
                <a:solidFill>
                  <a:schemeClr val="tx1"/>
                </a:solidFill>
                <a:effectLst/>
                <a:latin typeface="Arial"/>
                <a:ea typeface="Times New Roman" charset="0"/>
                <a:cs typeface="Arial"/>
              </a:rPr>
              <a:t>1.5	Arrange </a:t>
            </a:r>
            <a:r>
              <a:rPr kumimoji="0" lang="en-US" sz="1600" b="0" i="0" u="none" strike="noStrike" cap="none" normalizeH="0" baseline="0" dirty="0">
                <a:ln>
                  <a:noFill/>
                </a:ln>
                <a:solidFill>
                  <a:schemeClr val="tx1"/>
                </a:solidFill>
                <a:effectLst/>
                <a:latin typeface="Arial"/>
                <a:ea typeface="Times New Roman" charset="0"/>
                <a:cs typeface="Arial"/>
              </a:rPr>
              <a:t>equipment to be transported to emergency</a:t>
            </a:r>
          </a:p>
          <a:p>
            <a:pPr marL="0" marR="0" lvl="0" indent="0" algn="l" defTabSz="914400" rtl="0" eaLnBrk="1" fontAlgn="base" latinLnBrk="0" hangingPunct="1">
              <a:lnSpc>
                <a:spcPct val="100000"/>
              </a:lnSpc>
              <a:spcBef>
                <a:spcPct val="0"/>
              </a:spcBef>
              <a:spcAft>
                <a:spcPts val="200"/>
              </a:spcAft>
              <a:buClrTx/>
              <a:buSzTx/>
              <a:buFontTx/>
              <a:buNone/>
              <a:tabLst/>
            </a:pPr>
            <a:r>
              <a:rPr kumimoji="0" lang="en-US" sz="1600" b="0" i="0" u="none" strike="noStrike" cap="none" normalizeH="0" baseline="0" dirty="0" smtClean="0">
                <a:ln>
                  <a:noFill/>
                </a:ln>
                <a:solidFill>
                  <a:schemeClr val="tx1"/>
                </a:solidFill>
                <a:effectLst/>
                <a:latin typeface="Arial"/>
                <a:ea typeface="Times New Roman" charset="0"/>
                <a:cs typeface="Arial"/>
              </a:rPr>
              <a:t>1.6	Submit </a:t>
            </a:r>
            <a:r>
              <a:rPr kumimoji="0" lang="en-US" sz="1600" b="0" i="0" u="none" strike="noStrike" cap="none" normalizeH="0" baseline="0" dirty="0">
                <a:ln>
                  <a:noFill/>
                </a:ln>
                <a:solidFill>
                  <a:schemeClr val="tx1"/>
                </a:solidFill>
                <a:effectLst/>
                <a:latin typeface="Arial"/>
                <a:ea typeface="Times New Roman" charset="0"/>
                <a:cs typeface="Arial"/>
              </a:rPr>
              <a:t>damage report</a:t>
            </a:r>
          </a:p>
          <a:p>
            <a:pPr marL="0" marR="0" lvl="0" indent="0" algn="l" defTabSz="914400" rtl="0" eaLnBrk="1" fontAlgn="base" latinLnBrk="0" hangingPunct="1">
              <a:lnSpc>
                <a:spcPct val="100000"/>
              </a:lnSpc>
              <a:spcBef>
                <a:spcPct val="0"/>
              </a:spcBef>
              <a:spcAft>
                <a:spcPts val="200"/>
              </a:spcAft>
              <a:buClrTx/>
              <a:buSzTx/>
              <a:buFontTx/>
              <a:buNone/>
              <a:tabLst/>
            </a:pPr>
            <a:r>
              <a:rPr kumimoji="0" lang="en-US" sz="1600" b="0" i="0" u="none" strike="noStrike" cap="none" normalizeH="0" baseline="0" dirty="0" smtClean="0">
                <a:ln>
                  <a:noFill/>
                </a:ln>
                <a:solidFill>
                  <a:schemeClr val="tx1"/>
                </a:solidFill>
                <a:effectLst/>
                <a:latin typeface="Arial"/>
                <a:ea typeface="Times New Roman" charset="0"/>
                <a:cs typeface="Arial"/>
              </a:rPr>
              <a:t>1.7	Find </a:t>
            </a:r>
            <a:r>
              <a:rPr kumimoji="0" lang="en-US" sz="1600" b="0" i="0" u="none" strike="noStrike" cap="none" normalizeH="0" baseline="0" dirty="0">
                <a:ln>
                  <a:noFill/>
                </a:ln>
                <a:solidFill>
                  <a:schemeClr val="tx1"/>
                </a:solidFill>
                <a:effectLst/>
                <a:latin typeface="Arial"/>
                <a:ea typeface="Times New Roman" charset="0"/>
                <a:cs typeface="Arial"/>
              </a:rPr>
              <a:t>store close to emergency</a:t>
            </a:r>
          </a:p>
          <a:p>
            <a:pPr marL="0" marR="0" lvl="0" indent="0" algn="just" defTabSz="914400" rtl="0" eaLnBrk="1" fontAlgn="base" latinLnBrk="0" hangingPunct="1">
              <a:lnSpc>
                <a:spcPct val="100000"/>
              </a:lnSpc>
              <a:spcBef>
                <a:spcPct val="0"/>
              </a:spcBef>
              <a:spcAft>
                <a:spcPts val="200"/>
              </a:spcAft>
              <a:buClrTx/>
              <a:buSzTx/>
              <a:buFontTx/>
              <a:buNone/>
              <a:tabLst/>
            </a:pPr>
            <a:endParaRPr kumimoji="0" lang="en-GB" sz="1600" b="0" i="0" u="none" strike="noStrike" cap="none" normalizeH="0" baseline="0" dirty="0">
              <a:ln>
                <a:noFill/>
              </a:ln>
              <a:solidFill>
                <a:srgbClr val="000000"/>
              </a:solidFill>
              <a:effectLst/>
              <a:latin typeface="Arial"/>
              <a:ea typeface="ＭＳ Ｐゴシック" charset="-128"/>
              <a:cs typeface="Arial"/>
            </a:endParaRPr>
          </a:p>
          <a:p>
            <a:pPr marL="0" marR="0" lvl="0" indent="0" algn="just" defTabSz="914400" rtl="0" eaLnBrk="1" fontAlgn="base" latinLnBrk="0" hangingPunct="1">
              <a:lnSpc>
                <a:spcPct val="100000"/>
              </a:lnSpc>
              <a:spcBef>
                <a:spcPct val="0"/>
              </a:spcBef>
              <a:spcAft>
                <a:spcPts val="200"/>
              </a:spcAft>
              <a:buClrTx/>
              <a:buSzTx/>
              <a:buFontTx/>
              <a:buNone/>
              <a:tabLst/>
            </a:pPr>
            <a:r>
              <a:rPr kumimoji="0" lang="en-GB" sz="1600" b="0" i="0" u="none" strike="noStrike" cap="none" normalizeH="0" baseline="0" dirty="0">
                <a:ln>
                  <a:noFill/>
                </a:ln>
                <a:solidFill>
                  <a:srgbClr val="000000"/>
                </a:solidFill>
                <a:effectLst/>
                <a:latin typeface="Arial"/>
                <a:ea typeface="ＭＳ Ｐゴシック" charset="-128"/>
                <a:cs typeface="Arial"/>
              </a:rPr>
              <a:t>2. </a:t>
            </a:r>
            <a:r>
              <a:rPr kumimoji="0" lang="en-GB" sz="1600" b="1" i="0" u="none" strike="noStrike" cap="none" normalizeH="0" baseline="0" dirty="0">
                <a:ln>
                  <a:noFill/>
                </a:ln>
                <a:solidFill>
                  <a:srgbClr val="000000"/>
                </a:solidFill>
                <a:effectLst/>
                <a:latin typeface="Arial"/>
                <a:ea typeface="ＭＳ Ｐゴシック" charset="-128"/>
                <a:cs typeface="Arial"/>
              </a:rPr>
              <a:t>Emergency planners</a:t>
            </a:r>
            <a:endParaRPr kumimoji="0" lang="en-GB" sz="1600" b="0" i="0" u="none" strike="noStrike" cap="none" normalizeH="0" baseline="0" dirty="0">
              <a:ln>
                <a:noFill/>
              </a:ln>
              <a:solidFill>
                <a:srgbClr val="000000"/>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ts val="200"/>
              </a:spcAft>
              <a:buClrTx/>
              <a:buSzTx/>
              <a:buFontTx/>
              <a:buNone/>
              <a:tabLst/>
            </a:pPr>
            <a:r>
              <a:rPr kumimoji="0" lang="en-US" sz="1600" b="0" i="0" u="none" strike="noStrike" cap="none" normalizeH="0" baseline="0" dirty="0" smtClean="0">
                <a:ln>
                  <a:noFill/>
                </a:ln>
                <a:solidFill>
                  <a:schemeClr val="tx1"/>
                </a:solidFill>
                <a:effectLst/>
                <a:latin typeface="Arial"/>
                <a:ea typeface="Times New Roman" charset="0"/>
                <a:cs typeface="Arial"/>
              </a:rPr>
              <a:t>2.1	Find </a:t>
            </a:r>
            <a:r>
              <a:rPr kumimoji="0" lang="en-US" sz="1600" b="0" i="0" u="none" strike="noStrike" cap="none" normalizeH="0" baseline="0" dirty="0">
                <a:ln>
                  <a:noFill/>
                </a:ln>
                <a:solidFill>
                  <a:schemeClr val="tx1"/>
                </a:solidFill>
                <a:effectLst/>
                <a:latin typeface="Arial"/>
                <a:ea typeface="Times New Roman" charset="0"/>
                <a:cs typeface="Arial"/>
              </a:rPr>
              <a:t>a specified type of equipment</a:t>
            </a:r>
          </a:p>
          <a:p>
            <a:pPr marL="0" marR="0" lvl="0" indent="0" algn="l" defTabSz="914400" rtl="0" eaLnBrk="1" fontAlgn="base" latinLnBrk="0" hangingPunct="1">
              <a:lnSpc>
                <a:spcPct val="100000"/>
              </a:lnSpc>
              <a:spcBef>
                <a:spcPct val="0"/>
              </a:spcBef>
              <a:spcAft>
                <a:spcPts val="200"/>
              </a:spcAft>
              <a:buClrTx/>
              <a:buSzTx/>
              <a:buFontTx/>
              <a:buNone/>
              <a:tabLst/>
            </a:pPr>
            <a:r>
              <a:rPr kumimoji="0" lang="en-US" sz="1600" b="0" i="0" u="none" strike="noStrike" cap="none" normalizeH="0" baseline="0" dirty="0" smtClean="0">
                <a:ln>
                  <a:noFill/>
                </a:ln>
                <a:solidFill>
                  <a:schemeClr val="tx1"/>
                </a:solidFill>
                <a:effectLst/>
                <a:latin typeface="Arial"/>
                <a:ea typeface="Times New Roman" charset="0"/>
                <a:cs typeface="Arial"/>
              </a:rPr>
              <a:t>2.2	View </a:t>
            </a:r>
            <a:r>
              <a:rPr kumimoji="0" lang="en-US" sz="1600" b="0" i="0" u="none" strike="noStrike" cap="none" normalizeH="0" baseline="0" dirty="0">
                <a:ln>
                  <a:noFill/>
                </a:ln>
                <a:solidFill>
                  <a:schemeClr val="tx1"/>
                </a:solidFill>
                <a:effectLst/>
                <a:latin typeface="Arial"/>
                <a:ea typeface="Times New Roman" charset="0"/>
                <a:cs typeface="Arial"/>
              </a:rPr>
              <a:t>equipment available in a specified location</a:t>
            </a:r>
          </a:p>
          <a:p>
            <a:pPr marL="0" marR="0" lvl="0" indent="0" algn="l" defTabSz="914400" rtl="0" eaLnBrk="1" fontAlgn="base" latinLnBrk="0" hangingPunct="1">
              <a:lnSpc>
                <a:spcPct val="100000"/>
              </a:lnSpc>
              <a:spcBef>
                <a:spcPct val="0"/>
              </a:spcBef>
              <a:spcAft>
                <a:spcPts val="200"/>
              </a:spcAft>
              <a:buClrTx/>
              <a:buSzTx/>
              <a:buFontTx/>
              <a:buNone/>
              <a:tabLst/>
            </a:pPr>
            <a:r>
              <a:rPr kumimoji="0" lang="en-US" sz="1600" b="0" i="0" u="none" strike="noStrike" cap="none" normalizeH="0" baseline="0" dirty="0" smtClean="0">
                <a:ln>
                  <a:noFill/>
                </a:ln>
                <a:solidFill>
                  <a:schemeClr val="tx1"/>
                </a:solidFill>
                <a:effectLst/>
                <a:latin typeface="Arial"/>
                <a:ea typeface="Times New Roman" charset="0"/>
                <a:cs typeface="Arial"/>
              </a:rPr>
              <a:t>2.3	Check</a:t>
            </a:r>
            <a:r>
              <a:rPr kumimoji="0" lang="en-US" sz="1600" b="0" i="0" u="none" strike="noStrike" cap="none" normalizeH="0" baseline="0" dirty="0">
                <a:ln>
                  <a:noFill/>
                </a:ln>
                <a:solidFill>
                  <a:schemeClr val="tx1"/>
                </a:solidFill>
                <a:effectLst/>
                <a:latin typeface="Arial"/>
                <a:ea typeface="Times New Roman" charset="0"/>
                <a:cs typeface="Arial"/>
              </a:rPr>
              <a:t>-in/cCheck out equipment from a store</a:t>
            </a:r>
          </a:p>
          <a:p>
            <a:pPr marL="0" marR="0" lvl="0" indent="0" algn="l" defTabSz="914400" rtl="0" eaLnBrk="1" fontAlgn="base" latinLnBrk="0" hangingPunct="1">
              <a:lnSpc>
                <a:spcPct val="100000"/>
              </a:lnSpc>
              <a:spcBef>
                <a:spcPct val="0"/>
              </a:spcBef>
              <a:spcAft>
                <a:spcPts val="200"/>
              </a:spcAft>
              <a:buClrTx/>
              <a:buSzTx/>
              <a:buFontTx/>
              <a:buNone/>
              <a:tabLst/>
            </a:pPr>
            <a:r>
              <a:rPr kumimoji="0" lang="en-US" sz="1600" b="0" i="0" u="none" strike="noStrike" cap="none" normalizeH="0" baseline="0" dirty="0" smtClean="0">
                <a:ln>
                  <a:noFill/>
                </a:ln>
                <a:solidFill>
                  <a:schemeClr val="tx1"/>
                </a:solidFill>
                <a:effectLst/>
                <a:latin typeface="Arial"/>
                <a:ea typeface="Times New Roman" charset="0"/>
                <a:cs typeface="Arial"/>
              </a:rPr>
              <a:t>2.4	Move </a:t>
            </a:r>
            <a:r>
              <a:rPr kumimoji="0" lang="en-US" sz="1600" b="0" i="0" u="none" strike="noStrike" cap="none" normalizeH="0" baseline="0" dirty="0">
                <a:ln>
                  <a:noFill/>
                </a:ln>
                <a:solidFill>
                  <a:schemeClr val="tx1"/>
                </a:solidFill>
                <a:effectLst/>
                <a:latin typeface="Arial"/>
                <a:ea typeface="Times New Roman" charset="0"/>
                <a:cs typeface="Arial"/>
              </a:rPr>
              <a:t>equipment from one store to another</a:t>
            </a:r>
          </a:p>
          <a:p>
            <a:pPr marL="0" marR="0" lvl="0" indent="0" algn="l" defTabSz="914400" rtl="0" eaLnBrk="1" fontAlgn="base" latinLnBrk="0" hangingPunct="1">
              <a:lnSpc>
                <a:spcPct val="100000"/>
              </a:lnSpc>
              <a:spcBef>
                <a:spcPct val="0"/>
              </a:spcBef>
              <a:spcAft>
                <a:spcPts val="200"/>
              </a:spcAft>
              <a:buClrTx/>
              <a:buSzTx/>
              <a:buFontTx/>
              <a:buNone/>
              <a:tabLst/>
            </a:pPr>
            <a:r>
              <a:rPr kumimoji="0" lang="en-US" sz="1600" b="0" i="0" u="none" strike="noStrike" cap="none" normalizeH="0" baseline="0" dirty="0" smtClean="0">
                <a:ln>
                  <a:noFill/>
                </a:ln>
                <a:solidFill>
                  <a:schemeClr val="tx1"/>
                </a:solidFill>
                <a:effectLst/>
                <a:latin typeface="Arial"/>
                <a:ea typeface="Times New Roman" charset="0"/>
                <a:cs typeface="Arial"/>
              </a:rPr>
              <a:t>2.6	Order </a:t>
            </a:r>
            <a:r>
              <a:rPr kumimoji="0" lang="en-US" sz="1600" b="0" i="0" u="none" strike="noStrike" cap="none" normalizeH="0" baseline="0" dirty="0">
                <a:ln>
                  <a:noFill/>
                </a:ln>
                <a:solidFill>
                  <a:schemeClr val="tx1"/>
                </a:solidFill>
                <a:effectLst/>
                <a:latin typeface="Arial"/>
                <a:ea typeface="Times New Roman" charset="0"/>
                <a:cs typeface="Arial"/>
              </a:rPr>
              <a:t>new </a:t>
            </a:r>
            <a:r>
              <a:rPr kumimoji="0" lang="en-US" sz="1600" b="0" i="0" u="none" strike="noStrike" cap="none" normalizeH="0" baseline="0" dirty="0" smtClean="0">
                <a:ln>
                  <a:noFill/>
                </a:ln>
                <a:solidFill>
                  <a:schemeClr val="tx1"/>
                </a:solidFill>
                <a:effectLst/>
                <a:latin typeface="Arial"/>
                <a:ea typeface="Times New Roman" charset="0"/>
                <a:cs typeface="Arial"/>
              </a:rPr>
              <a:t>equipment</a:t>
            </a:r>
            <a:endParaRPr kumimoji="0" lang="en-US" sz="1600" b="0" i="0" u="none" strike="noStrike" cap="none" normalizeH="0" baseline="0" dirty="0">
              <a:ln>
                <a:noFill/>
              </a:ln>
              <a:solidFill>
                <a:schemeClr val="tx1"/>
              </a:solidFill>
              <a:effectLst/>
              <a:latin typeface="Arial"/>
              <a:ea typeface="Times New Roman" charset="0"/>
              <a:cs typeface="Arial"/>
            </a:endParaRPr>
          </a:p>
        </p:txBody>
      </p:sp>
      <p:sp>
        <p:nvSpPr>
          <p:cNvPr id="4" name="Slide Number Placeholder 3"/>
          <p:cNvSpPr>
            <a:spLocks noGrp="1"/>
          </p:cNvSpPr>
          <p:nvPr>
            <p:ph type="sldNum" sz="quarter" idx="12"/>
          </p:nvPr>
        </p:nvSpPr>
        <p:spPr/>
        <p:txBody>
          <a:bodyPr/>
          <a:lstStyle/>
          <a:p>
            <a:fld id="{745CE82A-87C3-2841-AAF3-37DF1E34DC62}"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Chapter 21 Aspect-oriented software engineering</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Viewpoints </a:t>
            </a:r>
            <a:r>
              <a:rPr lang="en-US" dirty="0"/>
              <a:t>on an equipment inventory system</a:t>
            </a:r>
            <a:r>
              <a:rPr lang="en-GB" dirty="0" smtClean="0"/>
              <a:t> </a:t>
            </a:r>
            <a:endParaRPr lang="en-US" dirty="0"/>
          </a:p>
        </p:txBody>
      </p:sp>
      <p:sp>
        <p:nvSpPr>
          <p:cNvPr id="22530" name="Text Box 2"/>
          <p:cNvSpPr txBox="1">
            <a:spLocks noChangeArrowheads="1"/>
          </p:cNvSpPr>
          <p:nvPr/>
        </p:nvSpPr>
        <p:spPr bwMode="auto">
          <a:xfrm>
            <a:off x="1143000" y="2362200"/>
            <a:ext cx="6629400" cy="2971800"/>
          </a:xfrm>
          <a:prstGeom prst="rect">
            <a:avLst/>
          </a:prstGeom>
          <a:solidFill>
            <a:srgbClr val="FFFF00">
              <a:alpha val="34000"/>
            </a:srgbClr>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ts val="200"/>
              </a:spcAft>
              <a:buClrTx/>
              <a:buSzTx/>
              <a:buFontTx/>
              <a:buNone/>
              <a:tabLst/>
            </a:pPr>
            <a:endParaRPr kumimoji="0" lang="en-GB" sz="1600" b="0" i="0" u="none" strike="noStrike" cap="none" normalizeH="0" baseline="0" dirty="0" smtClean="0">
              <a:ln>
                <a:noFill/>
              </a:ln>
              <a:solidFill>
                <a:srgbClr val="000000"/>
              </a:solidFill>
              <a:effectLst/>
              <a:latin typeface="Arial"/>
              <a:ea typeface="ＭＳ Ｐゴシック" charset="-128"/>
              <a:cs typeface="Arial"/>
            </a:endParaRPr>
          </a:p>
          <a:p>
            <a:pPr marL="0" marR="0" lvl="0" indent="0" algn="just" defTabSz="914400" rtl="0" eaLnBrk="1" fontAlgn="base" latinLnBrk="0" hangingPunct="1">
              <a:lnSpc>
                <a:spcPct val="100000"/>
              </a:lnSpc>
              <a:spcBef>
                <a:spcPct val="0"/>
              </a:spcBef>
              <a:spcAft>
                <a:spcPts val="200"/>
              </a:spcAft>
              <a:buClrTx/>
              <a:buSzTx/>
              <a:buFontTx/>
              <a:buNone/>
              <a:tabLst/>
            </a:pPr>
            <a:r>
              <a:rPr kumimoji="0" lang="en-GB" sz="1600" b="0" i="0" u="none" strike="noStrike" cap="none" normalizeH="0" baseline="0" dirty="0">
                <a:ln>
                  <a:noFill/>
                </a:ln>
                <a:solidFill>
                  <a:srgbClr val="000000"/>
                </a:solidFill>
                <a:effectLst/>
                <a:latin typeface="Arial"/>
                <a:ea typeface="ＭＳ Ｐゴシック" charset="-128"/>
                <a:cs typeface="Arial"/>
              </a:rPr>
              <a:t>3. </a:t>
            </a:r>
            <a:r>
              <a:rPr kumimoji="0" lang="en-GB" sz="1600" b="1" i="0" u="none" strike="noStrike" cap="none" normalizeH="0" baseline="0" dirty="0">
                <a:ln>
                  <a:noFill/>
                </a:ln>
                <a:solidFill>
                  <a:srgbClr val="000000"/>
                </a:solidFill>
                <a:effectLst/>
                <a:latin typeface="Arial"/>
                <a:ea typeface="ＭＳ Ｐゴシック" charset="-128"/>
                <a:cs typeface="Arial"/>
              </a:rPr>
              <a:t>Maintenance staff</a:t>
            </a:r>
            <a:endParaRPr kumimoji="0" lang="en-GB" sz="1600" b="0" i="0" u="none" strike="noStrike" cap="none" normalizeH="0" baseline="0" dirty="0">
              <a:ln>
                <a:noFill/>
              </a:ln>
              <a:solidFill>
                <a:srgbClr val="000000"/>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ts val="200"/>
              </a:spcAft>
              <a:buClrTx/>
              <a:buSzTx/>
              <a:buFontTx/>
              <a:buNone/>
              <a:tabLst/>
            </a:pPr>
            <a:r>
              <a:rPr kumimoji="0" lang="en-US" sz="1600" b="0" i="0" u="none" strike="noStrike" cap="none" normalizeH="0" baseline="0" dirty="0" smtClean="0">
                <a:ln>
                  <a:noFill/>
                </a:ln>
                <a:solidFill>
                  <a:schemeClr val="tx1"/>
                </a:solidFill>
                <a:effectLst/>
                <a:latin typeface="Arial"/>
                <a:ea typeface="Times New Roman" charset="0"/>
                <a:cs typeface="Arial"/>
              </a:rPr>
              <a:t>3.1	Check </a:t>
            </a:r>
            <a:r>
              <a:rPr kumimoji="0" lang="en-US" sz="1600" b="0" i="0" u="none" strike="noStrike" cap="none" normalizeH="0" baseline="0" dirty="0">
                <a:ln>
                  <a:noFill/>
                </a:ln>
                <a:solidFill>
                  <a:schemeClr val="tx1"/>
                </a:solidFill>
                <a:effectLst/>
                <a:latin typeface="Arial"/>
                <a:ea typeface="Times New Roman" charset="0"/>
                <a:cs typeface="Arial"/>
              </a:rPr>
              <a:t>-in/</a:t>
            </a:r>
            <a:r>
              <a:rPr kumimoji="0" lang="en-US" sz="1600" b="0" i="0" u="none" strike="noStrike" cap="none" normalizeH="0" baseline="0" dirty="0" err="1">
                <a:ln>
                  <a:noFill/>
                </a:ln>
                <a:solidFill>
                  <a:schemeClr val="tx1"/>
                </a:solidFill>
                <a:effectLst/>
                <a:latin typeface="Arial"/>
                <a:ea typeface="Times New Roman" charset="0"/>
                <a:cs typeface="Arial"/>
              </a:rPr>
              <a:t>cCheck</a:t>
            </a:r>
            <a:r>
              <a:rPr kumimoji="0" lang="en-US" sz="1600" b="0" i="0" u="none" strike="noStrike" cap="none" normalizeH="0" baseline="0" dirty="0">
                <a:ln>
                  <a:noFill/>
                </a:ln>
                <a:solidFill>
                  <a:schemeClr val="tx1"/>
                </a:solidFill>
                <a:effectLst/>
                <a:latin typeface="Arial"/>
                <a:ea typeface="Times New Roman" charset="0"/>
                <a:cs typeface="Arial"/>
              </a:rPr>
              <a:t> -out equipment for maintenance</a:t>
            </a:r>
          </a:p>
          <a:p>
            <a:pPr marL="0" marR="0" lvl="0" indent="0" algn="l" defTabSz="914400" rtl="0" eaLnBrk="1" fontAlgn="base" latinLnBrk="0" hangingPunct="1">
              <a:lnSpc>
                <a:spcPct val="100000"/>
              </a:lnSpc>
              <a:spcBef>
                <a:spcPct val="0"/>
              </a:spcBef>
              <a:spcAft>
                <a:spcPts val="200"/>
              </a:spcAft>
              <a:buClrTx/>
              <a:buSzTx/>
              <a:buFontTx/>
              <a:buNone/>
              <a:tabLst/>
            </a:pPr>
            <a:r>
              <a:rPr kumimoji="0" lang="en-US" sz="1600" b="0" i="0" u="none" strike="noStrike" cap="none" normalizeH="0" baseline="0" dirty="0" smtClean="0">
                <a:ln>
                  <a:noFill/>
                </a:ln>
                <a:solidFill>
                  <a:schemeClr val="tx1"/>
                </a:solidFill>
                <a:effectLst/>
                <a:latin typeface="Arial"/>
                <a:ea typeface="Times New Roman" charset="0"/>
                <a:cs typeface="Arial"/>
              </a:rPr>
              <a:t>3.2	View </a:t>
            </a:r>
            <a:r>
              <a:rPr kumimoji="0" lang="en-US" sz="1600" b="0" i="0" u="none" strike="noStrike" cap="none" normalizeH="0" baseline="0" dirty="0">
                <a:ln>
                  <a:noFill/>
                </a:ln>
                <a:solidFill>
                  <a:schemeClr val="tx1"/>
                </a:solidFill>
                <a:effectLst/>
                <a:latin typeface="Arial"/>
                <a:ea typeface="Times New Roman" charset="0"/>
                <a:cs typeface="Arial"/>
              </a:rPr>
              <a:t>equipment available at each store</a:t>
            </a:r>
          </a:p>
          <a:p>
            <a:pPr marL="0" marR="0" lvl="0" indent="0" algn="l" defTabSz="914400" rtl="0" eaLnBrk="1" fontAlgn="base" latinLnBrk="0" hangingPunct="1">
              <a:lnSpc>
                <a:spcPct val="100000"/>
              </a:lnSpc>
              <a:spcBef>
                <a:spcPct val="0"/>
              </a:spcBef>
              <a:spcAft>
                <a:spcPts val="200"/>
              </a:spcAft>
              <a:buClrTx/>
              <a:buSzTx/>
              <a:buFontTx/>
              <a:buNone/>
              <a:tabLst/>
            </a:pPr>
            <a:r>
              <a:rPr kumimoji="0" lang="en-US" sz="1600" b="0" i="0" u="none" strike="noStrike" cap="none" normalizeH="0" baseline="0" dirty="0" smtClean="0">
                <a:ln>
                  <a:noFill/>
                </a:ln>
                <a:solidFill>
                  <a:schemeClr val="tx1"/>
                </a:solidFill>
                <a:effectLst/>
                <a:latin typeface="Arial"/>
                <a:ea typeface="Times New Roman" charset="0"/>
                <a:cs typeface="Arial"/>
              </a:rPr>
              <a:t>3.3	Find </a:t>
            </a:r>
            <a:r>
              <a:rPr kumimoji="0" lang="en-US" sz="1600" b="0" i="0" u="none" strike="noStrike" cap="none" normalizeH="0" baseline="0" dirty="0">
                <a:ln>
                  <a:noFill/>
                </a:ln>
                <a:solidFill>
                  <a:schemeClr val="tx1"/>
                </a:solidFill>
                <a:effectLst/>
                <a:latin typeface="Arial"/>
                <a:ea typeface="Times New Roman" charset="0"/>
                <a:cs typeface="Arial"/>
              </a:rPr>
              <a:t>a specified type of equipment</a:t>
            </a:r>
          </a:p>
          <a:p>
            <a:pPr marL="0" marR="0" lvl="0" indent="0" algn="l" defTabSz="914400" rtl="0" eaLnBrk="1" fontAlgn="base" latinLnBrk="0" hangingPunct="1">
              <a:lnSpc>
                <a:spcPct val="100000"/>
              </a:lnSpc>
              <a:spcBef>
                <a:spcPct val="0"/>
              </a:spcBef>
              <a:spcAft>
                <a:spcPts val="200"/>
              </a:spcAft>
              <a:buClrTx/>
              <a:buSzTx/>
              <a:buFontTx/>
              <a:buNone/>
              <a:tabLst/>
            </a:pPr>
            <a:r>
              <a:rPr kumimoji="0" lang="en-US" sz="1600" b="0" i="0" u="none" strike="noStrike" cap="none" normalizeH="0" baseline="0" dirty="0" smtClean="0">
                <a:ln>
                  <a:noFill/>
                </a:ln>
                <a:solidFill>
                  <a:schemeClr val="tx1"/>
                </a:solidFill>
                <a:effectLst/>
                <a:latin typeface="Arial"/>
                <a:ea typeface="Times New Roman" charset="0"/>
                <a:cs typeface="Arial"/>
              </a:rPr>
              <a:t>3.4	View </a:t>
            </a:r>
            <a:r>
              <a:rPr kumimoji="0" lang="en-US" sz="1600" b="0" i="0" u="none" strike="noStrike" cap="none" normalizeH="0" baseline="0" dirty="0">
                <a:ln>
                  <a:noFill/>
                </a:ln>
                <a:solidFill>
                  <a:schemeClr val="tx1"/>
                </a:solidFill>
                <a:effectLst/>
                <a:latin typeface="Arial"/>
                <a:ea typeface="Times New Roman" charset="0"/>
                <a:cs typeface="Arial"/>
              </a:rPr>
              <a:t>maintenance schedule for an equipment item</a:t>
            </a:r>
          </a:p>
          <a:p>
            <a:pPr marL="0" marR="0" lvl="0" indent="0" algn="l" defTabSz="914400" rtl="0" eaLnBrk="1" fontAlgn="base" latinLnBrk="0" hangingPunct="1">
              <a:lnSpc>
                <a:spcPct val="100000"/>
              </a:lnSpc>
              <a:spcBef>
                <a:spcPct val="0"/>
              </a:spcBef>
              <a:spcAft>
                <a:spcPts val="200"/>
              </a:spcAft>
              <a:buClrTx/>
              <a:buSzTx/>
              <a:buFontTx/>
              <a:buNone/>
              <a:tabLst/>
            </a:pPr>
            <a:r>
              <a:rPr kumimoji="0" lang="en-US" sz="1600" b="0" i="0" u="none" strike="noStrike" cap="none" normalizeH="0" baseline="0" dirty="0" smtClean="0">
                <a:ln>
                  <a:noFill/>
                </a:ln>
                <a:solidFill>
                  <a:schemeClr val="tx1"/>
                </a:solidFill>
                <a:effectLst/>
                <a:latin typeface="Arial"/>
                <a:ea typeface="Times New Roman" charset="0"/>
                <a:cs typeface="Arial"/>
              </a:rPr>
              <a:t>3.5	Complete </a:t>
            </a:r>
            <a:r>
              <a:rPr kumimoji="0" lang="en-US" sz="1600" b="0" i="0" u="none" strike="noStrike" cap="none" normalizeH="0" baseline="0" dirty="0">
                <a:ln>
                  <a:noFill/>
                </a:ln>
                <a:solidFill>
                  <a:schemeClr val="tx1"/>
                </a:solidFill>
                <a:effectLst/>
                <a:latin typeface="Arial"/>
                <a:ea typeface="Times New Roman" charset="0"/>
                <a:cs typeface="Arial"/>
              </a:rPr>
              <a:t>maintenance record for an equipment item</a:t>
            </a:r>
          </a:p>
          <a:p>
            <a:pPr marL="0" marR="0" lvl="0" indent="0" algn="l" defTabSz="914400" rtl="0" eaLnBrk="1" fontAlgn="base" latinLnBrk="0" hangingPunct="1">
              <a:lnSpc>
                <a:spcPct val="100000"/>
              </a:lnSpc>
              <a:spcBef>
                <a:spcPct val="0"/>
              </a:spcBef>
              <a:spcAft>
                <a:spcPts val="200"/>
              </a:spcAft>
              <a:buClrTx/>
              <a:buSzTx/>
              <a:buFontTx/>
              <a:buNone/>
              <a:tabLst/>
            </a:pPr>
            <a:r>
              <a:rPr kumimoji="0" lang="en-US" sz="1600" b="0" i="0" u="none" strike="noStrike" cap="none" normalizeH="0" baseline="0" dirty="0" smtClean="0">
                <a:ln>
                  <a:noFill/>
                </a:ln>
                <a:solidFill>
                  <a:schemeClr val="tx1"/>
                </a:solidFill>
                <a:effectLst/>
                <a:latin typeface="Arial"/>
                <a:ea typeface="Times New Roman" charset="0"/>
                <a:cs typeface="Arial"/>
              </a:rPr>
              <a:t>3.6	Show </a:t>
            </a:r>
            <a:r>
              <a:rPr kumimoji="0" lang="en-US" sz="1600" b="0" i="0" u="none" strike="noStrike" cap="none" normalizeH="0" baseline="0" dirty="0">
                <a:ln>
                  <a:noFill/>
                </a:ln>
                <a:solidFill>
                  <a:schemeClr val="tx1"/>
                </a:solidFill>
                <a:effectLst/>
                <a:latin typeface="Arial"/>
                <a:ea typeface="Times New Roman" charset="0"/>
                <a:cs typeface="Arial"/>
              </a:rPr>
              <a:t>all items in a store requiring </a:t>
            </a:r>
            <a:r>
              <a:rPr kumimoji="0" lang="en-US" sz="1600" b="0" i="0" u="none" strike="noStrike" cap="none" normalizeH="0" baseline="0" dirty="0" smtClean="0">
                <a:ln>
                  <a:noFill/>
                </a:ln>
                <a:solidFill>
                  <a:schemeClr val="tx1"/>
                </a:solidFill>
                <a:effectLst/>
                <a:latin typeface="Arial"/>
                <a:ea typeface="Times New Roman" charset="0"/>
                <a:cs typeface="Arial"/>
              </a:rPr>
              <a:t>maintenance</a:t>
            </a:r>
            <a:endParaRPr kumimoji="0" lang="en-US" sz="1600" b="0" i="0" u="none" strike="noStrike" cap="none" normalizeH="0" baseline="0" dirty="0">
              <a:ln>
                <a:noFill/>
              </a:ln>
              <a:solidFill>
                <a:schemeClr val="tx1"/>
              </a:solidFill>
              <a:effectLst/>
              <a:latin typeface="Arial"/>
              <a:ea typeface="Times New Roman" charset="0"/>
              <a:cs typeface="Arial"/>
            </a:endParaRPr>
          </a:p>
        </p:txBody>
      </p:sp>
      <p:sp>
        <p:nvSpPr>
          <p:cNvPr id="4" name="Slide Number Placeholder 3"/>
          <p:cNvSpPr>
            <a:spLocks noGrp="1"/>
          </p:cNvSpPr>
          <p:nvPr>
            <p:ph type="sldNum" sz="quarter" idx="12"/>
          </p:nvPr>
        </p:nvSpPr>
        <p:spPr/>
        <p:txBody>
          <a:bodyPr/>
          <a:lstStyle/>
          <a:p>
            <a:fld id="{745CE82A-87C3-2841-AAF3-37DF1E34DC62}"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Chapter 21 Aspect-oriented software engineering</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a:t>
            </a:r>
            <a:r>
              <a:rPr lang="en-US" dirty="0"/>
              <a:t>-related requirements for the equipment inventory system</a:t>
            </a:r>
            <a:r>
              <a:rPr lang="en-GB" dirty="0" smtClean="0"/>
              <a:t> </a:t>
            </a:r>
            <a:endParaRPr lang="en-US" dirty="0"/>
          </a:p>
        </p:txBody>
      </p:sp>
      <p:sp>
        <p:nvSpPr>
          <p:cNvPr id="23554" name="Text Box 2"/>
          <p:cNvSpPr txBox="1">
            <a:spLocks noChangeArrowheads="1"/>
          </p:cNvSpPr>
          <p:nvPr/>
        </p:nvSpPr>
        <p:spPr bwMode="auto">
          <a:xfrm>
            <a:off x="1174618" y="1968500"/>
            <a:ext cx="7512182" cy="4051300"/>
          </a:xfrm>
          <a:prstGeom prst="rect">
            <a:avLst/>
          </a:prstGeom>
          <a:solidFill>
            <a:srgbClr val="FFFF00">
              <a:alpha val="34000"/>
            </a:srgbClr>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ts val="600"/>
              </a:spcBef>
              <a:spcAft>
                <a:spcPts val="600"/>
              </a:spcAft>
              <a:buClrTx/>
              <a:buSzTx/>
              <a:buFontTx/>
              <a:buNone/>
              <a:tabLst/>
            </a:pPr>
            <a:r>
              <a:rPr kumimoji="0" lang="en-GB" sz="1600" b="0" i="0" u="none" strike="noStrike" cap="none" normalizeH="0" baseline="0" dirty="0">
                <a:ln>
                  <a:noFill/>
                </a:ln>
                <a:solidFill>
                  <a:srgbClr val="000000"/>
                </a:solidFill>
                <a:effectLst/>
                <a:latin typeface="Arial"/>
                <a:ea typeface="ＭＳ Ｐゴシック" charset="-128"/>
                <a:cs typeface="Arial"/>
              </a:rPr>
              <a:t>AV.</a:t>
            </a:r>
            <a:r>
              <a:rPr kumimoji="0" lang="en-GB" sz="1600" b="0" i="0" u="none" strike="noStrike" cap="none" normalizeH="0" baseline="0" dirty="0" smtClean="0">
                <a:ln>
                  <a:noFill/>
                </a:ln>
                <a:solidFill>
                  <a:srgbClr val="000000"/>
                </a:solidFill>
                <a:effectLst/>
                <a:latin typeface="Arial"/>
                <a:ea typeface="ＭＳ Ｐゴシック" charset="-128"/>
                <a:cs typeface="Arial"/>
              </a:rPr>
              <a:t>1	There </a:t>
            </a:r>
            <a:r>
              <a:rPr kumimoji="0" lang="en-GB" sz="1600" b="0" i="0" u="none" strike="noStrike" cap="none" normalizeH="0" baseline="0" dirty="0">
                <a:ln>
                  <a:noFill/>
                </a:ln>
                <a:solidFill>
                  <a:srgbClr val="000000"/>
                </a:solidFill>
                <a:effectLst/>
                <a:latin typeface="Arial"/>
                <a:ea typeface="ＭＳ Ｐゴシック" charset="-128"/>
                <a:cs typeface="Arial"/>
              </a:rPr>
              <a:t>shall be a ‘hot standby’ system available in a location that is geographically well-separated from the principal system.</a:t>
            </a:r>
          </a:p>
          <a:p>
            <a:pPr marL="0" marR="0" lvl="0" indent="0" algn="just" defTabSz="914400" rtl="0" eaLnBrk="1" fontAlgn="base" latinLnBrk="0" hangingPunct="1">
              <a:lnSpc>
                <a:spcPct val="100000"/>
              </a:lnSpc>
              <a:spcBef>
                <a:spcPts val="600"/>
              </a:spcBef>
              <a:spcAft>
                <a:spcPts val="600"/>
              </a:spcAft>
              <a:buClrTx/>
              <a:buSzTx/>
              <a:buFontTx/>
              <a:buNone/>
              <a:tabLst/>
            </a:pPr>
            <a:r>
              <a:rPr kumimoji="0" lang="en-GB" sz="1600" b="0" i="1" u="none" strike="noStrike" cap="none" normalizeH="0" baseline="0" dirty="0">
                <a:ln>
                  <a:noFill/>
                </a:ln>
                <a:solidFill>
                  <a:srgbClr val="000000"/>
                </a:solidFill>
                <a:effectLst/>
                <a:latin typeface="Arial"/>
                <a:ea typeface="ＭＳ Ｐゴシック" charset="-128"/>
                <a:cs typeface="Arial"/>
              </a:rPr>
              <a:t>Rationale</a:t>
            </a:r>
            <a:r>
              <a:rPr kumimoji="0" lang="en-GB" sz="1600" b="0" i="0" u="none" strike="noStrike" cap="none" normalizeH="0" baseline="0" dirty="0">
                <a:ln>
                  <a:noFill/>
                </a:ln>
                <a:solidFill>
                  <a:srgbClr val="000000"/>
                </a:solidFill>
                <a:effectLst/>
                <a:latin typeface="Arial"/>
                <a:ea typeface="ＭＳ Ｐゴシック" charset="-128"/>
                <a:cs typeface="Arial"/>
              </a:rPr>
              <a:t>: The emergency may affect the principal location of the system.</a:t>
            </a:r>
          </a:p>
          <a:p>
            <a:pPr marL="0" marR="0" lvl="0" indent="0" algn="just" defTabSz="914400" rtl="0" eaLnBrk="1" fontAlgn="base" latinLnBrk="0" hangingPunct="1">
              <a:lnSpc>
                <a:spcPct val="100000"/>
              </a:lnSpc>
              <a:spcBef>
                <a:spcPts val="600"/>
              </a:spcBef>
              <a:spcAft>
                <a:spcPts val="600"/>
              </a:spcAft>
              <a:buClrTx/>
              <a:buSzTx/>
              <a:buFontTx/>
              <a:buNone/>
              <a:tabLst/>
            </a:pPr>
            <a:r>
              <a:rPr kumimoji="0" lang="en-GB" sz="1600" b="0" i="0" u="none" strike="noStrike" cap="none" normalizeH="0" baseline="0" dirty="0">
                <a:ln>
                  <a:noFill/>
                </a:ln>
                <a:solidFill>
                  <a:srgbClr val="000000"/>
                </a:solidFill>
                <a:effectLst/>
                <a:latin typeface="Arial"/>
                <a:ea typeface="ＭＳ Ｐゴシック" charset="-128"/>
                <a:cs typeface="Arial"/>
              </a:rPr>
              <a:t>AV.</a:t>
            </a:r>
            <a:r>
              <a:rPr kumimoji="0" lang="en-GB" sz="1600" b="0" i="0" u="none" strike="noStrike" cap="none" normalizeH="0" baseline="0" dirty="0" smtClean="0">
                <a:ln>
                  <a:noFill/>
                </a:ln>
                <a:solidFill>
                  <a:srgbClr val="000000"/>
                </a:solidFill>
                <a:effectLst/>
                <a:latin typeface="Arial"/>
                <a:ea typeface="ＭＳ Ｐゴシック" charset="-128"/>
                <a:cs typeface="Arial"/>
              </a:rPr>
              <a:t>1.1	All </a:t>
            </a:r>
            <a:r>
              <a:rPr kumimoji="0" lang="en-GB" sz="1600" b="0" i="0" u="none" strike="noStrike" cap="none" normalizeH="0" baseline="0" dirty="0">
                <a:ln>
                  <a:noFill/>
                </a:ln>
                <a:solidFill>
                  <a:srgbClr val="000000"/>
                </a:solidFill>
                <a:effectLst/>
                <a:latin typeface="Arial"/>
                <a:ea typeface="ＭＳ Ｐゴシック" charset="-128"/>
                <a:cs typeface="Arial"/>
              </a:rPr>
              <a:t>transactions shall be logged at the site of the principal system and at the remote standby site.</a:t>
            </a:r>
          </a:p>
          <a:p>
            <a:pPr marL="0" marR="0" lvl="0" indent="0" algn="just" defTabSz="914400" rtl="0" eaLnBrk="1" fontAlgn="base" latinLnBrk="0" hangingPunct="1">
              <a:lnSpc>
                <a:spcPct val="100000"/>
              </a:lnSpc>
              <a:spcBef>
                <a:spcPts val="600"/>
              </a:spcBef>
              <a:spcAft>
                <a:spcPts val="600"/>
              </a:spcAft>
              <a:buClrTx/>
              <a:buSzTx/>
              <a:buFontTx/>
              <a:buNone/>
              <a:tabLst/>
            </a:pPr>
            <a:r>
              <a:rPr kumimoji="0" lang="en-GB" sz="1600" b="0" i="1" u="none" strike="noStrike" cap="none" normalizeH="0" baseline="0" dirty="0">
                <a:ln>
                  <a:noFill/>
                </a:ln>
                <a:solidFill>
                  <a:srgbClr val="000000"/>
                </a:solidFill>
                <a:effectLst/>
                <a:latin typeface="Arial"/>
                <a:ea typeface="ＭＳ Ｐゴシック" charset="-128"/>
                <a:cs typeface="Arial"/>
              </a:rPr>
              <a:t>Rationale</a:t>
            </a:r>
            <a:r>
              <a:rPr kumimoji="0" lang="en-GB" sz="1600" b="0" i="0" u="none" strike="noStrike" cap="none" normalizeH="0" baseline="0" dirty="0">
                <a:ln>
                  <a:noFill/>
                </a:ln>
                <a:solidFill>
                  <a:srgbClr val="000000"/>
                </a:solidFill>
                <a:effectLst/>
                <a:latin typeface="Arial"/>
                <a:ea typeface="ＭＳ Ｐゴシック" charset="-128"/>
                <a:cs typeface="Arial"/>
              </a:rPr>
              <a:t>: This allows these transactions to be replayed and the system databases made consistent.</a:t>
            </a:r>
          </a:p>
          <a:p>
            <a:pPr marL="0" marR="0" lvl="0" indent="0" algn="just" defTabSz="914400" rtl="0" eaLnBrk="1" fontAlgn="base" latinLnBrk="0" hangingPunct="1">
              <a:lnSpc>
                <a:spcPct val="100000"/>
              </a:lnSpc>
              <a:spcBef>
                <a:spcPts val="600"/>
              </a:spcBef>
              <a:spcAft>
                <a:spcPts val="600"/>
              </a:spcAft>
              <a:buClrTx/>
              <a:buSzTx/>
              <a:buFontTx/>
              <a:buNone/>
              <a:tabLst/>
            </a:pPr>
            <a:r>
              <a:rPr kumimoji="0" lang="en-GB" sz="1600" b="0" i="0" u="none" strike="noStrike" cap="none" normalizeH="0" baseline="0" dirty="0">
                <a:ln>
                  <a:noFill/>
                </a:ln>
                <a:solidFill>
                  <a:srgbClr val="000000"/>
                </a:solidFill>
                <a:effectLst/>
                <a:latin typeface="Arial"/>
                <a:ea typeface="ＭＳ Ｐゴシック" charset="-128"/>
                <a:cs typeface="Arial"/>
              </a:rPr>
              <a:t>AV.</a:t>
            </a:r>
            <a:r>
              <a:rPr kumimoji="0" lang="en-GB" sz="1600" b="0" i="0" u="none" strike="noStrike" cap="none" normalizeH="0" baseline="0" dirty="0" smtClean="0">
                <a:ln>
                  <a:noFill/>
                </a:ln>
                <a:solidFill>
                  <a:srgbClr val="000000"/>
                </a:solidFill>
                <a:effectLst/>
                <a:latin typeface="Arial"/>
                <a:ea typeface="ＭＳ Ｐゴシック" charset="-128"/>
                <a:cs typeface="Arial"/>
              </a:rPr>
              <a:t>1.2	The </a:t>
            </a:r>
            <a:r>
              <a:rPr kumimoji="0" lang="en-GB" sz="1600" b="0" i="0" u="none" strike="noStrike" cap="none" normalizeH="0" baseline="0" dirty="0">
                <a:ln>
                  <a:noFill/>
                </a:ln>
                <a:solidFill>
                  <a:srgbClr val="000000"/>
                </a:solidFill>
                <a:effectLst/>
                <a:latin typeface="Arial"/>
                <a:ea typeface="ＭＳ Ｐゴシック" charset="-128"/>
                <a:cs typeface="Arial"/>
              </a:rPr>
              <a:t>system shall send status information to the emergency control room system every five minutes.</a:t>
            </a:r>
          </a:p>
          <a:p>
            <a:pPr marL="0" marR="0" lvl="0" indent="0" algn="just" defTabSz="914400" rtl="0" eaLnBrk="1" fontAlgn="base" latinLnBrk="0" hangingPunct="1">
              <a:lnSpc>
                <a:spcPct val="100000"/>
              </a:lnSpc>
              <a:spcBef>
                <a:spcPct val="0"/>
              </a:spcBef>
              <a:spcAft>
                <a:spcPts val="600"/>
              </a:spcAft>
              <a:buClrTx/>
              <a:buSzTx/>
              <a:buFontTx/>
              <a:buNone/>
              <a:tabLst/>
            </a:pPr>
            <a:r>
              <a:rPr kumimoji="0" lang="en-GB" sz="1600" b="0" i="1" u="none" strike="noStrike" cap="none" normalizeH="0" baseline="0" dirty="0">
                <a:ln>
                  <a:noFill/>
                </a:ln>
                <a:solidFill>
                  <a:srgbClr val="000000"/>
                </a:solidFill>
                <a:effectLst/>
                <a:latin typeface="Arial"/>
                <a:ea typeface="ＭＳ Ｐゴシック" charset="-128"/>
                <a:cs typeface="Arial"/>
              </a:rPr>
              <a:t>Rationale</a:t>
            </a:r>
            <a:r>
              <a:rPr kumimoji="0" lang="en-GB" sz="1600" b="0" i="0" u="none" strike="noStrike" cap="none" normalizeH="0" baseline="0" dirty="0">
                <a:ln>
                  <a:noFill/>
                </a:ln>
                <a:solidFill>
                  <a:srgbClr val="000000"/>
                </a:solidFill>
                <a:effectLst/>
                <a:latin typeface="Arial"/>
                <a:ea typeface="ＭＳ Ｐゴシック" charset="-128"/>
                <a:cs typeface="Arial"/>
              </a:rPr>
              <a:t>: The operators of the control room system can switch to the hot standby if the principal system is unavailable.</a:t>
            </a:r>
          </a:p>
        </p:txBody>
      </p:sp>
      <p:sp>
        <p:nvSpPr>
          <p:cNvPr id="4" name="Slide Number Placeholder 3"/>
          <p:cNvSpPr>
            <a:spLocks noGrp="1"/>
          </p:cNvSpPr>
          <p:nvPr>
            <p:ph type="sldNum" sz="quarter" idx="12"/>
          </p:nvPr>
        </p:nvSpPr>
        <p:spPr/>
        <p:txBody>
          <a:bodyPr/>
          <a:lstStyle/>
          <a:p>
            <a:fld id="{745CE82A-87C3-2841-AAF3-37DF1E34DC62}"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Chapter 21 Aspect-oriented software engineering</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smtClean="0"/>
              <a:t>Inventory system - core requirements</a:t>
            </a:r>
            <a:endParaRPr lang="en-US"/>
          </a:p>
        </p:txBody>
      </p:sp>
      <p:sp>
        <p:nvSpPr>
          <p:cNvPr id="231427" name="Rectangle 3"/>
          <p:cNvSpPr>
            <a:spLocks noGrp="1" noChangeArrowheads="1"/>
          </p:cNvSpPr>
          <p:nvPr>
            <p:ph idx="1"/>
          </p:nvPr>
        </p:nvSpPr>
        <p:spPr/>
        <p:txBody>
          <a:bodyPr/>
          <a:lstStyle/>
          <a:p>
            <a:r>
              <a:rPr lang="en-US" smtClean="0"/>
              <a:t>C.1 The system shall allow authorised users to view the description of any item of equipment in the emergency services inventory.</a:t>
            </a:r>
          </a:p>
          <a:p>
            <a:r>
              <a:rPr lang="en-US" smtClean="0"/>
              <a:t>C.2 The system shall include a search facility to allow authorised users to search either individual inventories or the complete inventory for a specific item or type of equipment.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Chapter 21 Aspect-oriented software engineering</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smtClean="0"/>
              <a:t>Inventory system - extension requirements</a:t>
            </a:r>
            <a:endParaRPr lang="en-US"/>
          </a:p>
        </p:txBody>
      </p:sp>
      <p:sp>
        <p:nvSpPr>
          <p:cNvPr id="232451" name="Rectangle 3"/>
          <p:cNvSpPr>
            <a:spLocks noGrp="1" noChangeArrowheads="1"/>
          </p:cNvSpPr>
          <p:nvPr>
            <p:ph idx="1"/>
          </p:nvPr>
        </p:nvSpPr>
        <p:spPr/>
        <p:txBody>
          <a:bodyPr/>
          <a:lstStyle/>
          <a:p>
            <a:r>
              <a:rPr lang="en-US" smtClean="0"/>
              <a:t>E1.1 It shall be possible for authorised users to place orders with accredited suppliers for replacement items of equipment.</a:t>
            </a:r>
          </a:p>
          <a:p>
            <a:r>
              <a:rPr lang="en-US" smtClean="0"/>
              <a:t>E1.1.1 When an item of equipment is ordered, it should be allocated to a specific inventory and flagged in that inventory as ‘on order’.</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Chapter 21 Aspect-oriented software engineering</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GB" smtClean="0"/>
              <a:t>Aspect-oriented software development</a:t>
            </a:r>
            <a:endParaRPr lang="en-GB"/>
          </a:p>
        </p:txBody>
      </p:sp>
      <p:sp>
        <p:nvSpPr>
          <p:cNvPr id="222211" name="Rectangle 3"/>
          <p:cNvSpPr>
            <a:spLocks noGrp="1" noChangeArrowheads="1"/>
          </p:cNvSpPr>
          <p:nvPr>
            <p:ph idx="1"/>
          </p:nvPr>
        </p:nvSpPr>
        <p:spPr/>
        <p:txBody>
          <a:bodyPr/>
          <a:lstStyle/>
          <a:p>
            <a:r>
              <a:rPr lang="en-US" dirty="0" smtClean="0"/>
              <a:t>An approach to software development based around a</a:t>
            </a:r>
            <a:r>
              <a:rPr lang="en-US" dirty="0" smtClean="0"/>
              <a:t> relatively new </a:t>
            </a:r>
            <a:r>
              <a:rPr lang="en-US" dirty="0" smtClean="0"/>
              <a:t>type of abstraction - an aspect.</a:t>
            </a:r>
          </a:p>
          <a:p>
            <a:r>
              <a:rPr lang="en-US" dirty="0" smtClean="0"/>
              <a:t>Used in conjunction with other approaches - normally object-oriented software engineering.</a:t>
            </a:r>
          </a:p>
          <a:p>
            <a:r>
              <a:rPr lang="en-US" dirty="0" smtClean="0"/>
              <a:t>Aspects encapsulate functionality that cross-cuts and co-exists with other functionality.</a:t>
            </a:r>
          </a:p>
          <a:p>
            <a:r>
              <a:rPr lang="en-US" dirty="0" smtClean="0"/>
              <a:t>Aspects include a definition of where they should be included in a program as well as code implementing the cross-cutting concern.</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Chapter 21 Aspect-oriented software engineering</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smtClean="0"/>
              <a:t>Aspect-oriented design/programming</a:t>
            </a:r>
            <a:endParaRPr lang="en-US"/>
          </a:p>
        </p:txBody>
      </p:sp>
      <p:sp>
        <p:nvSpPr>
          <p:cNvPr id="233475" name="Rectangle 3"/>
          <p:cNvSpPr>
            <a:spLocks noGrp="1" noChangeArrowheads="1"/>
          </p:cNvSpPr>
          <p:nvPr>
            <p:ph idx="1"/>
          </p:nvPr>
        </p:nvSpPr>
        <p:spPr/>
        <p:txBody>
          <a:bodyPr/>
          <a:lstStyle/>
          <a:p>
            <a:r>
              <a:rPr lang="en-US" smtClean="0"/>
              <a:t>Aspect-oriented design</a:t>
            </a:r>
          </a:p>
          <a:p>
            <a:pPr lvl="1"/>
            <a:r>
              <a:rPr lang="en-US" smtClean="0"/>
              <a:t>The process of designing a system that makes use of aspects to implement the cross-cutting concerns and extensions that are identified during the requirements engineering process.</a:t>
            </a:r>
          </a:p>
          <a:p>
            <a:r>
              <a:rPr lang="en-US" smtClean="0"/>
              <a:t>Aspect-oriented programming</a:t>
            </a:r>
          </a:p>
          <a:p>
            <a:pPr lvl="1"/>
            <a:r>
              <a:rPr lang="en-US" smtClean="0"/>
              <a:t>The implementation of an aspect-oriented design using an aspect-oriented programming language such as AspectJ.</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Chapter 21 Aspect-oriented software engineering</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US"/>
              <a:t>Use-cases</a:t>
            </a:r>
          </a:p>
        </p:txBody>
      </p:sp>
      <p:sp>
        <p:nvSpPr>
          <p:cNvPr id="248835" name="Rectangle 3"/>
          <p:cNvSpPr>
            <a:spLocks noGrp="1" noChangeArrowheads="1"/>
          </p:cNvSpPr>
          <p:nvPr>
            <p:ph idx="1"/>
          </p:nvPr>
        </p:nvSpPr>
        <p:spPr/>
        <p:txBody>
          <a:bodyPr/>
          <a:lstStyle/>
          <a:p>
            <a:r>
              <a:rPr lang="en-US"/>
              <a:t>A use-case approach can serve as a basis for aspect-oriented software engineering.</a:t>
            </a:r>
          </a:p>
          <a:p>
            <a:r>
              <a:rPr lang="en-US"/>
              <a:t>Each use case represents an aspect.</a:t>
            </a:r>
          </a:p>
          <a:p>
            <a:pPr lvl="1"/>
            <a:r>
              <a:rPr lang="en-US"/>
              <a:t>Extension use cases naturally fit the core + extensions architectural model of a system</a:t>
            </a:r>
          </a:p>
          <a:p>
            <a:r>
              <a:rPr lang="en-US"/>
              <a:t>Jacobsen and Ng develop these ideas of using use-cases by introducing new concepts such as use-case slices and use case modules.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Chapter 21 Aspect-oriented software engineering</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a:t>cases from the inventory management system</a:t>
            </a:r>
            <a:r>
              <a:rPr lang="en-GB" dirty="0" smtClean="0"/>
              <a:t> </a:t>
            </a:r>
            <a:endParaRPr lang="en-US" dirty="0"/>
          </a:p>
        </p:txBody>
      </p:sp>
      <p:pic>
        <p:nvPicPr>
          <p:cNvPr id="4" name="Content Placeholder 3" descr="Fig. 21.11 InventUsecase.eps"/>
          <p:cNvPicPr>
            <a:picLocks noGrp="1" noChangeAspect="1"/>
          </p:cNvPicPr>
          <p:nvPr>
            <p:ph idx="1"/>
          </p:nvPr>
        </p:nvPicPr>
        <mc:AlternateContent>
          <mc:Choice xmlns:ma="http://schemas.microsoft.com/office/mac/drawingml/2008/main" Requires="ma">
            <p:blipFill>
              <a:blip r:embed="rId2"/>
              <a:srcRect l="-36586" r="-36586"/>
              <a:stretch>
                <a:fillRect/>
              </a:stretch>
            </p:blipFill>
          </mc:Choice>
          <mc:Fallback>
            <p:blipFill>
              <a:blip r:embed="rId3"/>
              <a:srcRect l="-36586" r="-36586"/>
              <a:stretch>
                <a:fillRect/>
              </a:stretch>
            </p:blipFill>
          </mc:Fallback>
        </mc:AlternateContent>
        <p:spPr>
          <a:xfrm>
            <a:off x="685800" y="2094953"/>
            <a:ext cx="7848600" cy="3984395"/>
          </a:xfrm>
        </p:spPr>
      </p:pic>
      <p:sp>
        <p:nvSpPr>
          <p:cNvPr id="5" name="Slide Number Placeholder 4"/>
          <p:cNvSpPr>
            <a:spLocks noGrp="1"/>
          </p:cNvSpPr>
          <p:nvPr>
            <p:ph type="sldNum" sz="quarter" idx="12"/>
          </p:nvPr>
        </p:nvSpPr>
        <p:spPr/>
        <p:txBody>
          <a:bodyPr/>
          <a:lstStyle/>
          <a:p>
            <a:fld id="{745CE82A-87C3-2841-AAF3-37DF1E34DC62}"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Chapter 21 Aspect-oriented software engineering</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a:t>
            </a:r>
            <a:r>
              <a:rPr lang="en-US" dirty="0"/>
              <a:t>use cases</a:t>
            </a:r>
            <a:r>
              <a:rPr lang="en-GB" dirty="0" smtClean="0"/>
              <a:t> </a:t>
            </a:r>
            <a:endParaRPr lang="en-US" dirty="0"/>
          </a:p>
        </p:txBody>
      </p:sp>
      <p:pic>
        <p:nvPicPr>
          <p:cNvPr id="4" name="Content Placeholder 3" descr="Fig. 21.12 ExtUsecase.eps"/>
          <p:cNvPicPr>
            <a:picLocks noGrp="1" noChangeAspect="1"/>
          </p:cNvPicPr>
          <p:nvPr>
            <p:ph idx="1"/>
          </p:nvPr>
        </p:nvPicPr>
        <mc:AlternateContent>
          <mc:Choice xmlns:ma="http://schemas.microsoft.com/office/mac/drawingml/2008/main" Requires="ma">
            <p:blipFill>
              <a:blip r:embed="rId2"/>
              <a:srcRect t="-15995" b="-15995"/>
              <a:stretch>
                <a:fillRect/>
              </a:stretch>
            </p:blipFill>
          </mc:Choice>
          <mc:Fallback>
            <p:blipFill>
              <a:blip r:embed="rId3"/>
              <a:srcRect t="-15995" b="-15995"/>
              <a:stretch>
                <a:fillRect/>
              </a:stretch>
            </p:blipFill>
          </mc:Fallback>
        </mc:AlternateContent>
        <p:spPr>
          <a:xfrm>
            <a:off x="1371600" y="2152376"/>
            <a:ext cx="7167883" cy="3638824"/>
          </a:xfrm>
        </p:spPr>
      </p:pic>
      <p:sp>
        <p:nvSpPr>
          <p:cNvPr id="5" name="Slide Number Placeholder 4"/>
          <p:cNvSpPr>
            <a:spLocks noGrp="1"/>
          </p:cNvSpPr>
          <p:nvPr>
            <p:ph type="sldNum" sz="quarter" idx="12"/>
          </p:nvPr>
        </p:nvSpPr>
        <p:spPr/>
        <p:txBody>
          <a:bodyPr/>
          <a:lstStyle/>
          <a:p>
            <a:fld id="{745CE82A-87C3-2841-AAF3-37DF1E34DC62}" type="slidenum">
              <a:rPr lang="en-US" smtClean="0"/>
              <a:pPr/>
              <a:t>33</a:t>
            </a:fld>
            <a:endParaRPr lang="en-US"/>
          </a:p>
        </p:txBody>
      </p:sp>
      <p:sp>
        <p:nvSpPr>
          <p:cNvPr id="6" name="Footer Placeholder 5"/>
          <p:cNvSpPr>
            <a:spLocks noGrp="1"/>
          </p:cNvSpPr>
          <p:nvPr>
            <p:ph type="ftr" sz="quarter" idx="11"/>
          </p:nvPr>
        </p:nvSpPr>
        <p:spPr/>
        <p:txBody>
          <a:bodyPr/>
          <a:lstStyle/>
          <a:p>
            <a:r>
              <a:rPr lang="en-US" smtClean="0"/>
              <a:t>Chapter 21 Aspect-oriented software engineering</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generic aspect-oriented design process</a:t>
            </a:r>
            <a:r>
              <a:rPr lang="en-GB" dirty="0" smtClean="0"/>
              <a:t> </a:t>
            </a:r>
            <a:endParaRPr lang="en-US" dirty="0"/>
          </a:p>
        </p:txBody>
      </p:sp>
      <p:pic>
        <p:nvPicPr>
          <p:cNvPr id="4" name="Content Placeholder 3" descr="Fig. 21.13 AOSDProcess.eps"/>
          <p:cNvPicPr>
            <a:picLocks noGrp="1" noChangeAspect="1"/>
          </p:cNvPicPr>
          <p:nvPr>
            <p:ph idx="1"/>
          </p:nvPr>
        </p:nvPicPr>
        <mc:AlternateContent>
          <mc:Choice xmlns:ma="http://schemas.microsoft.com/office/mac/drawingml/2008/main" Requires="ma">
            <p:blipFill>
              <a:blip r:embed="rId2"/>
              <a:srcRect t="-21066" b="-21066"/>
              <a:stretch>
                <a:fillRect/>
              </a:stretch>
            </p:blipFill>
          </mc:Choice>
          <mc:Fallback>
            <p:blipFill>
              <a:blip r:embed="rId3"/>
              <a:srcRect t="-21066" b="-21066"/>
              <a:stretch>
                <a:fillRect/>
              </a:stretch>
            </p:blipFill>
          </mc:Fallback>
        </mc:AlternateContent>
        <p:spPr>
          <a:xfrm>
            <a:off x="495300" y="1017968"/>
            <a:ext cx="9252377" cy="4697032"/>
          </a:xfrm>
        </p:spPr>
      </p:pic>
      <p:sp>
        <p:nvSpPr>
          <p:cNvPr id="5" name="Slide Number Placeholder 4"/>
          <p:cNvSpPr>
            <a:spLocks noGrp="1"/>
          </p:cNvSpPr>
          <p:nvPr>
            <p:ph type="sldNum" sz="quarter" idx="12"/>
          </p:nvPr>
        </p:nvSpPr>
        <p:spPr/>
        <p:txBody>
          <a:bodyPr/>
          <a:lstStyle/>
          <a:p>
            <a:fld id="{745CE82A-87C3-2841-AAF3-37DF1E34DC62}" type="slidenum">
              <a:rPr lang="en-US" smtClean="0"/>
              <a:pPr/>
              <a:t>34</a:t>
            </a:fld>
            <a:endParaRPr lang="en-US"/>
          </a:p>
        </p:txBody>
      </p:sp>
      <p:sp>
        <p:nvSpPr>
          <p:cNvPr id="6" name="Footer Placeholder 5"/>
          <p:cNvSpPr>
            <a:spLocks noGrp="1"/>
          </p:cNvSpPr>
          <p:nvPr>
            <p:ph type="ftr" sz="quarter" idx="11"/>
          </p:nvPr>
        </p:nvSpPr>
        <p:spPr/>
        <p:txBody>
          <a:bodyPr/>
          <a:lstStyle/>
          <a:p>
            <a:r>
              <a:rPr lang="en-US" smtClean="0"/>
              <a:t>Chapter 21 Aspect-oriented software engineering</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activities</a:t>
            </a:r>
            <a:endParaRPr lang="en-US" dirty="0"/>
          </a:p>
        </p:txBody>
      </p:sp>
      <p:sp>
        <p:nvSpPr>
          <p:cNvPr id="3" name="Content Placeholder 2"/>
          <p:cNvSpPr>
            <a:spLocks noGrp="1"/>
          </p:cNvSpPr>
          <p:nvPr>
            <p:ph idx="1"/>
          </p:nvPr>
        </p:nvSpPr>
        <p:spPr/>
        <p:txBody>
          <a:bodyPr/>
          <a:lstStyle/>
          <a:p>
            <a:r>
              <a:rPr lang="en-US" i="1" dirty="0" smtClean="0"/>
              <a:t>Core system design</a:t>
            </a:r>
            <a:r>
              <a:rPr lang="en-US" dirty="0" smtClean="0"/>
              <a:t> where you </a:t>
            </a:r>
            <a:r>
              <a:rPr lang="en-US" dirty="0" smtClean="0"/>
              <a:t>design the system architecture to support the core functionality of the system.</a:t>
            </a:r>
            <a:r>
              <a:rPr lang="en-US" dirty="0" smtClean="0"/>
              <a:t> </a:t>
            </a:r>
            <a:endParaRPr lang="en-GB" dirty="0" smtClean="0"/>
          </a:p>
          <a:p>
            <a:r>
              <a:rPr lang="en-US" i="1" dirty="0" smtClean="0"/>
              <a:t>Aspect </a:t>
            </a:r>
            <a:r>
              <a:rPr lang="en-US" i="1" dirty="0" smtClean="0"/>
              <a:t>identification and design</a:t>
            </a:r>
            <a:r>
              <a:rPr lang="en-US" dirty="0" smtClean="0"/>
              <a:t> Starting with the extensions identified in the system requirements, you should analyze these to see if they are aspects in themselves or if they should be broken down into several aspects.</a:t>
            </a:r>
            <a:r>
              <a:rPr lang="en-US" dirty="0" smtClean="0"/>
              <a:t> </a:t>
            </a:r>
            <a:endParaRPr lang="en-GB" dirty="0" smtClean="0"/>
          </a:p>
          <a:p>
            <a:r>
              <a:rPr lang="en-US" i="1" dirty="0" smtClean="0"/>
              <a:t>Composition </a:t>
            </a:r>
            <a:r>
              <a:rPr lang="en-US" i="1" dirty="0" smtClean="0"/>
              <a:t>design</a:t>
            </a:r>
            <a:r>
              <a:rPr lang="en-US" dirty="0" smtClean="0"/>
              <a:t> At this stage, you analyze the core system and aspect designs to discover where the aspects should be composed with the core system. Essentially, you are identifying the join points in a program at which aspects will be woven.</a:t>
            </a:r>
            <a:r>
              <a:rPr lang="en-GB" dirty="0" smtClean="0"/>
              <a:t> </a:t>
            </a:r>
            <a:endParaRPr lang="en-US" dirty="0"/>
          </a:p>
        </p:txBody>
      </p:sp>
      <p:sp>
        <p:nvSpPr>
          <p:cNvPr id="4" name="Footer Placeholder 3"/>
          <p:cNvSpPr>
            <a:spLocks noGrp="1"/>
          </p:cNvSpPr>
          <p:nvPr>
            <p:ph type="ftr" sz="quarter" idx="11"/>
          </p:nvPr>
        </p:nvSpPr>
        <p:spPr/>
        <p:txBody>
          <a:bodyPr/>
          <a:lstStyle/>
          <a:p>
            <a:r>
              <a:rPr lang="en-US" smtClean="0"/>
              <a:t>Chapter 21 Aspect-oriented software engineering</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activities</a:t>
            </a:r>
            <a:endParaRPr lang="en-US" dirty="0"/>
          </a:p>
        </p:txBody>
      </p:sp>
      <p:sp>
        <p:nvSpPr>
          <p:cNvPr id="3" name="Content Placeholder 2"/>
          <p:cNvSpPr>
            <a:spLocks noGrp="1"/>
          </p:cNvSpPr>
          <p:nvPr>
            <p:ph idx="1"/>
          </p:nvPr>
        </p:nvSpPr>
        <p:spPr/>
        <p:txBody>
          <a:bodyPr/>
          <a:lstStyle/>
          <a:p>
            <a:r>
              <a:rPr lang="en-US" i="1" dirty="0" smtClean="0"/>
              <a:t>Conflict analysis and resolution</a:t>
            </a:r>
            <a:r>
              <a:rPr lang="en-US" dirty="0" smtClean="0"/>
              <a:t> Conflicts </a:t>
            </a:r>
            <a:r>
              <a:rPr lang="en-US" dirty="0" smtClean="0"/>
              <a:t>occur when there is a </a:t>
            </a:r>
            <a:r>
              <a:rPr lang="en-US" dirty="0" err="1" smtClean="0"/>
              <a:t>pointcut</a:t>
            </a:r>
            <a:r>
              <a:rPr lang="en-US" dirty="0" smtClean="0"/>
              <a:t> clash with different aspects specifying that they should be composed at the same point in the program.</a:t>
            </a:r>
            <a:r>
              <a:rPr lang="en-US" dirty="0" smtClean="0"/>
              <a:t> </a:t>
            </a:r>
            <a:endParaRPr lang="en-GB" dirty="0" smtClean="0"/>
          </a:p>
          <a:p>
            <a:r>
              <a:rPr lang="en-US" i="1" dirty="0" smtClean="0"/>
              <a:t>Name </a:t>
            </a:r>
            <a:r>
              <a:rPr lang="en-US" i="1" dirty="0" smtClean="0"/>
              <a:t>design</a:t>
            </a:r>
            <a:r>
              <a:rPr lang="en-US" dirty="0" smtClean="0"/>
              <a:t> is </a:t>
            </a:r>
            <a:r>
              <a:rPr lang="en-US" dirty="0" smtClean="0"/>
              <a:t>essential to avoid the problem of accidental </a:t>
            </a:r>
            <a:r>
              <a:rPr lang="en-US" dirty="0" err="1" smtClean="0"/>
              <a:t>pointcuts</a:t>
            </a:r>
            <a:r>
              <a:rPr lang="en-US" dirty="0" smtClean="0"/>
              <a:t>. These occur when, at some program join point, the name accidentally matches that in a </a:t>
            </a:r>
            <a:r>
              <a:rPr lang="en-US" dirty="0" err="1" smtClean="0"/>
              <a:t>pointcut</a:t>
            </a:r>
            <a:r>
              <a:rPr lang="en-US" dirty="0" smtClean="0"/>
              <a:t> pattern. The advice is therefore unintentionally applied at that point. </a:t>
            </a:r>
            <a:endParaRPr lang="en-US" dirty="0"/>
          </a:p>
        </p:txBody>
      </p:sp>
      <p:sp>
        <p:nvSpPr>
          <p:cNvPr id="4" name="Footer Placeholder 3"/>
          <p:cNvSpPr>
            <a:spLocks noGrp="1"/>
          </p:cNvSpPr>
          <p:nvPr>
            <p:ph type="ftr" sz="quarter" idx="11"/>
          </p:nvPr>
        </p:nvSpPr>
        <p:spPr/>
        <p:txBody>
          <a:bodyPr/>
          <a:lstStyle/>
          <a:p>
            <a:r>
              <a:rPr lang="en-US" smtClean="0"/>
              <a:t>Chapter 21 Aspect-oriented software engineering</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t>UML extensions</a:t>
            </a:r>
          </a:p>
        </p:txBody>
      </p:sp>
      <p:sp>
        <p:nvSpPr>
          <p:cNvPr id="249859" name="Rectangle 3"/>
          <p:cNvSpPr>
            <a:spLocks noGrp="1" noChangeArrowheads="1"/>
          </p:cNvSpPr>
          <p:nvPr>
            <p:ph idx="1"/>
          </p:nvPr>
        </p:nvSpPr>
        <p:spPr/>
        <p:txBody>
          <a:bodyPr/>
          <a:lstStyle/>
          <a:p>
            <a:r>
              <a:rPr lang="en-US"/>
              <a:t>Expressing an aspect oriented design in the UML requires:</a:t>
            </a:r>
          </a:p>
          <a:p>
            <a:pPr lvl="1"/>
            <a:r>
              <a:rPr lang="en-US"/>
              <a:t>A means of modelling aspects using UML stereotypes.</a:t>
            </a:r>
          </a:p>
          <a:p>
            <a:pPr lvl="1"/>
            <a:r>
              <a:rPr lang="en-US"/>
              <a:t>A means of specifying the join points where the aspect advice is to be composed with the core system.</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37</a:t>
            </a:fld>
            <a:endParaRPr lang="en-US"/>
          </a:p>
        </p:txBody>
      </p:sp>
      <p:sp>
        <p:nvSpPr>
          <p:cNvPr id="5" name="Footer Placeholder 4"/>
          <p:cNvSpPr>
            <a:spLocks noGrp="1"/>
          </p:cNvSpPr>
          <p:nvPr>
            <p:ph type="ftr" sz="quarter" idx="11"/>
          </p:nvPr>
        </p:nvSpPr>
        <p:spPr/>
        <p:txBody>
          <a:bodyPr/>
          <a:lstStyle/>
          <a:p>
            <a:r>
              <a:rPr lang="en-US" smtClean="0"/>
              <a:t>Chapter 21 Aspect-oriented software engineering</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aspect-oriented design model</a:t>
            </a:r>
            <a:r>
              <a:rPr lang="en-GB" dirty="0" smtClean="0"/>
              <a:t> </a:t>
            </a:r>
            <a:endParaRPr lang="en-US" dirty="0"/>
          </a:p>
        </p:txBody>
      </p:sp>
      <p:pic>
        <p:nvPicPr>
          <p:cNvPr id="4" name="Content Placeholder 3" descr="Fig. 21.14 AspectDesign.eps"/>
          <p:cNvPicPr>
            <a:picLocks noGrp="1" noChangeAspect="1"/>
          </p:cNvPicPr>
          <p:nvPr>
            <p:ph idx="1"/>
          </p:nvPr>
        </p:nvPicPr>
        <mc:AlternateContent>
          <mc:Choice xmlns:ma="http://schemas.microsoft.com/office/mac/drawingml/2008/main" Requires="ma">
            <p:blipFill>
              <a:blip r:embed="rId2"/>
              <a:srcRect l="-23280" r="-23280"/>
              <a:stretch>
                <a:fillRect/>
              </a:stretch>
            </p:blipFill>
          </mc:Choice>
          <mc:Fallback>
            <p:blipFill>
              <a:blip r:embed="rId3"/>
              <a:srcRect l="-23280" r="-23280"/>
              <a:stretch>
                <a:fillRect/>
              </a:stretch>
            </p:blipFill>
          </mc:Fallback>
        </mc:AlternateContent>
        <p:spPr>
          <a:xfrm>
            <a:off x="-485415" y="1566248"/>
            <a:ext cx="10995221" cy="5581798"/>
          </a:xfrm>
        </p:spPr>
      </p:pic>
      <p:sp>
        <p:nvSpPr>
          <p:cNvPr id="5" name="Slide Number Placeholder 4"/>
          <p:cNvSpPr>
            <a:spLocks noGrp="1"/>
          </p:cNvSpPr>
          <p:nvPr>
            <p:ph type="sldNum" sz="quarter" idx="12"/>
          </p:nvPr>
        </p:nvSpPr>
        <p:spPr/>
        <p:txBody>
          <a:bodyPr/>
          <a:lstStyle/>
          <a:p>
            <a:fld id="{745CE82A-87C3-2841-AAF3-37DF1E34DC62}" type="slidenum">
              <a:rPr lang="en-US" smtClean="0"/>
              <a:pPr/>
              <a:t>38</a:t>
            </a:fld>
            <a:endParaRPr lang="en-US"/>
          </a:p>
        </p:txBody>
      </p:sp>
      <p:sp>
        <p:nvSpPr>
          <p:cNvPr id="6" name="Footer Placeholder 5"/>
          <p:cNvSpPr>
            <a:spLocks noGrp="1"/>
          </p:cNvSpPr>
          <p:nvPr>
            <p:ph type="ftr" sz="quarter" idx="11"/>
          </p:nvPr>
        </p:nvSpPr>
        <p:spPr/>
        <p:txBody>
          <a:bodyPr/>
          <a:lstStyle/>
          <a:p>
            <a:r>
              <a:rPr lang="en-US" smtClean="0"/>
              <a:t>Chapter 21 Aspect-oriented software engineering</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a:t>
            </a:r>
            <a:r>
              <a:rPr lang="en-US" dirty="0"/>
              <a:t>of a model of an aspect</a:t>
            </a:r>
            <a:r>
              <a:rPr lang="en-GB" dirty="0" smtClean="0"/>
              <a:t> </a:t>
            </a:r>
            <a:endParaRPr lang="en-US" dirty="0"/>
          </a:p>
        </p:txBody>
      </p:sp>
      <p:pic>
        <p:nvPicPr>
          <p:cNvPr id="4" name="Content Placeholder 3" descr="Fig. 21.15 PartAspectModel.eps"/>
          <p:cNvPicPr>
            <a:picLocks noGrp="1" noChangeAspect="1"/>
          </p:cNvPicPr>
          <p:nvPr>
            <p:ph idx="1"/>
          </p:nvPr>
        </p:nvPicPr>
        <mc:AlternateContent>
          <mc:Choice xmlns:ma="http://schemas.microsoft.com/office/mac/drawingml/2008/main" Requires="ma">
            <p:blipFill>
              <a:blip r:embed="rId2"/>
              <a:srcRect l="-58816" r="-58816"/>
              <a:stretch>
                <a:fillRect/>
              </a:stretch>
            </p:blipFill>
          </mc:Choice>
          <mc:Fallback>
            <p:blipFill>
              <a:blip r:embed="rId3"/>
              <a:srcRect l="-58816" r="-58816"/>
              <a:stretch>
                <a:fillRect/>
              </a:stretch>
            </p:blipFill>
          </mc:Fallback>
        </mc:AlternateContent>
        <p:spPr>
          <a:xfrm>
            <a:off x="-819957" y="1780521"/>
            <a:ext cx="11910498" cy="6046445"/>
          </a:xfrm>
        </p:spPr>
      </p:pic>
      <p:sp>
        <p:nvSpPr>
          <p:cNvPr id="5" name="Slide Number Placeholder 4"/>
          <p:cNvSpPr>
            <a:spLocks noGrp="1"/>
          </p:cNvSpPr>
          <p:nvPr>
            <p:ph type="sldNum" sz="quarter" idx="12"/>
          </p:nvPr>
        </p:nvSpPr>
        <p:spPr/>
        <p:txBody>
          <a:bodyPr/>
          <a:lstStyle/>
          <a:p>
            <a:fld id="{745CE82A-87C3-2841-AAF3-37DF1E34DC62}" type="slidenum">
              <a:rPr lang="en-US" smtClean="0"/>
              <a:pPr/>
              <a:t>39</a:t>
            </a:fld>
            <a:endParaRPr lang="en-US"/>
          </a:p>
        </p:txBody>
      </p:sp>
      <p:sp>
        <p:nvSpPr>
          <p:cNvPr id="6" name="Footer Placeholder 5"/>
          <p:cNvSpPr>
            <a:spLocks noGrp="1"/>
          </p:cNvSpPr>
          <p:nvPr>
            <p:ph type="ftr" sz="quarter" idx="11"/>
          </p:nvPr>
        </p:nvSpPr>
        <p:spPr/>
        <p:txBody>
          <a:bodyPr/>
          <a:lstStyle/>
          <a:p>
            <a:r>
              <a:rPr lang="en-US" smtClean="0"/>
              <a:t>Chapter 21 Aspect-oriented software engineering</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a:t>The separation of concerns</a:t>
            </a:r>
          </a:p>
        </p:txBody>
      </p:sp>
      <p:sp>
        <p:nvSpPr>
          <p:cNvPr id="223235" name="Rectangle 3"/>
          <p:cNvSpPr>
            <a:spLocks noGrp="1" noChangeArrowheads="1"/>
          </p:cNvSpPr>
          <p:nvPr>
            <p:ph idx="1"/>
          </p:nvPr>
        </p:nvSpPr>
        <p:spPr/>
        <p:txBody>
          <a:bodyPr/>
          <a:lstStyle/>
          <a:p>
            <a:r>
              <a:rPr lang="en-US"/>
              <a:t>The principle of separation of concerns states that software should be organised so that each program element does one thing and one thing only.</a:t>
            </a:r>
          </a:p>
          <a:p>
            <a:r>
              <a:rPr lang="en-US"/>
              <a:t>Each program element should therefore be understandable without reference to other elements.</a:t>
            </a:r>
          </a:p>
          <a:p>
            <a:r>
              <a:rPr lang="en-US"/>
              <a:t>Program abstractions (subroutines, procedures, objects, etc.) support the separation of concerns.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21 Aspect-oriented software engineering</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statement</a:t>
            </a:r>
            <a:endParaRPr lang="en-US" dirty="0"/>
          </a:p>
        </p:txBody>
      </p:sp>
      <p:sp>
        <p:nvSpPr>
          <p:cNvPr id="3" name="Content Placeholder 2"/>
          <p:cNvSpPr>
            <a:spLocks noGrp="1"/>
          </p:cNvSpPr>
          <p:nvPr>
            <p:ph idx="1"/>
          </p:nvPr>
        </p:nvSpPr>
        <p:spPr/>
        <p:txBody>
          <a:bodyPr/>
          <a:lstStyle/>
          <a:p>
            <a:r>
              <a:rPr lang="en-US" dirty="0" smtClean="0"/>
              <a:t>In </a:t>
            </a:r>
            <a:r>
              <a:rPr lang="en-US" dirty="0" smtClean="0"/>
              <a:t>the method </a:t>
            </a:r>
            <a:r>
              <a:rPr lang="en-GB" dirty="0" err="1" smtClean="0"/>
              <a:t>viewItem</a:t>
            </a:r>
            <a:r>
              <a:rPr lang="en-US" dirty="0" smtClean="0"/>
              <a:t>, after the call to the method </a:t>
            </a:r>
            <a:r>
              <a:rPr lang="en-GB" dirty="0" err="1" smtClean="0"/>
              <a:t>getItemInfo</a:t>
            </a:r>
            <a:r>
              <a:rPr lang="en-GB" dirty="0" smtClean="0"/>
              <a:t>,</a:t>
            </a:r>
            <a:r>
              <a:rPr lang="en-US" dirty="0" smtClean="0"/>
              <a:t> a call to the method </a:t>
            </a:r>
            <a:r>
              <a:rPr lang="en-GB" dirty="0" err="1" smtClean="0"/>
              <a:t>displayHistory</a:t>
            </a:r>
            <a:r>
              <a:rPr lang="en-US" dirty="0" smtClean="0"/>
              <a:t> should be included to display the maintenance </a:t>
            </a:r>
            <a:r>
              <a:rPr lang="en-US" dirty="0" smtClean="0"/>
              <a:t>record </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21 Aspect-oriented software engineering</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a:t>Verification and validation</a:t>
            </a:r>
          </a:p>
        </p:txBody>
      </p:sp>
      <p:sp>
        <p:nvSpPr>
          <p:cNvPr id="234499" name="Rectangle 3"/>
          <p:cNvSpPr>
            <a:spLocks noGrp="1" noChangeArrowheads="1"/>
          </p:cNvSpPr>
          <p:nvPr>
            <p:ph idx="1"/>
          </p:nvPr>
        </p:nvSpPr>
        <p:spPr/>
        <p:txBody>
          <a:bodyPr/>
          <a:lstStyle/>
          <a:p>
            <a:r>
              <a:rPr lang="en-US" sz="2400"/>
              <a:t>The process of demonstrating that a program meets it specification (verification) and meets the real needs of its stakeholders (validation)</a:t>
            </a:r>
          </a:p>
          <a:p>
            <a:r>
              <a:rPr lang="en-US" sz="2400"/>
              <a:t>Like any other systems,aspect-oriented systems can be tested as black-boxes using the specification to derive the tests</a:t>
            </a:r>
          </a:p>
          <a:p>
            <a:r>
              <a:rPr lang="en-US" sz="2400"/>
              <a:t>However, program inspections and ‘white-box’ testing that relies on the program source code is problematic.</a:t>
            </a:r>
          </a:p>
          <a:p>
            <a:r>
              <a:rPr lang="en-US" sz="2400"/>
              <a:t>Aspects also introduce additional testing problems </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41</a:t>
            </a:fld>
            <a:endParaRPr lang="en-US"/>
          </a:p>
        </p:txBody>
      </p:sp>
      <p:sp>
        <p:nvSpPr>
          <p:cNvPr id="5" name="Footer Placeholder 4"/>
          <p:cNvSpPr>
            <a:spLocks noGrp="1"/>
          </p:cNvSpPr>
          <p:nvPr>
            <p:ph type="ftr" sz="quarter" idx="11"/>
          </p:nvPr>
        </p:nvSpPr>
        <p:spPr/>
        <p:txBody>
          <a:bodyPr/>
          <a:lstStyle/>
          <a:p>
            <a:r>
              <a:rPr lang="en-US" smtClean="0"/>
              <a:t>Chapter 21 Aspect-oriented software engineering</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smtClean="0"/>
              <a:t>Program inspection problems</a:t>
            </a:r>
            <a:endParaRPr lang="en-US"/>
          </a:p>
        </p:txBody>
      </p:sp>
      <p:sp>
        <p:nvSpPr>
          <p:cNvPr id="236547" name="Rectangle 3"/>
          <p:cNvSpPr>
            <a:spLocks noGrp="1" noChangeArrowheads="1"/>
          </p:cNvSpPr>
          <p:nvPr>
            <p:ph idx="1"/>
          </p:nvPr>
        </p:nvSpPr>
        <p:spPr/>
        <p:txBody>
          <a:bodyPr/>
          <a:lstStyle/>
          <a:p>
            <a:r>
              <a:rPr lang="en-US" smtClean="0"/>
              <a:t>To  inspect a program (in a conventional language) effectively, you should be able to read it from right to left and top to bottom.</a:t>
            </a:r>
          </a:p>
          <a:p>
            <a:r>
              <a:rPr lang="en-US" smtClean="0"/>
              <a:t>Aspects make this impossible as the program is a web rather than a sequential document. You can’t tell from the source code where an aspect will be woven and executed.</a:t>
            </a:r>
          </a:p>
          <a:p>
            <a:r>
              <a:rPr lang="en-US" smtClean="0"/>
              <a:t>Flattening an aspect-oriented program for reading is practically impossible.</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42</a:t>
            </a:fld>
            <a:endParaRPr lang="en-US"/>
          </a:p>
        </p:txBody>
      </p:sp>
      <p:sp>
        <p:nvSpPr>
          <p:cNvPr id="5" name="Footer Placeholder 4"/>
          <p:cNvSpPr>
            <a:spLocks noGrp="1"/>
          </p:cNvSpPr>
          <p:nvPr>
            <p:ph type="ftr" sz="quarter" idx="11"/>
          </p:nvPr>
        </p:nvSpPr>
        <p:spPr/>
        <p:txBody>
          <a:bodyPr/>
          <a:lstStyle/>
          <a:p>
            <a:r>
              <a:rPr lang="en-US" smtClean="0"/>
              <a:t>Chapter 21 Aspect-oriented software engineering</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a:t>White box testing</a:t>
            </a:r>
          </a:p>
        </p:txBody>
      </p:sp>
      <p:sp>
        <p:nvSpPr>
          <p:cNvPr id="237571" name="Rectangle 3"/>
          <p:cNvSpPr>
            <a:spLocks noGrp="1" noChangeArrowheads="1"/>
          </p:cNvSpPr>
          <p:nvPr>
            <p:ph idx="1"/>
          </p:nvPr>
        </p:nvSpPr>
        <p:spPr/>
        <p:txBody>
          <a:bodyPr/>
          <a:lstStyle/>
          <a:p>
            <a:r>
              <a:rPr lang="en-US"/>
              <a:t>The aim of white box testing is to use source code knowledge to design tests that provide some level of program coverage e.g. each logical branch in a program should be executed at least once.</a:t>
            </a:r>
          </a:p>
          <a:p>
            <a:r>
              <a:rPr lang="en-US"/>
              <a:t>Aspect problems</a:t>
            </a:r>
          </a:p>
          <a:p>
            <a:pPr lvl="1"/>
            <a:r>
              <a:rPr lang="en-US"/>
              <a:t>How can source code knowledge be used to derive tests?</a:t>
            </a:r>
          </a:p>
          <a:p>
            <a:pPr lvl="1"/>
            <a:r>
              <a:rPr lang="en-US"/>
              <a:t>What exactly does test coverage mean?</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43</a:t>
            </a:fld>
            <a:endParaRPr lang="en-US"/>
          </a:p>
        </p:txBody>
      </p:sp>
      <p:sp>
        <p:nvSpPr>
          <p:cNvPr id="5" name="Footer Placeholder 4"/>
          <p:cNvSpPr>
            <a:spLocks noGrp="1"/>
          </p:cNvSpPr>
          <p:nvPr>
            <p:ph type="ftr" sz="quarter" idx="11"/>
          </p:nvPr>
        </p:nvSpPr>
        <p:spPr/>
        <p:txBody>
          <a:bodyPr/>
          <a:lstStyle/>
          <a:p>
            <a:r>
              <a:rPr lang="en-US" smtClean="0"/>
              <a:t>Chapter 21 Aspect-oriented software engineering</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a:t>Aspect problems</a:t>
            </a:r>
          </a:p>
        </p:txBody>
      </p:sp>
      <p:sp>
        <p:nvSpPr>
          <p:cNvPr id="238595" name="Rectangle 3"/>
          <p:cNvSpPr>
            <a:spLocks noGrp="1" noChangeArrowheads="1"/>
          </p:cNvSpPr>
          <p:nvPr>
            <p:ph idx="1"/>
          </p:nvPr>
        </p:nvSpPr>
        <p:spPr/>
        <p:txBody>
          <a:bodyPr/>
          <a:lstStyle/>
          <a:p>
            <a:pPr>
              <a:lnSpc>
                <a:spcPct val="90000"/>
              </a:lnSpc>
            </a:pPr>
            <a:r>
              <a:rPr lang="en-US"/>
              <a:t>Deriving a program flow graph of a program with aspects is impossible. It is therefore difficult to design tests systematically that ensure that all combinations of base code and aspects are executed.</a:t>
            </a:r>
          </a:p>
          <a:p>
            <a:pPr>
              <a:lnSpc>
                <a:spcPct val="90000"/>
              </a:lnSpc>
            </a:pPr>
            <a:r>
              <a:rPr lang="en-US"/>
              <a:t>What does test coverage mean?</a:t>
            </a:r>
          </a:p>
          <a:p>
            <a:pPr lvl="1">
              <a:lnSpc>
                <a:spcPct val="90000"/>
              </a:lnSpc>
            </a:pPr>
            <a:r>
              <a:rPr lang="en-US"/>
              <a:t>Code of each aspect executed once?</a:t>
            </a:r>
          </a:p>
          <a:p>
            <a:pPr lvl="1">
              <a:lnSpc>
                <a:spcPct val="90000"/>
              </a:lnSpc>
            </a:pPr>
            <a:r>
              <a:rPr lang="en-US"/>
              <a:t>Code of each aspect exeucted once at each join point where aspect woven?</a:t>
            </a:r>
          </a:p>
          <a:p>
            <a:pPr lvl="1">
              <a:lnSpc>
                <a:spcPct val="90000"/>
              </a:lnSpc>
            </a:pPr>
            <a:r>
              <a:rPr lang="en-US"/>
              <a: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44</a:t>
            </a:fld>
            <a:endParaRPr lang="en-US"/>
          </a:p>
        </p:txBody>
      </p:sp>
      <p:sp>
        <p:nvSpPr>
          <p:cNvPr id="5" name="Footer Placeholder 4"/>
          <p:cNvSpPr>
            <a:spLocks noGrp="1"/>
          </p:cNvSpPr>
          <p:nvPr>
            <p:ph type="ftr" sz="quarter" idx="11"/>
          </p:nvPr>
        </p:nvSpPr>
        <p:spPr/>
        <p:txBody>
          <a:bodyPr/>
          <a:lstStyle/>
          <a:p>
            <a:r>
              <a:rPr lang="en-US" smtClean="0"/>
              <a:t>Chapter 21 Aspect-oriented software engineering</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t>Testing problems with aspects</a:t>
            </a:r>
          </a:p>
        </p:txBody>
      </p:sp>
      <p:sp>
        <p:nvSpPr>
          <p:cNvPr id="235523" name="Rectangle 3"/>
          <p:cNvSpPr>
            <a:spLocks noGrp="1" noChangeArrowheads="1"/>
          </p:cNvSpPr>
          <p:nvPr>
            <p:ph idx="1"/>
          </p:nvPr>
        </p:nvSpPr>
        <p:spPr/>
        <p:txBody>
          <a:bodyPr/>
          <a:lstStyle/>
          <a:p>
            <a:r>
              <a:rPr lang="en-US"/>
              <a:t>How should aspects be specified so that tests can be derived?</a:t>
            </a:r>
          </a:p>
          <a:p>
            <a:r>
              <a:rPr lang="en-US"/>
              <a:t>How can aspects be tested independently of the base system?</a:t>
            </a:r>
          </a:p>
          <a:p>
            <a:r>
              <a:rPr lang="en-US"/>
              <a:t>How can aspect interference be tested?</a:t>
            </a:r>
          </a:p>
          <a:p>
            <a:r>
              <a:rPr lang="en-US"/>
              <a:t>How can tests be designed so that all join points are executed and appropriate aspect tests applied?</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Chapter 21 Aspect-oriented software engineering</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t>Key points</a:t>
            </a:r>
          </a:p>
        </p:txBody>
      </p:sp>
      <p:sp>
        <p:nvSpPr>
          <p:cNvPr id="100355" name="Rectangle 3"/>
          <p:cNvSpPr>
            <a:spLocks noGrp="1" noChangeArrowheads="1"/>
          </p:cNvSpPr>
          <p:nvPr>
            <p:ph idx="1"/>
          </p:nvPr>
        </p:nvSpPr>
        <p:spPr/>
        <p:txBody>
          <a:bodyPr/>
          <a:lstStyle/>
          <a:p>
            <a:r>
              <a:rPr lang="en-US" dirty="0" smtClean="0"/>
              <a:t>To </a:t>
            </a:r>
            <a:r>
              <a:rPr lang="en-US" dirty="0" smtClean="0"/>
              <a:t>identify concerns, you may use a viewpoint-oriented approach to requirements engineering to elicit stakeholder requirements and to identify cross-cutting quality of service and policy concerns.</a:t>
            </a:r>
            <a:endParaRPr lang="en-GB" dirty="0" smtClean="0"/>
          </a:p>
          <a:p>
            <a:r>
              <a:rPr lang="en-US" dirty="0" smtClean="0"/>
              <a:t>The transition from requirements to design can be made by identifying use cases, where each use case represents a stakeholder concern.</a:t>
            </a:r>
            <a:r>
              <a:rPr lang="en-US" dirty="0" smtClean="0"/>
              <a:t> </a:t>
            </a:r>
            <a:endParaRPr lang="en-GB" dirty="0" smtClean="0"/>
          </a:p>
          <a:p>
            <a:r>
              <a:rPr lang="en-US" dirty="0" smtClean="0"/>
              <a:t>The problems of inspecting and deriving tests for aspect-oriented programs are a significant barrier to the adoption of aspect-oriented software development in large software </a:t>
            </a:r>
            <a:r>
              <a:rPr lang="en-US" dirty="0" smtClean="0"/>
              <a:t>projects.</a:t>
            </a:r>
            <a:endParaRPr lang="en-GB" dirty="0" smtClean="0"/>
          </a:p>
          <a:p>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46</a:t>
            </a:fld>
            <a:endParaRPr lang="en-US"/>
          </a:p>
        </p:txBody>
      </p:sp>
      <p:sp>
        <p:nvSpPr>
          <p:cNvPr id="5" name="Footer Placeholder 4"/>
          <p:cNvSpPr>
            <a:spLocks noGrp="1"/>
          </p:cNvSpPr>
          <p:nvPr>
            <p:ph type="ftr" sz="quarter" idx="11"/>
          </p:nvPr>
        </p:nvSpPr>
        <p:spPr/>
        <p:txBody>
          <a:bodyPr/>
          <a:lstStyle/>
          <a:p>
            <a:r>
              <a:rPr lang="en-US" smtClean="0"/>
              <a:t>Chapter 21 Aspect-oriented software engineering</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a:t>Concerns</a:t>
            </a:r>
          </a:p>
        </p:txBody>
      </p:sp>
      <p:sp>
        <p:nvSpPr>
          <p:cNvPr id="224259" name="Rectangle 3"/>
          <p:cNvSpPr>
            <a:spLocks noGrp="1" noChangeArrowheads="1"/>
          </p:cNvSpPr>
          <p:nvPr>
            <p:ph idx="1"/>
          </p:nvPr>
        </p:nvSpPr>
        <p:spPr/>
        <p:txBody>
          <a:bodyPr/>
          <a:lstStyle/>
          <a:p>
            <a:pPr>
              <a:lnSpc>
                <a:spcPct val="90000"/>
              </a:lnSpc>
            </a:pPr>
            <a:r>
              <a:rPr lang="en-US" sz="2400"/>
              <a:t>Concerns are not program issues but reflect the system requirements and the priorities of the system stakeholders. </a:t>
            </a:r>
          </a:p>
          <a:p>
            <a:pPr lvl="1">
              <a:lnSpc>
                <a:spcPct val="90000"/>
              </a:lnSpc>
            </a:pPr>
            <a:r>
              <a:rPr lang="en-US" sz="2000"/>
              <a:t>Examples of concerns are performance, security, specific functionality, etc.</a:t>
            </a:r>
          </a:p>
          <a:p>
            <a:pPr>
              <a:lnSpc>
                <a:spcPct val="90000"/>
              </a:lnSpc>
            </a:pPr>
            <a:r>
              <a:rPr lang="en-US" sz="2400"/>
              <a:t>By reflecting the separation of concerns in a program, there is clear traceability from requirements to implementation.</a:t>
            </a:r>
          </a:p>
          <a:p>
            <a:pPr>
              <a:lnSpc>
                <a:spcPct val="90000"/>
              </a:lnSpc>
            </a:pPr>
            <a:r>
              <a:rPr lang="en-US" sz="2400"/>
              <a:t>Core concerns are the functional concerns that relate to the primary purpose of a system; secondary concerns are functional concerns that reflect non-functional and QoS requirements.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Chapter 21 Aspect-oriented software engineering</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GB"/>
              <a:t>Stakeholder concerns</a:t>
            </a:r>
          </a:p>
        </p:txBody>
      </p:sp>
      <p:sp>
        <p:nvSpPr>
          <p:cNvPr id="215043" name="Rectangle 3"/>
          <p:cNvSpPr>
            <a:spLocks noGrp="1" noChangeArrowheads="1"/>
          </p:cNvSpPr>
          <p:nvPr>
            <p:ph idx="1"/>
          </p:nvPr>
        </p:nvSpPr>
        <p:spPr>
          <a:xfrm>
            <a:off x="1073150" y="1676400"/>
            <a:ext cx="8455025" cy="4495800"/>
          </a:xfrm>
        </p:spPr>
        <p:txBody>
          <a:bodyPr/>
          <a:lstStyle/>
          <a:p>
            <a:pPr algn="just">
              <a:spcBef>
                <a:spcPts val="600"/>
              </a:spcBef>
              <a:spcAft>
                <a:spcPts val="600"/>
              </a:spcAft>
            </a:pPr>
            <a:r>
              <a:rPr lang="en-GB" sz="2000">
                <a:solidFill>
                  <a:schemeClr val="tx1"/>
                </a:solidFill>
              </a:rPr>
              <a:t>Functional concerns which are related to specific functionality to be included in a system.</a:t>
            </a:r>
          </a:p>
          <a:p>
            <a:pPr algn="just">
              <a:spcAft>
                <a:spcPts val="600"/>
              </a:spcAft>
            </a:pPr>
            <a:r>
              <a:rPr lang="en-GB" sz="2000">
                <a:solidFill>
                  <a:schemeClr val="tx1"/>
                </a:solidFill>
              </a:rPr>
              <a:t>Quality of service concerns which are related to the non-functional behaviour of a system. </a:t>
            </a:r>
          </a:p>
          <a:p>
            <a:pPr algn="just">
              <a:spcAft>
                <a:spcPts val="600"/>
              </a:spcAft>
            </a:pPr>
            <a:r>
              <a:rPr lang="en-GB" sz="2000">
                <a:solidFill>
                  <a:schemeClr val="tx1"/>
                </a:solidFill>
              </a:rPr>
              <a:t>Policy concerns which are related to the overall policies that govern the use of the system. </a:t>
            </a:r>
          </a:p>
          <a:p>
            <a:pPr algn="just">
              <a:spcAft>
                <a:spcPts val="600"/>
              </a:spcAft>
            </a:pPr>
            <a:r>
              <a:rPr lang="en-GB" sz="2000">
                <a:solidFill>
                  <a:schemeClr val="tx1"/>
                </a:solidFill>
              </a:rPr>
              <a:t>System concerns which are related to attributes of the system as a whole such as its maintainability or its configurability.</a:t>
            </a:r>
            <a:endParaRPr lang="en-GB" sz="2000">
              <a:solidFill>
                <a:srgbClr val="000000"/>
              </a:solidFill>
            </a:endParaRPr>
          </a:p>
          <a:p>
            <a:pPr algn="just"/>
            <a:r>
              <a:rPr lang="en-GB" sz="2000">
                <a:solidFill>
                  <a:schemeClr val="tx1"/>
                </a:solidFill>
              </a:rPr>
              <a:t>Organisational concerns which are related to organisational goals and priorities such as producing a system within budget, making use of existing software assets or maintaining the reputation of an organisation.</a:t>
            </a:r>
            <a:endParaRPr lang="en-US" sz="2400">
              <a:solidFill>
                <a:schemeClr val="tx1"/>
              </a:solidFill>
              <a:latin typeface="Times New Roman" charset="0"/>
            </a:endParaRPr>
          </a:p>
        </p:txBody>
      </p:sp>
      <p:sp>
        <p:nvSpPr>
          <p:cNvPr id="4" name="Slide Number Placeholder 3"/>
          <p:cNvSpPr>
            <a:spLocks noGrp="1"/>
          </p:cNvSpPr>
          <p:nvPr>
            <p:ph type="sldNum" sz="quarter" idx="12"/>
          </p:nvPr>
        </p:nvSpPr>
        <p:spPr/>
        <p:txBody>
          <a:bodyPr/>
          <a:lstStyle/>
          <a:p>
            <a:fld id="{745CE82A-87C3-2841-AAF3-37DF1E34DC62}"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Chapter 21 Aspect-oriented software engineering</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a:t>Cross-cutting concerns</a:t>
            </a:r>
          </a:p>
        </p:txBody>
      </p:sp>
      <p:sp>
        <p:nvSpPr>
          <p:cNvPr id="229379" name="Rectangle 3"/>
          <p:cNvSpPr>
            <a:spLocks noGrp="1" noChangeArrowheads="1"/>
          </p:cNvSpPr>
          <p:nvPr>
            <p:ph idx="1"/>
          </p:nvPr>
        </p:nvSpPr>
        <p:spPr/>
        <p:txBody>
          <a:bodyPr/>
          <a:lstStyle/>
          <a:p>
            <a:r>
              <a:rPr lang="en-US"/>
              <a:t>Cross-cutting concerns are concerns whose implementation cuts across a number of program components.</a:t>
            </a:r>
          </a:p>
          <a:p>
            <a:r>
              <a:rPr lang="en-US"/>
              <a:t>This results in problems when changes to the concern have to be made - the code to be changed is not localised but is in different places across the system.</a:t>
            </a:r>
          </a:p>
          <a:p>
            <a:r>
              <a:rPr lang="en-US"/>
              <a:t>Cross cutting concerns lead to tangling and scattering.</a:t>
            </a:r>
          </a:p>
        </p:txBody>
      </p:sp>
      <p:sp>
        <p:nvSpPr>
          <p:cNvPr id="4" name="Slide Number Placeholder 3"/>
          <p:cNvSpPr>
            <a:spLocks noGrp="1"/>
          </p:cNvSpPr>
          <p:nvPr>
            <p:ph type="sldNum" sz="quarter" idx="12"/>
          </p:nvPr>
        </p:nvSpPr>
        <p:spPr/>
        <p:txBody>
          <a:bodyPr/>
          <a:lstStyle/>
          <a:p>
            <a:fld id="{745CE82A-87C3-2841-AAF3-37DF1E34DC62}"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Chapter 21 Aspect-oriented software engineering</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a:t>
            </a:r>
            <a:r>
              <a:rPr lang="en-US" dirty="0"/>
              <a:t>-cutting concerns</a:t>
            </a:r>
            <a:r>
              <a:rPr lang="en-GB" dirty="0" smtClean="0"/>
              <a:t> </a:t>
            </a:r>
            <a:endParaRPr lang="en-US" dirty="0"/>
          </a:p>
        </p:txBody>
      </p:sp>
      <p:pic>
        <p:nvPicPr>
          <p:cNvPr id="4" name="Content Placeholder 3" descr="Fig. 21.1 X-cuttingConcs.eps"/>
          <p:cNvPicPr>
            <a:picLocks noGrp="1" noChangeAspect="1"/>
          </p:cNvPicPr>
          <p:nvPr>
            <p:ph idx="1"/>
          </p:nvPr>
        </p:nvPicPr>
        <mc:AlternateContent>
          <mc:Choice xmlns:ma="http://schemas.microsoft.com/office/mac/drawingml/2008/main" Requires="ma">
            <p:blipFill>
              <a:blip r:embed="rId2"/>
              <a:srcRect t="-1844" b="-1844"/>
              <a:stretch>
                <a:fillRect/>
              </a:stretch>
            </p:blipFill>
          </mc:Choice>
          <mc:Fallback>
            <p:blipFill>
              <a:blip r:embed="rId3"/>
              <a:srcRect t="-1844" b="-1844"/>
              <a:stretch>
                <a:fillRect/>
              </a:stretch>
            </p:blipFill>
          </mc:Fallback>
        </mc:AlternateContent>
        <p:spPr>
          <a:xfrm>
            <a:off x="685800" y="1828800"/>
            <a:ext cx="8458200" cy="4293862"/>
          </a:xfrm>
        </p:spPr>
      </p:pic>
      <p:sp>
        <p:nvSpPr>
          <p:cNvPr id="5" name="Slide Number Placeholder 4"/>
          <p:cNvSpPr>
            <a:spLocks noGrp="1"/>
          </p:cNvSpPr>
          <p:nvPr>
            <p:ph type="sldNum" sz="quarter" idx="12"/>
          </p:nvPr>
        </p:nvSpPr>
        <p:spPr/>
        <p:txBody>
          <a:bodyPr/>
          <a:lstStyle/>
          <a:p>
            <a:fld id="{745CE82A-87C3-2841-AAF3-37DF1E34DC62}" type="slidenum">
              <a:rPr lang="en-US" smtClean="0"/>
              <a:pPr/>
              <a:t>8</a:t>
            </a:fld>
            <a:endParaRPr lang="en-US"/>
          </a:p>
        </p:txBody>
      </p:sp>
      <p:sp>
        <p:nvSpPr>
          <p:cNvPr id="6" name="Footer Placeholder 5"/>
          <p:cNvSpPr>
            <a:spLocks noGrp="1"/>
          </p:cNvSpPr>
          <p:nvPr>
            <p:ph type="ftr" sz="quarter" idx="11"/>
          </p:nvPr>
        </p:nvSpPr>
        <p:spPr/>
        <p:txBody>
          <a:bodyPr/>
          <a:lstStyle/>
          <a:p>
            <a:r>
              <a:rPr lang="en-US" smtClean="0"/>
              <a:t>Chapter 21 Aspect-oriented software engineering</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Tangling </a:t>
            </a:r>
            <a:r>
              <a:rPr lang="en-US" dirty="0"/>
              <a:t>of buffer management and synchronization code</a:t>
            </a:r>
            <a:r>
              <a:rPr lang="en-GB" dirty="0" smtClean="0"/>
              <a:t> </a:t>
            </a:r>
            <a:endParaRPr lang="en-US" dirty="0"/>
          </a:p>
        </p:txBody>
      </p:sp>
      <p:sp>
        <p:nvSpPr>
          <p:cNvPr id="15362" name="Text Box 2"/>
          <p:cNvSpPr txBox="1">
            <a:spLocks noChangeArrowheads="1"/>
          </p:cNvSpPr>
          <p:nvPr/>
        </p:nvSpPr>
        <p:spPr bwMode="auto">
          <a:xfrm>
            <a:off x="995760" y="1457325"/>
            <a:ext cx="5553207" cy="2730500"/>
          </a:xfrm>
          <a:prstGeom prst="rect">
            <a:avLst/>
          </a:prstGeom>
          <a:solidFill>
            <a:srgbClr val="FFFFFF"/>
          </a:solidFill>
          <a:ln w="6350">
            <a:noFill/>
            <a:miter lim="800000"/>
            <a:headEnd/>
            <a:tailEnd/>
          </a:ln>
        </p:spPr>
        <p:txBody>
          <a:bodyPr vert="horz" wrap="square" lIns="91440" tIns="45720" rIns="91440" bIns="45720" numCol="1" anchor="t" anchorCtr="0" compatLnSpc="1">
            <a:prstTxWarp prst="textNoShape">
              <a:avLst/>
            </a:prstTxWarp>
          </a:bodyPr>
          <a:lstStyle/>
          <a:p>
            <a:pPr marL="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synchronized void put (</a:t>
            </a:r>
            <a:r>
              <a:rPr kumimoji="0" lang="en-GB" sz="1600" b="0" i="0" u="none" strike="noStrike" cap="none" normalizeH="0" baseline="0" dirty="0" err="1">
                <a:ln>
                  <a:noFill/>
                </a:ln>
                <a:solidFill>
                  <a:schemeClr val="tx1"/>
                </a:solidFill>
                <a:effectLst/>
                <a:latin typeface="Arial"/>
                <a:ea typeface="ＭＳ Ｐゴシック" charset="-128"/>
                <a:cs typeface="Arial"/>
              </a:rPr>
              <a:t>SensorRecord</a:t>
            </a:r>
            <a:r>
              <a:rPr kumimoji="0" lang="en-GB" sz="1600" b="0"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err="1">
                <a:ln>
                  <a:noFill/>
                </a:ln>
                <a:solidFill>
                  <a:schemeClr val="tx1"/>
                </a:solidFill>
                <a:effectLst/>
                <a:latin typeface="Arial"/>
                <a:ea typeface="ＭＳ Ｐゴシック" charset="-128"/>
                <a:cs typeface="Arial"/>
              </a:rPr>
              <a:t>rec</a:t>
            </a:r>
            <a:r>
              <a:rPr kumimoji="0" lang="en-GB" sz="1600" b="0" i="0" u="none" strike="noStrike" cap="none" normalizeH="0" baseline="0" dirty="0">
                <a:ln>
                  <a:noFill/>
                </a:ln>
                <a:solidFill>
                  <a:schemeClr val="tx1"/>
                </a:solidFill>
                <a:effectLst/>
                <a:latin typeface="Arial"/>
                <a:ea typeface="ＭＳ Ｐゴシック" charset="-128"/>
                <a:cs typeface="Arial"/>
              </a:rPr>
              <a:t> ) </a:t>
            </a:r>
          </a:p>
          <a:p>
            <a:pPr marL="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a:t>
            </a:r>
          </a:p>
          <a:p>
            <a:pPr marL="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 Check that there is space in the buffer; wait if </a:t>
            </a:r>
            <a:r>
              <a:rPr kumimoji="0" lang="en-GB" sz="1600" b="0" i="0" u="none" strike="noStrike" cap="none" normalizeH="0" baseline="0" dirty="0" smtClean="0">
                <a:ln>
                  <a:noFill/>
                </a:ln>
                <a:solidFill>
                  <a:schemeClr val="tx1"/>
                </a:solidFill>
                <a:effectLst/>
                <a:latin typeface="Arial"/>
                <a:ea typeface="ＭＳ Ｐゴシック" charset="-128"/>
                <a:cs typeface="Arial"/>
              </a:rPr>
              <a:t>not</a:t>
            </a:r>
          </a:p>
          <a:p>
            <a:pPr marL="0" lvl="0" indent="0" eaLnBrk="1" fontAlgn="base" latinLnBrk="0" hangingPunct="1">
              <a:lnSpc>
                <a:spcPct val="100000"/>
              </a:lnSpc>
              <a:spcBef>
                <a:spcPct val="0"/>
              </a:spcBef>
              <a:spcAft>
                <a:spcPct val="0"/>
              </a:spcAft>
              <a:tabLst/>
            </a:pPr>
            <a:endParaRPr kumimoji="0" lang="en-GB" sz="1600" b="0" i="0" u="none" strike="noStrike" cap="none" normalizeH="0" baseline="0" dirty="0" smtClean="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if ( </a:t>
            </a:r>
            <a:r>
              <a:rPr kumimoji="0" lang="en-GB" sz="1600" b="0" i="0" u="none" strike="noStrike" cap="none" normalizeH="0" baseline="0" dirty="0" err="1">
                <a:ln>
                  <a:noFill/>
                </a:ln>
                <a:solidFill>
                  <a:schemeClr val="tx1"/>
                </a:solidFill>
                <a:effectLst/>
                <a:latin typeface="Arial"/>
                <a:ea typeface="ＭＳ Ｐゴシック" charset="-128"/>
                <a:cs typeface="Arial"/>
              </a:rPr>
              <a:t>numberOfEntries</a:t>
            </a:r>
            <a:r>
              <a:rPr kumimoji="0" lang="en-GB" sz="1600" b="0" i="0" u="none" strike="noStrike" cap="none" normalizeH="0" baseline="0" dirty="0">
                <a:ln>
                  <a:noFill/>
                </a:ln>
                <a:solidFill>
                  <a:schemeClr val="tx1"/>
                </a:solidFill>
                <a:effectLst/>
                <a:latin typeface="Arial"/>
                <a:ea typeface="ＭＳ Ｐゴシック" charset="-128"/>
                <a:cs typeface="Arial"/>
              </a:rPr>
              <a:t> == </a:t>
            </a:r>
            <a:r>
              <a:rPr kumimoji="0" lang="en-GB" sz="1600" b="0" i="0" u="none" strike="noStrike" cap="none" normalizeH="0" baseline="0" dirty="0" err="1">
                <a:ln>
                  <a:noFill/>
                </a:ln>
                <a:solidFill>
                  <a:schemeClr val="tx1"/>
                </a:solidFill>
                <a:effectLst/>
                <a:latin typeface="Arial"/>
                <a:ea typeface="ＭＳ Ｐゴシック" charset="-128"/>
                <a:cs typeface="Arial"/>
              </a:rPr>
              <a:t>bufsize</a:t>
            </a:r>
            <a:r>
              <a:rPr kumimoji="0" lang="en-GB" sz="1600" b="0" i="0" u="none" strike="noStrike" cap="none" normalizeH="0" baseline="0" dirty="0">
                <a:ln>
                  <a:noFill/>
                </a:ln>
                <a:solidFill>
                  <a:schemeClr val="tx1"/>
                </a:solidFill>
                <a:effectLst/>
                <a:latin typeface="Arial"/>
                <a:ea typeface="ＭＳ Ｐゴシック" charset="-128"/>
                <a:cs typeface="Arial"/>
              </a:rPr>
              <a:t>)</a:t>
            </a:r>
          </a:p>
          <a:p>
            <a:pPr marL="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wait () </a:t>
            </a:r>
            <a:r>
              <a:rPr kumimoji="0" lang="en-GB" sz="1600" b="0" i="0" u="none" strike="noStrike" cap="none" normalizeH="0" baseline="0" dirty="0" smtClean="0">
                <a:ln>
                  <a:noFill/>
                </a:ln>
                <a:solidFill>
                  <a:schemeClr val="tx1"/>
                </a:solidFill>
                <a:effectLst/>
                <a:latin typeface="Arial"/>
                <a:ea typeface="ＭＳ Ｐゴシック" charset="-128"/>
                <a:cs typeface="Arial"/>
              </a:rPr>
              <a:t>;</a:t>
            </a:r>
          </a:p>
          <a:p>
            <a:pPr marL="0" lvl="0" indent="0" eaLnBrk="1" fontAlgn="base" latinLnBrk="0" hangingPunct="1">
              <a:lnSpc>
                <a:spcPct val="100000"/>
              </a:lnSpc>
              <a:spcBef>
                <a:spcPct val="0"/>
              </a:spcBef>
              <a:spcAft>
                <a:spcPct val="0"/>
              </a:spcAft>
              <a:tabLst/>
            </a:pPr>
            <a:endParaRPr kumimoji="0" lang="en-GB" sz="1600" b="0" i="0" u="none" strike="noStrike" cap="none" normalizeH="0" baseline="0" dirty="0" smtClean="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 Add record at end of buffer</a:t>
            </a:r>
          </a:p>
          <a:p>
            <a:pPr marL="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store [back] = new </a:t>
            </a:r>
            <a:r>
              <a:rPr kumimoji="0" lang="en-GB" sz="1600" b="0" i="0" u="none" strike="noStrike" cap="none" normalizeH="0" baseline="0" dirty="0" err="1">
                <a:ln>
                  <a:noFill/>
                </a:ln>
                <a:solidFill>
                  <a:schemeClr val="tx1"/>
                </a:solidFill>
                <a:effectLst/>
                <a:latin typeface="Arial"/>
                <a:ea typeface="ＭＳ Ｐゴシック" charset="-128"/>
                <a:cs typeface="Arial"/>
              </a:rPr>
              <a:t>SensorRecord</a:t>
            </a:r>
            <a:r>
              <a:rPr kumimoji="0" lang="en-GB" sz="1600" b="0"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err="1">
                <a:ln>
                  <a:noFill/>
                </a:ln>
                <a:solidFill>
                  <a:schemeClr val="tx1"/>
                </a:solidFill>
                <a:effectLst/>
                <a:latin typeface="Arial"/>
                <a:ea typeface="ＭＳ Ｐゴシック" charset="-128"/>
                <a:cs typeface="Arial"/>
              </a:rPr>
              <a:t>rec.sensorId</a:t>
            </a:r>
            <a:r>
              <a:rPr kumimoji="0" lang="en-GB" sz="1600" b="0"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err="1">
                <a:ln>
                  <a:noFill/>
                </a:ln>
                <a:solidFill>
                  <a:schemeClr val="tx1"/>
                </a:solidFill>
                <a:effectLst/>
                <a:latin typeface="Arial"/>
                <a:ea typeface="ＭＳ Ｐゴシック" charset="-128"/>
                <a:cs typeface="Arial"/>
              </a:rPr>
              <a:t>rec.sensorVal</a:t>
            </a:r>
            <a:r>
              <a:rPr kumimoji="0" lang="en-GB" sz="1600" b="0" i="0" u="none" strike="noStrike" cap="none" normalizeH="0" baseline="0" dirty="0">
                <a:ln>
                  <a:noFill/>
                </a:ln>
                <a:solidFill>
                  <a:schemeClr val="tx1"/>
                </a:solidFill>
                <a:effectLst/>
                <a:latin typeface="Arial"/>
                <a:ea typeface="ＭＳ Ｐゴシック" charset="-128"/>
                <a:cs typeface="Arial"/>
              </a:rPr>
              <a:t>) ;</a:t>
            </a:r>
          </a:p>
          <a:p>
            <a:pPr marL="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back = back + 1 ;</a:t>
            </a:r>
          </a:p>
          <a:p>
            <a:pPr marL="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 If at end of buffer, next entry is at the beginning</a:t>
            </a:r>
          </a:p>
          <a:p>
            <a:pPr marL="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if (back == </a:t>
            </a:r>
            <a:r>
              <a:rPr kumimoji="0" lang="en-GB" sz="1600" b="0" i="0" u="none" strike="noStrike" cap="none" normalizeH="0" baseline="0" dirty="0" err="1">
                <a:ln>
                  <a:noFill/>
                </a:ln>
                <a:solidFill>
                  <a:schemeClr val="tx1"/>
                </a:solidFill>
                <a:effectLst/>
                <a:latin typeface="Arial"/>
                <a:ea typeface="ＭＳ Ｐゴシック" charset="-128"/>
                <a:cs typeface="Arial"/>
              </a:rPr>
              <a:t>bufsize</a:t>
            </a:r>
            <a:r>
              <a:rPr kumimoji="0" lang="en-GB" sz="1600" b="0" i="0" u="none" strike="noStrike" cap="none" normalizeH="0" baseline="0" dirty="0">
                <a:ln>
                  <a:noFill/>
                </a:ln>
                <a:solidFill>
                  <a:schemeClr val="tx1"/>
                </a:solidFill>
                <a:effectLst/>
                <a:latin typeface="Arial"/>
                <a:ea typeface="ＭＳ Ｐゴシック" charset="-128"/>
                <a:cs typeface="Arial"/>
              </a:rPr>
              <a:t>)</a:t>
            </a:r>
          </a:p>
          <a:p>
            <a:pPr marL="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back = 0 ;</a:t>
            </a:r>
          </a:p>
          <a:p>
            <a:pPr marL="0" lvl="0" indent="0" eaLnBrk="1" fontAlgn="base" latinLnBrk="0" hangingPunct="1">
              <a:lnSpc>
                <a:spcPct val="100000"/>
              </a:lnSpc>
              <a:spcBef>
                <a:spcPct val="0"/>
              </a:spcBef>
              <a:spcAft>
                <a:spcPct val="0"/>
              </a:spcAft>
              <a:tabLst/>
            </a:pPr>
            <a:r>
              <a:rPr kumimoji="0" lang="en-GB" sz="1600" b="0" i="0" u="none" strike="noStrike" cap="none" normalizeH="0" baseline="0" dirty="0" err="1">
                <a:ln>
                  <a:noFill/>
                </a:ln>
                <a:solidFill>
                  <a:schemeClr val="tx1"/>
                </a:solidFill>
                <a:effectLst/>
                <a:latin typeface="Arial"/>
                <a:ea typeface="ＭＳ Ｐゴシック" charset="-128"/>
                <a:cs typeface="Arial"/>
              </a:rPr>
              <a:t>numberOfEntries</a:t>
            </a:r>
            <a:r>
              <a:rPr kumimoji="0" lang="en-GB" sz="1600" b="0" i="0" u="none" strike="noStrike" cap="none" normalizeH="0" baseline="0" dirty="0">
                <a:ln>
                  <a:noFill/>
                </a:ln>
                <a:solidFill>
                  <a:schemeClr val="tx1"/>
                </a:solidFill>
                <a:effectLst/>
                <a:latin typeface="Arial"/>
                <a:ea typeface="ＭＳ Ｐゴシック" charset="-128"/>
                <a:cs typeface="Arial"/>
              </a:rPr>
              <a:t> = </a:t>
            </a:r>
            <a:r>
              <a:rPr kumimoji="0" lang="en-GB" sz="1600" b="0" i="0" u="none" strike="noStrike" cap="none" normalizeH="0" baseline="0" dirty="0" err="1">
                <a:ln>
                  <a:noFill/>
                </a:ln>
                <a:solidFill>
                  <a:schemeClr val="tx1"/>
                </a:solidFill>
                <a:effectLst/>
                <a:latin typeface="Arial"/>
                <a:ea typeface="ＭＳ Ｐゴシック" charset="-128"/>
                <a:cs typeface="Arial"/>
              </a:rPr>
              <a:t>numberOfEntries</a:t>
            </a:r>
            <a:r>
              <a:rPr kumimoji="0" lang="en-GB" sz="1600" b="0" i="0" u="none" strike="noStrike" cap="none" normalizeH="0" baseline="0" dirty="0">
                <a:ln>
                  <a:noFill/>
                </a:ln>
                <a:solidFill>
                  <a:schemeClr val="tx1"/>
                </a:solidFill>
                <a:effectLst/>
                <a:latin typeface="Arial"/>
                <a:ea typeface="ＭＳ Ｐゴシック" charset="-128"/>
                <a:cs typeface="Arial"/>
              </a:rPr>
              <a:t> + 1 ;</a:t>
            </a:r>
          </a:p>
          <a:p>
            <a:pPr marL="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 indicate that buffer is </a:t>
            </a:r>
            <a:r>
              <a:rPr kumimoji="0" lang="en-GB" sz="1600" b="0" i="0" u="none" strike="noStrike" cap="none" normalizeH="0" baseline="0" dirty="0" smtClean="0">
                <a:ln>
                  <a:noFill/>
                </a:ln>
                <a:solidFill>
                  <a:schemeClr val="tx1"/>
                </a:solidFill>
                <a:effectLst/>
                <a:latin typeface="Arial"/>
                <a:ea typeface="ＭＳ Ｐゴシック" charset="-128"/>
                <a:cs typeface="Arial"/>
              </a:rPr>
              <a:t>available</a:t>
            </a:r>
          </a:p>
          <a:p>
            <a:pPr marL="0" lvl="0" indent="0" eaLnBrk="1" fontAlgn="base" latinLnBrk="0" hangingPunct="1">
              <a:lnSpc>
                <a:spcPct val="100000"/>
              </a:lnSpc>
              <a:spcBef>
                <a:spcPct val="0"/>
              </a:spcBef>
              <a:spcAft>
                <a:spcPct val="0"/>
              </a:spcAft>
              <a:tabLst/>
            </a:pPr>
            <a:endParaRPr kumimoji="0" lang="en-GB" sz="1600" b="0" i="0" u="none" strike="noStrike" cap="none" normalizeH="0" baseline="0" dirty="0" smtClean="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notify () </a:t>
            </a:r>
            <a:r>
              <a:rPr kumimoji="0" lang="en-GB" sz="1600" b="0" i="0" u="none" strike="noStrike" cap="none" normalizeH="0" baseline="0" dirty="0" smtClean="0">
                <a:ln>
                  <a:noFill/>
                </a:ln>
                <a:solidFill>
                  <a:schemeClr val="tx1"/>
                </a:solidFill>
                <a:effectLst/>
                <a:latin typeface="Arial"/>
                <a:ea typeface="ＭＳ Ｐゴシック" charset="-128"/>
                <a:cs typeface="Arial"/>
              </a:rPr>
              <a:t>;</a:t>
            </a:r>
          </a:p>
          <a:p>
            <a:pPr marL="0" lvl="0" indent="0" eaLnBrk="1" fontAlgn="base" latinLnBrk="0" hangingPunct="1">
              <a:lnSpc>
                <a:spcPct val="100000"/>
              </a:lnSpc>
              <a:spcBef>
                <a:spcPct val="0"/>
              </a:spcBef>
              <a:spcAft>
                <a:spcPct val="0"/>
              </a:spcAft>
              <a:tabLst/>
            </a:pPr>
            <a:endParaRPr kumimoji="0" lang="en-GB" sz="1600" b="0" i="0" u="none" strike="noStrike" cap="none" normalizeH="0" baseline="0" dirty="0" smtClean="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 // put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a:ea typeface="Times New Roman" charset="0"/>
              <a:cs typeface="Arial"/>
            </a:endParaRPr>
          </a:p>
        </p:txBody>
      </p:sp>
      <p:sp>
        <p:nvSpPr>
          <p:cNvPr id="5" name="Rectangle 4"/>
          <p:cNvSpPr/>
          <p:nvPr/>
        </p:nvSpPr>
        <p:spPr>
          <a:xfrm>
            <a:off x="995760" y="5606541"/>
            <a:ext cx="5746641" cy="457677"/>
          </a:xfrm>
          <a:prstGeom prst="rect">
            <a:avLst/>
          </a:prstGeom>
          <a:solidFill>
            <a:srgbClr val="CCFFCC">
              <a:alpha val="32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802325" y="2395016"/>
            <a:ext cx="5940076" cy="705744"/>
          </a:xfrm>
          <a:prstGeom prst="rect">
            <a:avLst/>
          </a:prstGeom>
          <a:solidFill>
            <a:srgbClr val="CCFFCC">
              <a:alpha val="32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745CE82A-87C3-2841-AAF3-37DF1E34DC62}" type="slidenum">
              <a:rPr lang="en-US" smtClean="0"/>
              <a:pPr/>
              <a:t>9</a:t>
            </a:fld>
            <a:endParaRPr lang="en-US"/>
          </a:p>
        </p:txBody>
      </p:sp>
      <p:sp>
        <p:nvSpPr>
          <p:cNvPr id="8" name="Footer Placeholder 7"/>
          <p:cNvSpPr>
            <a:spLocks noGrp="1"/>
          </p:cNvSpPr>
          <p:nvPr>
            <p:ph type="ftr" sz="quarter" idx="11"/>
          </p:nvPr>
        </p:nvSpPr>
        <p:spPr/>
        <p:txBody>
          <a:bodyPr/>
          <a:lstStyle/>
          <a:p>
            <a:r>
              <a:rPr lang="en-US" smtClean="0"/>
              <a:t>Chapter 21 Aspect-oriented software engineering</a:t>
            </a:r>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10204</TotalTime>
  <Pages>24</Pages>
  <Words>2980</Words>
  <Application>Microsoft Macintosh PowerPoint</Application>
  <PresentationFormat>A4 Paper (210x297 mm)</PresentationFormat>
  <Paragraphs>317</Paragraphs>
  <Slides>46</Slides>
  <Notes>12</Notes>
  <HiddenSlides>0</HiddenSlides>
  <MMClips>0</MMClips>
  <ScaleCrop>false</ScaleCrop>
  <HeadingPairs>
    <vt:vector size="4" baseType="variant">
      <vt:variant>
        <vt:lpstr>Design Template</vt:lpstr>
      </vt:variant>
      <vt:variant>
        <vt:i4>1</vt:i4>
      </vt:variant>
      <vt:variant>
        <vt:lpstr>Slide Titles</vt:lpstr>
      </vt:variant>
      <vt:variant>
        <vt:i4>46</vt:i4>
      </vt:variant>
    </vt:vector>
  </HeadingPairs>
  <TitlesOfParts>
    <vt:vector size="47" baseType="lpstr">
      <vt:lpstr>SE9</vt:lpstr>
      <vt:lpstr>Chapter 21 - Aspect-oriented Software Development</vt:lpstr>
      <vt:lpstr>Topics covered</vt:lpstr>
      <vt:lpstr>Aspect-oriented software development</vt:lpstr>
      <vt:lpstr>The separation of concerns</vt:lpstr>
      <vt:lpstr>Concerns</vt:lpstr>
      <vt:lpstr>Stakeholder concerns</vt:lpstr>
      <vt:lpstr>Cross-cutting concerns</vt:lpstr>
      <vt:lpstr>Cross-cutting concerns </vt:lpstr>
      <vt:lpstr>Tangling of buffer management and synchronization code </vt:lpstr>
      <vt:lpstr>Scattering of methods implementing secondary concerns </vt:lpstr>
      <vt:lpstr>Aspects, join points and pointcuts</vt:lpstr>
      <vt:lpstr>Terminology used in aspect-oriented software engineering </vt:lpstr>
      <vt:lpstr>An authentication aspect </vt:lpstr>
      <vt:lpstr>AspectJ - join point model</vt:lpstr>
      <vt:lpstr>Pointcuts</vt:lpstr>
      <vt:lpstr>Aspect weaving</vt:lpstr>
      <vt:lpstr>Aspect weaving </vt:lpstr>
      <vt:lpstr>Software engineering with aspects</vt:lpstr>
      <vt:lpstr>Core system with extensions </vt:lpstr>
      <vt:lpstr>Types of extension</vt:lpstr>
      <vt:lpstr>Key points</vt:lpstr>
      <vt:lpstr>Chapter 21 - Aspect-oriented Software Development</vt:lpstr>
      <vt:lpstr>Concern-oriented requirements engineering</vt:lpstr>
      <vt:lpstr>Viewpoints and Concerns </vt:lpstr>
      <vt:lpstr>Viewpoints on an equipment inventory system </vt:lpstr>
      <vt:lpstr>Viewpoints on an equipment inventory system </vt:lpstr>
      <vt:lpstr>Availability-related requirements for the equipment inventory system </vt:lpstr>
      <vt:lpstr>Inventory system - core requirements</vt:lpstr>
      <vt:lpstr>Inventory system - extension requirements</vt:lpstr>
      <vt:lpstr>Aspect-oriented design/programming</vt:lpstr>
      <vt:lpstr>Use-cases</vt:lpstr>
      <vt:lpstr>Use cases from the inventory management system </vt:lpstr>
      <vt:lpstr>Extension use cases </vt:lpstr>
      <vt:lpstr>A generic aspect-oriented design process </vt:lpstr>
      <vt:lpstr>Design activities</vt:lpstr>
      <vt:lpstr>Design activities</vt:lpstr>
      <vt:lpstr>UML extensions</vt:lpstr>
      <vt:lpstr>An aspect-oriented design model </vt:lpstr>
      <vt:lpstr>Part of a model of an aspect </vt:lpstr>
      <vt:lpstr>Extension statement</vt:lpstr>
      <vt:lpstr>Verification and validation</vt:lpstr>
      <vt:lpstr>Program inspection problems</vt:lpstr>
      <vt:lpstr>White box testing</vt:lpstr>
      <vt:lpstr>Aspect problems</vt:lpstr>
      <vt:lpstr>Testing problems with aspects</vt:lpstr>
      <vt:lpstr>Key points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Project management</dc:title>
  <dc:subject/>
  <dc:creator/>
  <cp:keywords/>
  <dc:description/>
  <cp:lastModifiedBy>Ian Sommerville</cp:lastModifiedBy>
  <cp:revision>95</cp:revision>
  <cp:lastPrinted>2006-05-12T07:35:40Z</cp:lastPrinted>
  <dcterms:created xsi:type="dcterms:W3CDTF">2010-02-07T20:56:06Z</dcterms:created>
  <dcterms:modified xsi:type="dcterms:W3CDTF">2010-02-07T21:57:54Z</dcterms:modified>
</cp:coreProperties>
</file>