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notesSlides/notesSlide9.xml" ContentType="application/vnd.openxmlformats-officedocument.presentationml.notes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slides/slide49.xml" ContentType="application/vnd.openxmlformats-officedocument.presentationml.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slides/slide48.xml" ContentType="application/vnd.openxmlformats-officedocument.presentationml.slide+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61" r:id="rId1"/>
  </p:sldMasterIdLst>
  <p:notesMasterIdLst>
    <p:notesMasterId r:id="rId53"/>
  </p:notesMasterIdLst>
  <p:handoutMasterIdLst>
    <p:handoutMasterId r:id="rId54"/>
  </p:handoutMasterIdLst>
  <p:sldIdLst>
    <p:sldId id="256" r:id="rId2"/>
    <p:sldId id="258" r:id="rId3"/>
    <p:sldId id="259" r:id="rId4"/>
    <p:sldId id="263" r:id="rId5"/>
    <p:sldId id="322" r:id="rId6"/>
    <p:sldId id="268" r:id="rId7"/>
    <p:sldId id="314" r:id="rId8"/>
    <p:sldId id="348" r:id="rId9"/>
    <p:sldId id="350" r:id="rId10"/>
    <p:sldId id="352" r:id="rId11"/>
    <p:sldId id="323" r:id="rId12"/>
    <p:sldId id="360" r:id="rId13"/>
    <p:sldId id="269" r:id="rId14"/>
    <p:sldId id="324" r:id="rId15"/>
    <p:sldId id="280" r:id="rId16"/>
    <p:sldId id="281" r:id="rId17"/>
    <p:sldId id="325" r:id="rId18"/>
    <p:sldId id="283" r:id="rId19"/>
    <p:sldId id="284" r:id="rId20"/>
    <p:sldId id="264" r:id="rId21"/>
    <p:sldId id="326" r:id="rId22"/>
    <p:sldId id="327" r:id="rId23"/>
    <p:sldId id="266" r:id="rId24"/>
    <p:sldId id="353" r:id="rId25"/>
    <p:sldId id="354" r:id="rId26"/>
    <p:sldId id="273" r:id="rId27"/>
    <p:sldId id="275" r:id="rId28"/>
    <p:sldId id="328" r:id="rId29"/>
    <p:sldId id="355" r:id="rId30"/>
    <p:sldId id="335" r:id="rId31"/>
    <p:sldId id="343" r:id="rId32"/>
    <p:sldId id="329" r:id="rId33"/>
    <p:sldId id="347" r:id="rId34"/>
    <p:sldId id="346" r:id="rId35"/>
    <p:sldId id="315" r:id="rId36"/>
    <p:sldId id="289" r:id="rId37"/>
    <p:sldId id="330" r:id="rId38"/>
    <p:sldId id="356" r:id="rId39"/>
    <p:sldId id="291" r:id="rId40"/>
    <p:sldId id="331" r:id="rId41"/>
    <p:sldId id="357" r:id="rId42"/>
    <p:sldId id="297" r:id="rId43"/>
    <p:sldId id="319" r:id="rId44"/>
    <p:sldId id="332" r:id="rId45"/>
    <p:sldId id="358" r:id="rId46"/>
    <p:sldId id="333" r:id="rId47"/>
    <p:sldId id="359" r:id="rId48"/>
    <p:sldId id="361" r:id="rId49"/>
    <p:sldId id="334" r:id="rId50"/>
    <p:sldId id="320" r:id="rId51"/>
    <p:sldId id="310" r:id="rId52"/>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6" clrMode="bw" frameSlides="1"/>
  <p:showPr showNarration="1" useTimings="0">
    <p:present/>
    <p:sldAll/>
    <p:penClr>
      <a:schemeClr val="tx1"/>
    </p:penClr>
  </p:showPr>
  <p:clrMru>
    <a:srgbClr val="FFFF00"/>
    <a:srgbClr val="FF00FF"/>
    <a:srgbClr val="00FFFF"/>
    <a:srgbClr val="0000FF"/>
    <a:srgbClr val="00FF00"/>
    <a:srgbClr val="FF0000"/>
    <a:srgbClr val="FFFFFF"/>
    <a:srgbClr val="6C7373"/>
  </p:clrMru>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SorterView">
  <p:normalViewPr>
    <p:restoredLeft sz="32787"/>
    <p:restoredTop sz="90929"/>
  </p:normalViewPr>
  <p:slideViewPr>
    <p:cSldViewPr>
      <p:cViewPr varScale="1">
        <p:scale>
          <a:sx n="101" d="100"/>
          <a:sy n="101" d="100"/>
        </p:scale>
        <p:origin x="-16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57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ln/>
        </p:spPr>
        <p:txBody>
          <a:bodyPr/>
          <a:lstStyle/>
          <a:p>
            <a:endParaRPr lang="en-US"/>
          </a:p>
        </p:txBody>
      </p:sp>
      <p:sp>
        <p:nvSpPr>
          <p:cNvPr id="67587" name="Rectangle 3"/>
          <p:cNvSpPr>
            <a:spLocks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ChangeArrowheads="1" noTextEdit="1"/>
          </p:cNvSpPr>
          <p:nvPr>
            <p:ph type="sldImg"/>
          </p:nvPr>
        </p:nvSpPr>
        <p:spPr>
          <a:xfrm>
            <a:off x="1571625" y="833438"/>
            <a:ext cx="3689350" cy="27686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2/15/10</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2/15/10</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2/15/10</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2/15/10</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2/15/10</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2/15/10</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2/15/10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24 Quality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df"/><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Chapter 24 - Quality Management</a:t>
            </a:r>
            <a:endParaRPr lang="en-GB" dirty="0"/>
          </a:p>
        </p:txBody>
      </p:sp>
      <p:sp>
        <p:nvSpPr>
          <p:cNvPr id="6" name="Subtitle 5"/>
          <p:cNvSpPr>
            <a:spLocks noGrp="1"/>
          </p:cNvSpPr>
          <p:nvPr>
            <p:ph type="subTitle" idx="1"/>
          </p:nvPr>
        </p:nvSpPr>
        <p:spPr/>
        <p:txBody>
          <a:bodyPr/>
          <a:lstStyle/>
          <a:p>
            <a:r>
              <a:rPr lang="en-US" dirty="0" smtClean="0"/>
              <a:t>Lecture 1</a:t>
            </a:r>
            <a:endParaRPr lang="en-US" dirty="0"/>
          </a:p>
        </p:txBody>
      </p:sp>
      <p:sp>
        <p:nvSpPr>
          <p:cNvPr id="7" name="Slide Number Placeholder 6"/>
          <p:cNvSpPr>
            <a:spLocks noGrp="1"/>
          </p:cNvSpPr>
          <p:nvPr>
            <p:ph type="sldNum" sz="quarter" idx="12"/>
          </p:nvPr>
        </p:nvSpPr>
        <p:spPr/>
        <p:txBody>
          <a:bodyPr/>
          <a:lstStyle/>
          <a:p>
            <a:fld id="{745CE82A-87C3-2841-AAF3-37DF1E34DC62}"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fitness for purpose</a:t>
            </a:r>
            <a:endParaRPr lang="en-US" dirty="0"/>
          </a:p>
        </p:txBody>
      </p:sp>
      <p:sp>
        <p:nvSpPr>
          <p:cNvPr id="3" name="Content Placeholder 2"/>
          <p:cNvSpPr>
            <a:spLocks noGrp="1"/>
          </p:cNvSpPr>
          <p:nvPr>
            <p:ph idx="1"/>
          </p:nvPr>
        </p:nvSpPr>
        <p:spPr/>
        <p:txBody>
          <a:bodyPr/>
          <a:lstStyle/>
          <a:p>
            <a:r>
              <a:rPr lang="en-US" dirty="0" smtClean="0"/>
              <a:t>Have programming and documentation standards been followed in the development process?</a:t>
            </a:r>
            <a:endParaRPr lang="en-GB" dirty="0" smtClean="0"/>
          </a:p>
          <a:p>
            <a:r>
              <a:rPr lang="en-US" dirty="0" smtClean="0"/>
              <a:t>Has </a:t>
            </a:r>
            <a:r>
              <a:rPr lang="en-US" dirty="0" smtClean="0"/>
              <a:t>the software been properly tested?</a:t>
            </a:r>
            <a:endParaRPr lang="en-GB" dirty="0" smtClean="0"/>
          </a:p>
          <a:p>
            <a:r>
              <a:rPr lang="en-US" dirty="0" smtClean="0"/>
              <a:t>Is </a:t>
            </a:r>
            <a:r>
              <a:rPr lang="en-US" dirty="0" smtClean="0"/>
              <a:t>the software sufficiently dependable to be put into use?</a:t>
            </a:r>
            <a:endParaRPr lang="en-GB" dirty="0" smtClean="0"/>
          </a:p>
          <a:p>
            <a:r>
              <a:rPr lang="en-US" dirty="0" smtClean="0"/>
              <a:t>Is </a:t>
            </a:r>
            <a:r>
              <a:rPr lang="en-US" dirty="0" smtClean="0"/>
              <a:t>the performance of the software acceptable for normal use? </a:t>
            </a:r>
            <a:endParaRPr lang="en-GB" dirty="0" smtClean="0"/>
          </a:p>
          <a:p>
            <a:r>
              <a:rPr lang="en-US" dirty="0" smtClean="0"/>
              <a:t>Is </a:t>
            </a:r>
            <a:r>
              <a:rPr lang="en-US" dirty="0" smtClean="0"/>
              <a:t>the software usable?</a:t>
            </a:r>
            <a:endParaRPr lang="en-GB" dirty="0" smtClean="0"/>
          </a:p>
          <a:p>
            <a:r>
              <a:rPr lang="en-US" dirty="0" smtClean="0"/>
              <a:t>Is </a:t>
            </a:r>
            <a:r>
              <a:rPr lang="en-US" dirty="0" smtClean="0"/>
              <a:t>the software well-structured and understandable?</a:t>
            </a:r>
            <a:endParaRPr lang="en-GB"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quality attributes</a:t>
            </a:r>
            <a:endParaRPr lang="en-US" dirty="0"/>
          </a:p>
        </p:txBody>
      </p:sp>
      <p:graphicFrame>
        <p:nvGraphicFramePr>
          <p:cNvPr id="4" name="Content Placeholder 3"/>
          <p:cNvGraphicFramePr>
            <a:graphicFrameLocks noGrp="1"/>
          </p:cNvGraphicFramePr>
          <p:nvPr>
            <p:ph idx="1"/>
          </p:nvPr>
        </p:nvGraphicFramePr>
        <p:xfrm>
          <a:off x="457200" y="2283185"/>
          <a:ext cx="8229600" cy="1854200"/>
        </p:xfrm>
        <a:graphic>
          <a:graphicData uri="http://schemas.openxmlformats.org/drawingml/2006/table">
            <a:tbl>
              <a:tblPr firstRow="1" bandRow="1">
                <a:tableStyleId>{BC89EF96-8CEA-46FF-86C4-4CE0E7609802}</a:tableStyleId>
              </a:tblPr>
              <a:tblGrid>
                <a:gridCol w="2743200"/>
                <a:gridCol w="2743200"/>
                <a:gridCol w="2743200"/>
              </a:tblGrid>
              <a:tr h="370840">
                <a:tc>
                  <a:txBody>
                    <a:bodyPr/>
                    <a:lstStyle/>
                    <a:p>
                      <a:pPr indent="347345" algn="just">
                        <a:spcBef>
                          <a:spcPts val="300"/>
                        </a:spcBef>
                        <a:spcAft>
                          <a:spcPts val="0"/>
                        </a:spcAft>
                        <a:tabLst>
                          <a:tab pos="342900" algn="l"/>
                          <a:tab pos="685800" algn="l"/>
                          <a:tab pos="1028700" algn="l"/>
                        </a:tabLst>
                      </a:pPr>
                      <a:r>
                        <a:rPr lang="en-GB" sz="1600" b="0" dirty="0" smtClean="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smtClean="0">
                          <a:latin typeface="Arial"/>
                          <a:cs typeface="Arial"/>
                        </a:rPr>
                        <a:t>Learnability</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conflicts</a:t>
            </a:r>
            <a:endParaRPr lang="en-US" dirty="0"/>
          </a:p>
        </p:txBody>
      </p:sp>
      <p:sp>
        <p:nvSpPr>
          <p:cNvPr id="3" name="Content Placeholder 2"/>
          <p:cNvSpPr>
            <a:spLocks noGrp="1"/>
          </p:cNvSpPr>
          <p:nvPr>
            <p:ph idx="1"/>
          </p:nvPr>
        </p:nvSpPr>
        <p:spPr/>
        <p:txBody>
          <a:bodyPr/>
          <a:lstStyle/>
          <a:p>
            <a:r>
              <a:rPr lang="en-US" dirty="0" smtClean="0"/>
              <a:t>It is not possible for any system to be optimized for all of these attributes – for example, improving robustness may lead to loss of performance.</a:t>
            </a:r>
            <a:r>
              <a:rPr lang="en-US" dirty="0" smtClean="0"/>
              <a:t> </a:t>
            </a:r>
          </a:p>
          <a:p>
            <a:r>
              <a:rPr lang="en-US" dirty="0" smtClean="0"/>
              <a:t>The </a:t>
            </a:r>
            <a:r>
              <a:rPr lang="en-US" dirty="0" smtClean="0"/>
              <a:t>quality plan should therefore define the most important quality attributes for the software that is being developed.</a:t>
            </a:r>
            <a:r>
              <a:rPr lang="en-GB" dirty="0" smtClean="0"/>
              <a:t> </a:t>
            </a:r>
          </a:p>
          <a:p>
            <a:r>
              <a:rPr lang="en-US" dirty="0" smtClean="0"/>
              <a:t>The plan should also include a definition of the quality assessment </a:t>
            </a:r>
            <a:r>
              <a:rPr lang="en-US" dirty="0" smtClean="0"/>
              <a:t>process, an </a:t>
            </a:r>
            <a:r>
              <a:rPr lang="en-US" dirty="0" smtClean="0"/>
              <a:t>agreed way of assessing whether some quality, such as maintainability or robustness, is present in the product.</a:t>
            </a:r>
            <a:r>
              <a:rPr lang="en-GB" dirty="0" smtClean="0"/>
              <a:t>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smtClean="0"/>
              <a:t>Process and product quality</a:t>
            </a:r>
            <a:endParaRPr lang="en-GB"/>
          </a:p>
        </p:txBody>
      </p:sp>
      <p:sp>
        <p:nvSpPr>
          <p:cNvPr id="22530" name="Rectangle 2"/>
          <p:cNvSpPr>
            <a:spLocks noGrp="1" noChangeArrowheads="1"/>
          </p:cNvSpPr>
          <p:nvPr>
            <p:ph idx="1"/>
          </p:nvPr>
        </p:nvSpPr>
        <p:spPr/>
        <p:txBody>
          <a:bodyPr/>
          <a:lstStyle/>
          <a:p>
            <a:r>
              <a:rPr lang="en-GB" dirty="0" smtClean="0"/>
              <a:t>The quality of a developed product is influenced by the quality of the production process.</a:t>
            </a:r>
          </a:p>
          <a:p>
            <a:r>
              <a:rPr lang="en-GB" dirty="0" smtClean="0"/>
              <a:t>This is important in software development as some product quality attributes are hard to assess.</a:t>
            </a:r>
          </a:p>
          <a:p>
            <a:r>
              <a:rPr lang="en-GB" dirty="0" smtClean="0"/>
              <a:t>However, there is a very complex and poorly understood relationship between software processes and product quality.</a:t>
            </a:r>
          </a:p>
          <a:p>
            <a:pPr lvl="1"/>
            <a:r>
              <a:rPr lang="en-GB" dirty="0" smtClean="0"/>
              <a:t>The application of individual skills and experience is particularly important in software development;</a:t>
            </a:r>
          </a:p>
          <a:p>
            <a:pPr lvl="1"/>
            <a:r>
              <a:rPr lang="en-GB" dirty="0" smtClean="0"/>
              <a:t>External factors such as the novelty of an application or the need for an accelerated development schedule may impair product quality</a:t>
            </a:r>
            <a:r>
              <a:rPr lang="en-GB" dirty="0" smtClean="0"/>
              <a:t>.</a:t>
            </a:r>
            <a:endParaRPr lang="en-GB" dirty="0" smtClean="0"/>
          </a:p>
        </p:txBody>
      </p:sp>
      <p:sp>
        <p:nvSpPr>
          <p:cNvPr id="6" name="Slide Number Placeholder 5"/>
          <p:cNvSpPr>
            <a:spLocks noGrp="1"/>
          </p:cNvSpPr>
          <p:nvPr>
            <p:ph type="sldNum" sz="quarter" idx="12"/>
          </p:nvPr>
        </p:nvSpPr>
        <p:spPr/>
        <p:txBody>
          <a:bodyPr/>
          <a:lstStyle/>
          <a:p>
            <a:fld id="{745CE82A-87C3-2841-AAF3-37DF1E34DC62}"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r>
              <a:rPr lang="en-US" dirty="0"/>
              <a:t>-based quality</a:t>
            </a:r>
            <a:r>
              <a:rPr lang="en-GB" dirty="0" smtClean="0"/>
              <a:t> </a:t>
            </a:r>
            <a:endParaRPr lang="en-US" dirty="0"/>
          </a:p>
        </p:txBody>
      </p:sp>
      <p:pic>
        <p:nvPicPr>
          <p:cNvPr id="4" name="Content Placeholder 3" descr="24.3 Process-quality.eps"/>
          <p:cNvPicPr>
            <a:picLocks noGrp="1" noChangeAspect="1"/>
          </p:cNvPicPr>
          <p:nvPr>
            <p:ph idx="1"/>
          </p:nvPr>
        </p:nvPicPr>
        <mc:AlternateContent>
          <mc:Choice xmlns:ma="http://schemas.microsoft.com/office/mac/drawingml/2008/main" Requires="ma">
            <p:blipFill>
              <a:blip r:embed="rId2"/>
              <a:srcRect t="-43090" b="-43090"/>
              <a:stretch>
                <a:fillRect/>
              </a:stretch>
            </p:blipFill>
          </mc:Choice>
          <mc:Fallback>
            <p:blipFill>
              <a:blip r:embed="rId3"/>
              <a:srcRect t="-43090" b="-4309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smtClean="0"/>
              <a:t>Software standards</a:t>
            </a:r>
            <a:endParaRPr lang="en-GB" dirty="0"/>
          </a:p>
        </p:txBody>
      </p:sp>
      <p:sp>
        <p:nvSpPr>
          <p:cNvPr id="38914" name="Rectangle 2"/>
          <p:cNvSpPr>
            <a:spLocks noGrp="1" noChangeArrowheads="1"/>
          </p:cNvSpPr>
          <p:nvPr>
            <p:ph idx="1"/>
          </p:nvPr>
        </p:nvSpPr>
        <p:spPr/>
        <p:txBody>
          <a:bodyPr/>
          <a:lstStyle/>
          <a:p>
            <a:r>
              <a:rPr lang="en-GB" dirty="0" smtClean="0"/>
              <a:t>Standards define the required attributes of a product or process. They play an important role in quality management.</a:t>
            </a:r>
          </a:p>
          <a:p>
            <a:r>
              <a:rPr lang="en-GB" dirty="0" smtClean="0"/>
              <a:t>Standards may be international, national, organizational or project standards.</a:t>
            </a:r>
          </a:p>
          <a:p>
            <a:r>
              <a:rPr lang="en-GB" dirty="0" smtClean="0"/>
              <a:t>Product standards define characteristics that all software components should exhibit e.g. a common programming style.</a:t>
            </a:r>
          </a:p>
          <a:p>
            <a:r>
              <a:rPr lang="en-GB" dirty="0" smtClean="0"/>
              <a:t>Process standards define how the software process should be enacted.</a:t>
            </a:r>
            <a:endParaRPr lang="en-GB"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15</a:t>
            </a:fld>
            <a:endParaRPr lang="en-US"/>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smtClean="0"/>
              <a:t>Importance of standards</a:t>
            </a:r>
            <a:endParaRPr lang="en-GB"/>
          </a:p>
        </p:txBody>
      </p:sp>
      <p:sp>
        <p:nvSpPr>
          <p:cNvPr id="40962" name="Rectangle 2"/>
          <p:cNvSpPr>
            <a:spLocks noGrp="1" noChangeArrowheads="1"/>
          </p:cNvSpPr>
          <p:nvPr>
            <p:ph idx="1"/>
          </p:nvPr>
        </p:nvSpPr>
        <p:spPr/>
        <p:txBody>
          <a:bodyPr/>
          <a:lstStyle/>
          <a:p>
            <a:r>
              <a:rPr lang="en-GB" dirty="0" smtClean="0"/>
              <a:t>Encapsulation of best practice- avoids repetition of past mistakes.</a:t>
            </a:r>
          </a:p>
          <a:p>
            <a:r>
              <a:rPr lang="en-GB" dirty="0" smtClean="0"/>
              <a:t>They are a framework for defining what quality means in a particular setting i.e. that organization’s view of quality.</a:t>
            </a:r>
          </a:p>
          <a:p>
            <a:r>
              <a:rPr lang="en-GB" dirty="0" smtClean="0"/>
              <a:t>They provide continuity - new staff can understand the organisation by understanding the standards that are used.</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and process standards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72456"/>
          <a:ext cx="8229600" cy="27508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indent="347345"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Product </a:t>
                      </a:r>
                      <a:r>
                        <a:rPr lang="en-GB" sz="1600" b="1" dirty="0">
                          <a:solidFill>
                            <a:srgbClr val="000000"/>
                          </a:solidFill>
                          <a:latin typeface="Arial"/>
                          <a:ea typeface="Times New Roman"/>
                          <a:cs typeface="Arial"/>
                        </a:rPr>
                        <a:t>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Process </a:t>
                      </a:r>
                      <a:r>
                        <a:rPr lang="en-GB" sz="1600" b="1" dirty="0" smtClean="0">
                          <a:solidFill>
                            <a:srgbClr val="000000"/>
                          </a:solidFill>
                          <a:latin typeface="Arial"/>
                          <a:ea typeface="Times New Roman"/>
                          <a:cs typeface="Arial"/>
                        </a:rPr>
                        <a:t>standards</a:t>
                      </a:r>
                      <a:endParaRPr lang="en-GB" sz="1600" b="1" dirty="0">
                        <a:solidFill>
                          <a:srgbClr val="000000"/>
                        </a:solidFill>
                        <a:latin typeface="Arial"/>
                        <a:ea typeface="Times New Roman"/>
                        <a:cs typeface="Arial"/>
                      </a:endParaRPr>
                    </a:p>
                  </a:txBody>
                  <a:tcPr marL="68580" marR="68580" marT="0" marB="0"/>
                </a:tc>
              </a:tr>
              <a:tr h="370840">
                <a:tc>
                  <a:txBody>
                    <a:bodyPr/>
                    <a:lstStyle/>
                    <a:p>
                      <a:pPr indent="347345" algn="l">
                        <a:spcAft>
                          <a:spcPts val="300"/>
                        </a:spcAft>
                        <a:tabLst>
                          <a:tab pos="342900" algn="l"/>
                          <a:tab pos="685800" algn="l"/>
                          <a:tab pos="1028700" algn="l"/>
                        </a:tabLst>
                      </a:pPr>
                      <a:r>
                        <a:rPr lang="en-GB" sz="1600" dirty="0" smtClean="0">
                          <a:solidFill>
                            <a:srgbClr val="000000"/>
                          </a:solidFill>
                          <a:latin typeface="Arial"/>
                          <a:ea typeface="Times New Roman"/>
                          <a:cs typeface="Arial"/>
                        </a:rPr>
                        <a:t>Design </a:t>
                      </a:r>
                      <a:r>
                        <a:rPr lang="en-GB" sz="1600" dirty="0">
                          <a:solidFill>
                            <a:srgbClr val="000000"/>
                          </a:solidFill>
                          <a:latin typeface="Arial"/>
                          <a:ea typeface="Times New Roman"/>
                          <a:cs typeface="Arial"/>
                        </a:rPr>
                        <a:t>review form</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Design review conduct</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system building</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Version release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Project plan approval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Change control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Test recording </a:t>
                      </a:r>
                      <a:r>
                        <a:rPr lang="en-GB" sz="1600" dirty="0" smtClean="0">
                          <a:solidFill>
                            <a:srgbClr val="000000"/>
                          </a:solidFill>
                          <a:latin typeface="Arial"/>
                          <a:ea typeface="Times New Roman"/>
                          <a:cs typeface="Arial"/>
                        </a:rPr>
                        <a:t>process</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smtClean="0"/>
              <a:t>Problems with standards</a:t>
            </a:r>
            <a:endParaRPr lang="en-GB"/>
          </a:p>
        </p:txBody>
      </p:sp>
      <p:sp>
        <p:nvSpPr>
          <p:cNvPr id="45059" name="Rectangle 3"/>
          <p:cNvSpPr>
            <a:spLocks noGrp="1" noChangeArrowheads="1"/>
          </p:cNvSpPr>
          <p:nvPr>
            <p:ph idx="1"/>
          </p:nvPr>
        </p:nvSpPr>
        <p:spPr/>
        <p:txBody>
          <a:bodyPr/>
          <a:lstStyle/>
          <a:p>
            <a:r>
              <a:rPr lang="en-GB" dirty="0" smtClean="0"/>
              <a:t>They may not be seen as relevant and up-to-date by software engineers.</a:t>
            </a:r>
          </a:p>
          <a:p>
            <a:r>
              <a:rPr lang="en-GB" dirty="0" smtClean="0"/>
              <a:t>They often involve too much bureaucratic form filling.</a:t>
            </a:r>
          </a:p>
          <a:p>
            <a:r>
              <a:rPr lang="en-GB" dirty="0" smtClean="0"/>
              <a:t>If they are unsupported by software tools, tedious form filling work is often involved to maintain the documentation associated with the standards.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smtClean="0"/>
              <a:t>Standards development</a:t>
            </a:r>
            <a:endParaRPr lang="en-GB"/>
          </a:p>
        </p:txBody>
      </p:sp>
      <p:sp>
        <p:nvSpPr>
          <p:cNvPr id="46082" name="Rectangle 2"/>
          <p:cNvSpPr>
            <a:spLocks noGrp="1" noChangeArrowheads="1"/>
          </p:cNvSpPr>
          <p:nvPr>
            <p:ph idx="1"/>
          </p:nvPr>
        </p:nvSpPr>
        <p:spPr/>
        <p:txBody>
          <a:bodyPr/>
          <a:lstStyle/>
          <a:p>
            <a:r>
              <a:rPr lang="en-GB" dirty="0" smtClean="0"/>
              <a:t>Involve practitioners in development. Engineers should understand the rationale  underlying a standard.</a:t>
            </a:r>
          </a:p>
          <a:p>
            <a:r>
              <a:rPr lang="en-GB" dirty="0" smtClean="0"/>
              <a:t>Review standards and their usage regularly. </a:t>
            </a:r>
            <a:br>
              <a:rPr lang="en-GB" dirty="0" smtClean="0"/>
            </a:br>
            <a:r>
              <a:rPr lang="en-GB" dirty="0" smtClean="0"/>
              <a:t>Standards can quickly become outdated and this reduces their credibility amongst practitioners.</a:t>
            </a:r>
          </a:p>
          <a:p>
            <a:r>
              <a:rPr lang="en-GB" dirty="0" smtClean="0"/>
              <a:t>Detailed standards should have specialized tool </a:t>
            </a:r>
            <a:br>
              <a:rPr lang="en-GB" dirty="0" smtClean="0"/>
            </a:br>
            <a:r>
              <a:rPr lang="en-GB" dirty="0" smtClean="0"/>
              <a:t>support. Excessive clerical work is the most </a:t>
            </a:r>
            <a:br>
              <a:rPr lang="en-GB" dirty="0" smtClean="0"/>
            </a:br>
            <a:r>
              <a:rPr lang="en-GB" dirty="0" smtClean="0"/>
              <a:t>significant complaint against standards. </a:t>
            </a:r>
          </a:p>
          <a:p>
            <a:pPr lvl="1"/>
            <a:r>
              <a:rPr lang="en-GB" dirty="0" smtClean="0"/>
              <a:t>Web-based forms are not good enough.</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Topics covered</a:t>
            </a:r>
            <a:endParaRPr lang="en-GB"/>
          </a:p>
        </p:txBody>
      </p:sp>
      <p:sp>
        <p:nvSpPr>
          <p:cNvPr id="7171" name="Rectangle 3"/>
          <p:cNvSpPr>
            <a:spLocks noGrp="1" noChangeArrowheads="1"/>
          </p:cNvSpPr>
          <p:nvPr>
            <p:ph idx="1"/>
          </p:nvPr>
        </p:nvSpPr>
        <p:spPr/>
        <p:txBody>
          <a:bodyPr/>
          <a:lstStyle/>
          <a:p>
            <a:r>
              <a:rPr lang="en-US" smtClean="0"/>
              <a:t>Software quality</a:t>
            </a:r>
            <a:endParaRPr lang="en-GB" smtClean="0"/>
          </a:p>
          <a:p>
            <a:r>
              <a:rPr lang="en-US" smtClean="0"/>
              <a:t>Software standards</a:t>
            </a:r>
            <a:endParaRPr lang="en-GB" smtClean="0"/>
          </a:p>
          <a:p>
            <a:r>
              <a:rPr lang="en-US" smtClean="0"/>
              <a:t>Reviews and inspections</a:t>
            </a:r>
            <a:endParaRPr lang="en-GB" smtClean="0"/>
          </a:p>
          <a:p>
            <a:r>
              <a:rPr lang="en-US" smtClean="0"/>
              <a:t>Software measurement and metrics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smtClean="0"/>
              <a:t>ISO 9001 standards framework</a:t>
            </a:r>
            <a:endParaRPr lang="en-GB" dirty="0"/>
          </a:p>
        </p:txBody>
      </p:sp>
      <p:sp>
        <p:nvSpPr>
          <p:cNvPr id="16387" name="Rectangle 3"/>
          <p:cNvSpPr>
            <a:spLocks noGrp="1" noChangeArrowheads="1"/>
          </p:cNvSpPr>
          <p:nvPr>
            <p:ph idx="1"/>
          </p:nvPr>
        </p:nvSpPr>
        <p:spPr/>
        <p:txBody>
          <a:bodyPr/>
          <a:lstStyle/>
          <a:p>
            <a:r>
              <a:rPr lang="en-GB" dirty="0" smtClean="0"/>
              <a:t>An international set of standards that can be used as a basis for developing quality management systems.</a:t>
            </a:r>
          </a:p>
          <a:p>
            <a:r>
              <a:rPr lang="en-US" dirty="0" smtClean="0"/>
              <a:t>ISO 9001, the most general of these standards, applies to organizations that design, develop and maintain products, including software.</a:t>
            </a:r>
            <a:r>
              <a:rPr lang="en-US" dirty="0" smtClean="0"/>
              <a:t> </a:t>
            </a:r>
            <a:endParaRPr lang="en-GB" dirty="0" smtClean="0"/>
          </a:p>
          <a:p>
            <a:r>
              <a:rPr lang="en-US" dirty="0" smtClean="0"/>
              <a:t>The ISO 9001 standard is</a:t>
            </a:r>
            <a:r>
              <a:rPr lang="en-US" dirty="0" smtClean="0"/>
              <a:t> a </a:t>
            </a:r>
            <a:r>
              <a:rPr lang="en-US" dirty="0" smtClean="0"/>
              <a:t>framework for developing software standards</a:t>
            </a:r>
            <a:r>
              <a:rPr lang="en-US" dirty="0" smtClean="0"/>
              <a:t>.</a:t>
            </a:r>
          </a:p>
          <a:p>
            <a:pPr lvl="1"/>
            <a:r>
              <a:rPr lang="en-US" dirty="0" smtClean="0"/>
              <a:t> </a:t>
            </a:r>
            <a:r>
              <a:rPr lang="en-US" dirty="0" smtClean="0"/>
              <a:t>It sets out general quality principles, describes quality processes in general and lays out the organizational standards and procedures that should be defined. These should be documented in an organizational quality manual.</a:t>
            </a:r>
            <a:endParaRPr lang="en-GB" dirty="0" smtClean="0"/>
          </a:p>
          <a:p>
            <a:endParaRPr lang="en-GB" dirty="0" smtClean="0"/>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core processes</a:t>
            </a:r>
            <a:r>
              <a:rPr lang="en-GB" dirty="0" smtClean="0"/>
              <a:t> </a:t>
            </a:r>
            <a:endParaRPr lang="en-US" dirty="0"/>
          </a:p>
        </p:txBody>
      </p:sp>
      <p:pic>
        <p:nvPicPr>
          <p:cNvPr id="4" name="Content Placeholder 3" descr="24.5 ISO9001-processes.eps"/>
          <p:cNvPicPr>
            <a:picLocks noGrp="1" noChangeAspect="1"/>
          </p:cNvPicPr>
          <p:nvPr>
            <p:ph idx="1"/>
          </p:nvPr>
        </p:nvPicPr>
        <mc:AlternateContent>
          <mc:Choice xmlns:ma="http://schemas.microsoft.com/office/mac/drawingml/2008/main" Requires="ma">
            <p:blipFill>
              <a:blip r:embed="rId2"/>
              <a:srcRect l="-35418" r="-35418"/>
              <a:stretch>
                <a:fillRect/>
              </a:stretch>
            </p:blipFill>
          </mc:Choice>
          <mc:Fallback>
            <p:blipFill>
              <a:blip r:embed="rId3"/>
              <a:srcRect l="-35418" r="-35418"/>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and quality management</a:t>
            </a:r>
            <a:r>
              <a:rPr lang="en-GB" dirty="0" smtClean="0"/>
              <a:t> </a:t>
            </a:r>
            <a:endParaRPr lang="en-US" dirty="0"/>
          </a:p>
        </p:txBody>
      </p:sp>
      <p:pic>
        <p:nvPicPr>
          <p:cNvPr id="4" name="Content Placeholder 3" descr="24.6 IS0-9001-QM.eps"/>
          <p:cNvPicPr>
            <a:picLocks noGrp="1" noChangeAspect="1"/>
          </p:cNvPicPr>
          <p:nvPr>
            <p:ph idx="1"/>
          </p:nvPr>
        </p:nvPicPr>
        <mc:AlternateContent>
          <mc:Choice xmlns:ma="http://schemas.microsoft.com/office/mac/drawingml/2008/main" Requires="ma">
            <p:blipFill>
              <a:blip r:embed="rId2"/>
              <a:srcRect l="-4440" r="-4440"/>
              <a:stretch>
                <a:fillRect/>
              </a:stretch>
            </p:blipFill>
          </mc:Choice>
          <mc:Fallback>
            <p:blipFill>
              <a:blip r:embed="rId3"/>
              <a:srcRect l="-4440" r="-444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t>ISO 9001 certification</a:t>
            </a:r>
            <a:endParaRPr lang="en-GB" dirty="0"/>
          </a:p>
        </p:txBody>
      </p:sp>
      <p:sp>
        <p:nvSpPr>
          <p:cNvPr id="18435" name="Rectangle 3"/>
          <p:cNvSpPr>
            <a:spLocks noGrp="1" noChangeArrowheads="1"/>
          </p:cNvSpPr>
          <p:nvPr>
            <p:ph idx="1"/>
          </p:nvPr>
        </p:nvSpPr>
        <p:spPr/>
        <p:txBody>
          <a:bodyPr/>
          <a:lstStyle/>
          <a:p>
            <a:r>
              <a:rPr lang="en-GB" smtClean="0"/>
              <a:t>Quality standards and procedures should be documented in an organisational quality manual.</a:t>
            </a:r>
          </a:p>
          <a:p>
            <a:r>
              <a:rPr lang="en-GB" smtClean="0"/>
              <a:t>An external body may certify that an organisation’s quality manual conforms to ISO 9000 standards.</a:t>
            </a:r>
          </a:p>
          <a:p>
            <a:r>
              <a:rPr lang="en-GB" smtClean="0"/>
              <a:t>Some customers require suppliers to be ISO 9000 certified although the need for flexibility here is increasingly recognised.</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200" dirty="0" smtClean="0"/>
              <a:t>Software quality management is concerned with ensuring that software has a low number of defects and that it reaches the required standards of maintainability, reliability, portability and so on.</a:t>
            </a:r>
            <a:r>
              <a:rPr lang="en-US" sz="2200" dirty="0" smtClean="0"/>
              <a:t> </a:t>
            </a:r>
          </a:p>
          <a:p>
            <a:r>
              <a:rPr lang="en-US" sz="2200" dirty="0" smtClean="0"/>
              <a:t>SQM </a:t>
            </a:r>
            <a:r>
              <a:rPr lang="en-US" sz="2200" dirty="0" smtClean="0"/>
              <a:t>includes defining standards for processes and products and establishing processes to check that these standards have been followed. </a:t>
            </a:r>
            <a:endParaRPr lang="en-GB" sz="2200" dirty="0" smtClean="0"/>
          </a:p>
          <a:p>
            <a:r>
              <a:rPr lang="en-US" sz="2200" dirty="0" smtClean="0"/>
              <a:t>Software standards are important for quality assurance as they represent an identification of ‘best practice’.</a:t>
            </a:r>
            <a:r>
              <a:rPr lang="en-US" sz="2200" dirty="0" smtClean="0"/>
              <a:t> </a:t>
            </a:r>
            <a:endParaRPr lang="en-GB" sz="2200" dirty="0" smtClean="0"/>
          </a:p>
          <a:p>
            <a:r>
              <a:rPr lang="en-US" sz="2200" dirty="0" smtClean="0"/>
              <a:t>Quality management procedures may be documented in </a:t>
            </a:r>
            <a:r>
              <a:rPr lang="en-US" sz="2200" dirty="0" smtClean="0"/>
              <a:t>an organizational quality </a:t>
            </a:r>
            <a:r>
              <a:rPr lang="en-US" sz="2200" dirty="0" smtClean="0"/>
              <a:t>manual, based </a:t>
            </a:r>
            <a:r>
              <a:rPr lang="en-US" sz="2200" dirty="0" smtClean="0"/>
              <a:t>on the generic model for a quality manual suggested in the ISO 9001 standard.</a:t>
            </a:r>
            <a:endParaRPr lang="en-GB" sz="2200"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Chapter </a:t>
            </a:r>
            <a:r>
              <a:rPr lang="en-GB" dirty="0" smtClean="0"/>
              <a:t>24 - Quality Management</a:t>
            </a:r>
            <a:endParaRPr lang="en-GB" dirty="0"/>
          </a:p>
        </p:txBody>
      </p:sp>
      <p:sp>
        <p:nvSpPr>
          <p:cNvPr id="6" name="Subtitle 5"/>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smtClean="0"/>
              <a:t>Reviews and inspections</a:t>
            </a:r>
            <a:endParaRPr lang="en-GB" dirty="0"/>
          </a:p>
        </p:txBody>
      </p:sp>
      <p:sp>
        <p:nvSpPr>
          <p:cNvPr id="29699" name="Rectangle 3"/>
          <p:cNvSpPr>
            <a:spLocks noGrp="1" noChangeArrowheads="1"/>
          </p:cNvSpPr>
          <p:nvPr>
            <p:ph idx="1"/>
          </p:nvPr>
        </p:nvSpPr>
        <p:spPr/>
        <p:txBody>
          <a:bodyPr/>
          <a:lstStyle/>
          <a:p>
            <a:r>
              <a:rPr lang="en-GB" dirty="0" smtClean="0"/>
              <a:t>A group examines part or all of a process or system and its documentation to find potential problems.</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r>
              <a:rPr lang="en-GB" dirty="0" smtClean="0"/>
              <a:t>.</a:t>
            </a:r>
          </a:p>
          <a:p>
            <a:r>
              <a:rPr lang="en-GB" dirty="0" smtClean="0"/>
              <a:t>There are different types of review with different objectives</a:t>
            </a:r>
          </a:p>
          <a:p>
            <a:pPr lvl="1"/>
            <a:r>
              <a:rPr lang="en-GB" dirty="0" smtClean="0"/>
              <a:t>Inspections for defect removal (product);</a:t>
            </a:r>
          </a:p>
          <a:p>
            <a:pPr lvl="1"/>
            <a:r>
              <a:rPr lang="en-GB" dirty="0" smtClean="0"/>
              <a:t>Reviews for progress assessment (product and process);</a:t>
            </a:r>
          </a:p>
          <a:p>
            <a:pPr lvl="1"/>
            <a:r>
              <a:rPr lang="en-GB" dirty="0" smtClean="0"/>
              <a:t>Quality reviews (product and standards).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smtClean="0"/>
              <a:t>Quality reviews</a:t>
            </a:r>
            <a:endParaRPr lang="en-GB"/>
          </a:p>
        </p:txBody>
      </p:sp>
      <p:sp>
        <p:nvSpPr>
          <p:cNvPr id="31746" name="Rectangle 2"/>
          <p:cNvSpPr>
            <a:spLocks noGrp="1" noChangeArrowheads="1"/>
          </p:cNvSpPr>
          <p:nvPr>
            <p:ph idx="1"/>
          </p:nvPr>
        </p:nvSpPr>
        <p:spPr/>
        <p:txBody>
          <a:bodyPr/>
          <a:lstStyle/>
          <a:p>
            <a:r>
              <a:rPr lang="en-GB" dirty="0" smtClean="0"/>
              <a:t>A group of people carefully examine part or all </a:t>
            </a:r>
            <a:br>
              <a:rPr lang="en-GB" dirty="0" smtClean="0"/>
            </a:br>
            <a:r>
              <a:rPr lang="en-GB" dirty="0" smtClean="0"/>
              <a:t>of a software system and its associated </a:t>
            </a:r>
            <a:br>
              <a:rPr lang="en-GB" dirty="0" smtClean="0"/>
            </a:br>
            <a:r>
              <a:rPr lang="en-GB" dirty="0" smtClean="0"/>
              <a:t>documentation.</a:t>
            </a:r>
          </a:p>
          <a:p>
            <a:r>
              <a:rPr lang="en-GB" dirty="0" smtClean="0"/>
              <a:t>Code, designs, specifications, test plans, </a:t>
            </a:r>
            <a:br>
              <a:rPr lang="en-GB" dirty="0" smtClean="0"/>
            </a:br>
            <a:r>
              <a:rPr lang="en-GB" dirty="0" smtClean="0"/>
              <a:t>standards, etc. can all be reviewed.</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review process</a:t>
            </a:r>
            <a:r>
              <a:rPr lang="en-GB" dirty="0" smtClean="0"/>
              <a:t> </a:t>
            </a:r>
            <a:endParaRPr lang="en-US" dirty="0"/>
          </a:p>
        </p:txBody>
      </p:sp>
      <p:pic>
        <p:nvPicPr>
          <p:cNvPr id="4" name="Content Placeholder 3" descr="24.7 Review-process.eps"/>
          <p:cNvPicPr>
            <a:picLocks noGrp="1" noChangeAspect="1"/>
          </p:cNvPicPr>
          <p:nvPr>
            <p:ph idx="1"/>
          </p:nvPr>
        </p:nvPicPr>
        <mc:AlternateContent>
          <mc:Choice xmlns:ma="http://schemas.microsoft.com/office/mac/drawingml/2008/main" Requires="ma">
            <p:blipFill>
              <a:blip r:embed="rId2"/>
              <a:srcRect t="-75480" b="-75480"/>
              <a:stretch>
                <a:fillRect/>
              </a:stretch>
            </p:blipFill>
          </mc:Choice>
          <mc:Fallback>
            <p:blipFill>
              <a:blip r:embed="rId3"/>
              <a:srcRect t="-75480" b="-7548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Reviews and agile methods</a:t>
            </a:r>
            <a:endParaRPr lang="en-US" dirty="0"/>
          </a:p>
        </p:txBody>
      </p:sp>
      <p:sp>
        <p:nvSpPr>
          <p:cNvPr id="7" name="Content Placeholder 6"/>
          <p:cNvSpPr>
            <a:spLocks noGrp="1"/>
          </p:cNvSpPr>
          <p:nvPr>
            <p:ph idx="1"/>
          </p:nvPr>
        </p:nvSpPr>
        <p:spPr/>
        <p:txBody>
          <a:bodyPr/>
          <a:lstStyle/>
          <a:p>
            <a:r>
              <a:rPr lang="en-US" dirty="0" smtClean="0"/>
              <a:t>The review process in agile software development is usually informal.</a:t>
            </a:r>
            <a:r>
              <a:rPr lang="en-US" dirty="0" smtClean="0"/>
              <a:t> </a:t>
            </a:r>
          </a:p>
          <a:p>
            <a:pPr lvl="1"/>
            <a:r>
              <a:rPr lang="en-US" dirty="0" smtClean="0"/>
              <a:t>In </a:t>
            </a:r>
            <a:r>
              <a:rPr lang="en-US" dirty="0" smtClean="0"/>
              <a:t>Scrum, for example, there is a review meeting after each iteration of the software has been completed (a sprint review), where quality issues and problems may be discussed.</a:t>
            </a:r>
            <a:r>
              <a:rPr lang="en-US" dirty="0" smtClean="0"/>
              <a:t> </a:t>
            </a:r>
          </a:p>
          <a:p>
            <a:r>
              <a:rPr lang="en-US" dirty="0" smtClean="0"/>
              <a:t>In </a:t>
            </a:r>
            <a:r>
              <a:rPr lang="en-US" dirty="0" smtClean="0"/>
              <a:t>extreme </a:t>
            </a:r>
            <a:r>
              <a:rPr lang="en-US" dirty="0" smtClean="0"/>
              <a:t>programming, </a:t>
            </a:r>
            <a:r>
              <a:rPr lang="en-US" dirty="0" smtClean="0"/>
              <a:t>pair programming ensures that code is constantly being examined and reviewed by another team member.</a:t>
            </a:r>
            <a:r>
              <a:rPr lang="en-US" dirty="0" smtClean="0"/>
              <a:t> </a:t>
            </a:r>
          </a:p>
          <a:p>
            <a:r>
              <a:rPr lang="en-US" dirty="0" smtClean="0"/>
              <a:t>XP relies </a:t>
            </a:r>
            <a:r>
              <a:rPr lang="en-US" dirty="0" smtClean="0"/>
              <a:t>on individuals taking the initiative to improve and </a:t>
            </a:r>
            <a:r>
              <a:rPr lang="en-US" dirty="0" err="1" smtClean="0"/>
              <a:t>refactor</a:t>
            </a:r>
            <a:r>
              <a:rPr lang="en-US" dirty="0" smtClean="0"/>
              <a:t> code. Agile approaches are not usually standards-driven, so issues of standards compliance are not usually considered.</a:t>
            </a:r>
            <a:endParaRPr lang="en-GB" dirty="0" smtClean="0"/>
          </a:p>
          <a:p>
            <a:endParaRPr lang="en-US"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29</a:t>
            </a:fld>
            <a:endParaRPr lang="en-US"/>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Software quality management</a:t>
            </a:r>
            <a:endParaRPr lang="en-GB"/>
          </a:p>
        </p:txBody>
      </p:sp>
      <p:sp>
        <p:nvSpPr>
          <p:cNvPr id="8195" name="Rectangle 3"/>
          <p:cNvSpPr>
            <a:spLocks noGrp="1" noChangeArrowheads="1"/>
          </p:cNvSpPr>
          <p:nvPr>
            <p:ph idx="1"/>
          </p:nvPr>
        </p:nvSpPr>
        <p:spPr/>
        <p:txBody>
          <a:bodyPr/>
          <a:lstStyle/>
          <a:p>
            <a:r>
              <a:rPr lang="en-GB" dirty="0" smtClean="0"/>
              <a:t>Concerned with ensuring that the required level of quality is achieved in a software product.</a:t>
            </a:r>
          </a:p>
          <a:p>
            <a:r>
              <a:rPr lang="en-GB" dirty="0" smtClean="0"/>
              <a:t>Three principal concerns:</a:t>
            </a:r>
          </a:p>
          <a:p>
            <a:pPr lvl="1"/>
            <a:r>
              <a:rPr lang="en-US" dirty="0" smtClean="0"/>
              <a:t>At the organizational level, quality management is concerned with establishing a framework of organizational processes and standards that will lead to high-quality software.</a:t>
            </a:r>
            <a:r>
              <a:rPr lang="en-US" dirty="0" smtClean="0"/>
              <a:t> </a:t>
            </a:r>
          </a:p>
          <a:p>
            <a:pPr lvl="1"/>
            <a:r>
              <a:rPr lang="en-US" dirty="0" smtClean="0"/>
              <a:t>At the project level, quality management involves the application of specific quality </a:t>
            </a:r>
            <a:r>
              <a:rPr lang="en-US" dirty="0" smtClean="0"/>
              <a:t>processes and </a:t>
            </a:r>
            <a:r>
              <a:rPr lang="en-US" dirty="0" smtClean="0"/>
              <a:t>checking that these planned processes have been </a:t>
            </a:r>
            <a:r>
              <a:rPr lang="en-US" dirty="0" smtClean="0"/>
              <a:t>followed.</a:t>
            </a:r>
            <a:r>
              <a:rPr lang="en-GB" dirty="0" smtClean="0"/>
              <a:t> </a:t>
            </a:r>
          </a:p>
          <a:p>
            <a:pPr lvl="1"/>
            <a:r>
              <a:rPr lang="en-US" dirty="0" smtClean="0"/>
              <a:t>At the project </a:t>
            </a:r>
            <a:r>
              <a:rPr lang="en-US" dirty="0" smtClean="0"/>
              <a:t>level, quality </a:t>
            </a:r>
            <a:r>
              <a:rPr lang="en-US" dirty="0" smtClean="0"/>
              <a:t>management</a:t>
            </a:r>
            <a:r>
              <a:rPr lang="en-US" dirty="0" smtClean="0"/>
              <a:t> is </a:t>
            </a:r>
            <a:r>
              <a:rPr lang="en-US" dirty="0" smtClean="0"/>
              <a:t>also concerned with establishing a quality plan for a project. The quality plan should set out the quality goals for the project and define what processes and standards are to be used.</a:t>
            </a:r>
            <a:r>
              <a:rPr lang="en-GB" dirty="0" smtClean="0"/>
              <a:t> </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t>Program inspections</a:t>
            </a:r>
            <a:endParaRPr lang="en-GB" dirty="0"/>
          </a:p>
        </p:txBody>
      </p:sp>
      <p:sp>
        <p:nvSpPr>
          <p:cNvPr id="56323" name="Rectangle 3"/>
          <p:cNvSpPr>
            <a:spLocks noGrp="1" noChangeArrowheads="1"/>
          </p:cNvSpPr>
          <p:nvPr>
            <p:ph type="body" idx="1"/>
          </p:nvPr>
        </p:nvSpPr>
        <p:spPr/>
        <p:txBody>
          <a:bodyPr/>
          <a:lstStyle/>
          <a:p>
            <a:r>
              <a:rPr lang="en-GB" sz="2400" dirty="0"/>
              <a:t>These</a:t>
            </a:r>
            <a:r>
              <a:rPr lang="en-GB" sz="2400" dirty="0" smtClean="0"/>
              <a:t> are peer reviews where engineers examine </a:t>
            </a:r>
            <a:r>
              <a:rPr lang="en-GB" sz="2400" dirty="0"/>
              <a:t>the source</a:t>
            </a:r>
            <a:r>
              <a:rPr lang="en-GB" sz="2400" dirty="0" smtClean="0"/>
              <a:t> of a system with </a:t>
            </a:r>
            <a:r>
              <a:rPr lang="en-GB" sz="2400" dirty="0"/>
              <a:t>the aim of discovering anomalies and defects.</a:t>
            </a:r>
          </a:p>
          <a:p>
            <a:r>
              <a:rPr lang="en-GB" sz="2400" dirty="0"/>
              <a:t>Inspections</a:t>
            </a:r>
            <a:r>
              <a:rPr lang="en-GB" sz="2400" dirty="0" smtClean="0"/>
              <a:t> do not </a:t>
            </a:r>
            <a:r>
              <a:rPr lang="en-GB" sz="2400" dirty="0"/>
              <a:t>require execution of a system so may be used before implementation.</a:t>
            </a:r>
          </a:p>
          <a:p>
            <a:r>
              <a:rPr lang="en-GB" sz="2400" dirty="0"/>
              <a:t>They may be applied to any representation of the system (requirements, </a:t>
            </a:r>
            <a:r>
              <a:rPr lang="en-GB" sz="2400" dirty="0" err="1"/>
              <a:t>design,configuration</a:t>
            </a:r>
            <a:r>
              <a:rPr lang="en-GB" sz="2400" dirty="0"/>
              <a:t> data, test data, etc.).</a:t>
            </a:r>
          </a:p>
          <a:p>
            <a:r>
              <a:rPr lang="en-GB" sz="2400" dirty="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Inspection checklists</a:t>
            </a:r>
          </a:p>
        </p:txBody>
      </p:sp>
      <p:sp>
        <p:nvSpPr>
          <p:cNvPr id="68611" name="Rectangle 3"/>
          <p:cNvSpPr>
            <a:spLocks noGrp="1" noChangeArrowheads="1"/>
          </p:cNvSpPr>
          <p:nvPr>
            <p:ph type="body" idx="1"/>
          </p:nvPr>
        </p:nvSpPr>
        <p:spPr>
          <a:noFill/>
          <a:ln/>
        </p:spPr>
        <p:txBody>
          <a:bodyPr lIns="90840" tIns="44623" rIns="90840" bIns="44623"/>
          <a:lstStyle/>
          <a:p>
            <a:r>
              <a:rPr lang="en-GB" sz="2400"/>
              <a:t>Checklist of common errors should be used to </a:t>
            </a:r>
            <a:br>
              <a:rPr lang="en-GB" sz="2400"/>
            </a:br>
            <a:r>
              <a:rPr lang="en-GB" sz="2400"/>
              <a:t>drive the inspection.</a:t>
            </a:r>
          </a:p>
          <a:p>
            <a:r>
              <a:rPr lang="en-GB" sz="2400"/>
              <a:t>Error checklists are programming language </a:t>
            </a:r>
            <a:br>
              <a:rPr lang="en-GB" sz="2400"/>
            </a:br>
            <a:r>
              <a:rPr lang="en-GB" sz="2400"/>
              <a:t>dependent and reflect the characteristic errors that are likely to arise in the language.</a:t>
            </a:r>
          </a:p>
          <a:p>
            <a:r>
              <a:rPr lang="en-GB" sz="2400"/>
              <a:t>In general, the 'weaker' the type checking, the larger the checklist.</a:t>
            </a:r>
          </a:p>
          <a:p>
            <a:r>
              <a:rPr lang="en-GB" sz="2400"/>
              <a:t>Examples: Initialisation, Constant naming, loop </a:t>
            </a:r>
            <a:br>
              <a:rPr lang="en-GB" sz="2400"/>
            </a:br>
            <a:r>
              <a:rPr lang="en-GB" sz="2400"/>
              <a:t>termination, array bounds, etc.</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a:t>
            </a:r>
            <a:endParaRPr lang="en-US" dirty="0"/>
          </a:p>
        </p:txBody>
      </p:sp>
      <p:graphicFrame>
        <p:nvGraphicFramePr>
          <p:cNvPr id="4" name="Content Placeholder 3"/>
          <p:cNvGraphicFramePr>
            <a:graphicFrameLocks noGrp="1"/>
          </p:cNvGraphicFramePr>
          <p:nvPr>
            <p:ph idx="1"/>
          </p:nvPr>
        </p:nvGraphicFramePr>
        <p:xfrm>
          <a:off x="457200" y="2042160"/>
          <a:ext cx="8229600" cy="4358640"/>
        </p:xfrm>
        <a:graphic>
          <a:graphicData uri="http://schemas.openxmlformats.org/drawingml/2006/table">
            <a:tbl>
              <a:tblPr firstRow="1" bandRow="1">
                <a:tableStyleId>{5C22544A-7EE6-4342-B048-85BDC9FD1C3A}</a:tableStyleId>
              </a:tblPr>
              <a:tblGrid>
                <a:gridCol w="1905000"/>
                <a:gridCol w="6324600"/>
              </a:tblGrid>
              <a:tr h="370840">
                <a:tc>
                  <a:txBody>
                    <a:bodyPr/>
                    <a:lstStyle/>
                    <a:p>
                      <a:pPr algn="just">
                        <a:spcAft>
                          <a:spcPts val="0"/>
                        </a:spcAft>
                      </a:pPr>
                      <a:r>
                        <a:rPr lang="en-US" sz="1600" b="1" dirty="0" smtClean="0">
                          <a:solidFill>
                            <a:srgbClr val="000000"/>
                          </a:solidFill>
                          <a:latin typeface="Arial"/>
                          <a:ea typeface="Times New Roman"/>
                          <a:cs typeface="Arial"/>
                        </a:rPr>
                        <a:t>Fault </a:t>
                      </a:r>
                      <a:r>
                        <a:rPr lang="en-US" sz="1600" b="1" dirty="0">
                          <a:solidFill>
                            <a:srgbClr val="000000"/>
                          </a:solidFill>
                          <a:latin typeface="Arial"/>
                          <a:ea typeface="Times New Roman"/>
                          <a:cs typeface="Arial"/>
                        </a:rPr>
                        <a:t>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a:t>
                      </a:r>
                      <a:r>
                        <a:rPr lang="en-US" sz="1600" b="1" dirty="0" smtClean="0">
                          <a:solidFill>
                            <a:srgbClr val="000000"/>
                          </a:solidFill>
                          <a:latin typeface="Arial"/>
                          <a:ea typeface="Times New Roman"/>
                          <a:cs typeface="Arial"/>
                        </a:rPr>
                        <a:t>check</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600" dirty="0" smtClean="0">
                          <a:solidFill>
                            <a:srgbClr val="000000"/>
                          </a:solidFill>
                          <a:latin typeface="Arial"/>
                          <a:ea typeface="Times New Roman"/>
                          <a:cs typeface="Arial"/>
                        </a:rPr>
                        <a:t>Data </a:t>
                      </a:r>
                      <a:r>
                        <a:rPr lang="en-US" sz="1600" dirty="0">
                          <a:solidFill>
                            <a:srgbClr val="000000"/>
                          </a:solidFill>
                          <a:latin typeface="Arial"/>
                          <a:ea typeface="Times New Roman"/>
                          <a:cs typeface="Arial"/>
                        </a:rPr>
                        <a:t>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all program variables initialized before their values are used?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Have all constants been named?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Should the upper bound of arrays be equal to the size of the array or Size -1?</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character strings are used, is a delimiter explicitly 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there any possibility of buffer overflow? </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t>
            </a:r>
            <a:r>
              <a:rPr lang="en-GB" dirty="0" err="1" smtClean="0"/>
              <a:t>b</a:t>
            </a:r>
            <a:r>
              <a:rPr lang="en-GB" dirty="0" smtClean="0"/>
              <a:t>)</a:t>
            </a:r>
            <a:endParaRPr lang="en-US" dirty="0"/>
          </a:p>
        </p:txBody>
      </p:sp>
      <p:graphicFrame>
        <p:nvGraphicFramePr>
          <p:cNvPr id="4" name="Content Placeholder 3"/>
          <p:cNvGraphicFramePr>
            <a:graphicFrameLocks noGrp="1"/>
          </p:cNvGraphicFramePr>
          <p:nvPr>
            <p:ph idx="1"/>
          </p:nvPr>
        </p:nvGraphicFramePr>
        <p:xfrm>
          <a:off x="381000" y="1828800"/>
          <a:ext cx="8229600" cy="4084320"/>
        </p:xfrm>
        <a:graphic>
          <a:graphicData uri="http://schemas.openxmlformats.org/drawingml/2006/table">
            <a:tbl>
              <a:tblPr firstRow="1" bandRow="1">
                <a:tableStyleId>{5C22544A-7EE6-4342-B048-85BDC9FD1C3A}</a:tableStyleId>
              </a:tblPr>
              <a:tblGrid>
                <a:gridCol w="2542383"/>
                <a:gridCol w="5687217"/>
              </a:tblGrid>
              <a:tr h="370840">
                <a:tc>
                  <a:txBody>
                    <a:bodyPr/>
                    <a:lstStyle/>
                    <a:p>
                      <a:pPr algn="just">
                        <a:spcAft>
                          <a:spcPts val="0"/>
                        </a:spcAft>
                      </a:pPr>
                      <a:r>
                        <a:rPr lang="en-US" sz="1400" b="1" dirty="0" smtClean="0">
                          <a:solidFill>
                            <a:srgbClr val="000000"/>
                          </a:solidFill>
                          <a:latin typeface="Arial"/>
                          <a:ea typeface="Times New Roman"/>
                          <a:cs typeface="Arial"/>
                        </a:rPr>
                        <a:t>Fault </a:t>
                      </a:r>
                      <a:r>
                        <a:rPr lang="en-US" sz="1400" b="1" dirty="0">
                          <a:solidFill>
                            <a:srgbClr val="000000"/>
                          </a:solidFill>
                          <a:latin typeface="Arial"/>
                          <a:ea typeface="Times New Roman"/>
                          <a:cs typeface="Arial"/>
                        </a:rPr>
                        <a:t>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a:t>
                      </a:r>
                      <a:r>
                        <a:rPr lang="en-US" sz="1400" b="1" dirty="0" smtClean="0">
                          <a:solidFill>
                            <a:srgbClr val="000000"/>
                          </a:solidFill>
                          <a:latin typeface="Arial"/>
                          <a:ea typeface="Times New Roman"/>
                          <a:cs typeface="Arial"/>
                        </a:rPr>
                        <a:t>check</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all function and method calls have the correct number of parameters?</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formal and actual parameter types match?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the parameters in the right order?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components access shared memory, do they have the same model of the shared memory structure?</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Exception management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lIns="90840" tIns="44623" rIns="90840" bIns="44623"/>
          <a:lstStyle/>
          <a:p>
            <a:r>
              <a:rPr lang="en-GB" dirty="0" smtClean="0"/>
              <a:t>Agile methods and inspections</a:t>
            </a:r>
            <a:endParaRPr lang="en-GB" dirty="0"/>
          </a:p>
        </p:txBody>
      </p:sp>
      <p:sp>
        <p:nvSpPr>
          <p:cNvPr id="66563" name="Rectangle 3"/>
          <p:cNvSpPr>
            <a:spLocks noGrp="1" noChangeArrowheads="1"/>
          </p:cNvSpPr>
          <p:nvPr>
            <p:ph type="body" idx="1"/>
          </p:nvPr>
        </p:nvSpPr>
        <p:spPr>
          <a:noFill/>
          <a:ln/>
        </p:spPr>
        <p:txBody>
          <a:bodyPr lIns="90840" tIns="44623" rIns="90840" bIns="44623"/>
          <a:lstStyle/>
          <a:p>
            <a:r>
              <a:rPr lang="en-US" dirty="0" smtClean="0"/>
              <a:t>Agile processes rarely use formal inspection or peer review processes.</a:t>
            </a:r>
            <a:r>
              <a:rPr lang="en-US" dirty="0" smtClean="0"/>
              <a:t> </a:t>
            </a:r>
          </a:p>
          <a:p>
            <a:r>
              <a:rPr lang="en-US" dirty="0" smtClean="0"/>
              <a:t>Rather</a:t>
            </a:r>
            <a:r>
              <a:rPr lang="en-US" dirty="0" smtClean="0"/>
              <a:t>, they</a:t>
            </a:r>
            <a:r>
              <a:rPr lang="en-US" b="1" dirty="0" smtClean="0"/>
              <a:t> </a:t>
            </a:r>
            <a:r>
              <a:rPr lang="en-US" dirty="0" smtClean="0"/>
              <a:t>rely on team members cooperating to check each other’s code, and informal guidelines, such as ‘check before check-in’, which suggest that programmers should check their own code.</a:t>
            </a:r>
            <a:r>
              <a:rPr lang="en-US" dirty="0" smtClean="0"/>
              <a:t> </a:t>
            </a:r>
          </a:p>
          <a:p>
            <a:r>
              <a:rPr lang="en-US" dirty="0" smtClean="0"/>
              <a:t>Extreme </a:t>
            </a:r>
            <a:r>
              <a:rPr lang="en-US" dirty="0" smtClean="0"/>
              <a:t>programming practitioners argue that pair programming is an effective substitute for inspection as this is, in effect, a continual inspection process.</a:t>
            </a:r>
            <a:r>
              <a:rPr lang="en-US" dirty="0" smtClean="0"/>
              <a:t> </a:t>
            </a:r>
          </a:p>
          <a:p>
            <a:r>
              <a:rPr lang="en-US" dirty="0" smtClean="0"/>
              <a:t>Two </a:t>
            </a:r>
            <a:r>
              <a:rPr lang="en-US" dirty="0" smtClean="0"/>
              <a:t>people look at every line of code and check it before it is accepted.</a:t>
            </a:r>
            <a:endParaRPr lang="en-GB" dirty="0" smtClean="0"/>
          </a:p>
          <a:p>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measurement and metrics</a:t>
            </a:r>
            <a:endParaRPr lang="en-GB"/>
          </a:p>
        </p:txBody>
      </p:sp>
      <p:sp>
        <p:nvSpPr>
          <p:cNvPr id="89091" name="Rectangle 3"/>
          <p:cNvSpPr>
            <a:spLocks noGrp="1" noChangeArrowheads="1"/>
          </p:cNvSpPr>
          <p:nvPr>
            <p:ph idx="1"/>
          </p:nvPr>
        </p:nvSpPr>
        <p:spPr/>
        <p:txBody>
          <a:bodyPr/>
          <a:lstStyle/>
          <a:p>
            <a:r>
              <a:rPr lang="en-GB" smtClean="0"/>
              <a:t>Software measurement is concerned with deriving a numeric value for an attribute of a software product or process.</a:t>
            </a:r>
          </a:p>
          <a:p>
            <a:r>
              <a:rPr lang="en-GB" smtClean="0"/>
              <a:t>This allows for objective comparisons between techniques and processes.</a:t>
            </a:r>
          </a:p>
          <a:p>
            <a:r>
              <a:rPr lang="en-GB" smtClean="0"/>
              <a:t>Although some companies have introduced measurement programmes, most organisations still don’t make systematic use of software measurement.</a:t>
            </a:r>
          </a:p>
          <a:p>
            <a:r>
              <a:rPr lang="en-GB" smtClean="0"/>
              <a:t>There are few established standards in this area.</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GB" smtClean="0"/>
              <a:t>Software metric</a:t>
            </a:r>
            <a:endParaRPr lang="en-GB"/>
          </a:p>
        </p:txBody>
      </p:sp>
      <p:sp>
        <p:nvSpPr>
          <p:cNvPr id="52226" name="Rectangle 2"/>
          <p:cNvSpPr>
            <a:spLocks noGrp="1" noChangeArrowheads="1"/>
          </p:cNvSpPr>
          <p:nvPr>
            <p:ph idx="1"/>
          </p:nvPr>
        </p:nvSpPr>
        <p:spPr/>
        <p:txBody>
          <a:bodyPr/>
          <a:lstStyle/>
          <a:p>
            <a:r>
              <a:rPr lang="en-GB" dirty="0" smtClean="0"/>
              <a:t>Any type of measurement which relates to a software system, process or related documentation</a:t>
            </a:r>
          </a:p>
          <a:p>
            <a:pPr lvl="1"/>
            <a:r>
              <a:rPr lang="en-GB" dirty="0" smtClean="0"/>
              <a:t>Lines of code in a program, the Fog index, number of person-days required to develop a component.</a:t>
            </a:r>
          </a:p>
          <a:p>
            <a:r>
              <a:rPr lang="en-GB" dirty="0" smtClean="0"/>
              <a:t>Allow the software and the software process to </a:t>
            </a:r>
            <a:br>
              <a:rPr lang="en-GB" dirty="0" smtClean="0"/>
            </a:br>
            <a:r>
              <a:rPr lang="en-GB" dirty="0" smtClean="0"/>
              <a:t>be quantified.</a:t>
            </a:r>
          </a:p>
          <a:p>
            <a:r>
              <a:rPr lang="en-GB" dirty="0" smtClean="0"/>
              <a:t>May be used to predict product attributes or to control the software process.</a:t>
            </a:r>
          </a:p>
          <a:p>
            <a:r>
              <a:rPr lang="en-GB" dirty="0" smtClean="0"/>
              <a:t>Product metrics can be used for general predictions or to identify anomalous components.</a:t>
            </a:r>
            <a:endParaRPr lang="en-GB"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36</a:t>
            </a:fld>
            <a:endParaRPr lang="en-US"/>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 </a:t>
            </a:r>
            <a:r>
              <a:rPr lang="en-US" dirty="0"/>
              <a:t>and control measurements</a:t>
            </a:r>
            <a:r>
              <a:rPr lang="en-GB" dirty="0" smtClean="0"/>
              <a:t> </a:t>
            </a:r>
            <a:endParaRPr lang="en-US" dirty="0"/>
          </a:p>
        </p:txBody>
      </p:sp>
      <p:pic>
        <p:nvPicPr>
          <p:cNvPr id="4" name="Content Placeholder 3" descr="24.9 PredControlMetrics.eps"/>
          <p:cNvPicPr>
            <a:picLocks noGrp="1" noChangeAspect="1"/>
          </p:cNvPicPr>
          <p:nvPr>
            <p:ph idx="1"/>
          </p:nvPr>
        </p:nvPicPr>
        <mc:AlternateContent>
          <mc:Choice xmlns:ma="http://schemas.microsoft.com/office/mac/drawingml/2008/main" Requires="ma">
            <p:blipFill>
              <a:blip r:embed="rId2"/>
              <a:srcRect l="-10746" r="-10746"/>
              <a:stretch>
                <a:fillRect/>
              </a:stretch>
            </p:blipFill>
          </mc:Choice>
          <mc:Fallback>
            <p:blipFill>
              <a:blip r:embed="rId3"/>
              <a:srcRect l="-10746" r="-10746"/>
              <a:stretch>
                <a:fillRect/>
              </a:stretch>
            </p:blipFill>
          </mc:Fallback>
        </mc:AlternateContent>
        <p:spPr>
          <a:xfrm>
            <a:off x="1227363" y="1600200"/>
            <a:ext cx="6514804" cy="3582891"/>
          </a:xfrm>
        </p:spPr>
      </p:pic>
      <p:sp>
        <p:nvSpPr>
          <p:cNvPr id="5" name="Slide Number Placeholder 4"/>
          <p:cNvSpPr>
            <a:spLocks noGrp="1"/>
          </p:cNvSpPr>
          <p:nvPr>
            <p:ph type="sldNum" sz="quarter" idx="12"/>
          </p:nvPr>
        </p:nvSpPr>
        <p:spPr/>
        <p:txBody>
          <a:bodyPr/>
          <a:lstStyle/>
          <a:p>
            <a:fld id="{745CE82A-87C3-2841-AAF3-37DF1E34DC62}"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measurements</a:t>
            </a:r>
            <a:endParaRPr lang="en-US" dirty="0"/>
          </a:p>
        </p:txBody>
      </p:sp>
      <p:sp>
        <p:nvSpPr>
          <p:cNvPr id="3" name="Content Placeholder 2"/>
          <p:cNvSpPr>
            <a:spLocks noGrp="1"/>
          </p:cNvSpPr>
          <p:nvPr>
            <p:ph idx="1"/>
          </p:nvPr>
        </p:nvSpPr>
        <p:spPr/>
        <p:txBody>
          <a:bodyPr/>
          <a:lstStyle/>
          <a:p>
            <a:r>
              <a:rPr lang="en-US" dirty="0" smtClean="0"/>
              <a:t>To assign a value to system quality attributes</a:t>
            </a:r>
            <a:r>
              <a:rPr lang="en-US" dirty="0" smtClean="0"/>
              <a:t> </a:t>
            </a:r>
          </a:p>
          <a:p>
            <a:pPr lvl="1"/>
            <a:r>
              <a:rPr lang="en-US" dirty="0" smtClean="0"/>
              <a:t>By </a:t>
            </a:r>
            <a:r>
              <a:rPr lang="en-US" dirty="0" smtClean="0"/>
              <a:t>measuring the characteristics of system components, such as their </a:t>
            </a:r>
            <a:r>
              <a:rPr lang="en-US" dirty="0" err="1" smtClean="0"/>
              <a:t>cyclomatic</a:t>
            </a:r>
            <a:r>
              <a:rPr lang="en-US" dirty="0" smtClean="0"/>
              <a:t> complexity, and then aggregating these measurements, you can assess system quality attributes, such as maintainability.</a:t>
            </a:r>
            <a:endParaRPr lang="en-GB" dirty="0" smtClean="0"/>
          </a:p>
          <a:p>
            <a:r>
              <a:rPr lang="en-US" dirty="0" smtClean="0"/>
              <a:t>To </a:t>
            </a:r>
            <a:r>
              <a:rPr lang="en-US" dirty="0" smtClean="0"/>
              <a:t>identify the system components whose quality is sub-standard</a:t>
            </a:r>
            <a:r>
              <a:rPr lang="en-US" dirty="0" smtClean="0"/>
              <a:t> </a:t>
            </a:r>
          </a:p>
          <a:p>
            <a:pPr lvl="1"/>
            <a:r>
              <a:rPr lang="en-US" dirty="0" smtClean="0"/>
              <a:t>Measurements </a:t>
            </a:r>
            <a:r>
              <a:rPr lang="en-US" dirty="0" smtClean="0"/>
              <a:t>can identify individual components with characteristics that deviate from the norm. For example, you can measure components to discover those with the highest complexity. These are most likely to contain bugs because the complexity makes them harder to understand.  </a:t>
            </a:r>
            <a:endParaRPr lang="en-GB"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smtClean="0"/>
              <a:t>Metrics assumptions</a:t>
            </a:r>
            <a:endParaRPr lang="en-GB"/>
          </a:p>
        </p:txBody>
      </p:sp>
      <p:sp>
        <p:nvSpPr>
          <p:cNvPr id="56322" name="Rectangle 2"/>
          <p:cNvSpPr>
            <a:spLocks noGrp="1" noChangeArrowheads="1"/>
          </p:cNvSpPr>
          <p:nvPr>
            <p:ph idx="1"/>
          </p:nvPr>
        </p:nvSpPr>
        <p:spPr/>
        <p:txBody>
          <a:bodyPr/>
          <a:lstStyle/>
          <a:p>
            <a:r>
              <a:rPr lang="en-GB" smtClean="0"/>
              <a:t>A software property can be measured.</a:t>
            </a:r>
          </a:p>
          <a:p>
            <a:r>
              <a:rPr lang="en-GB" smtClean="0"/>
              <a:t>The relationship exists between what we can </a:t>
            </a:r>
            <a:br>
              <a:rPr lang="en-GB" smtClean="0"/>
            </a:br>
            <a:r>
              <a:rPr lang="en-GB" smtClean="0"/>
              <a:t>measure and what we want to know. We can only measure internal attributes but are often more interested in external software attributes.</a:t>
            </a:r>
          </a:p>
          <a:p>
            <a:r>
              <a:rPr lang="en-GB" smtClean="0"/>
              <a:t>This relationship has been formalised and </a:t>
            </a:r>
            <a:br>
              <a:rPr lang="en-GB" smtClean="0"/>
            </a:br>
            <a:r>
              <a:rPr lang="en-GB" smtClean="0"/>
              <a:t>validated.</a:t>
            </a:r>
          </a:p>
          <a:p>
            <a:r>
              <a:rPr lang="en-GB" smtClean="0"/>
              <a:t>It may be difficult to relate what can be measured to desirable external quality attributes.</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39</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Quality management activities</a:t>
            </a:r>
            <a:endParaRPr lang="en-GB"/>
          </a:p>
        </p:txBody>
      </p:sp>
      <p:sp>
        <p:nvSpPr>
          <p:cNvPr id="15363" name="Rectangle 3"/>
          <p:cNvSpPr>
            <a:spLocks noGrp="1" noChangeArrowheads="1"/>
          </p:cNvSpPr>
          <p:nvPr>
            <p:ph idx="1"/>
          </p:nvPr>
        </p:nvSpPr>
        <p:spPr/>
        <p:txBody>
          <a:bodyPr/>
          <a:lstStyle/>
          <a:p>
            <a:r>
              <a:rPr lang="en-US" dirty="0" smtClean="0"/>
              <a:t>Quality management provides an independent check on the software development process. </a:t>
            </a:r>
            <a:endParaRPr lang="en-GB" dirty="0" smtClean="0"/>
          </a:p>
          <a:p>
            <a:r>
              <a:rPr lang="en-US" dirty="0" smtClean="0"/>
              <a:t>The quality management process checks the project deliverables to ensure that they are consistent with organizational standards and goals </a:t>
            </a:r>
          </a:p>
          <a:p>
            <a:r>
              <a:rPr lang="en-US" dirty="0" smtClean="0"/>
              <a:t>The quality team should be independent from the development team so that they can take an objective view of the software. This allows them to report on software quality without being influenced by software development issues.</a:t>
            </a:r>
            <a:r>
              <a:rPr lang="en-GB" dirty="0" smtClean="0"/>
              <a:t> </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a:t>
            </a:r>
            <a:r>
              <a:rPr lang="en-US" dirty="0"/>
              <a:t>between internal and external software</a:t>
            </a:r>
            <a:r>
              <a:rPr lang="en-GB" dirty="0" smtClean="0"/>
              <a:t> </a:t>
            </a:r>
            <a:endParaRPr lang="en-US" dirty="0"/>
          </a:p>
        </p:txBody>
      </p:sp>
      <p:pic>
        <p:nvPicPr>
          <p:cNvPr id="4" name="Content Placeholder 3" descr="24.10 IntExtAttributes.eps"/>
          <p:cNvPicPr>
            <a:picLocks noGrp="1" noChangeAspect="1"/>
          </p:cNvPicPr>
          <p:nvPr>
            <p:ph idx="1"/>
          </p:nvPr>
        </p:nvPicPr>
        <mc:AlternateContent>
          <mc:Choice xmlns:ma="http://schemas.microsoft.com/office/mac/drawingml/2008/main" Requires="ma">
            <p:blipFill>
              <a:blip r:embed="rId2"/>
              <a:srcRect l="-10610" r="-10610"/>
              <a:stretch>
                <a:fillRect/>
              </a:stretch>
            </p:blipFill>
          </mc:Choice>
          <mc:Fallback>
            <p:blipFill>
              <a:blip r:embed="rId3"/>
              <a:srcRect l="-10610" r="-1061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measurement in industry</a:t>
            </a:r>
            <a:endParaRPr lang="en-US" dirty="0"/>
          </a:p>
        </p:txBody>
      </p:sp>
      <p:sp>
        <p:nvSpPr>
          <p:cNvPr id="3" name="Content Placeholder 2"/>
          <p:cNvSpPr>
            <a:spLocks noGrp="1"/>
          </p:cNvSpPr>
          <p:nvPr>
            <p:ph idx="1"/>
          </p:nvPr>
        </p:nvSpPr>
        <p:spPr/>
        <p:txBody>
          <a:bodyPr/>
          <a:lstStyle/>
          <a:p>
            <a:r>
              <a:rPr lang="en-US" sz="2200" dirty="0" smtClean="0"/>
              <a:t>It is impossible to quantify the return on investment of introducing an organizational metrics program.</a:t>
            </a:r>
            <a:r>
              <a:rPr lang="en-US" sz="2200" dirty="0" smtClean="0"/>
              <a:t> </a:t>
            </a:r>
          </a:p>
          <a:p>
            <a:r>
              <a:rPr lang="en-US" sz="2200" dirty="0" smtClean="0"/>
              <a:t>There are no standards for software metrics or standardized processes for measurement and analysis.</a:t>
            </a:r>
            <a:r>
              <a:rPr lang="en-US" sz="2200" dirty="0" smtClean="0"/>
              <a:t> </a:t>
            </a:r>
          </a:p>
          <a:p>
            <a:r>
              <a:rPr lang="en-US" sz="2200" dirty="0" smtClean="0"/>
              <a:t>In many companies, software processes are not standardized and are poorly defined and controlled.</a:t>
            </a:r>
            <a:r>
              <a:rPr lang="en-US" sz="2200" dirty="0" smtClean="0"/>
              <a:t> </a:t>
            </a:r>
          </a:p>
          <a:p>
            <a:r>
              <a:rPr lang="en-US" sz="2200" dirty="0" smtClean="0"/>
              <a:t>Most work on </a:t>
            </a:r>
            <a:r>
              <a:rPr lang="en-US" sz="2200" dirty="0" smtClean="0"/>
              <a:t>software measurement</a:t>
            </a:r>
            <a:r>
              <a:rPr lang="en-US" sz="2200" dirty="0" smtClean="0"/>
              <a:t> has </a:t>
            </a:r>
            <a:r>
              <a:rPr lang="en-US" sz="2200" dirty="0" smtClean="0"/>
              <a:t>focused on code-based metrics and plan-driven development processes. However, more and more software is now developed by configuring ERP systems or </a:t>
            </a:r>
            <a:r>
              <a:rPr lang="en-US" sz="2200" dirty="0" smtClean="0"/>
              <a:t>COTS</a:t>
            </a:r>
            <a:r>
              <a:rPr lang="en-GB" sz="2200" dirty="0" smtClean="0"/>
              <a:t>.</a:t>
            </a:r>
          </a:p>
          <a:p>
            <a:r>
              <a:rPr lang="en-US" sz="2200" dirty="0" smtClean="0"/>
              <a:t>Introducing measurement adds additional overhead to processes. </a:t>
            </a:r>
            <a:endParaRPr lang="en-US" sz="22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smtClean="0"/>
              <a:t>Product metrics</a:t>
            </a:r>
            <a:endParaRPr lang="en-GB"/>
          </a:p>
        </p:txBody>
      </p:sp>
      <p:sp>
        <p:nvSpPr>
          <p:cNvPr id="64514" name="Rectangle 2"/>
          <p:cNvSpPr>
            <a:spLocks noGrp="1" noChangeArrowheads="1"/>
          </p:cNvSpPr>
          <p:nvPr>
            <p:ph idx="1"/>
          </p:nvPr>
        </p:nvSpPr>
        <p:spPr/>
        <p:txBody>
          <a:bodyPr/>
          <a:lstStyle/>
          <a:p>
            <a:r>
              <a:rPr lang="en-GB" dirty="0" smtClean="0"/>
              <a:t>A quality metric should be a predictor of product quality.</a:t>
            </a:r>
          </a:p>
          <a:p>
            <a:r>
              <a:rPr lang="en-GB" dirty="0" smtClean="0"/>
              <a:t>Classes of product metric</a:t>
            </a:r>
          </a:p>
          <a:p>
            <a:pPr lvl="1"/>
            <a:r>
              <a:rPr lang="en-GB" dirty="0" smtClean="0"/>
              <a:t>Dynamic metrics which are collected by measurements made of a program in execution;</a:t>
            </a:r>
          </a:p>
          <a:p>
            <a:pPr lvl="1"/>
            <a:r>
              <a:rPr lang="en-GB" dirty="0" smtClean="0"/>
              <a:t>Static metrics which are collected by measurements made of the system representations;</a:t>
            </a:r>
          </a:p>
          <a:p>
            <a:pPr lvl="1"/>
            <a:r>
              <a:rPr lang="en-GB" dirty="0" smtClean="0"/>
              <a:t>Dynamic metrics help assess efficiency and reliability</a:t>
            </a:r>
          </a:p>
          <a:p>
            <a:pPr lvl="1"/>
            <a:r>
              <a:rPr lang="en-GB" dirty="0" smtClean="0"/>
              <a:t>S</a:t>
            </a:r>
            <a:r>
              <a:rPr lang="en-GB" dirty="0" smtClean="0"/>
              <a:t>tatic metrics help assess complexity, </a:t>
            </a:r>
            <a:r>
              <a:rPr lang="en-GB" dirty="0" err="1" smtClean="0"/>
              <a:t>understandability</a:t>
            </a:r>
            <a:r>
              <a:rPr lang="en-GB" dirty="0" smtClean="0"/>
              <a:t> and maintainability.</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smtClean="0"/>
              <a:t>Dynamic and static metrics</a:t>
            </a:r>
            <a:endParaRPr lang="en-GB"/>
          </a:p>
        </p:txBody>
      </p:sp>
      <p:sp>
        <p:nvSpPr>
          <p:cNvPr id="93187" name="Rectangle 3"/>
          <p:cNvSpPr>
            <a:spLocks noGrp="1" noChangeArrowheads="1"/>
          </p:cNvSpPr>
          <p:nvPr>
            <p:ph idx="1"/>
          </p:nvPr>
        </p:nvSpPr>
        <p:spPr/>
        <p:txBody>
          <a:bodyPr/>
          <a:lstStyle/>
          <a:p>
            <a:r>
              <a:rPr lang="en-GB" smtClean="0"/>
              <a:t>Dynamic metrics are closely related to software quality attributes</a:t>
            </a:r>
          </a:p>
          <a:p>
            <a:pPr lvl="1"/>
            <a:r>
              <a:rPr lang="en-GB" smtClean="0"/>
              <a:t>It is relatively easy to measure the response time of a system (performance attribute) or the number of failures (reliability attribute).</a:t>
            </a:r>
          </a:p>
          <a:p>
            <a:r>
              <a:rPr lang="en-GB" smtClean="0"/>
              <a:t>Static metrics have an indirect relationship with quality attributes</a:t>
            </a:r>
          </a:p>
          <a:p>
            <a:pPr lvl="1"/>
            <a:r>
              <a:rPr lang="en-GB" smtClean="0"/>
              <a:t>You need to try and derive a relationship between these metrics and properties such as complexity, understandability and maintainability.</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9906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762000" y="1859281"/>
          <a:ext cx="7543800" cy="4267200"/>
        </p:xfrm>
        <a:graphic>
          <a:graphicData uri="http://schemas.openxmlformats.org/drawingml/2006/table">
            <a:tbl>
              <a:tblPr firstRow="1" bandRow="1">
                <a:tableStyleId>{5C22544A-7EE6-4342-B048-85BDC9FD1C3A}</a:tableStyleId>
              </a:tblPr>
              <a:tblGrid>
                <a:gridCol w="2181890"/>
                <a:gridCol w="5361910"/>
              </a:tblGrid>
              <a:tr h="370840">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Fan</a:t>
                      </a:r>
                      <a:r>
                        <a:rPr lang="en-US" sz="1600" dirty="0">
                          <a:solidFill>
                            <a:srgbClr val="000000"/>
                          </a:solidFill>
                          <a:latin typeface="Arial"/>
                          <a:ea typeface="Times New Roman"/>
                          <a:cs typeface="Arial"/>
                        </a:rPr>
                        <a:t>-in/Fan-out</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Fan-in is a measure of the number of functions or methods that call another function or method (say X). Fan-out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Length of code</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10668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914400" y="1676400"/>
          <a:ext cx="7391400" cy="4693920"/>
        </p:xfrm>
        <a:graphic>
          <a:graphicData uri="http://schemas.openxmlformats.org/drawingml/2006/table">
            <a:tbl>
              <a:tblPr firstRow="1" bandRow="1">
                <a:tableStyleId>{5C22544A-7EE6-4342-B048-85BDC9FD1C3A}</a:tableStyleId>
              </a:tblPr>
              <a:tblGrid>
                <a:gridCol w="2137812"/>
                <a:gridCol w="5253588"/>
              </a:tblGrid>
              <a:tr h="370840">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err="1">
                          <a:solidFill>
                            <a:srgbClr val="000000"/>
                          </a:solidFill>
                          <a:latin typeface="Arial"/>
                          <a:ea typeface="Times New Roman"/>
                          <a:cs typeface="Arial"/>
                        </a:rPr>
                        <a:t>Cyclomatic</a:t>
                      </a:r>
                      <a:r>
                        <a:rPr lang="en-US" sz="1600" dirty="0">
                          <a:solidFill>
                            <a:srgbClr val="000000"/>
                          </a:solidFill>
                          <a:latin typeface="Arial"/>
                          <a:ea typeface="Times New Roman"/>
                          <a:cs typeface="Arial"/>
                        </a:rPr>
                        <a:t> complexity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control complexity of a program. This control complexity may be related to program understandability. I discuss cyclomatic complexity in Chapter 8.</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Length of identifiers</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average length of identifiers (names for variables, classes, methods, etc.) in a program. The longer the identifiers, the more likely they are to be meaningful and hence the more understandable the program.</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Depth of conditional nesting</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depth of nesting of if-statements in a program. Deeply nested if-statements are hard to understand and potentially error-prone.</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Fog index</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average length of words and sentences in documents. The higher the value of a document’s Fog index, the more difficult the document is to understand</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381000" y="1828800"/>
          <a:ext cx="8229600" cy="4297679"/>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dirty="0" smtClean="0">
                          <a:solidFill>
                            <a:srgbClr val="000000"/>
                          </a:solidFill>
                          <a:latin typeface="Arial"/>
                          <a:ea typeface="Times New Roman"/>
                          <a:cs typeface="Arial"/>
                        </a:rPr>
                        <a:t>Weighted </a:t>
                      </a:r>
                      <a:r>
                        <a:rPr lang="en-US" sz="1400" dirty="0">
                          <a:solidFill>
                            <a:srgbClr val="000000"/>
                          </a:solidFill>
                          <a:latin typeface="Arial"/>
                          <a:ea typeface="Times New Roman"/>
                          <a:cs typeface="Arial"/>
                        </a:rPr>
                        <a:t>methods per class (WMC)</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superclasses in an inheritance tree.</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Depth of inheritance tree (DIT)</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represents the number of discrete levels in the inheritance tree where subclasses inherit attributes and operations (methods) from superclasses. The deeper the inheritance tree, the more complex the design. Many object classes may have to be understood to understand the object classes at the leaves of the tree. </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Number of children (NOC)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05000"/>
          <a:ext cx="8229600" cy="3870959"/>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dirty="0">
                          <a:solidFill>
                            <a:srgbClr val="000000"/>
                          </a:solidFill>
                          <a:latin typeface="Arial"/>
                          <a:ea typeface="Times New Roman"/>
                          <a:cs typeface="Arial"/>
                        </a:rPr>
                        <a:t>Coupling between object classes (CBO)</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Response for a class (RFC)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400">
                        <a:solidFill>
                          <a:srgbClr val="000000"/>
                        </a:solidFill>
                        <a:latin typeface="Arial"/>
                        <a:ea typeface="Times New Roman"/>
                        <a:cs typeface="Arial"/>
                      </a:endParaRPr>
                    </a:p>
                  </a:txBody>
                  <a:tcPr marL="73025" marR="73025" marT="0" marB="91440"/>
                </a:tc>
              </a:tr>
              <a:tr h="132711">
                <a:tc>
                  <a:txBody>
                    <a:bodyPr/>
                    <a:lstStyle/>
                    <a:p>
                      <a:pPr algn="l">
                        <a:spcAft>
                          <a:spcPts val="0"/>
                        </a:spcAft>
                      </a:pPr>
                      <a:r>
                        <a:rPr lang="en-US" sz="1400">
                          <a:solidFill>
                            <a:srgbClr val="000000"/>
                          </a:solidFill>
                          <a:latin typeface="Arial"/>
                          <a:ea typeface="Times New Roman"/>
                          <a:cs typeface="Arial"/>
                        </a:rPr>
                        <a:t>Lack of cohesion in methods (LCOM)</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component analysis</a:t>
            </a:r>
            <a:endParaRPr lang="en-US" dirty="0"/>
          </a:p>
        </p:txBody>
      </p:sp>
      <p:sp>
        <p:nvSpPr>
          <p:cNvPr id="3" name="Content Placeholder 2"/>
          <p:cNvSpPr>
            <a:spLocks noGrp="1"/>
          </p:cNvSpPr>
          <p:nvPr>
            <p:ph idx="1"/>
          </p:nvPr>
        </p:nvSpPr>
        <p:spPr/>
        <p:txBody>
          <a:bodyPr/>
          <a:lstStyle/>
          <a:p>
            <a:r>
              <a:rPr lang="en-US" dirty="0" smtClean="0"/>
              <a:t>System </a:t>
            </a:r>
            <a:r>
              <a:rPr lang="en-US" dirty="0" smtClean="0"/>
              <a:t>component can be analyzed separately using a range of metrics.</a:t>
            </a:r>
            <a:r>
              <a:rPr lang="en-US" dirty="0" smtClean="0"/>
              <a:t> </a:t>
            </a:r>
          </a:p>
          <a:p>
            <a:r>
              <a:rPr lang="en-US" dirty="0" smtClean="0"/>
              <a:t>The </a:t>
            </a:r>
            <a:r>
              <a:rPr lang="en-US" dirty="0" smtClean="0"/>
              <a:t>values of these metrics may then compared for different components and, perhaps, with historical measurement data collected on previous </a:t>
            </a:r>
            <a:r>
              <a:rPr lang="en-US" dirty="0" smtClean="0"/>
              <a:t>projects.</a:t>
            </a:r>
          </a:p>
          <a:p>
            <a:r>
              <a:rPr lang="en-US" dirty="0" smtClean="0"/>
              <a:t>Anomalous </a:t>
            </a:r>
            <a:r>
              <a:rPr lang="en-US" dirty="0" smtClean="0"/>
              <a:t>measurements, which deviate significantly from the norm, may imply that there are problems with the quality of these components. </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process of product measurement</a:t>
            </a:r>
            <a:r>
              <a:rPr lang="en-GB" dirty="0" smtClean="0"/>
              <a:t> </a:t>
            </a:r>
            <a:endParaRPr lang="en-US" dirty="0"/>
          </a:p>
        </p:txBody>
      </p:sp>
      <p:pic>
        <p:nvPicPr>
          <p:cNvPr id="4" name="Content Placeholder 3" descr="24.11 ProductMeasurement.eps"/>
          <p:cNvPicPr>
            <a:picLocks noGrp="1" noChangeAspect="1"/>
          </p:cNvPicPr>
          <p:nvPr>
            <p:ph idx="1"/>
          </p:nvPr>
        </p:nvPicPr>
        <mc:AlternateContent>
          <mc:Choice xmlns:ma="http://schemas.microsoft.com/office/mac/drawingml/2008/main" Requires="ma">
            <p:blipFill>
              <a:blip r:embed="rId2"/>
              <a:srcRect t="-22428" b="-22428"/>
              <a:stretch>
                <a:fillRect/>
              </a:stretch>
            </p:blipFill>
          </mc:Choice>
          <mc:Fallback>
            <p:blipFill>
              <a:blip r:embed="rId3"/>
              <a:srcRect t="-22428" b="-22428"/>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
            </a:r>
            <a:r>
              <a:rPr lang="en-US" dirty="0"/>
              <a:t>management and software development</a:t>
            </a:r>
            <a:r>
              <a:rPr lang="en-GB" dirty="0" smtClean="0"/>
              <a:t> </a:t>
            </a:r>
            <a:endParaRPr lang="en-US" dirty="0"/>
          </a:p>
        </p:txBody>
      </p:sp>
      <p:pic>
        <p:nvPicPr>
          <p:cNvPr id="4" name="Content Placeholder 3" descr="24.1 QMandDevelopment.eps"/>
          <p:cNvPicPr>
            <a:picLocks noGrp="1" noChangeAspect="1"/>
          </p:cNvPicPr>
          <p:nvPr>
            <p:ph idx="1"/>
          </p:nvPr>
        </p:nvPicPr>
        <mc:AlternateContent>
          <mc:Choice xmlns:ma="http://schemas.microsoft.com/office/mac/drawingml/2008/main" Requires="ma">
            <p:blipFill>
              <a:blip r:embed="rId2"/>
              <a:srcRect t="-29272" b="-29272"/>
              <a:stretch>
                <a:fillRect/>
              </a:stretch>
            </p:blipFill>
          </mc:Choice>
          <mc:Fallback>
            <p:blipFill>
              <a:blip r:embed="rId3"/>
              <a:srcRect t="-29272" b="-29272"/>
              <a:stretch>
                <a:fillRect/>
              </a:stretch>
            </p:blipFill>
          </mc:Fallback>
        </mc:AlternateContent>
        <p:spPr>
          <a:xfrm>
            <a:off x="777548" y="1600200"/>
            <a:ext cx="7345375" cy="4039673"/>
          </a:xfrm>
        </p:spPr>
      </p:pic>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smtClean="0"/>
              <a:t>Measurement surprises</a:t>
            </a:r>
            <a:endParaRPr lang="en-GB"/>
          </a:p>
        </p:txBody>
      </p:sp>
      <p:sp>
        <p:nvSpPr>
          <p:cNvPr id="95235" name="Rectangle 3"/>
          <p:cNvSpPr>
            <a:spLocks noGrp="1" noChangeArrowheads="1"/>
          </p:cNvSpPr>
          <p:nvPr>
            <p:ph idx="1"/>
          </p:nvPr>
        </p:nvSpPr>
        <p:spPr/>
        <p:txBody>
          <a:bodyPr/>
          <a:lstStyle/>
          <a:p>
            <a:r>
              <a:rPr lang="en-GB" smtClean="0"/>
              <a:t>Reducing the number of faults in a program leads to an increased number of help desk calls</a:t>
            </a:r>
          </a:p>
          <a:p>
            <a:pPr lvl="1"/>
            <a:r>
              <a:rPr lang="en-GB" smtClean="0"/>
              <a:t>The program is now thought of as more reliable and so has a wider more diverse market. The percentage of users who call the help desk may have decreased but the total may increase;</a:t>
            </a:r>
          </a:p>
          <a:p>
            <a:pPr lvl="1"/>
            <a:r>
              <a:rPr lang="en-GB" smtClean="0"/>
              <a:t>A more reliable system is used in a different way from a system where users work around the faults. This leads to more help desk calls.</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smtClean="0"/>
              <a:t>Key points</a:t>
            </a:r>
            <a:endParaRPr lang="en-GB"/>
          </a:p>
        </p:txBody>
      </p:sp>
      <p:sp>
        <p:nvSpPr>
          <p:cNvPr id="83971" name="Rectangle 3"/>
          <p:cNvSpPr>
            <a:spLocks noGrp="1" noChangeArrowheads="1"/>
          </p:cNvSpPr>
          <p:nvPr>
            <p:ph idx="1"/>
          </p:nvPr>
        </p:nvSpPr>
        <p:spPr/>
        <p:txBody>
          <a:bodyPr/>
          <a:lstStyle/>
          <a:p>
            <a:r>
              <a:rPr lang="en-US" dirty="0" smtClean="0"/>
              <a:t>Reviews of the software process deliverables involve a team of people who check that quality standards are being followed.</a:t>
            </a:r>
            <a:r>
              <a:rPr lang="en-US" dirty="0" smtClean="0"/>
              <a:t> </a:t>
            </a:r>
            <a:endParaRPr lang="en-GB" dirty="0" smtClean="0"/>
          </a:p>
          <a:p>
            <a:r>
              <a:rPr lang="en-US" dirty="0" smtClean="0"/>
              <a:t>In a program inspection or peer review, a small team systematically checks the code. They read the code in detail and look for possible errors and </a:t>
            </a:r>
            <a:r>
              <a:rPr lang="en-US" dirty="0" smtClean="0"/>
              <a:t>omissions</a:t>
            </a:r>
            <a:endParaRPr lang="en-GB" dirty="0" smtClean="0"/>
          </a:p>
          <a:p>
            <a:r>
              <a:rPr lang="en-US" dirty="0" smtClean="0"/>
              <a:t>Software measurement can be used to gather</a:t>
            </a:r>
            <a:r>
              <a:rPr lang="en-US" dirty="0" smtClean="0"/>
              <a:t> data </a:t>
            </a:r>
            <a:r>
              <a:rPr lang="en-US" dirty="0" smtClean="0"/>
              <a:t>about software and</a:t>
            </a:r>
            <a:r>
              <a:rPr lang="en-US" dirty="0" smtClean="0"/>
              <a:t> software processes. </a:t>
            </a:r>
            <a:endParaRPr lang="en-GB" dirty="0" smtClean="0"/>
          </a:p>
          <a:p>
            <a:r>
              <a:rPr lang="en-US" dirty="0" smtClean="0"/>
              <a:t>Product quality metrics are particularly useful for highlighting anomalous components that may have quality problems.</a:t>
            </a:r>
            <a:r>
              <a:rPr lang="en-US" dirty="0" smtClean="0"/>
              <a:t> </a:t>
            </a:r>
            <a:endParaRPr lang="en-GB" dirty="0" smtClean="0"/>
          </a:p>
          <a:p>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Quality planning</a:t>
            </a:r>
            <a:endParaRPr lang="en-GB"/>
          </a:p>
        </p:txBody>
      </p:sp>
      <p:sp>
        <p:nvSpPr>
          <p:cNvPr id="21507" name="Rectangle 3"/>
          <p:cNvSpPr>
            <a:spLocks noGrp="1" noChangeArrowheads="1"/>
          </p:cNvSpPr>
          <p:nvPr>
            <p:ph idx="1"/>
          </p:nvPr>
        </p:nvSpPr>
        <p:spPr/>
        <p:txBody>
          <a:bodyPr/>
          <a:lstStyle/>
          <a:p>
            <a:r>
              <a:rPr lang="en-GB" smtClean="0"/>
              <a:t>A quality plan sets out the desired product qualities and how these are assessed and defines the most significant quality attributes.</a:t>
            </a:r>
          </a:p>
          <a:p>
            <a:r>
              <a:rPr lang="en-GB" smtClean="0"/>
              <a:t>The quality plan should define the quality assessment process.</a:t>
            </a:r>
          </a:p>
          <a:p>
            <a:r>
              <a:rPr lang="en-GB" smtClean="0"/>
              <a:t>It should set out which organisational standards should be applied and, where necessary, define new standards to be used.</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Quality plans</a:t>
            </a:r>
            <a:endParaRPr lang="en-GB"/>
          </a:p>
        </p:txBody>
      </p:sp>
      <p:sp>
        <p:nvSpPr>
          <p:cNvPr id="88067" name="Rectangle 3"/>
          <p:cNvSpPr>
            <a:spLocks noGrp="1" noChangeArrowheads="1"/>
          </p:cNvSpPr>
          <p:nvPr>
            <p:ph idx="1"/>
          </p:nvPr>
        </p:nvSpPr>
        <p:spPr/>
        <p:txBody>
          <a:bodyPr/>
          <a:lstStyle/>
          <a:p>
            <a:r>
              <a:rPr lang="en-GB" smtClean="0"/>
              <a:t>Quality plan structure</a:t>
            </a:r>
          </a:p>
          <a:p>
            <a:pPr lvl="1"/>
            <a:r>
              <a:rPr lang="en-GB" smtClean="0"/>
              <a:t>Product introduction;</a:t>
            </a:r>
          </a:p>
          <a:p>
            <a:pPr lvl="1"/>
            <a:r>
              <a:rPr lang="en-GB" smtClean="0"/>
              <a:t>Product plans;</a:t>
            </a:r>
          </a:p>
          <a:p>
            <a:pPr lvl="1"/>
            <a:r>
              <a:rPr lang="en-GB" smtClean="0"/>
              <a:t>Process descriptions;</a:t>
            </a:r>
          </a:p>
          <a:p>
            <a:pPr lvl="1"/>
            <a:r>
              <a:rPr lang="en-GB" smtClean="0"/>
              <a:t>Quality goals;</a:t>
            </a:r>
          </a:p>
          <a:p>
            <a:pPr lvl="1"/>
            <a:r>
              <a:rPr lang="en-GB" smtClean="0"/>
              <a:t>Risks and risk management.</a:t>
            </a:r>
          </a:p>
          <a:p>
            <a:r>
              <a:rPr lang="en-GB" smtClean="0"/>
              <a:t>Quality plans should be short, succinct documents</a:t>
            </a:r>
          </a:p>
          <a:p>
            <a:pPr lvl="1"/>
            <a:r>
              <a:rPr lang="en-GB" smtClean="0"/>
              <a:t>If they are too long, no-one will read them.</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mtClean="0"/>
              <a:t>Scope of quality management</a:t>
            </a:r>
            <a:endParaRPr lang="en-US"/>
          </a:p>
        </p:txBody>
      </p:sp>
      <p:sp>
        <p:nvSpPr>
          <p:cNvPr id="1027" name="Rectangle 3"/>
          <p:cNvSpPr>
            <a:spLocks noGrp="1" noChangeArrowheads="1"/>
          </p:cNvSpPr>
          <p:nvPr>
            <p:ph idx="1"/>
          </p:nvPr>
        </p:nvSpPr>
        <p:spPr/>
        <p:txBody>
          <a:bodyPr/>
          <a:lstStyle/>
          <a:p>
            <a:r>
              <a:rPr lang="en-US" smtClean="0"/>
              <a:t>Quality management is particularly important for large, complex systems. The quality documentation is a record of progress and supports continuity of development as the development team changes.</a:t>
            </a:r>
          </a:p>
          <a:p>
            <a:r>
              <a:rPr lang="en-US" smtClean="0"/>
              <a:t>For smaller systems, quality management needs less documentation and should focus on establishing a quality culture.</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smtClean="0"/>
              <a:t>Software quality</a:t>
            </a:r>
            <a:endParaRPr lang="en-GB" dirty="0"/>
          </a:p>
        </p:txBody>
      </p:sp>
      <p:sp>
        <p:nvSpPr>
          <p:cNvPr id="10243" name="Rectangle 3"/>
          <p:cNvSpPr>
            <a:spLocks noGrp="1" noChangeArrowheads="1"/>
          </p:cNvSpPr>
          <p:nvPr>
            <p:ph idx="1"/>
          </p:nvPr>
        </p:nvSpPr>
        <p:spPr/>
        <p:txBody>
          <a:bodyPr/>
          <a:lstStyle/>
          <a:p>
            <a:r>
              <a:rPr lang="en-GB" dirty="0" smtClean="0"/>
              <a:t>Quality, simplistically, means that a product should meet its specification.</a:t>
            </a:r>
          </a:p>
          <a:p>
            <a:r>
              <a:rPr lang="en-GB" dirty="0" smtClean="0"/>
              <a:t>This is problematical for software systems</a:t>
            </a:r>
          </a:p>
          <a:p>
            <a:pPr lvl="1"/>
            <a:r>
              <a:rPr lang="en-GB" dirty="0" smtClean="0"/>
              <a:t>There is a tension between customer quality requirements (efficiency, reliability, etc.) and developer quality requirements (maintainability, reusability, etc.);</a:t>
            </a:r>
          </a:p>
          <a:p>
            <a:pPr lvl="1"/>
            <a:r>
              <a:rPr lang="en-GB" dirty="0" smtClean="0"/>
              <a:t>Some quality requirements are difficult to specify in an unambiguous way;</a:t>
            </a:r>
          </a:p>
          <a:p>
            <a:pPr lvl="1"/>
            <a:r>
              <a:rPr lang="en-GB" dirty="0" smtClean="0"/>
              <a:t>Software specifications are usually incomplete and often inconsistent.</a:t>
            </a:r>
          </a:p>
          <a:p>
            <a:r>
              <a:rPr lang="en-GB" dirty="0" smtClean="0"/>
              <a:t>The focus may be ‘fitness for purpose’ rather than specification conformance.</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763</TotalTime>
  <Pages>55</Pages>
  <Words>3838</Words>
  <Application>Microsoft Macintosh PowerPoint</Application>
  <PresentationFormat>On-screen Show (4:3)</PresentationFormat>
  <Paragraphs>386</Paragraphs>
  <Slides>51</Slides>
  <Notes>14</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51</vt:i4>
      </vt:variant>
    </vt:vector>
  </HeadingPairs>
  <TitlesOfParts>
    <vt:vector size="56" baseType="lpstr">
      <vt:lpstr>Times</vt:lpstr>
      <vt:lpstr>Arial</vt:lpstr>
      <vt:lpstr>Zapf Dingbats</vt:lpstr>
      <vt:lpstr>Monotype Sorts</vt:lpstr>
      <vt:lpstr>SE9</vt:lpstr>
      <vt:lpstr>Chapter 24 - Quality Management</vt:lpstr>
      <vt:lpstr>Topics covered</vt:lpstr>
      <vt:lpstr>Software quality management</vt:lpstr>
      <vt:lpstr>Quality management activities</vt:lpstr>
      <vt:lpstr>Quality management and software development </vt:lpstr>
      <vt:lpstr>Quality planning</vt:lpstr>
      <vt:lpstr>Quality plans</vt:lpstr>
      <vt:lpstr>Scope of quality management</vt:lpstr>
      <vt:lpstr>Software quality</vt:lpstr>
      <vt:lpstr>Software fitness for purpose</vt:lpstr>
      <vt:lpstr>Software quality attributes</vt:lpstr>
      <vt:lpstr>Quality conflicts</vt:lpstr>
      <vt:lpstr>Process and product quality</vt:lpstr>
      <vt:lpstr>Process-based quality </vt:lpstr>
      <vt:lpstr>Software standards</vt:lpstr>
      <vt:lpstr>Importance of standards</vt:lpstr>
      <vt:lpstr>Product and process standards </vt:lpstr>
      <vt:lpstr>Problems with standards</vt:lpstr>
      <vt:lpstr>Standards development</vt:lpstr>
      <vt:lpstr>ISO 9001 standards framework</vt:lpstr>
      <vt:lpstr>ISO 9001 core processes </vt:lpstr>
      <vt:lpstr>ISO 9001 and quality management </vt:lpstr>
      <vt:lpstr>ISO 9001 certification</vt:lpstr>
      <vt:lpstr>Key points</vt:lpstr>
      <vt:lpstr>Chapter 24 - Quality Management</vt:lpstr>
      <vt:lpstr>Reviews and inspections</vt:lpstr>
      <vt:lpstr>Quality reviews</vt:lpstr>
      <vt:lpstr>The software review process </vt:lpstr>
      <vt:lpstr>Reviews and agile methods</vt:lpstr>
      <vt:lpstr>Program inspections</vt:lpstr>
      <vt:lpstr>Inspection checklists</vt:lpstr>
      <vt:lpstr>An inspection checklist (a)</vt:lpstr>
      <vt:lpstr>An inspection checklist (b)</vt:lpstr>
      <vt:lpstr>Agile methods and inspections</vt:lpstr>
      <vt:lpstr>Software measurement and metrics</vt:lpstr>
      <vt:lpstr>Software metric</vt:lpstr>
      <vt:lpstr>Predictor and control measurements </vt:lpstr>
      <vt:lpstr>Use of measurements</vt:lpstr>
      <vt:lpstr>Metrics assumptions</vt:lpstr>
      <vt:lpstr>Relationships between internal and external software </vt:lpstr>
      <vt:lpstr>Problems with measurement in industry</vt:lpstr>
      <vt:lpstr>Product metrics</vt:lpstr>
      <vt:lpstr>Dynamic and static metrics</vt:lpstr>
      <vt:lpstr>Static software product metrics</vt:lpstr>
      <vt:lpstr>Static software product metrics</vt:lpstr>
      <vt:lpstr>The CK object-oriented metrics suite </vt:lpstr>
      <vt:lpstr>The CK object-oriented metrics suite </vt:lpstr>
      <vt:lpstr>Software component analysis</vt:lpstr>
      <vt:lpstr>The process of product measurement </vt:lpstr>
      <vt:lpstr>Measurement surprises</vt:lpstr>
      <vt:lpstr>Key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
  <cp:keywords/>
  <dc:description/>
  <cp:lastModifiedBy>Ian Sommerville</cp:lastModifiedBy>
  <cp:revision>48</cp:revision>
  <cp:lastPrinted>2010-02-15T15:10:11Z</cp:lastPrinted>
  <dcterms:created xsi:type="dcterms:W3CDTF">2010-02-15T15:08:46Z</dcterms:created>
  <dcterms:modified xsi:type="dcterms:W3CDTF">2010-02-15T20:41:05Z</dcterms:modified>
</cp:coreProperties>
</file>