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4"/>
  </p:sldMasterIdLst>
  <p:notesMasterIdLst>
    <p:notesMasterId r:id="rId51"/>
  </p:notesMasterIdLst>
  <p:sldIdLst>
    <p:sldId id="2297" r:id="rId5"/>
    <p:sldId id="2298" r:id="rId6"/>
    <p:sldId id="2299" r:id="rId7"/>
    <p:sldId id="2300" r:id="rId8"/>
    <p:sldId id="2301" r:id="rId9"/>
    <p:sldId id="2302" r:id="rId10"/>
    <p:sldId id="2303" r:id="rId11"/>
    <p:sldId id="2304" r:id="rId12"/>
    <p:sldId id="2305" r:id="rId13"/>
    <p:sldId id="2307" r:id="rId14"/>
    <p:sldId id="2308" r:id="rId15"/>
    <p:sldId id="2309" r:id="rId16"/>
    <p:sldId id="2310" r:id="rId17"/>
    <p:sldId id="2311" r:id="rId18"/>
    <p:sldId id="2312" r:id="rId19"/>
    <p:sldId id="2313" r:id="rId20"/>
    <p:sldId id="2314" r:id="rId21"/>
    <p:sldId id="2315" r:id="rId22"/>
    <p:sldId id="2316" r:id="rId23"/>
    <p:sldId id="2317" r:id="rId24"/>
    <p:sldId id="2332" r:id="rId25"/>
    <p:sldId id="2318" r:id="rId26"/>
    <p:sldId id="2319" r:id="rId27"/>
    <p:sldId id="2320" r:id="rId28"/>
    <p:sldId id="2321" r:id="rId29"/>
    <p:sldId id="2322" r:id="rId30"/>
    <p:sldId id="2323" r:id="rId31"/>
    <p:sldId id="2324" r:id="rId32"/>
    <p:sldId id="2325" r:id="rId33"/>
    <p:sldId id="2326" r:id="rId34"/>
    <p:sldId id="2327" r:id="rId35"/>
    <p:sldId id="2328" r:id="rId36"/>
    <p:sldId id="2329" r:id="rId37"/>
    <p:sldId id="2331" r:id="rId38"/>
    <p:sldId id="2330" r:id="rId39"/>
    <p:sldId id="2333" r:id="rId40"/>
    <p:sldId id="2334" r:id="rId41"/>
    <p:sldId id="2335" r:id="rId42"/>
    <p:sldId id="2336" r:id="rId43"/>
    <p:sldId id="2337" r:id="rId44"/>
    <p:sldId id="2338" r:id="rId45"/>
    <p:sldId id="2339" r:id="rId46"/>
    <p:sldId id="2343" r:id="rId47"/>
    <p:sldId id="2340" r:id="rId48"/>
    <p:sldId id="2341" r:id="rId49"/>
    <p:sldId id="234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3134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57AF6-A3FD-43CD-A6BF-7A409D65D4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3BC131-A224-4CB2-BBE9-1A3249C90D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2800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Wooclap</a:t>
          </a:r>
          <a:endParaRPr lang="en-US" sz="28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6318C36-330D-473D-9ECC-0FC8ED5D4AEC}" type="parTrans" cxnId="{FFF2C35F-F4A2-468A-A6CA-2193B0D5F67D}">
      <dgm:prSet/>
      <dgm:spPr/>
      <dgm:t>
        <a:bodyPr/>
        <a:lstStyle/>
        <a:p>
          <a:endParaRPr lang="en-US"/>
        </a:p>
      </dgm:t>
    </dgm:pt>
    <dgm:pt modelId="{12EE3848-D64B-4EDB-8E0D-8B94FC1A0339}" type="sibTrans" cxnId="{FFF2C35F-F4A2-468A-A6CA-2193B0D5F67D}">
      <dgm:prSet/>
      <dgm:spPr/>
      <dgm:t>
        <a:bodyPr/>
        <a:lstStyle/>
        <a:p>
          <a:endParaRPr lang="en-US"/>
        </a:p>
      </dgm:t>
    </dgm:pt>
    <dgm:pt modelId="{BEAC4422-8C8B-4E6E-AD1F-F5DB9FA31A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2800" dirty="0"/>
            <a:t>Google </a:t>
          </a:r>
          <a:r>
            <a:rPr lang="nl-NL" sz="2800" dirty="0" err="1"/>
            <a:t>Colab</a:t>
          </a:r>
          <a:endParaRPr lang="en-US" sz="2800" dirty="0"/>
        </a:p>
      </dgm:t>
    </dgm:pt>
    <dgm:pt modelId="{E14FF675-A42C-4DDE-89A0-681D51E0364F}" type="parTrans" cxnId="{62EFCD3A-434B-4897-9ABD-8901DF0AAAAF}">
      <dgm:prSet/>
      <dgm:spPr/>
      <dgm:t>
        <a:bodyPr/>
        <a:lstStyle/>
        <a:p>
          <a:endParaRPr lang="en-US"/>
        </a:p>
      </dgm:t>
    </dgm:pt>
    <dgm:pt modelId="{042239A1-8460-47F7-9226-B5C8E307A954}" type="sibTrans" cxnId="{62EFCD3A-434B-4897-9ABD-8901DF0AAAAF}">
      <dgm:prSet/>
      <dgm:spPr/>
      <dgm:t>
        <a:bodyPr/>
        <a:lstStyle/>
        <a:p>
          <a:endParaRPr lang="en-US"/>
        </a:p>
      </dgm:t>
    </dgm:pt>
    <dgm:pt modelId="{2B6B8D71-3199-4212-ADC2-3ED0B117CA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2800" dirty="0" err="1"/>
            <a:t>Introduction</a:t>
          </a:r>
          <a:r>
            <a:rPr lang="nl-NL" sz="2800" dirty="0"/>
            <a:t> </a:t>
          </a:r>
          <a:r>
            <a:rPr lang="nl-NL" sz="2800" dirty="0" err="1"/>
            <a:t>to</a:t>
          </a:r>
          <a:r>
            <a:rPr lang="nl-NL" sz="2800" dirty="0"/>
            <a:t> Python</a:t>
          </a:r>
          <a:endParaRPr lang="en-US" sz="2800" dirty="0"/>
        </a:p>
      </dgm:t>
    </dgm:pt>
    <dgm:pt modelId="{EA18F61D-0756-4DF5-9167-EA0A500C312F}" type="parTrans" cxnId="{3A698E07-90B3-4503-9E2E-B2016D4C88D3}">
      <dgm:prSet/>
      <dgm:spPr/>
      <dgm:t>
        <a:bodyPr/>
        <a:lstStyle/>
        <a:p>
          <a:endParaRPr lang="en-US"/>
        </a:p>
      </dgm:t>
    </dgm:pt>
    <dgm:pt modelId="{0299D313-7F42-4AFE-998D-CADD79729A1F}" type="sibTrans" cxnId="{3A698E07-90B3-4503-9E2E-B2016D4C88D3}">
      <dgm:prSet/>
      <dgm:spPr/>
      <dgm:t>
        <a:bodyPr/>
        <a:lstStyle/>
        <a:p>
          <a:endParaRPr lang="en-US"/>
        </a:p>
      </dgm:t>
    </dgm:pt>
    <dgm:pt modelId="{EEE21E48-ED56-4F2D-928D-85ABAB937E6C}" type="pres">
      <dgm:prSet presAssocID="{24D57AF6-A3FD-43CD-A6BF-7A409D65D430}" presName="root" presStyleCnt="0">
        <dgm:presLayoutVars>
          <dgm:dir/>
          <dgm:resizeHandles val="exact"/>
        </dgm:presLayoutVars>
      </dgm:prSet>
      <dgm:spPr/>
    </dgm:pt>
    <dgm:pt modelId="{8D945675-6E84-4D02-B3D1-89B5D8D88487}" type="pres">
      <dgm:prSet presAssocID="{963BC131-A224-4CB2-BBE9-1A3249C90D3C}" presName="compNode" presStyleCnt="0"/>
      <dgm:spPr/>
    </dgm:pt>
    <dgm:pt modelId="{4265EC3C-3673-47B1-A8A6-27D298E353E1}" type="pres">
      <dgm:prSet presAssocID="{963BC131-A224-4CB2-BBE9-1A3249C90D3C}" presName="bgRect" presStyleLbl="bgShp" presStyleIdx="0" presStyleCnt="3"/>
      <dgm:spPr/>
    </dgm:pt>
    <dgm:pt modelId="{97C6C433-77CB-4D1C-B4A0-8A26CAE87C14}" type="pres">
      <dgm:prSet presAssocID="{963BC131-A224-4CB2-BBE9-1A3249C90D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  <dgm:pt modelId="{78DF4C33-9E68-4588-AF91-5C790C232980}" type="pres">
      <dgm:prSet presAssocID="{963BC131-A224-4CB2-BBE9-1A3249C90D3C}" presName="spaceRect" presStyleCnt="0"/>
      <dgm:spPr/>
    </dgm:pt>
    <dgm:pt modelId="{76E79643-FF03-4F36-91DF-CD801995C79D}" type="pres">
      <dgm:prSet presAssocID="{963BC131-A224-4CB2-BBE9-1A3249C90D3C}" presName="parTx" presStyleLbl="revTx" presStyleIdx="0" presStyleCnt="3">
        <dgm:presLayoutVars>
          <dgm:chMax val="0"/>
          <dgm:chPref val="0"/>
        </dgm:presLayoutVars>
      </dgm:prSet>
      <dgm:spPr/>
    </dgm:pt>
    <dgm:pt modelId="{1E175006-06F2-4057-84A1-A64F8A0D5ACD}" type="pres">
      <dgm:prSet presAssocID="{12EE3848-D64B-4EDB-8E0D-8B94FC1A0339}" presName="sibTrans" presStyleCnt="0"/>
      <dgm:spPr/>
    </dgm:pt>
    <dgm:pt modelId="{AD93FCAD-A235-4641-9E84-B26BB0927709}" type="pres">
      <dgm:prSet presAssocID="{BEAC4422-8C8B-4E6E-AD1F-F5DB9FA31ACF}" presName="compNode" presStyleCnt="0"/>
      <dgm:spPr/>
    </dgm:pt>
    <dgm:pt modelId="{70D32552-9E51-47E1-B870-DEB3CA88A344}" type="pres">
      <dgm:prSet presAssocID="{BEAC4422-8C8B-4E6E-AD1F-F5DB9FA31ACF}" presName="bgRect" presStyleLbl="bgShp" presStyleIdx="1" presStyleCnt="3"/>
      <dgm:spPr/>
    </dgm:pt>
    <dgm:pt modelId="{303E9C92-1328-409F-9488-87CCEC3D364C}" type="pres">
      <dgm:prSet presAssocID="{BEAC4422-8C8B-4E6E-AD1F-F5DB9FA31AC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>
          <a:noFill/>
        </a:ln>
      </dgm:spPr>
    </dgm:pt>
    <dgm:pt modelId="{EA1CCE08-9668-4CDA-ACF8-ED0B674EF0AB}" type="pres">
      <dgm:prSet presAssocID="{BEAC4422-8C8B-4E6E-AD1F-F5DB9FA31ACF}" presName="spaceRect" presStyleCnt="0"/>
      <dgm:spPr/>
    </dgm:pt>
    <dgm:pt modelId="{82A690E3-C907-44FB-ABDB-DCCA4E849AFA}" type="pres">
      <dgm:prSet presAssocID="{BEAC4422-8C8B-4E6E-AD1F-F5DB9FA31ACF}" presName="parTx" presStyleLbl="revTx" presStyleIdx="1" presStyleCnt="3">
        <dgm:presLayoutVars>
          <dgm:chMax val="0"/>
          <dgm:chPref val="0"/>
        </dgm:presLayoutVars>
      </dgm:prSet>
      <dgm:spPr/>
    </dgm:pt>
    <dgm:pt modelId="{EA768CBF-6183-48E7-996C-58AE6F665827}" type="pres">
      <dgm:prSet presAssocID="{042239A1-8460-47F7-9226-B5C8E307A954}" presName="sibTrans" presStyleCnt="0"/>
      <dgm:spPr/>
    </dgm:pt>
    <dgm:pt modelId="{0AFBD887-543B-4AE9-8702-4469FB0B7710}" type="pres">
      <dgm:prSet presAssocID="{2B6B8D71-3199-4212-ADC2-3ED0B117CAA1}" presName="compNode" presStyleCnt="0"/>
      <dgm:spPr/>
    </dgm:pt>
    <dgm:pt modelId="{54AC2A51-BD38-4AF4-93D4-BE957131475C}" type="pres">
      <dgm:prSet presAssocID="{2B6B8D71-3199-4212-ADC2-3ED0B117CAA1}" presName="bgRect" presStyleLbl="bgShp" presStyleIdx="2" presStyleCnt="3"/>
      <dgm:spPr/>
    </dgm:pt>
    <dgm:pt modelId="{B6793592-15C4-4604-96B0-FB0B67F186CF}" type="pres">
      <dgm:prSet presAssocID="{2B6B8D71-3199-4212-ADC2-3ED0B117CAA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8FFC614-DB4C-49F0-9BC1-70577EE97729}" type="pres">
      <dgm:prSet presAssocID="{2B6B8D71-3199-4212-ADC2-3ED0B117CAA1}" presName="spaceRect" presStyleCnt="0"/>
      <dgm:spPr/>
    </dgm:pt>
    <dgm:pt modelId="{CC827D0B-1F30-4E4F-8BE3-61C712F7F2F7}" type="pres">
      <dgm:prSet presAssocID="{2B6B8D71-3199-4212-ADC2-3ED0B117CA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698E07-90B3-4503-9E2E-B2016D4C88D3}" srcId="{24D57AF6-A3FD-43CD-A6BF-7A409D65D430}" destId="{2B6B8D71-3199-4212-ADC2-3ED0B117CAA1}" srcOrd="2" destOrd="0" parTransId="{EA18F61D-0756-4DF5-9167-EA0A500C312F}" sibTransId="{0299D313-7F42-4AFE-998D-CADD79729A1F}"/>
    <dgm:cxn modelId="{8E410719-CE04-4C73-8EFB-61598D431C81}" type="presOf" srcId="{963BC131-A224-4CB2-BBE9-1A3249C90D3C}" destId="{76E79643-FF03-4F36-91DF-CD801995C79D}" srcOrd="0" destOrd="0" presId="urn:microsoft.com/office/officeart/2018/2/layout/IconVerticalSolidList"/>
    <dgm:cxn modelId="{62EFCD3A-434B-4897-9ABD-8901DF0AAAAF}" srcId="{24D57AF6-A3FD-43CD-A6BF-7A409D65D430}" destId="{BEAC4422-8C8B-4E6E-AD1F-F5DB9FA31ACF}" srcOrd="1" destOrd="0" parTransId="{E14FF675-A42C-4DDE-89A0-681D51E0364F}" sibTransId="{042239A1-8460-47F7-9226-B5C8E307A954}"/>
    <dgm:cxn modelId="{CBEF4A55-A55C-4C9B-B266-30B16AD66606}" type="presOf" srcId="{2B6B8D71-3199-4212-ADC2-3ED0B117CAA1}" destId="{CC827D0B-1F30-4E4F-8BE3-61C712F7F2F7}" srcOrd="0" destOrd="0" presId="urn:microsoft.com/office/officeart/2018/2/layout/IconVerticalSolidList"/>
    <dgm:cxn modelId="{FFF2C35F-F4A2-468A-A6CA-2193B0D5F67D}" srcId="{24D57AF6-A3FD-43CD-A6BF-7A409D65D430}" destId="{963BC131-A224-4CB2-BBE9-1A3249C90D3C}" srcOrd="0" destOrd="0" parTransId="{C6318C36-330D-473D-9ECC-0FC8ED5D4AEC}" sibTransId="{12EE3848-D64B-4EDB-8E0D-8B94FC1A0339}"/>
    <dgm:cxn modelId="{4D429D85-CB9A-47AB-94E8-26866FFB0811}" type="presOf" srcId="{24D57AF6-A3FD-43CD-A6BF-7A409D65D430}" destId="{EEE21E48-ED56-4F2D-928D-85ABAB937E6C}" srcOrd="0" destOrd="0" presId="urn:microsoft.com/office/officeart/2018/2/layout/IconVerticalSolidList"/>
    <dgm:cxn modelId="{DA920F9F-CA1E-42C9-B693-40F175B55553}" type="presOf" srcId="{BEAC4422-8C8B-4E6E-AD1F-F5DB9FA31ACF}" destId="{82A690E3-C907-44FB-ABDB-DCCA4E849AFA}" srcOrd="0" destOrd="0" presId="urn:microsoft.com/office/officeart/2018/2/layout/IconVerticalSolidList"/>
    <dgm:cxn modelId="{EF602CA6-9AD7-4E6C-8B59-3C07BB8C9A85}" type="presParOf" srcId="{EEE21E48-ED56-4F2D-928D-85ABAB937E6C}" destId="{8D945675-6E84-4D02-B3D1-89B5D8D88487}" srcOrd="0" destOrd="0" presId="urn:microsoft.com/office/officeart/2018/2/layout/IconVerticalSolidList"/>
    <dgm:cxn modelId="{DFDFF881-0B4A-424E-BE44-51535F129126}" type="presParOf" srcId="{8D945675-6E84-4D02-B3D1-89B5D8D88487}" destId="{4265EC3C-3673-47B1-A8A6-27D298E353E1}" srcOrd="0" destOrd="0" presId="urn:microsoft.com/office/officeart/2018/2/layout/IconVerticalSolidList"/>
    <dgm:cxn modelId="{D0062BED-305E-44DC-896F-8E015944A374}" type="presParOf" srcId="{8D945675-6E84-4D02-B3D1-89B5D8D88487}" destId="{97C6C433-77CB-4D1C-B4A0-8A26CAE87C14}" srcOrd="1" destOrd="0" presId="urn:microsoft.com/office/officeart/2018/2/layout/IconVerticalSolidList"/>
    <dgm:cxn modelId="{F3393AAB-A3D0-4B93-84DE-65BF7E08E4DD}" type="presParOf" srcId="{8D945675-6E84-4D02-B3D1-89B5D8D88487}" destId="{78DF4C33-9E68-4588-AF91-5C790C232980}" srcOrd="2" destOrd="0" presId="urn:microsoft.com/office/officeart/2018/2/layout/IconVerticalSolidList"/>
    <dgm:cxn modelId="{EAE4A8DA-C98D-4461-B21F-E8BB36C4489C}" type="presParOf" srcId="{8D945675-6E84-4D02-B3D1-89B5D8D88487}" destId="{76E79643-FF03-4F36-91DF-CD801995C79D}" srcOrd="3" destOrd="0" presId="urn:microsoft.com/office/officeart/2018/2/layout/IconVerticalSolidList"/>
    <dgm:cxn modelId="{412D8BBA-9476-4154-99E3-4AB9EC68A062}" type="presParOf" srcId="{EEE21E48-ED56-4F2D-928D-85ABAB937E6C}" destId="{1E175006-06F2-4057-84A1-A64F8A0D5ACD}" srcOrd="1" destOrd="0" presId="urn:microsoft.com/office/officeart/2018/2/layout/IconVerticalSolidList"/>
    <dgm:cxn modelId="{3FB4D781-0B89-4FED-9F3C-4457258731C3}" type="presParOf" srcId="{EEE21E48-ED56-4F2D-928D-85ABAB937E6C}" destId="{AD93FCAD-A235-4641-9E84-B26BB0927709}" srcOrd="2" destOrd="0" presId="urn:microsoft.com/office/officeart/2018/2/layout/IconVerticalSolidList"/>
    <dgm:cxn modelId="{AA6FE135-F777-47C1-9564-1CCF8F429370}" type="presParOf" srcId="{AD93FCAD-A235-4641-9E84-B26BB0927709}" destId="{70D32552-9E51-47E1-B870-DEB3CA88A344}" srcOrd="0" destOrd="0" presId="urn:microsoft.com/office/officeart/2018/2/layout/IconVerticalSolidList"/>
    <dgm:cxn modelId="{BE11D1F0-394C-46FE-9754-571A0D16E504}" type="presParOf" srcId="{AD93FCAD-A235-4641-9E84-B26BB0927709}" destId="{303E9C92-1328-409F-9488-87CCEC3D364C}" srcOrd="1" destOrd="0" presId="urn:microsoft.com/office/officeart/2018/2/layout/IconVerticalSolidList"/>
    <dgm:cxn modelId="{9016BCE9-2E7A-48B0-80F9-3AEB9E8DB8CF}" type="presParOf" srcId="{AD93FCAD-A235-4641-9E84-B26BB0927709}" destId="{EA1CCE08-9668-4CDA-ACF8-ED0B674EF0AB}" srcOrd="2" destOrd="0" presId="urn:microsoft.com/office/officeart/2018/2/layout/IconVerticalSolidList"/>
    <dgm:cxn modelId="{2C7405B9-FA55-4C69-86F6-84FC7B93C3DE}" type="presParOf" srcId="{AD93FCAD-A235-4641-9E84-B26BB0927709}" destId="{82A690E3-C907-44FB-ABDB-DCCA4E849AFA}" srcOrd="3" destOrd="0" presId="urn:microsoft.com/office/officeart/2018/2/layout/IconVerticalSolidList"/>
    <dgm:cxn modelId="{5B5F118C-73D3-4307-AFCC-AADDD57CA379}" type="presParOf" srcId="{EEE21E48-ED56-4F2D-928D-85ABAB937E6C}" destId="{EA768CBF-6183-48E7-996C-58AE6F665827}" srcOrd="3" destOrd="0" presId="urn:microsoft.com/office/officeart/2018/2/layout/IconVerticalSolidList"/>
    <dgm:cxn modelId="{98CC8F77-DEF8-4321-9144-8C40B6E0989C}" type="presParOf" srcId="{EEE21E48-ED56-4F2D-928D-85ABAB937E6C}" destId="{0AFBD887-543B-4AE9-8702-4469FB0B7710}" srcOrd="4" destOrd="0" presId="urn:microsoft.com/office/officeart/2018/2/layout/IconVerticalSolidList"/>
    <dgm:cxn modelId="{DB531C3F-EA3E-4BCE-BAA0-E1FEF9C8B4C9}" type="presParOf" srcId="{0AFBD887-543B-4AE9-8702-4469FB0B7710}" destId="{54AC2A51-BD38-4AF4-93D4-BE957131475C}" srcOrd="0" destOrd="0" presId="urn:microsoft.com/office/officeart/2018/2/layout/IconVerticalSolidList"/>
    <dgm:cxn modelId="{E697E3B6-9B53-4B37-B1F2-667EBFD6C27E}" type="presParOf" srcId="{0AFBD887-543B-4AE9-8702-4469FB0B7710}" destId="{B6793592-15C4-4604-96B0-FB0B67F186CF}" srcOrd="1" destOrd="0" presId="urn:microsoft.com/office/officeart/2018/2/layout/IconVerticalSolidList"/>
    <dgm:cxn modelId="{69B11A66-B38D-45CB-A135-712EBA441E17}" type="presParOf" srcId="{0AFBD887-543B-4AE9-8702-4469FB0B7710}" destId="{D8FFC614-DB4C-49F0-9BC1-70577EE97729}" srcOrd="2" destOrd="0" presId="urn:microsoft.com/office/officeart/2018/2/layout/IconVerticalSolidList"/>
    <dgm:cxn modelId="{233D1C14-AF30-4A4C-B655-402944F69907}" type="presParOf" srcId="{0AFBD887-543B-4AE9-8702-4469FB0B7710}" destId="{CC827D0B-1F30-4E4F-8BE3-61C712F7F2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5EC3C-3673-47B1-A8A6-27D298E353E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6C433-77CB-4D1C-B4A0-8A26CAE87C1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79643-FF03-4F36-91DF-CD801995C79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Wooclap</a:t>
          </a:r>
          <a:endParaRPr lang="en-US" sz="28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941716" y="718"/>
        <a:ext cx="4571887" cy="1681139"/>
      </dsp:txXfrm>
    </dsp:sp>
    <dsp:sp modelId="{70D32552-9E51-47E1-B870-DEB3CA88A34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E9C92-1328-409F-9488-87CCEC3D364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690E3-C907-44FB-ABDB-DCCA4E849AF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/>
            <a:t>Google </a:t>
          </a:r>
          <a:r>
            <a:rPr lang="nl-NL" sz="2800" kern="1200" dirty="0" err="1"/>
            <a:t>Colab</a:t>
          </a:r>
          <a:endParaRPr lang="en-US" sz="2800" kern="1200" dirty="0"/>
        </a:p>
      </dsp:txBody>
      <dsp:txXfrm>
        <a:off x="1941716" y="2102143"/>
        <a:ext cx="4571887" cy="1681139"/>
      </dsp:txXfrm>
    </dsp:sp>
    <dsp:sp modelId="{54AC2A51-BD38-4AF4-93D4-BE957131475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93592-15C4-4604-96B0-FB0B67F186C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27D0B-1F30-4E4F-8BE3-61C712F7F2F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 err="1"/>
            <a:t>Introduction</a:t>
          </a:r>
          <a:r>
            <a:rPr lang="nl-NL" sz="2800" kern="1200" dirty="0"/>
            <a:t> </a:t>
          </a:r>
          <a:r>
            <a:rPr lang="nl-NL" sz="2800" kern="1200" dirty="0" err="1"/>
            <a:t>to</a:t>
          </a:r>
          <a:r>
            <a:rPr lang="nl-NL" sz="2800" kern="1200" dirty="0"/>
            <a:t> Python</a:t>
          </a:r>
          <a:endParaRPr lang="en-US" sz="28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C72E7-1AC8-4769-8510-C8FBA4EE0D31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F6A5-1236-40E7-B937-7650038E6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52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5382FA10-F82C-5BEE-5653-8BB06183A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129"/>
            <a:ext cx="12359340" cy="6952129"/>
          </a:xfrm>
          <a:prstGeom prst="rect">
            <a:avLst/>
          </a:prstGeom>
        </p:spPr>
      </p:pic>
      <p:pic>
        <p:nvPicPr>
          <p:cNvPr id="2" name="Afbeelding 9">
            <a:extLst>
              <a:ext uri="{FF2B5EF4-FFF2-40B4-BE49-F238E27FC236}">
                <a16:creationId xmlns:a16="http://schemas.microsoft.com/office/drawing/2014/main" id="{63E00497-F347-C48D-A200-E47308989D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81453"/>
            <a:ext cx="2624372" cy="1041073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799D20-08C5-ABFD-D93D-208C7ECC76B8}"/>
              </a:ext>
            </a:extLst>
          </p:cNvPr>
          <p:cNvSpPr txBox="1"/>
          <p:nvPr userDrawn="1"/>
        </p:nvSpPr>
        <p:spPr>
          <a:xfrm>
            <a:off x="682831" y="1220786"/>
            <a:ext cx="77367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Gill Sans Ultra Bold" panose="020B0A02020104020203" pitchFamily="34" charset="77"/>
                <a:cs typeface="Phosphate Inline" panose="02000506050000020004" pitchFamily="2" charset="77"/>
              </a:rPr>
              <a:t>Digital Adventure </a:t>
            </a:r>
          </a:p>
          <a:p>
            <a:r>
              <a:rPr lang="en-US" sz="4800" dirty="0">
                <a:latin typeface="Gill Sans Ultra Bold" panose="020B0A02020104020203" pitchFamily="34" charset="77"/>
                <a:cs typeface="Phosphate Inline" panose="02000506050000020004" pitchFamily="2" charset="77"/>
              </a:rPr>
              <a:t>Ride to the Future</a:t>
            </a:r>
          </a:p>
        </p:txBody>
      </p:sp>
      <p:pic>
        <p:nvPicPr>
          <p:cNvPr id="6" name="Picture 5" descr="A colorful circle with dots&#10;&#10;Description automatically generated with medium confidence">
            <a:extLst>
              <a:ext uri="{FF2B5EF4-FFF2-40B4-BE49-F238E27FC236}">
                <a16:creationId xmlns:a16="http://schemas.microsoft.com/office/drawing/2014/main" id="{D95237A8-FE1E-D4C4-812B-0584914592A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464" y="1828800"/>
            <a:ext cx="5177641" cy="5177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F71102-DF52-ACCC-19DD-3C4F2CB5044F}"/>
              </a:ext>
            </a:extLst>
          </p:cNvPr>
          <p:cNvSpPr txBox="1"/>
          <p:nvPr userDrawn="1"/>
        </p:nvSpPr>
        <p:spPr>
          <a:xfrm>
            <a:off x="743597" y="3381935"/>
            <a:ext cx="77367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990000"/>
                </a:solidFill>
                <a:latin typeface="Gill Sans Ultra Bold" panose="020B0A02020104020203" pitchFamily="34" charset="77"/>
                <a:cs typeface="Phosphate Inline" panose="02000506050000020004" pitchFamily="2" charset="77"/>
              </a:rPr>
              <a:t>7 – 18 January</a:t>
            </a:r>
          </a:p>
        </p:txBody>
      </p:sp>
    </p:spTree>
    <p:extLst>
      <p:ext uri="{BB962C8B-B14F-4D97-AF65-F5344CB8AC3E}">
        <p14:creationId xmlns:p14="http://schemas.microsoft.com/office/powerpoint/2010/main" val="31580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9">
            <a:extLst>
              <a:ext uri="{FF2B5EF4-FFF2-40B4-BE49-F238E27FC236}">
                <a16:creationId xmlns:a16="http://schemas.microsoft.com/office/drawing/2014/main" id="{D6D882B4-EC0A-4E80-4699-81D22CF365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86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9">
            <a:extLst>
              <a:ext uri="{FF2B5EF4-FFF2-40B4-BE49-F238E27FC236}">
                <a16:creationId xmlns:a16="http://schemas.microsoft.com/office/drawing/2014/main" id="{DEF9C79C-BB3F-5534-5194-519C9FE865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90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505A4F3-1106-83F3-6FF0-C7EE6C5C6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748" y="-69574"/>
            <a:ext cx="12315687" cy="6927574"/>
          </a:xfrm>
          <a:prstGeom prst="rect">
            <a:avLst/>
          </a:prstGeom>
        </p:spPr>
      </p:pic>
      <p:pic>
        <p:nvPicPr>
          <p:cNvPr id="2" name="Afbeelding 9">
            <a:extLst>
              <a:ext uri="{FF2B5EF4-FFF2-40B4-BE49-F238E27FC236}">
                <a16:creationId xmlns:a16="http://schemas.microsoft.com/office/drawing/2014/main" id="{1AEDD77E-CC8E-9B88-FDC8-FA5FB88EB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81453"/>
            <a:ext cx="2624372" cy="1041073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FC7E3E-B1AF-3AF0-9BB1-188102D6D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4335" y="64194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51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, square&#10;&#10;Description automatically generated">
            <a:extLst>
              <a:ext uri="{FF2B5EF4-FFF2-40B4-BE49-F238E27FC236}">
                <a16:creationId xmlns:a16="http://schemas.microsoft.com/office/drawing/2014/main" id="{8F00472D-811E-9EC8-3549-D8C4FD47E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Afbeelding 9">
            <a:extLst>
              <a:ext uri="{FF2B5EF4-FFF2-40B4-BE49-F238E27FC236}">
                <a16:creationId xmlns:a16="http://schemas.microsoft.com/office/drawing/2014/main" id="{A407FB71-040D-CF4C-82FC-B9C037E9EB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81453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7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1634FC50-F04D-D3F3-8FC5-92B26C5BB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129"/>
            <a:ext cx="12359340" cy="6952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367E8-DB38-7686-A7DE-3DE33C61D426}"/>
              </a:ext>
            </a:extLst>
          </p:cNvPr>
          <p:cNvSpPr txBox="1"/>
          <p:nvPr/>
        </p:nvSpPr>
        <p:spPr>
          <a:xfrm>
            <a:off x="2840690" y="2460812"/>
            <a:ext cx="65106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88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2" name="Afbeelding 9">
            <a:extLst>
              <a:ext uri="{FF2B5EF4-FFF2-40B4-BE49-F238E27FC236}">
                <a16:creationId xmlns:a16="http://schemas.microsoft.com/office/drawing/2014/main" id="{0E0A8B6E-9D67-9AA8-B648-178C660A2E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81453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06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353FAF6-B5B8-D015-1658-375FF1E60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41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6" name="Afbeelding 9">
            <a:extLst>
              <a:ext uri="{FF2B5EF4-FFF2-40B4-BE49-F238E27FC236}">
                <a16:creationId xmlns:a16="http://schemas.microsoft.com/office/drawing/2014/main" id="{2B167040-DF0D-AB35-D10C-765F121056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24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5" name="Afbeelding 9">
            <a:extLst>
              <a:ext uri="{FF2B5EF4-FFF2-40B4-BE49-F238E27FC236}">
                <a16:creationId xmlns:a16="http://schemas.microsoft.com/office/drawing/2014/main" id="{F7856D6A-1D27-8044-0A1D-EA8CDAE2C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1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9">
            <a:extLst>
              <a:ext uri="{FF2B5EF4-FFF2-40B4-BE49-F238E27FC236}">
                <a16:creationId xmlns:a16="http://schemas.microsoft.com/office/drawing/2014/main" id="{EFAC7931-9FAC-4992-A094-BBB997C8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67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9">
            <a:extLst>
              <a:ext uri="{FF2B5EF4-FFF2-40B4-BE49-F238E27FC236}">
                <a16:creationId xmlns:a16="http://schemas.microsoft.com/office/drawing/2014/main" id="{934F0EDF-4421-FD3D-CB64-BEB9E7C4D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48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75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293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5133-2452-5344-0F10-D7A9F5A704E5}"/>
              </a:ext>
            </a:extLst>
          </p:cNvPr>
          <p:cNvSpPr txBox="1">
            <a:spLocks/>
          </p:cNvSpPr>
          <p:nvPr/>
        </p:nvSpPr>
        <p:spPr>
          <a:xfrm>
            <a:off x="863029" y="2850078"/>
            <a:ext cx="3416158" cy="2957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ijdelijke aanduiding voor inhoud 2">
            <a:extLst>
              <a:ext uri="{FF2B5EF4-FFF2-40B4-BE49-F238E27FC236}">
                <a16:creationId xmlns:a16="http://schemas.microsoft.com/office/drawing/2014/main" id="{C794551B-BE47-42ED-81BB-519E94F93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8026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90DDE-24C8-D0F8-2AD0-E735A3756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829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EEB62E-5C6A-C687-68E8-99A0A0CABD46}"/>
              </a:ext>
            </a:extLst>
          </p:cNvPr>
          <p:cNvSpPr txBox="1">
            <a:spLocks/>
          </p:cNvSpPr>
          <p:nvPr/>
        </p:nvSpPr>
        <p:spPr>
          <a:xfrm>
            <a:off x="1166402" y="373380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Part I : The Basics</a:t>
            </a:r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3B4BE9-67F9-CBFC-92CB-84780817E4A7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B3F5D2E-F1A2-F5A5-4908-F151BF6CAC01}"/>
              </a:ext>
            </a:extLst>
          </p:cNvPr>
          <p:cNvSpPr txBox="1">
            <a:spLocks/>
          </p:cNvSpPr>
          <p:nvPr/>
        </p:nvSpPr>
        <p:spPr>
          <a:xfrm>
            <a:off x="1069703" y="281940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Introduction to Python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159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07F8-9C92-2311-296A-6394F360456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The Basics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984A3-F242-CA06-CEBC-932B10057152}"/>
              </a:ext>
            </a:extLst>
          </p:cNvPr>
          <p:cNvSpPr txBox="1"/>
          <p:nvPr/>
        </p:nvSpPr>
        <p:spPr>
          <a:xfrm>
            <a:off x="1133856" y="1597152"/>
            <a:ext cx="96682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Symbol" pitchFamily="2" charset="2"/>
              <a:buNone/>
            </a:pP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x = 34 - 23            </a:t>
            </a:r>
            <a:r>
              <a:rPr lang="en-US" altLang="en-NL" sz="280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# A comment.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y = </a:t>
            </a:r>
            <a:r>
              <a:rPr lang="en-US" altLang="en-NL" sz="2800" dirty="0">
                <a:solidFill>
                  <a:srgbClr val="00B05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"Hello"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           </a:t>
            </a:r>
            <a:r>
              <a:rPr lang="en-US" altLang="en-NL" sz="280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# Another one.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z = 3.45    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if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z == 3.45 </a:t>
            </a:r>
            <a:r>
              <a:rPr lang="en-US" altLang="en-NL" sz="28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or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y == </a:t>
            </a:r>
            <a:r>
              <a:rPr lang="en-US" altLang="en-NL" sz="2800" dirty="0">
                <a:solidFill>
                  <a:srgbClr val="00B05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"Hello"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: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   x = x + 1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   y = y + </a:t>
            </a:r>
            <a:r>
              <a:rPr lang="en-US" altLang="en-NL" sz="2800" dirty="0">
                <a:solidFill>
                  <a:srgbClr val="00B05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" World"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  </a:t>
            </a:r>
            <a:r>
              <a:rPr lang="en-US" altLang="en-NL" sz="280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# String </a:t>
            </a:r>
            <a:r>
              <a:rPr lang="en-US" altLang="en-NL" sz="2800" dirty="0" err="1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concat</a:t>
            </a:r>
            <a:r>
              <a:rPr lang="en-US" altLang="en-NL" sz="280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.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print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(x)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print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(y)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7A92C-F6CC-A8E8-DE2C-FEEAF3027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74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3117-5DE6-93FD-7148-B732ED0FBBE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The Basics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2F9CB-25F3-487E-EEE4-0322A6EC0617}"/>
              </a:ext>
            </a:extLst>
          </p:cNvPr>
          <p:cNvSpPr txBox="1"/>
          <p:nvPr/>
        </p:nvSpPr>
        <p:spPr>
          <a:xfrm>
            <a:off x="1133856" y="1597152"/>
            <a:ext cx="9668256" cy="362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Indentation matters to code meaning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First assignment to a variable creates it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Assignment is </a:t>
            </a:r>
            <a:r>
              <a:rPr lang="en-US" altLang="en-NL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=</a:t>
            </a:r>
            <a:r>
              <a:rPr lang="en-US" altLang="en-NL" sz="2800" dirty="0">
                <a:ea typeface="ＭＳ Ｐゴシック" panose="020B0600070205080204" pitchFamily="34" charset="-128"/>
              </a:rPr>
              <a:t> and comparison is </a:t>
            </a:r>
            <a:r>
              <a:rPr lang="en-US" altLang="en-NL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==</a:t>
            </a:r>
            <a:endParaRPr lang="en-US" altLang="en-NL" sz="2800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For numbers </a:t>
            </a:r>
            <a:r>
              <a:rPr lang="en-US" altLang="en-NL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+ - * / %</a:t>
            </a:r>
            <a:r>
              <a:rPr lang="en-US" altLang="en-NL" sz="2800" dirty="0">
                <a:ea typeface="ＭＳ Ｐゴシック" panose="020B0600070205080204" pitchFamily="34" charset="-128"/>
              </a:rPr>
              <a:t> are as expected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Logical operators are words (</a:t>
            </a:r>
            <a:r>
              <a:rPr lang="en-US" altLang="en-NL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and, or, not</a:t>
            </a:r>
            <a:r>
              <a:rPr lang="en-US" altLang="en-NL" sz="2800" dirty="0">
                <a:ea typeface="ＭＳ Ｐゴシック" panose="020B0600070205080204" pitchFamily="34" charset="-128"/>
              </a:rPr>
              <a:t>) </a:t>
            </a:r>
            <a:r>
              <a:rPr lang="en-US" altLang="en-NL" sz="2800" i="1" dirty="0">
                <a:ea typeface="ＭＳ Ｐゴシック" panose="020B0600070205080204" pitchFamily="34" charset="-128"/>
              </a:rPr>
              <a:t>not </a:t>
            </a:r>
            <a:r>
              <a:rPr lang="en-US" altLang="en-NL" sz="2800" dirty="0">
                <a:ea typeface="ＭＳ Ｐゴシック" panose="020B0600070205080204" pitchFamily="34" charset="-128"/>
              </a:rPr>
              <a:t>symbols</a:t>
            </a:r>
            <a:endParaRPr lang="en-US" altLang="en-NL" sz="2800" i="1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The basic printing command is </a:t>
            </a:r>
            <a:r>
              <a:rPr lang="en-US" altLang="en-NL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endParaRPr lang="en-US" altLang="en-NL" sz="2800" dirty="0">
              <a:ea typeface="ＭＳ Ｐゴシック" panose="020B0600070205080204" pitchFamily="34" charset="-128"/>
            </a:endParaRPr>
          </a:p>
          <a:p>
            <a:pPr>
              <a:buFont typeface="Symbol" pitchFamily="2" charset="2"/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4D2C3-3192-AE0D-350D-37F4A9896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743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A1EA-8480-EFFE-5A32-80C3EC238F3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Data Types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27267-C063-C8EF-9096-8260EDD364D6}"/>
              </a:ext>
            </a:extLst>
          </p:cNvPr>
          <p:cNvSpPr txBox="1"/>
          <p:nvPr/>
        </p:nvSpPr>
        <p:spPr>
          <a:xfrm>
            <a:off x="1133856" y="1597152"/>
            <a:ext cx="9668256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NL" sz="2800" dirty="0">
                <a:ea typeface="ＭＳ Ｐゴシック" panose="020B0600070205080204" pitchFamily="34" charset="-128"/>
              </a:rPr>
              <a:t>Integers (default for numbers)</a:t>
            </a:r>
          </a:p>
          <a:p>
            <a:r>
              <a:rPr lang="en-US" altLang="en-NL" sz="2800" dirty="0">
                <a:ea typeface="ＭＳ Ｐゴシック" panose="020B0600070205080204" pitchFamily="34" charset="-128"/>
              </a:rPr>
              <a:t>	</a:t>
            </a:r>
            <a:r>
              <a:rPr lang="en-US" altLang="en-NL" sz="24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x = 3</a:t>
            </a:r>
          </a:p>
          <a:p>
            <a:r>
              <a:rPr lang="en-US" altLang="en-NL" sz="2800" dirty="0">
                <a:ea typeface="ＭＳ Ｐゴシック" panose="020B0600070205080204" pitchFamily="34" charset="-128"/>
              </a:rPr>
              <a:t>Floats</a:t>
            </a:r>
          </a:p>
          <a:p>
            <a:pPr lvl="1">
              <a:buFontTx/>
              <a:buNone/>
            </a:pPr>
            <a:r>
              <a:rPr lang="en-US" altLang="en-NL" sz="24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	x = 3.456</a:t>
            </a:r>
          </a:p>
          <a:p>
            <a:r>
              <a:rPr lang="en-US" altLang="en-NL" sz="2800" dirty="0">
                <a:ea typeface="ＭＳ Ｐゴシック" panose="020B0600070205080204" pitchFamily="34" charset="-128"/>
              </a:rPr>
              <a:t>Strings</a:t>
            </a:r>
          </a:p>
          <a:p>
            <a:pPr lvl="1"/>
            <a:r>
              <a:rPr lang="en-US" altLang="en-NL" sz="2600" dirty="0">
                <a:ea typeface="ＭＳ Ｐゴシック" panose="020B0600070205080204" pitchFamily="34" charset="-128"/>
              </a:rPr>
              <a:t>Can use “” (double quotation) or ‘’ (single quotation) to specify strings </a:t>
            </a:r>
          </a:p>
          <a:p>
            <a:pPr lvl="1"/>
            <a:r>
              <a:rPr lang="en-US" altLang="en-NL" sz="2600" dirty="0">
                <a:ea typeface="ＭＳ Ｐゴシック" panose="020B0600070205080204" pitchFamily="34" charset="-128"/>
              </a:rPr>
              <a:t>	 </a:t>
            </a:r>
            <a:r>
              <a:rPr lang="en-US" altLang="en-NL" sz="26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“</a:t>
            </a:r>
            <a:r>
              <a:rPr lang="en-US" altLang="en-NL" sz="2600" dirty="0" err="1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abc</a:t>
            </a:r>
            <a:r>
              <a:rPr lang="en-US" altLang="en-NL" sz="26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” </a:t>
            </a:r>
            <a:r>
              <a:rPr lang="en-US" altLang="en-NL" sz="2600" dirty="0">
                <a:ea typeface="ＭＳ Ｐゴシック" panose="020B0600070205080204" pitchFamily="34" charset="-128"/>
              </a:rPr>
              <a:t>== </a:t>
            </a:r>
            <a:r>
              <a:rPr lang="en-US" altLang="en-NL" sz="26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‘</a:t>
            </a:r>
            <a:r>
              <a:rPr lang="en-US" altLang="en-NL" sz="2600" dirty="0" err="1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abc</a:t>
            </a:r>
            <a:r>
              <a:rPr lang="en-US" altLang="en-NL" sz="26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’</a:t>
            </a:r>
            <a:endParaRPr lang="en-US" altLang="en-NL" sz="2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NL" sz="2600" dirty="0">
                <a:ea typeface="ＭＳ Ｐゴシック" panose="020B0600070205080204" pitchFamily="34" charset="-128"/>
              </a:rPr>
              <a:t>Unmatched can occur within the string: </a:t>
            </a:r>
            <a:r>
              <a:rPr lang="en-US" altLang="en-NL" sz="26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“matt’s”</a:t>
            </a:r>
          </a:p>
          <a:p>
            <a:pPr>
              <a:buFont typeface="Symbol" pitchFamily="2" charset="2"/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E8EC9-4CBC-F6A3-7486-A8A76C5D7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90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DC38-F739-E5BB-E97B-7984391F822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The Basics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125A6-18D8-2411-D83B-BE060A654B8A}"/>
              </a:ext>
            </a:extLst>
          </p:cNvPr>
          <p:cNvSpPr txBox="1"/>
          <p:nvPr/>
        </p:nvSpPr>
        <p:spPr>
          <a:xfrm>
            <a:off x="999744" y="1200249"/>
            <a:ext cx="10515600" cy="4650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Use a newline to end a line of code</a:t>
            </a:r>
          </a:p>
          <a:p>
            <a:pPr marL="68580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400" dirty="0">
                <a:ea typeface="ＭＳ Ｐゴシック" panose="020B0600070205080204" pitchFamily="34" charset="-128"/>
              </a:rPr>
              <a:t>Use </a:t>
            </a:r>
            <a:r>
              <a:rPr lang="en-US" altLang="en-NL" sz="2400" dirty="0">
                <a:solidFill>
                  <a:srgbClr val="00B05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\</a:t>
            </a:r>
            <a:r>
              <a:rPr lang="en-US" altLang="en-NL" sz="24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</a:t>
            </a:r>
            <a:r>
              <a:rPr lang="en-US" altLang="en-NL" sz="2400" dirty="0">
                <a:ea typeface="ＭＳ Ｐゴシック" panose="020B0600070205080204" pitchFamily="34" charset="-128"/>
              </a:rPr>
              <a:t>when must go to next line prematurely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indentations mark blocks of code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Colons start of a new block in many constructs, e.g. function definitions, conditional clauses, loops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Start comments with </a:t>
            </a:r>
            <a:r>
              <a:rPr lang="en-US" altLang="en-NL" sz="2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#,</a:t>
            </a:r>
            <a:r>
              <a:rPr lang="en-US" altLang="en-NL" sz="2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NL" sz="2800" dirty="0">
                <a:ea typeface="ＭＳ Ｐゴシック" panose="020B0600070205080204" pitchFamily="34" charset="-128"/>
              </a:rPr>
              <a:t>rest of line is ignored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Use triple double quotation for comments over multiple lines</a:t>
            </a:r>
          </a:p>
          <a:p>
            <a:pPr>
              <a:lnSpc>
                <a:spcPct val="120000"/>
              </a:lnSpc>
            </a:pPr>
            <a:r>
              <a:rPr lang="en-US" altLang="en-NL" sz="2800" dirty="0">
                <a:ea typeface="ＭＳ Ｐゴシック" panose="020B0600070205080204" pitchFamily="34" charset="-128"/>
              </a:rPr>
              <a:t>	</a:t>
            </a:r>
            <a:r>
              <a:rPr lang="en-US" altLang="en-NL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''' This comment goes</a:t>
            </a:r>
          </a:p>
          <a:p>
            <a:pPr>
              <a:lnSpc>
                <a:spcPct val="120000"/>
              </a:lnSpc>
            </a:pPr>
            <a:r>
              <a:rPr lang="en-US" altLang="en-NL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over two lines ''' </a:t>
            </a:r>
            <a:r>
              <a:rPr lang="en-US" altLang="en-NL" sz="28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6F312-52C6-6988-B0BE-1A1E968E3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49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351A-04DD-9BD6-0904-DCB5D4D1D33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The Basics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44966-4DE1-2542-B2EF-F008D2DCA53C}"/>
              </a:ext>
            </a:extLst>
          </p:cNvPr>
          <p:cNvSpPr txBox="1"/>
          <p:nvPr/>
        </p:nvSpPr>
        <p:spPr>
          <a:xfrm>
            <a:off x="999744" y="1200249"/>
            <a:ext cx="10515600" cy="457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6538" indent="-236538">
              <a:lnSpc>
                <a:spcPct val="90000"/>
              </a:lnSpc>
            </a:pPr>
            <a:r>
              <a:rPr lang="en-US" altLang="en-NL" sz="3200" dirty="0">
                <a:ea typeface="ＭＳ Ｐゴシック" panose="020B0600070205080204" pitchFamily="34" charset="-128"/>
              </a:rPr>
              <a:t>You can assign to multiple names at the same time 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NL" sz="240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x, y = 2, 3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NL" sz="2400" dirty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236538" indent="-236538">
              <a:lnSpc>
                <a:spcPct val="90000"/>
              </a:lnSpc>
              <a:buFont typeface="Symbol" pitchFamily="2" charset="2"/>
              <a:buNone/>
            </a:pPr>
            <a:r>
              <a:rPr lang="en-US" altLang="en-NL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This makes it easy to swap values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NL" sz="240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x, y = y, x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236538" indent="-236538">
              <a:lnSpc>
                <a:spcPct val="90000"/>
              </a:lnSpc>
            </a:pPr>
            <a:r>
              <a:rPr lang="en-US" altLang="en-NL" sz="3200" dirty="0">
                <a:ea typeface="ＭＳ Ｐゴシック" panose="020B0600070205080204" pitchFamily="34" charset="-128"/>
              </a:rPr>
              <a:t>Assignments can be chained</a:t>
            </a:r>
          </a:p>
          <a:p>
            <a:pPr marL="236538" indent="-236538">
              <a:lnSpc>
                <a:spcPct val="90000"/>
              </a:lnSpc>
            </a:pPr>
            <a:endParaRPr lang="en-US" altLang="en-NL" sz="32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NL" sz="240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 = b = x = 2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NL" sz="28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10E0B-1A4F-9498-CA0B-5DA46DFC3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46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BF63-9449-5FAF-FD3D-C611823D6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The Basics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A4FA7-0D98-4D71-F1A8-A7CF0FE02726}"/>
              </a:ext>
            </a:extLst>
          </p:cNvPr>
          <p:cNvSpPr txBox="1"/>
          <p:nvPr/>
        </p:nvSpPr>
        <p:spPr>
          <a:xfrm>
            <a:off x="999744" y="1200249"/>
            <a:ext cx="10515600" cy="3537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NL" sz="2800" dirty="0">
                <a:ea typeface="ＭＳ Ｐゴシック" panose="020B0600070205080204" pitchFamily="34" charset="-128"/>
              </a:rPr>
              <a:t>Accessing a variable before it’s been properly created raises an error  </a:t>
            </a:r>
            <a:endParaRPr lang="en-US" altLang="en-NL" sz="2800" dirty="0">
              <a:solidFill>
                <a:srgbClr val="660033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NL" sz="2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print(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w)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--------------------------------------------------------------------------- </a:t>
            </a:r>
          </a:p>
          <a:p>
            <a:pPr>
              <a:lnSpc>
                <a:spcPct val="90000"/>
              </a:lnSpc>
            </a:pPr>
            <a:r>
              <a:rPr lang="en-GB" sz="2400" dirty="0" err="1">
                <a:solidFill>
                  <a:srgbClr val="FF0000"/>
                </a:solidFill>
              </a:rPr>
              <a:t>NameError</a:t>
            </a:r>
            <a:r>
              <a:rPr lang="en-GB" sz="2400" dirty="0">
                <a:solidFill>
                  <a:srgbClr val="FF0000"/>
                </a:solidFill>
              </a:rPr>
              <a:t> Traceback (most recent call last) &lt;ipython-input-35-ad11782dc618&gt; in &lt;module&gt; ----&gt; 1 print (w) </a:t>
            </a:r>
            <a:r>
              <a:rPr lang="en-GB" sz="2400" dirty="0" err="1">
                <a:solidFill>
                  <a:srgbClr val="FF0000"/>
                </a:solidFill>
              </a:rPr>
              <a:t>NameError</a:t>
            </a:r>
            <a:r>
              <a:rPr lang="en-GB" sz="2400" dirty="0">
                <a:solidFill>
                  <a:srgbClr val="FF0000"/>
                </a:solidFill>
              </a:rPr>
              <a:t>: name 'w' is not defined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>
              <a:lnSpc>
                <a:spcPct val="90000"/>
              </a:lnSpc>
            </a:pP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NL" sz="2800" dirty="0">
                <a:ea typeface="ＭＳ Ｐゴシック" panose="020B0600070205080204" pitchFamily="34" charset="-128"/>
              </a:rPr>
              <a:t>Instead</a:t>
            </a:r>
          </a:p>
          <a:p>
            <a:pPr>
              <a:lnSpc>
                <a:spcPct val="90000"/>
              </a:lnSpc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w = 3</a:t>
            </a:r>
          </a:p>
          <a:p>
            <a:pPr>
              <a:lnSpc>
                <a:spcPct val="90000"/>
              </a:lnSpc>
            </a:pPr>
            <a:r>
              <a:rPr lang="en-US" altLang="en-NL" sz="2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print(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0168E-E7C9-1D93-6C1D-102B9A5C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22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CD0B-7D4E-2074-0873-13A05845FC7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Tuples, Lists, Strings, and Arrays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C0FEE-3618-18C7-5091-AD6922DF5586}"/>
              </a:ext>
            </a:extLst>
          </p:cNvPr>
          <p:cNvSpPr txBox="1"/>
          <p:nvPr/>
        </p:nvSpPr>
        <p:spPr>
          <a:xfrm>
            <a:off x="975360" y="1456281"/>
            <a:ext cx="10515600" cy="4562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Tuple: 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 = (‘john’, 32, [CMSC])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Strings: 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 = “John Smith” or s = ‘John Smith’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List: 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 = [1, 2, ‘john’, (‘up’, ‘down’)]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Arrays: requires importing the </a:t>
            </a:r>
            <a:r>
              <a:rPr lang="en-US" altLang="en-NL" sz="2800" dirty="0" err="1">
                <a:ea typeface="ＭＳ Ｐゴシック" panose="020B0600070205080204" pitchFamily="34" charset="-128"/>
              </a:rPr>
              <a:t>numpy</a:t>
            </a:r>
            <a:r>
              <a:rPr lang="en-US" altLang="en-NL" sz="2800" dirty="0">
                <a:ea typeface="ＭＳ Ｐゴシック" panose="020B0600070205080204" pitchFamily="34" charset="-128"/>
              </a:rPr>
              <a:t> library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numpy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np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_1d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([1, 2, 3])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_2d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([[1, 2, 3], [4, 5, 6]])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C4500-F0EA-042E-3EB9-BF508F557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38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A130-AE13-6951-9A1C-B15871CC775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Matrices and Sets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A268-5D16-73D6-9216-2FA9FA2C55DA}"/>
              </a:ext>
            </a:extLst>
          </p:cNvPr>
          <p:cNvSpPr txBox="1"/>
          <p:nvPr/>
        </p:nvSpPr>
        <p:spPr>
          <a:xfrm>
            <a:off x="975360" y="1456281"/>
            <a:ext cx="10515600" cy="4562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A matrix is 2-dimensional array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numpy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np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mat1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np.matrix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([[1, 2, 3], [4, 5, 6]])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mat2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np.matrix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(‘1, 2, 3; 4, 5, 6’)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A set is list with no repetitions of the elements</a:t>
            </a: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set1 = set([1, 1, 2, 3, 3, 4])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The contents of 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set1</a:t>
            </a:r>
            <a:r>
              <a:rPr lang="en-US" altLang="en-NL" sz="2800" dirty="0">
                <a:ea typeface="ＭＳ Ｐゴシック" panose="020B0600070205080204" pitchFamily="34" charset="-128"/>
              </a:rPr>
              <a:t> will be 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{1, 2, 3, 4}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C37DF-179D-0A49-F95B-8A1871540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81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D19017E1-A2A2-EB52-C254-C4D3E164D26F}"/>
              </a:ext>
            </a:extLst>
          </p:cNvPr>
          <p:cNvSpPr txBox="1">
            <a:spLocks/>
          </p:cNvSpPr>
          <p:nvPr/>
        </p:nvSpPr>
        <p:spPr>
          <a:xfrm>
            <a:off x="3403542" y="4072859"/>
            <a:ext cx="5038747" cy="43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Hakim Qahtan</a:t>
            </a:r>
            <a:endParaRPr lang="nl-NL" sz="2200" b="1" dirty="0">
              <a:solidFill>
                <a:srgbClr val="FFF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E150A7DD-8D7B-2FB6-4105-64CAAD4AC3C2}"/>
              </a:ext>
            </a:extLst>
          </p:cNvPr>
          <p:cNvSpPr txBox="1">
            <a:spLocks/>
          </p:cNvSpPr>
          <p:nvPr/>
        </p:nvSpPr>
        <p:spPr>
          <a:xfrm>
            <a:off x="2568540" y="4599227"/>
            <a:ext cx="7376984" cy="8673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and Computing Sciences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Utrecht University</a:t>
            </a:r>
            <a:endParaRPr lang="nl-NL" sz="2000" dirty="0">
              <a:solidFill>
                <a:srgbClr val="FFF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A4AF3-E0E6-F5ED-DFF1-AABDA0081944}"/>
              </a:ext>
            </a:extLst>
          </p:cNvPr>
          <p:cNvSpPr txBox="1"/>
          <p:nvPr/>
        </p:nvSpPr>
        <p:spPr>
          <a:xfrm>
            <a:off x="2232561" y="2127019"/>
            <a:ext cx="667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nl-NL" sz="3600" b="1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Beginners </a:t>
            </a:r>
          </a:p>
        </p:txBody>
      </p:sp>
    </p:spTree>
    <p:extLst>
      <p:ext uri="{BB962C8B-B14F-4D97-AF65-F5344CB8AC3E}">
        <p14:creationId xmlns:p14="http://schemas.microsoft.com/office/powerpoint/2010/main" val="81767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D5B9-A95E-37A8-11DE-4FB5C9FC0BA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Computing Statistical Quantities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4769F-A86C-042A-BB6D-8CEDACF7DEA3}"/>
              </a:ext>
            </a:extLst>
          </p:cNvPr>
          <p:cNvSpPr txBox="1"/>
          <p:nvPr/>
        </p:nvSpPr>
        <p:spPr>
          <a:xfrm>
            <a:off x="975360" y="1456281"/>
            <a:ext cx="10515600" cy="4562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Mean value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numpy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np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np.mean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([1, 2, 3, 4, 5, 6]) # 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([1, 2, 3, 4, 5, 6]).mean()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Standard deviation</a:t>
            </a: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np.std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([1, 2, 3, 4, 5, 6]) # 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([1, 2, 3, 4, 5, 6]).std()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E064B-550C-CF8C-ACA1-45052F4CF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239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g10d14715c52_2_52">
            <a:extLst>
              <a:ext uri="{FF2B5EF4-FFF2-40B4-BE49-F238E27FC236}">
                <a16:creationId xmlns:a16="http://schemas.microsoft.com/office/drawing/2014/main" id="{3701D5C3-FA08-A5E7-6D98-314D32CC88F8}"/>
              </a:ext>
            </a:extLst>
          </p:cNvPr>
          <p:cNvSpPr txBox="1"/>
          <p:nvPr/>
        </p:nvSpPr>
        <p:spPr>
          <a:xfrm>
            <a:off x="4302133" y="1136711"/>
            <a:ext cx="358773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 Break </a:t>
            </a:r>
            <a:endParaRPr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201;g10d14715c52_2_52">
            <a:extLst>
              <a:ext uri="{FF2B5EF4-FFF2-40B4-BE49-F238E27FC236}">
                <a16:creationId xmlns:a16="http://schemas.microsoft.com/office/drawing/2014/main" id="{2555F9BA-A953-8EC2-48B2-DD186ABAE187}"/>
              </a:ext>
            </a:extLst>
          </p:cNvPr>
          <p:cNvCxnSpPr/>
          <p:nvPr/>
        </p:nvCxnSpPr>
        <p:spPr>
          <a:xfrm>
            <a:off x="786580" y="4959475"/>
            <a:ext cx="9730500" cy="0"/>
          </a:xfrm>
          <a:prstGeom prst="straightConnector1">
            <a:avLst/>
          </a:prstGeom>
          <a:noFill/>
          <a:ln w="95250" cap="flat" cmpd="sng">
            <a:solidFill>
              <a:srgbClr val="B0500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raphic 3" descr="Coffee with solid fill">
            <a:extLst>
              <a:ext uri="{FF2B5EF4-FFF2-40B4-BE49-F238E27FC236}">
                <a16:creationId xmlns:a16="http://schemas.microsoft.com/office/drawing/2014/main" id="{5721E79B-0589-FA03-CA1E-C348A8D09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825" y="2159669"/>
            <a:ext cx="2799806" cy="27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79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FC9B2F7-0EE4-5499-E29F-40AD084B422E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68D9061-867C-6B0E-F7F1-059FDEFF5EEE}"/>
              </a:ext>
            </a:extLst>
          </p:cNvPr>
          <p:cNvSpPr txBox="1">
            <a:spLocks/>
          </p:cNvSpPr>
          <p:nvPr/>
        </p:nvSpPr>
        <p:spPr>
          <a:xfrm>
            <a:off x="1202028" y="3796788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Part II: Pandas </a:t>
            </a:r>
            <a:r>
              <a:rPr lang="en-US" b="1" dirty="0" err="1"/>
              <a:t>DataFrames</a:t>
            </a:r>
            <a:endParaRPr lang="nl-NL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9B1C8C4-7FBA-DD09-52AF-B9E06E1827AB}"/>
              </a:ext>
            </a:extLst>
          </p:cNvPr>
          <p:cNvSpPr txBox="1">
            <a:spLocks/>
          </p:cNvSpPr>
          <p:nvPr/>
        </p:nvSpPr>
        <p:spPr>
          <a:xfrm>
            <a:off x="1069703" y="281940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Introduction to Python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9500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7276-B079-C557-4825-0D416F86BCC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Pandas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306E63F-7024-860B-9342-85D17C7D8645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most popular way to handle data tables in Python is using Pandas </a:t>
            </a:r>
            <a:r>
              <a:rPr lang="en-US" altLang="en-US" dirty="0" err="1"/>
              <a:t>dataframes</a:t>
            </a:r>
            <a:endParaRPr lang="en-US" altLang="en-US" dirty="0"/>
          </a:p>
          <a:p>
            <a:r>
              <a:rPr lang="en-US" altLang="en-US" dirty="0" err="1"/>
              <a:t>DataFrame</a:t>
            </a:r>
            <a:r>
              <a:rPr lang="en-US" altLang="en-US" dirty="0"/>
              <a:t>: a rectangular table of data and contains an ordered collection of columns, each of which can be a different value type (numeric, string, </a:t>
            </a:r>
            <a:r>
              <a:rPr lang="en-US" altLang="en-US" dirty="0" err="1"/>
              <a:t>boolean</a:t>
            </a:r>
            <a:r>
              <a:rPr lang="en-US" altLang="en-US" dirty="0"/>
              <a:t>, etc.)</a:t>
            </a:r>
          </a:p>
          <a:p>
            <a:r>
              <a:rPr lang="en-US" altLang="en-US" dirty="0"/>
              <a:t>Has columns and rows indexes</a:t>
            </a:r>
          </a:p>
          <a:p>
            <a:r>
              <a:rPr lang="en-US" altLang="en-US" dirty="0"/>
              <a:t>Columns are made up of pandas series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961501-A7CC-584B-CDEB-2576BF20AAD3}"/>
              </a:ext>
            </a:extLst>
          </p:cNvPr>
          <p:cNvGrpSpPr/>
          <p:nvPr/>
        </p:nvGrpSpPr>
        <p:grpSpPr>
          <a:xfrm>
            <a:off x="6528639" y="3526970"/>
            <a:ext cx="4799523" cy="3178305"/>
            <a:chOff x="1651379" y="1760565"/>
            <a:chExt cx="5532732" cy="36940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E63563-332C-DABD-D2C6-EC08541CC3E0}"/>
                </a:ext>
              </a:extLst>
            </p:cNvPr>
            <p:cNvSpPr/>
            <p:nvPr/>
          </p:nvSpPr>
          <p:spPr>
            <a:xfrm>
              <a:off x="3392906" y="2920623"/>
              <a:ext cx="524002" cy="2530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Series of data</a:t>
              </a:r>
              <a:endPara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B7F39D-208D-CB9F-09F5-187105447A64}"/>
                </a:ext>
              </a:extLst>
            </p:cNvPr>
            <p:cNvSpPr/>
            <p:nvPr/>
          </p:nvSpPr>
          <p:spPr>
            <a:xfrm>
              <a:off x="4171128" y="2920623"/>
              <a:ext cx="524002" cy="2530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Series of data</a:t>
              </a:r>
              <a:endPara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EFF043-952C-7461-9336-4B93C8BCEBCF}"/>
                </a:ext>
              </a:extLst>
            </p:cNvPr>
            <p:cNvSpPr/>
            <p:nvPr/>
          </p:nvSpPr>
          <p:spPr>
            <a:xfrm>
              <a:off x="5007891" y="2920623"/>
              <a:ext cx="524002" cy="2530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Series of data</a:t>
              </a:r>
              <a:endPara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C5129C-8CB6-FDF7-760C-0A9A297A1171}"/>
                </a:ext>
              </a:extLst>
            </p:cNvPr>
            <p:cNvSpPr/>
            <p:nvPr/>
          </p:nvSpPr>
          <p:spPr>
            <a:xfrm>
              <a:off x="6660109" y="2924035"/>
              <a:ext cx="524002" cy="2530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Series of data</a:t>
              </a:r>
              <a:endPara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7D7142-7006-2D37-4840-D17DE373DB18}"/>
                </a:ext>
              </a:extLst>
            </p:cNvPr>
            <p:cNvSpPr/>
            <p:nvPr/>
          </p:nvSpPr>
          <p:spPr>
            <a:xfrm>
              <a:off x="5790901" y="2920623"/>
              <a:ext cx="524002" cy="2530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…</a:t>
              </a:r>
              <a:endPara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02786A-0F3E-3951-A26F-D7E613294E38}"/>
                </a:ext>
              </a:extLst>
            </p:cNvPr>
            <p:cNvSpPr/>
            <p:nvPr/>
          </p:nvSpPr>
          <p:spPr>
            <a:xfrm>
              <a:off x="1651379" y="2920623"/>
              <a:ext cx="915418" cy="2530582"/>
            </a:xfrm>
            <a:prstGeom prst="rect">
              <a:avLst/>
            </a:prstGeom>
            <a:solidFill>
              <a:srgbClr val="99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Row index</a:t>
              </a:r>
            </a:p>
            <a:p>
              <a:pPr algn="ctr"/>
              <a:r>
                <a:rPr lang="en-US" sz="2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lang="en-US" sz="2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df.index</a:t>
              </a:r>
              <a:r>
                <a:rPr lang="en-US" sz="2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nl-NL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37E8EA-BC40-17E0-E4C1-0267E75847C5}"/>
                </a:ext>
              </a:extLst>
            </p:cNvPr>
            <p:cNvSpPr/>
            <p:nvPr/>
          </p:nvSpPr>
          <p:spPr>
            <a:xfrm rot="5400000">
              <a:off x="5023560" y="129910"/>
              <a:ext cx="529895" cy="3791206"/>
            </a:xfrm>
            <a:prstGeom prst="rect">
              <a:avLst/>
            </a:prstGeom>
            <a:solidFill>
              <a:srgbClr val="99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Column index (</a:t>
              </a:r>
              <a:r>
                <a:rPr lang="en-US" sz="2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df.columns</a:t>
              </a:r>
              <a:r>
                <a:rPr lang="en-US" sz="2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nl-NL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Arrow: Down 12">
              <a:extLst>
                <a:ext uri="{FF2B5EF4-FFF2-40B4-BE49-F238E27FC236}">
                  <a16:creationId xmlns:a16="http://schemas.microsoft.com/office/drawing/2014/main" id="{47CB1DA2-1D6A-410F-6668-A2F641467D4E}"/>
                </a:ext>
              </a:extLst>
            </p:cNvPr>
            <p:cNvSpPr/>
            <p:nvPr/>
          </p:nvSpPr>
          <p:spPr>
            <a:xfrm>
              <a:off x="3481751" y="2400825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row: Down 13">
              <a:extLst>
                <a:ext uri="{FF2B5EF4-FFF2-40B4-BE49-F238E27FC236}">
                  <a16:creationId xmlns:a16="http://schemas.microsoft.com/office/drawing/2014/main" id="{21CB2582-8529-6775-839D-60252D496508}"/>
                </a:ext>
              </a:extLst>
            </p:cNvPr>
            <p:cNvSpPr/>
            <p:nvPr/>
          </p:nvSpPr>
          <p:spPr>
            <a:xfrm>
              <a:off x="5096317" y="2400825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Arrow: Down 14">
              <a:extLst>
                <a:ext uri="{FF2B5EF4-FFF2-40B4-BE49-F238E27FC236}">
                  <a16:creationId xmlns:a16="http://schemas.microsoft.com/office/drawing/2014/main" id="{62C381ED-89E0-D789-C83C-83485B603247}"/>
                </a:ext>
              </a:extLst>
            </p:cNvPr>
            <p:cNvSpPr/>
            <p:nvPr/>
          </p:nvSpPr>
          <p:spPr>
            <a:xfrm>
              <a:off x="4259973" y="2400825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Arrow: Down 15">
              <a:extLst>
                <a:ext uri="{FF2B5EF4-FFF2-40B4-BE49-F238E27FC236}">
                  <a16:creationId xmlns:a16="http://schemas.microsoft.com/office/drawing/2014/main" id="{C97FCDBB-DD82-FE78-D9E3-462B1A042504}"/>
                </a:ext>
              </a:extLst>
            </p:cNvPr>
            <p:cNvSpPr/>
            <p:nvPr/>
          </p:nvSpPr>
          <p:spPr>
            <a:xfrm>
              <a:off x="6748954" y="2400825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Arrow: Down 16">
              <a:extLst>
                <a:ext uri="{FF2B5EF4-FFF2-40B4-BE49-F238E27FC236}">
                  <a16:creationId xmlns:a16="http://schemas.microsoft.com/office/drawing/2014/main" id="{4B95AB57-F59C-4C07-1DD9-AA04DF6F1129}"/>
                </a:ext>
              </a:extLst>
            </p:cNvPr>
            <p:cNvSpPr/>
            <p:nvPr/>
          </p:nvSpPr>
          <p:spPr>
            <a:xfrm>
              <a:off x="5879746" y="2400825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Arrow: Down 17">
              <a:extLst>
                <a:ext uri="{FF2B5EF4-FFF2-40B4-BE49-F238E27FC236}">
                  <a16:creationId xmlns:a16="http://schemas.microsoft.com/office/drawing/2014/main" id="{DF98004F-21A0-CA74-36F8-CFDF61932800}"/>
                </a:ext>
              </a:extLst>
            </p:cNvPr>
            <p:cNvSpPr/>
            <p:nvPr/>
          </p:nvSpPr>
          <p:spPr>
            <a:xfrm rot="16200000">
              <a:off x="2826717" y="2921713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Arrow: Down 18">
              <a:extLst>
                <a:ext uri="{FF2B5EF4-FFF2-40B4-BE49-F238E27FC236}">
                  <a16:creationId xmlns:a16="http://schemas.microsoft.com/office/drawing/2014/main" id="{B62EB0C6-8F95-2D9C-8517-EEAED77A4BD8}"/>
                </a:ext>
              </a:extLst>
            </p:cNvPr>
            <p:cNvSpPr/>
            <p:nvPr/>
          </p:nvSpPr>
          <p:spPr>
            <a:xfrm rot="16200000">
              <a:off x="2838361" y="3462506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Arrow: Down 19">
              <a:extLst>
                <a:ext uri="{FF2B5EF4-FFF2-40B4-BE49-F238E27FC236}">
                  <a16:creationId xmlns:a16="http://schemas.microsoft.com/office/drawing/2014/main" id="{BD133468-A75D-C1CD-32F3-BDED73654EDA}"/>
                </a:ext>
              </a:extLst>
            </p:cNvPr>
            <p:cNvSpPr/>
            <p:nvPr/>
          </p:nvSpPr>
          <p:spPr>
            <a:xfrm rot="16200000">
              <a:off x="2824414" y="4003298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Arrow: Down 20">
              <a:extLst>
                <a:ext uri="{FF2B5EF4-FFF2-40B4-BE49-F238E27FC236}">
                  <a16:creationId xmlns:a16="http://schemas.microsoft.com/office/drawing/2014/main" id="{09DE0A32-984A-9642-08FB-769D4E00B5A2}"/>
                </a:ext>
              </a:extLst>
            </p:cNvPr>
            <p:cNvSpPr/>
            <p:nvPr/>
          </p:nvSpPr>
          <p:spPr>
            <a:xfrm rot="16200000">
              <a:off x="2824414" y="4544090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Arrow: Down 21">
              <a:extLst>
                <a:ext uri="{FF2B5EF4-FFF2-40B4-BE49-F238E27FC236}">
                  <a16:creationId xmlns:a16="http://schemas.microsoft.com/office/drawing/2014/main" id="{4E97B2A9-A8BE-9D7A-3178-DC46B3CEEABE}"/>
                </a:ext>
              </a:extLst>
            </p:cNvPr>
            <p:cNvSpPr/>
            <p:nvPr/>
          </p:nvSpPr>
          <p:spPr>
            <a:xfrm rot="16200000">
              <a:off x="2824414" y="5084882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0D1EF8F-01AA-24A8-F3D4-0E86624C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387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2B08FA-4B4E-EF9F-5BC6-BAF46648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85" y="1161275"/>
            <a:ext cx="9881229" cy="53315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F111C8E-8863-570A-47D6-58E659CDB74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DataFrame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FBF02AD-D77E-A4A5-CA7E-93C5DD0B8834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2E4F2-CF91-719C-89E4-C706D17392CD}"/>
              </a:ext>
            </a:extLst>
          </p:cNvPr>
          <p:cNvSpPr/>
          <p:nvPr/>
        </p:nvSpPr>
        <p:spPr>
          <a:xfrm>
            <a:off x="5460799" y="3608068"/>
            <a:ext cx="621018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nl-NL" sz="2800" dirty="0" err="1"/>
              <a:t>Similarly</a:t>
            </a:r>
            <a:r>
              <a:rPr lang="nl-NL" sz="2800" dirty="0"/>
              <a:t>: </a:t>
            </a:r>
            <a:r>
              <a:rPr lang="nl-NL" sz="2800" dirty="0" err="1"/>
              <a:t>you</a:t>
            </a:r>
            <a:r>
              <a:rPr lang="nl-NL" sz="2800" dirty="0"/>
              <a:t> </a:t>
            </a:r>
            <a:r>
              <a:rPr lang="nl-NL" sz="2800" dirty="0" err="1"/>
              <a:t>can</a:t>
            </a:r>
            <a:r>
              <a:rPr lang="nl-NL" sz="2800" dirty="0"/>
              <a:t> </a:t>
            </a:r>
            <a:r>
              <a:rPr lang="nl-NL" sz="2800" dirty="0" err="1"/>
              <a:t>use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following</a:t>
            </a:r>
            <a:r>
              <a:rPr lang="nl-NL" sz="2800" dirty="0"/>
              <a:t> code</a:t>
            </a:r>
          </a:p>
          <a:p>
            <a:pPr indent="287338"/>
            <a:r>
              <a:rPr lang="nl-NL" sz="2200" dirty="0">
                <a:solidFill>
                  <a:srgbClr val="006600"/>
                </a:solidFill>
              </a:rPr>
              <a:t>import</a:t>
            </a:r>
            <a:r>
              <a:rPr lang="nl-NL" sz="2200" dirty="0"/>
              <a:t> </a:t>
            </a:r>
            <a:r>
              <a:rPr lang="nl-NL" sz="2200" dirty="0" err="1"/>
              <a:t>pandas</a:t>
            </a:r>
            <a:r>
              <a:rPr lang="nl-NL" sz="2200" dirty="0"/>
              <a:t> </a:t>
            </a:r>
            <a:r>
              <a:rPr lang="nl-NL" sz="2200" dirty="0">
                <a:solidFill>
                  <a:srgbClr val="006600"/>
                </a:solidFill>
              </a:rPr>
              <a:t>as</a:t>
            </a:r>
            <a:r>
              <a:rPr lang="nl-NL" sz="2200" dirty="0"/>
              <a:t> </a:t>
            </a:r>
            <a:r>
              <a:rPr lang="nl-NL" sz="2200" dirty="0" err="1"/>
              <a:t>pd</a:t>
            </a:r>
            <a:endParaRPr lang="nl-NL" sz="2200" dirty="0"/>
          </a:p>
          <a:p>
            <a:pPr indent="287338"/>
            <a:r>
              <a:rPr lang="nl-NL" sz="2200" dirty="0"/>
              <a:t>data </a:t>
            </a:r>
            <a:r>
              <a:rPr lang="nl-NL" sz="2200" b="1" dirty="0">
                <a:solidFill>
                  <a:srgbClr val="7030A0"/>
                </a:solidFill>
              </a:rPr>
              <a:t>=</a:t>
            </a:r>
            <a:r>
              <a:rPr lang="nl-NL" sz="2200" dirty="0"/>
              <a:t> [[</a:t>
            </a:r>
            <a:r>
              <a:rPr lang="nl-NL" sz="2200" dirty="0">
                <a:solidFill>
                  <a:srgbClr val="C00000"/>
                </a:solidFill>
              </a:rPr>
              <a:t>'Ohio'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2000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1.5</a:t>
            </a:r>
            <a:r>
              <a:rPr lang="nl-NL" sz="2200" dirty="0"/>
              <a:t>], [</a:t>
            </a:r>
            <a:r>
              <a:rPr lang="nl-NL" sz="2200" dirty="0">
                <a:solidFill>
                  <a:srgbClr val="C00000"/>
                </a:solidFill>
              </a:rPr>
              <a:t>'Ohio'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2001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1.7</a:t>
            </a:r>
            <a:r>
              <a:rPr lang="nl-NL" sz="2200" dirty="0"/>
              <a:t>], </a:t>
            </a:r>
          </a:p>
          <a:p>
            <a:pPr indent="287338"/>
            <a:r>
              <a:rPr lang="nl-NL" sz="2200" dirty="0"/>
              <a:t>             [</a:t>
            </a:r>
            <a:r>
              <a:rPr lang="nl-NL" sz="2200" dirty="0">
                <a:solidFill>
                  <a:srgbClr val="C00000"/>
                </a:solidFill>
              </a:rPr>
              <a:t>'Ohio'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2002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3.6</a:t>
            </a:r>
            <a:r>
              <a:rPr lang="nl-NL" sz="2200" dirty="0"/>
              <a:t>], [</a:t>
            </a:r>
            <a:r>
              <a:rPr lang="nl-NL" sz="2200" dirty="0">
                <a:solidFill>
                  <a:srgbClr val="C00000"/>
                </a:solidFill>
              </a:rPr>
              <a:t>'Nevada'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2001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2.4</a:t>
            </a:r>
            <a:r>
              <a:rPr lang="nl-NL" sz="2200" dirty="0"/>
              <a:t>],</a:t>
            </a:r>
          </a:p>
          <a:p>
            <a:pPr indent="287338"/>
            <a:r>
              <a:rPr lang="nl-NL" sz="2200" dirty="0"/>
              <a:t>             [</a:t>
            </a:r>
            <a:r>
              <a:rPr lang="nl-NL" sz="2200" dirty="0">
                <a:solidFill>
                  <a:srgbClr val="C00000"/>
                </a:solidFill>
              </a:rPr>
              <a:t>'Nevada'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2002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2.9</a:t>
            </a:r>
            <a:r>
              <a:rPr lang="nl-NL" sz="2200" dirty="0"/>
              <a:t>], [</a:t>
            </a:r>
            <a:r>
              <a:rPr lang="nl-NL" sz="2200" dirty="0">
                <a:solidFill>
                  <a:srgbClr val="C00000"/>
                </a:solidFill>
              </a:rPr>
              <a:t>'Nevada'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2003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3.2</a:t>
            </a:r>
            <a:r>
              <a:rPr lang="nl-NL" sz="2200" dirty="0"/>
              <a:t>]]</a:t>
            </a:r>
          </a:p>
          <a:p>
            <a:pPr indent="287338"/>
            <a:r>
              <a:rPr lang="nl-NL" sz="2200" dirty="0"/>
              <a:t>cols </a:t>
            </a:r>
            <a:r>
              <a:rPr lang="nl-NL" sz="2200" b="1" dirty="0">
                <a:solidFill>
                  <a:srgbClr val="7030A0"/>
                </a:solidFill>
              </a:rPr>
              <a:t>=</a:t>
            </a:r>
            <a:r>
              <a:rPr lang="nl-NL" sz="2200" dirty="0"/>
              <a:t> [</a:t>
            </a:r>
            <a:r>
              <a:rPr lang="nl-NL" sz="2200" dirty="0">
                <a:solidFill>
                  <a:srgbClr val="C00000"/>
                </a:solidFill>
              </a:rPr>
              <a:t>'State'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C00000"/>
                </a:solidFill>
              </a:rPr>
              <a:t>'</a:t>
            </a:r>
            <a:r>
              <a:rPr lang="nl-NL" sz="2200" dirty="0" err="1">
                <a:solidFill>
                  <a:srgbClr val="C00000"/>
                </a:solidFill>
              </a:rPr>
              <a:t>Year</a:t>
            </a:r>
            <a:r>
              <a:rPr lang="nl-NL" sz="2200" dirty="0">
                <a:solidFill>
                  <a:srgbClr val="C00000"/>
                </a:solidFill>
              </a:rPr>
              <a:t>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C00000"/>
                </a:solidFill>
              </a:rPr>
              <a:t>'</a:t>
            </a:r>
            <a:r>
              <a:rPr lang="nl-NL" sz="2200" dirty="0" err="1">
                <a:solidFill>
                  <a:srgbClr val="C00000"/>
                </a:solidFill>
              </a:rPr>
              <a:t>Population</a:t>
            </a:r>
            <a:r>
              <a:rPr lang="nl-NL" sz="2200" dirty="0">
                <a:solidFill>
                  <a:srgbClr val="C00000"/>
                </a:solidFill>
              </a:rPr>
              <a:t>'</a:t>
            </a:r>
            <a:r>
              <a:rPr lang="nl-NL" sz="2200" dirty="0"/>
              <a:t>]</a:t>
            </a:r>
          </a:p>
          <a:p>
            <a:pPr indent="287338"/>
            <a:r>
              <a:rPr lang="nl-NL" sz="2200" dirty="0" err="1"/>
              <a:t>df</a:t>
            </a:r>
            <a:r>
              <a:rPr lang="nl-NL" sz="2200" dirty="0"/>
              <a:t> </a:t>
            </a:r>
            <a:r>
              <a:rPr lang="nl-NL" sz="2200" b="1" dirty="0">
                <a:solidFill>
                  <a:srgbClr val="7030A0"/>
                </a:solidFill>
              </a:rPr>
              <a:t>=</a:t>
            </a:r>
            <a:r>
              <a:rPr lang="nl-NL" sz="2200" dirty="0"/>
              <a:t> </a:t>
            </a:r>
            <a:r>
              <a:rPr lang="nl-NL" sz="2200" dirty="0" err="1"/>
              <a:t>pd.DataFrame</a:t>
            </a:r>
            <a:r>
              <a:rPr lang="nl-NL" sz="2200" dirty="0"/>
              <a:t>(data, columns </a:t>
            </a:r>
            <a:r>
              <a:rPr lang="nl-NL" sz="2200" b="1" dirty="0">
                <a:solidFill>
                  <a:srgbClr val="C00000"/>
                </a:solidFill>
              </a:rPr>
              <a:t>=</a:t>
            </a:r>
            <a:r>
              <a:rPr lang="nl-NL" sz="2200" dirty="0"/>
              <a:t> cols)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072C-3690-995E-D773-ADD8F1BA1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882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641C29-DBBF-CCD2-7EED-0FE4558E8C4E}"/>
              </a:ext>
            </a:extLst>
          </p:cNvPr>
          <p:cNvSpPr/>
          <p:nvPr/>
        </p:nvSpPr>
        <p:spPr>
          <a:xfrm>
            <a:off x="674913" y="1283368"/>
            <a:ext cx="108530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nl-NL" sz="2800" dirty="0"/>
              <a:t>The </a:t>
            </a:r>
            <a:r>
              <a:rPr lang="nl-NL" sz="2800" dirty="0" err="1"/>
              <a:t>simplest</a:t>
            </a:r>
            <a:r>
              <a:rPr lang="nl-NL" sz="2800" dirty="0"/>
              <a:t> way is: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2575" indent="-282575">
              <a:buFont typeface="Arial" panose="020B0604020202020204" pitchFamily="34" charset="0"/>
              <a:buChar char="•"/>
            </a:pPr>
            <a:endParaRPr lang="nl-NL" sz="2800" dirty="0"/>
          </a:p>
          <a:p>
            <a:r>
              <a:rPr lang="nl-NL" dirty="0"/>
              <a:t>	</a:t>
            </a:r>
            <a:endParaRPr lang="nl-NL" sz="2200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nl-NL" sz="2800" dirty="0"/>
              <a:t>More options </a:t>
            </a:r>
            <a:r>
              <a:rPr lang="nl-NL" sz="2800" dirty="0" err="1"/>
              <a:t>can</a:t>
            </a:r>
            <a:r>
              <a:rPr lang="nl-NL" sz="2800" dirty="0"/>
              <a:t> </a:t>
            </a:r>
            <a:r>
              <a:rPr lang="nl-NL" sz="2800" dirty="0" err="1"/>
              <a:t>be</a:t>
            </a:r>
            <a:r>
              <a:rPr lang="nl-NL" sz="2800" dirty="0"/>
              <a:t> </a:t>
            </a:r>
            <a:r>
              <a:rPr lang="nl-NL" sz="2800" dirty="0" err="1"/>
              <a:t>added</a:t>
            </a:r>
            <a:r>
              <a:rPr lang="nl-NL" sz="2800" dirty="0"/>
              <a:t> </a:t>
            </a:r>
            <a:r>
              <a:rPr lang="nl-NL" sz="2800" dirty="0" err="1"/>
              <a:t>when</a:t>
            </a:r>
            <a:r>
              <a:rPr lang="nl-NL" sz="2800" dirty="0"/>
              <a:t> </a:t>
            </a:r>
            <a:r>
              <a:rPr lang="nl-NL" sz="2800" dirty="0" err="1"/>
              <a:t>loading</a:t>
            </a:r>
            <a:r>
              <a:rPr lang="nl-NL" sz="2800" dirty="0"/>
              <a:t> a </a:t>
            </a:r>
            <a:r>
              <a:rPr lang="nl-NL" sz="2800" dirty="0" err="1"/>
              <a:t>csv</a:t>
            </a:r>
            <a:r>
              <a:rPr lang="nl-NL" sz="2800" dirty="0"/>
              <a:t> file </a:t>
            </a:r>
            <a:r>
              <a:rPr lang="nl-NL" sz="2800" dirty="0" err="1"/>
              <a:t>into</a:t>
            </a:r>
            <a:r>
              <a:rPr lang="nl-NL" sz="2800" dirty="0"/>
              <a:t> a dataframe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nl-NL" sz="2800" dirty="0"/>
          </a:p>
          <a:p>
            <a:pPr lvl="2"/>
            <a:endParaRPr lang="nl-NL" sz="2200" dirty="0"/>
          </a:p>
          <a:p>
            <a:pPr lvl="2"/>
            <a:endParaRPr lang="nl-NL" sz="2200" dirty="0"/>
          </a:p>
          <a:p>
            <a:pPr lvl="2"/>
            <a:endParaRPr lang="nl-NL" sz="2200" dirty="0"/>
          </a:p>
          <a:p>
            <a:pPr lvl="2"/>
            <a:endParaRPr lang="nl-NL" sz="2200" dirty="0"/>
          </a:p>
          <a:p>
            <a:pPr lvl="2"/>
            <a:endParaRPr lang="nl-NL" sz="2200" dirty="0"/>
          </a:p>
          <a:p>
            <a:pPr marL="228600" lvl="2" indent="-228600">
              <a:buFont typeface="Arial" panose="020B0604020202020204" pitchFamily="34" charset="0"/>
              <a:buChar char="•"/>
            </a:pPr>
            <a:r>
              <a:rPr lang="nl-NL" sz="2800" dirty="0"/>
              <a:t>More options </a:t>
            </a:r>
            <a:r>
              <a:rPr lang="nl-NL" sz="2800" dirty="0" err="1"/>
              <a:t>can</a:t>
            </a:r>
            <a:r>
              <a:rPr lang="nl-NL" sz="2800" dirty="0"/>
              <a:t> </a:t>
            </a:r>
            <a:r>
              <a:rPr lang="nl-NL" sz="2800" dirty="0" err="1"/>
              <a:t>be</a:t>
            </a:r>
            <a:r>
              <a:rPr lang="nl-NL" sz="2800" dirty="0"/>
              <a:t> found in </a:t>
            </a:r>
            <a:r>
              <a:rPr lang="nl-NL" sz="2800" dirty="0" err="1"/>
              <a:t>Pandas</a:t>
            </a:r>
            <a:r>
              <a:rPr lang="nl-NL" sz="2800" dirty="0"/>
              <a:t> </a:t>
            </a:r>
            <a:r>
              <a:rPr lang="nl-NL" sz="2800" dirty="0" err="1"/>
              <a:t>documentation</a:t>
            </a:r>
            <a:endParaRPr lang="nl-NL" sz="2800" dirty="0"/>
          </a:p>
          <a:p>
            <a:pPr marL="228600" lvl="2" indent="-228600">
              <a:buFont typeface="Arial" panose="020B0604020202020204" pitchFamily="34" charset="0"/>
              <a:buChar char="•"/>
            </a:pPr>
            <a:r>
              <a:rPr lang="nl-NL" sz="2800" dirty="0" err="1"/>
              <a:t>Remeber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import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pandas</a:t>
            </a:r>
            <a:r>
              <a:rPr lang="nl-NL" sz="2800" dirty="0"/>
              <a:t> </a:t>
            </a:r>
            <a:r>
              <a:rPr lang="nl-NL" sz="2800" dirty="0" err="1"/>
              <a:t>library</a:t>
            </a:r>
            <a:r>
              <a:rPr lang="nl-NL" sz="2800" dirty="0"/>
              <a:t> as </a:t>
            </a:r>
            <a:r>
              <a:rPr lang="nl-NL" sz="2800" dirty="0" err="1"/>
              <a:t>pd</a:t>
            </a:r>
            <a:endParaRPr lang="nl-NL" sz="2800" dirty="0"/>
          </a:p>
          <a:p>
            <a:pPr lvl="2"/>
            <a:endParaRPr lang="nl-N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092092-8263-7715-6B7A-52B7CE23671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 DataFrame from CSV Files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91BDF85-727B-8658-8CDF-A70D9B413E3A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62423C32-F058-420B-B6DD-01358FA053ED}"/>
              </a:ext>
            </a:extLst>
          </p:cNvPr>
          <p:cNvSpPr/>
          <p:nvPr/>
        </p:nvSpPr>
        <p:spPr>
          <a:xfrm>
            <a:off x="1030924" y="1972244"/>
            <a:ext cx="10515600" cy="10267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 lvl="2" indent="354013"/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df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pd.read_csv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('file.csv’)	#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often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works</a:t>
            </a:r>
            <a:endParaRPr lang="nl-NL" sz="2800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31E6C5E1-55EA-A004-937D-FEB5187CBADC}"/>
              </a:ext>
            </a:extLst>
          </p:cNvPr>
          <p:cNvSpPr/>
          <p:nvPr/>
        </p:nvSpPr>
        <p:spPr>
          <a:xfrm>
            <a:off x="1030921" y="3858976"/>
            <a:ext cx="10515599" cy="17156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indent="-450850"/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df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pd.read_csv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('movies.csv', header=0,</a:t>
            </a:r>
          </a:p>
          <a:p>
            <a:pPr lvl="2" indent="-450850"/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index_col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=0,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quotechar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='"',sep=",",</a:t>
            </a:r>
          </a:p>
          <a:p>
            <a:pPr lvl="2" indent="-450850"/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na_values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['na', '-', '.', ‘’])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22BB8-4D8E-352A-2572-36E8AC4C4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127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EF73FA3-9512-1FEA-718F-441A7C365D8B}"/>
              </a:ext>
            </a:extLst>
          </p:cNvPr>
          <p:cNvSpPr txBox="1">
            <a:spLocks/>
          </p:cNvSpPr>
          <p:nvPr/>
        </p:nvSpPr>
        <p:spPr>
          <a:xfrm>
            <a:off x="659122" y="1295560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Each</a:t>
            </a:r>
            <a:r>
              <a:rPr lang="nl-NL" dirty="0"/>
              <a:t> Excel sheet in a </a:t>
            </a:r>
            <a:r>
              <a:rPr lang="nl-NL" dirty="0" err="1"/>
              <a:t>Pandas</a:t>
            </a:r>
            <a:r>
              <a:rPr lang="nl-NL" dirty="0"/>
              <a:t> dataframe</a:t>
            </a:r>
          </a:p>
          <a:p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The parse() method takes many arguments like </a:t>
            </a:r>
            <a:r>
              <a:rPr lang="en-US" dirty="0" err="1"/>
              <a:t>read_csv</a:t>
            </a:r>
            <a:r>
              <a:rPr lang="en-US" dirty="0"/>
              <a:t>().</a:t>
            </a:r>
          </a:p>
          <a:p>
            <a:r>
              <a:rPr lang="en-US" dirty="0"/>
              <a:t> Refer to the pandas documentation</a:t>
            </a:r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40FE0421-F0ED-66D7-38CA-441234891980}"/>
              </a:ext>
            </a:extLst>
          </p:cNvPr>
          <p:cNvSpPr/>
          <p:nvPr/>
        </p:nvSpPr>
        <p:spPr>
          <a:xfrm>
            <a:off x="659122" y="1915103"/>
            <a:ext cx="10362446" cy="21792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3550" lvl="2"/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workbook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pd.ExcelFile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('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movies.xlsx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’)</a:t>
            </a:r>
          </a:p>
          <a:p>
            <a:pPr marL="463550" lvl="2"/>
            <a:endParaRPr lang="nl-NL" sz="2800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63550" lvl="2"/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df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workbook.parse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workbook.sheet_names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[0])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8CC59F-ADC1-449B-7E18-7F8EB7561CE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 DataFrame from EXCEL Files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08E25-D790-D9D0-96FA-4B1161591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023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5F6D-FCB4-2709-B073-3E22DE2CCF2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455BDF4-9353-E32D-0F26-5BED9129180E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69AA991-6339-DFFA-5195-B44DC613A313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Consider the movies dataset extracted from </a:t>
            </a:r>
            <a:r>
              <a:rPr lang="en-US" altLang="en-US" dirty="0" err="1"/>
              <a:t>imdb</a:t>
            </a:r>
            <a:r>
              <a:rPr lang="en-US" altLang="en-US" dirty="0"/>
              <a:t> dataset</a:t>
            </a:r>
          </a:p>
          <a:p>
            <a:r>
              <a:rPr lang="en-US" altLang="en-US" dirty="0"/>
              <a:t>Start by reading the csv file</a:t>
            </a:r>
          </a:p>
          <a:p>
            <a:pPr marL="0" indent="0">
              <a:buNone/>
            </a:pPr>
            <a:r>
              <a:rPr lang="nl-NL" sz="2200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endParaRPr lang="nl-NL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r>
              <a:rPr lang="nl-NL" dirty="0"/>
              <a:t>Extract sub-</a:t>
            </a:r>
            <a:r>
              <a:rPr lang="nl-NL" dirty="0" err="1"/>
              <a:t>table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dataframe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DE4F663-F9BD-43C7-EB74-8D9E3C3AF202}"/>
              </a:ext>
            </a:extLst>
          </p:cNvPr>
          <p:cNvSpPr/>
          <p:nvPr/>
        </p:nvSpPr>
        <p:spPr>
          <a:xfrm>
            <a:off x="1128157" y="4310742"/>
            <a:ext cx="8514607" cy="21634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indent="-450850"/>
            <a:r>
              <a:rPr lang="nl-NL" sz="2200" dirty="0" err="1">
                <a:solidFill>
                  <a:schemeClr val="tx1"/>
                </a:solidFill>
              </a:rPr>
              <a:t>df.info</a:t>
            </a:r>
            <a:r>
              <a:rPr lang="nl-NL" sz="2200" dirty="0">
                <a:solidFill>
                  <a:schemeClr val="tx1"/>
                </a:solidFill>
              </a:rPr>
              <a:t>()                           # index &amp; data types</a:t>
            </a:r>
          </a:p>
          <a:p>
            <a:pPr lvl="2" indent="-450850"/>
            <a:r>
              <a:rPr lang="nl-NL" sz="2200" dirty="0">
                <a:solidFill>
                  <a:schemeClr val="tx1"/>
                </a:solidFill>
              </a:rPr>
              <a:t>n = 4</a:t>
            </a:r>
          </a:p>
          <a:p>
            <a:pPr lvl="2" indent="-450850"/>
            <a:r>
              <a:rPr lang="nl-NL" sz="2200" dirty="0" err="1">
                <a:solidFill>
                  <a:schemeClr val="tx1"/>
                </a:solidFill>
              </a:rPr>
              <a:t>dfh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df.head</a:t>
            </a:r>
            <a:r>
              <a:rPr lang="nl-NL" sz="2200" dirty="0">
                <a:solidFill>
                  <a:schemeClr val="tx1"/>
                </a:solidFill>
              </a:rPr>
              <a:t>(n)             # get first n </a:t>
            </a:r>
            <a:r>
              <a:rPr lang="nl-NL" sz="2200" dirty="0" err="1">
                <a:solidFill>
                  <a:schemeClr val="tx1"/>
                </a:solidFill>
              </a:rPr>
              <a:t>rows</a:t>
            </a:r>
            <a:endParaRPr lang="nl-NL" sz="2200" dirty="0">
              <a:solidFill>
                <a:schemeClr val="tx1"/>
              </a:solidFill>
            </a:endParaRPr>
          </a:p>
          <a:p>
            <a:pPr lvl="2" indent="-450850"/>
            <a:r>
              <a:rPr lang="nl-NL" sz="2200" dirty="0" err="1">
                <a:solidFill>
                  <a:schemeClr val="tx1"/>
                </a:solidFill>
              </a:rPr>
              <a:t>dft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df.tail</a:t>
            </a:r>
            <a:r>
              <a:rPr lang="nl-NL" sz="2200" dirty="0">
                <a:solidFill>
                  <a:schemeClr val="tx1"/>
                </a:solidFill>
              </a:rPr>
              <a:t>(n)                 # get last n </a:t>
            </a:r>
            <a:r>
              <a:rPr lang="nl-NL" sz="2200" dirty="0" err="1">
                <a:solidFill>
                  <a:schemeClr val="tx1"/>
                </a:solidFill>
              </a:rPr>
              <a:t>rows</a:t>
            </a:r>
            <a:endParaRPr lang="nl-NL" sz="2200" dirty="0">
              <a:solidFill>
                <a:schemeClr val="tx1"/>
              </a:solidFill>
            </a:endParaRPr>
          </a:p>
          <a:p>
            <a:pPr lvl="2" indent="-450850"/>
            <a:r>
              <a:rPr lang="nl-NL" sz="2200" dirty="0" err="1">
                <a:solidFill>
                  <a:schemeClr val="tx1"/>
                </a:solidFill>
              </a:rPr>
              <a:t>dfs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df.describe</a:t>
            </a:r>
            <a:r>
              <a:rPr lang="nl-NL" sz="2200" dirty="0">
                <a:solidFill>
                  <a:schemeClr val="tx1"/>
                </a:solidFill>
              </a:rPr>
              <a:t>()          # summary </a:t>
            </a:r>
            <a:r>
              <a:rPr lang="nl-NL" sz="2200" dirty="0" err="1">
                <a:solidFill>
                  <a:schemeClr val="tx1"/>
                </a:solidFill>
              </a:rPr>
              <a:t>stats</a:t>
            </a:r>
            <a:r>
              <a:rPr lang="nl-NL" sz="2200" dirty="0">
                <a:solidFill>
                  <a:schemeClr val="tx1"/>
                </a:solidFill>
              </a:rPr>
              <a:t> cols</a:t>
            </a:r>
          </a:p>
          <a:p>
            <a:pPr lvl="2" indent="-450850"/>
            <a:r>
              <a:rPr lang="nl-NL" sz="2200" dirty="0" err="1">
                <a:solidFill>
                  <a:schemeClr val="tx1"/>
                </a:solidFill>
              </a:rPr>
              <a:t>top_left_corner_df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df.iloc</a:t>
            </a:r>
            <a:r>
              <a:rPr lang="nl-NL" sz="2200" dirty="0">
                <a:solidFill>
                  <a:schemeClr val="tx1"/>
                </a:solidFill>
              </a:rPr>
              <a:t>[:5, :5]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A83600A5-C08E-8589-789F-FA97146430B7}"/>
              </a:ext>
            </a:extLst>
          </p:cNvPr>
          <p:cNvSpPr/>
          <p:nvPr/>
        </p:nvSpPr>
        <p:spPr>
          <a:xfrm>
            <a:off x="1128157" y="2472609"/>
            <a:ext cx="8514607" cy="10981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63550"/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df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pd.read_csv</a:t>
            </a:r>
            <a:r>
              <a:rPr lang="nl-NL" sz="2200" dirty="0">
                <a:solidFill>
                  <a:schemeClr val="tx1"/>
                </a:solidFill>
              </a:rPr>
              <a:t>(</a:t>
            </a:r>
            <a:r>
              <a:rPr lang="nl-NL" sz="2200" dirty="0" err="1">
                <a:solidFill>
                  <a:schemeClr val="tx1"/>
                </a:solidFill>
              </a:rPr>
              <a:t>filepath_or_buffer</a:t>
            </a:r>
            <a:r>
              <a:rPr lang="nl-NL" sz="2200" dirty="0">
                <a:solidFill>
                  <a:schemeClr val="tx1"/>
                </a:solidFill>
              </a:rPr>
              <a:t> = '</a:t>
            </a:r>
            <a:r>
              <a:rPr lang="nl-NL" sz="2200" dirty="0" err="1">
                <a:solidFill>
                  <a:schemeClr val="tx1"/>
                </a:solidFill>
              </a:rPr>
              <a:t>movies.csv</a:t>
            </a:r>
            <a:r>
              <a:rPr lang="nl-NL" sz="2200" dirty="0">
                <a:solidFill>
                  <a:schemeClr val="tx1"/>
                </a:solidFill>
              </a:rPr>
              <a:t>', </a:t>
            </a:r>
            <a:r>
              <a:rPr lang="nl-NL" sz="2200" dirty="0" err="1">
                <a:solidFill>
                  <a:schemeClr val="tx1"/>
                </a:solidFill>
              </a:rPr>
              <a:t>delimiter</a:t>
            </a:r>
            <a:r>
              <a:rPr lang="nl-NL" sz="2200" dirty="0">
                <a:solidFill>
                  <a:schemeClr val="tx1"/>
                </a:solidFill>
              </a:rPr>
              <a:t>=',', </a:t>
            </a:r>
          </a:p>
          <a:p>
            <a:r>
              <a:rPr lang="nl-NL" sz="2200" dirty="0">
                <a:solidFill>
                  <a:schemeClr val="tx1"/>
                </a:solidFill>
              </a:rPr>
              <a:t>                 doublequote=True, </a:t>
            </a:r>
            <a:r>
              <a:rPr lang="nl-NL" sz="2200" dirty="0" err="1">
                <a:solidFill>
                  <a:schemeClr val="tx1"/>
                </a:solidFill>
              </a:rPr>
              <a:t>quotechar</a:t>
            </a:r>
            <a:r>
              <a:rPr lang="nl-NL" sz="2200" dirty="0">
                <a:solidFill>
                  <a:schemeClr val="tx1"/>
                </a:solidFill>
              </a:rPr>
              <a:t>='"',</a:t>
            </a:r>
            <a:r>
              <a:rPr lang="nl-NL" sz="2200" dirty="0" err="1">
                <a:solidFill>
                  <a:schemeClr val="tx1"/>
                </a:solidFill>
              </a:rPr>
              <a:t>na_values</a:t>
            </a:r>
            <a:r>
              <a:rPr lang="nl-NL" sz="2200" dirty="0">
                <a:solidFill>
                  <a:schemeClr val="tx1"/>
                </a:solidFill>
              </a:rPr>
              <a:t> = ['na', '-', '.', ''], </a:t>
            </a:r>
          </a:p>
          <a:p>
            <a:r>
              <a:rPr lang="nl-NL" sz="2200" dirty="0">
                <a:solidFill>
                  <a:schemeClr val="tx1"/>
                </a:solidFill>
              </a:rPr>
              <a:t>                 </a:t>
            </a:r>
            <a:r>
              <a:rPr lang="nl-NL" sz="2200" dirty="0" err="1">
                <a:solidFill>
                  <a:schemeClr val="tx1"/>
                </a:solidFill>
              </a:rPr>
              <a:t>quoting</a:t>
            </a:r>
            <a:r>
              <a:rPr lang="nl-NL" sz="2200" dirty="0">
                <a:solidFill>
                  <a:schemeClr val="tx1"/>
                </a:solidFill>
              </a:rPr>
              <a:t>=</a:t>
            </a:r>
            <a:r>
              <a:rPr lang="nl-NL" sz="2200" dirty="0" err="1">
                <a:solidFill>
                  <a:schemeClr val="tx1"/>
                </a:solidFill>
              </a:rPr>
              <a:t>csv.QUOTE_ALL</a:t>
            </a:r>
            <a:r>
              <a:rPr lang="nl-NL" sz="2200" dirty="0">
                <a:solidFill>
                  <a:schemeClr val="tx1"/>
                </a:solidFill>
              </a:rPr>
              <a:t>, </a:t>
            </a:r>
            <a:r>
              <a:rPr lang="nl-NL" sz="2200" dirty="0" err="1">
                <a:solidFill>
                  <a:schemeClr val="tx1"/>
                </a:solidFill>
              </a:rPr>
              <a:t>encoding</a:t>
            </a:r>
            <a:r>
              <a:rPr lang="nl-NL" sz="2200" dirty="0">
                <a:solidFill>
                  <a:schemeClr val="tx1"/>
                </a:solidFill>
              </a:rPr>
              <a:t> = "ISO-8859-1")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47EC3-4CE6-1A09-65B4-42D1303C7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5483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D0C-CF5A-1E3D-FC07-89B6DC97AF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from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81BFCB5-4E15-9135-0800-D36713401C94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ED99177-E047-02A9-FAA5-6C62C0ED1532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Extarct</a:t>
            </a:r>
            <a:r>
              <a:rPr lang="en-US" altLang="en-US" dirty="0"/>
              <a:t> row number 0</a:t>
            </a:r>
          </a:p>
          <a:p>
            <a:pPr marL="0" indent="0">
              <a:buNone/>
            </a:pPr>
            <a:r>
              <a:rPr lang="nl-NL" sz="2200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endParaRPr lang="nl-NL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nl-NL" dirty="0"/>
          </a:p>
          <a:p>
            <a:r>
              <a:rPr lang="nl-NL" dirty="0"/>
              <a:t>Extract </a:t>
            </a:r>
            <a:r>
              <a:rPr lang="nl-NL" dirty="0" err="1"/>
              <a:t>the</a:t>
            </a:r>
            <a:r>
              <a:rPr lang="nl-NL" dirty="0"/>
              <a:t> column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 of directors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B28CB43C-7E1F-4E97-6A78-CC9CAEF3EC26}"/>
              </a:ext>
            </a:extLst>
          </p:cNvPr>
          <p:cNvSpPr/>
          <p:nvPr/>
        </p:nvSpPr>
        <p:spPr>
          <a:xfrm>
            <a:off x="1679750" y="4412111"/>
            <a:ext cx="8304006" cy="8933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indent="-914400"/>
            <a:r>
              <a:rPr lang="nl-NL" sz="2200" dirty="0" err="1">
                <a:solidFill>
                  <a:schemeClr val="tx1"/>
                </a:solidFill>
              </a:rPr>
              <a:t>df.director_name</a:t>
            </a:r>
            <a:r>
              <a:rPr lang="nl-NL" sz="2200" dirty="0">
                <a:solidFill>
                  <a:schemeClr val="tx1"/>
                </a:solidFill>
              </a:rPr>
              <a:t>     #  OR</a:t>
            </a:r>
          </a:p>
          <a:p>
            <a:pPr lvl="2" indent="-914400"/>
            <a:r>
              <a:rPr lang="nl-NL" sz="2200" dirty="0" err="1">
                <a:solidFill>
                  <a:schemeClr val="tx1"/>
                </a:solidFill>
              </a:rPr>
              <a:t>df</a:t>
            </a:r>
            <a:r>
              <a:rPr lang="nl-NL" sz="2200" dirty="0">
                <a:solidFill>
                  <a:schemeClr val="tx1"/>
                </a:solidFill>
              </a:rPr>
              <a:t>["</a:t>
            </a:r>
            <a:r>
              <a:rPr lang="nl-NL" sz="2200" dirty="0" err="1">
                <a:solidFill>
                  <a:schemeClr val="tx1"/>
                </a:solidFill>
              </a:rPr>
              <a:t>director_name</a:t>
            </a:r>
            <a:r>
              <a:rPr lang="nl-NL" sz="22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51824A23-C86B-FFFC-8222-8C0F3651DE77}"/>
              </a:ext>
            </a:extLst>
          </p:cNvPr>
          <p:cNvSpPr/>
          <p:nvPr/>
        </p:nvSpPr>
        <p:spPr>
          <a:xfrm>
            <a:off x="1679750" y="2211953"/>
            <a:ext cx="8304006" cy="10981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>
                <a:solidFill>
                  <a:schemeClr val="tx1"/>
                </a:solidFill>
              </a:rPr>
              <a:t>row1 </a:t>
            </a:r>
            <a:r>
              <a:rPr lang="nl-NL" sz="2200" b="1" dirty="0">
                <a:solidFill>
                  <a:schemeClr val="tx1"/>
                </a:solidFill>
              </a:rPr>
              <a:t>=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df.iloc</a:t>
            </a:r>
            <a:r>
              <a:rPr lang="nl-NL" sz="2200" dirty="0">
                <a:solidFill>
                  <a:schemeClr val="tx1"/>
                </a:solidFill>
              </a:rPr>
              <a:t>[0,:]     #</a:t>
            </a:r>
            <a:r>
              <a:rPr lang="nl-NL" sz="2200" dirty="0" err="1">
                <a:solidFill>
                  <a:schemeClr val="tx1"/>
                </a:solidFill>
              </a:rPr>
              <a:t>You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may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ignore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adding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the</a:t>
            </a:r>
            <a:r>
              <a:rPr lang="nl-NL" sz="2200" dirty="0">
                <a:solidFill>
                  <a:schemeClr val="tx1"/>
                </a:solidFill>
              </a:rPr>
              <a:t> :</a:t>
            </a:r>
          </a:p>
          <a:p>
            <a:r>
              <a:rPr lang="nl-NL" sz="2200" dirty="0">
                <a:solidFill>
                  <a:schemeClr val="tx1"/>
                </a:solidFill>
              </a:rPr>
              <a:t>row1 = </a:t>
            </a:r>
            <a:r>
              <a:rPr lang="nl-NL" sz="2200" dirty="0" err="1">
                <a:solidFill>
                  <a:schemeClr val="tx1"/>
                </a:solidFill>
              </a:rPr>
              <a:t>df.iloc</a:t>
            </a:r>
            <a:r>
              <a:rPr lang="nl-NL" sz="2200" dirty="0">
                <a:solidFill>
                  <a:schemeClr val="tx1"/>
                </a:solidFill>
              </a:rPr>
              <a:t>[0]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B2161-593B-B31E-11B2-B92F16716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56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F305-A87F-0624-0D97-39EBEE07E2D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from Dataframes (Cont.)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E7EBEB9-EE25-C478-DCA0-8EC4CF666EE8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ABF7757-6C88-B59D-1EE9-63CA28CF014F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7585272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Extract set of </a:t>
            </a:r>
            <a:r>
              <a:rPr lang="nl-NL" dirty="0" err="1"/>
              <a:t>rows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Extract set of columns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: </a:t>
            </a:r>
            <a:r>
              <a:rPr lang="nl-NL" dirty="0" err="1"/>
              <a:t>df.columns</a:t>
            </a:r>
            <a:r>
              <a:rPr lang="nl-NL" dirty="0"/>
              <a:t> is a vector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attributes</a:t>
            </a:r>
            <a:r>
              <a:rPr lang="nl-NL" dirty="0"/>
              <a:t>’ </a:t>
            </a:r>
            <a:r>
              <a:rPr lang="nl-NL" dirty="0" err="1"/>
              <a:t>names</a:t>
            </a:r>
            <a:endParaRPr lang="nl-NL" dirty="0"/>
          </a:p>
          <a:p>
            <a:endParaRPr lang="nl-NL" dirty="0"/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6337AD1E-5DC2-39AE-2751-342470DC2904}"/>
              </a:ext>
            </a:extLst>
          </p:cNvPr>
          <p:cNvSpPr/>
          <p:nvPr/>
        </p:nvSpPr>
        <p:spPr>
          <a:xfrm>
            <a:off x="964962" y="2274337"/>
            <a:ext cx="9856047" cy="8933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>
                <a:solidFill>
                  <a:schemeClr val="tx1"/>
                </a:solidFill>
              </a:rPr>
              <a:t>Rows_set1 = </a:t>
            </a:r>
            <a:r>
              <a:rPr lang="nl-NL" sz="2200" dirty="0" err="1">
                <a:solidFill>
                  <a:schemeClr val="tx1"/>
                </a:solidFill>
              </a:rPr>
              <a:t>df.iloc</a:t>
            </a:r>
            <a:r>
              <a:rPr lang="nl-NL" sz="2200">
                <a:solidFill>
                  <a:schemeClr val="tx1"/>
                </a:solidFill>
              </a:rPr>
              <a:t>[5:10, </a:t>
            </a:r>
            <a:r>
              <a:rPr lang="nl-NL" sz="2200" dirty="0">
                <a:solidFill>
                  <a:schemeClr val="tx1"/>
                </a:solidFill>
              </a:rPr>
              <a:t>]           # </a:t>
            </a:r>
            <a:r>
              <a:rPr lang="nl-NL" sz="2200" dirty="0" err="1">
                <a:solidFill>
                  <a:schemeClr val="tx1"/>
                </a:solidFill>
              </a:rPr>
              <a:t>Extracts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rows</a:t>
            </a:r>
            <a:r>
              <a:rPr lang="nl-NL" sz="2200" dirty="0">
                <a:solidFill>
                  <a:schemeClr val="tx1"/>
                </a:solidFill>
              </a:rPr>
              <a:t> 5,6,7,8, </a:t>
            </a:r>
            <a:r>
              <a:rPr lang="nl-NL" sz="2200" dirty="0" err="1">
                <a:solidFill>
                  <a:schemeClr val="tx1"/>
                </a:solidFill>
              </a:rPr>
              <a:t>and</a:t>
            </a:r>
            <a:r>
              <a:rPr lang="nl-NL" sz="2200" dirty="0">
                <a:solidFill>
                  <a:schemeClr val="tx1"/>
                </a:solidFill>
              </a:rPr>
              <a:t> 9</a:t>
            </a:r>
          </a:p>
          <a:p>
            <a:r>
              <a:rPr lang="nl-NL" sz="2200" dirty="0">
                <a:solidFill>
                  <a:schemeClr val="tx1"/>
                </a:solidFill>
              </a:rPr>
              <a:t>Rows_set2 = </a:t>
            </a:r>
            <a:r>
              <a:rPr lang="nl-NL" sz="2200" dirty="0" err="1">
                <a:solidFill>
                  <a:schemeClr val="tx1"/>
                </a:solidFill>
              </a:rPr>
              <a:t>df.iloc</a:t>
            </a:r>
            <a:r>
              <a:rPr lang="nl-NL" sz="2200" dirty="0">
                <a:solidFill>
                  <a:schemeClr val="tx1"/>
                </a:solidFill>
              </a:rPr>
              <a:t>[[5,6,8,10], ]     # </a:t>
            </a:r>
            <a:r>
              <a:rPr lang="nl-NL" sz="2200" dirty="0" err="1">
                <a:solidFill>
                  <a:schemeClr val="tx1"/>
                </a:solidFill>
              </a:rPr>
              <a:t>Extracts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rows</a:t>
            </a:r>
            <a:r>
              <a:rPr lang="nl-NL" sz="2200" dirty="0">
                <a:solidFill>
                  <a:schemeClr val="tx1"/>
                </a:solidFill>
              </a:rPr>
              <a:t> 5,6,8, </a:t>
            </a:r>
            <a:r>
              <a:rPr lang="nl-NL" sz="2200" dirty="0" err="1">
                <a:solidFill>
                  <a:schemeClr val="tx1"/>
                </a:solidFill>
              </a:rPr>
              <a:t>and</a:t>
            </a:r>
            <a:r>
              <a:rPr lang="nl-NL" sz="2200" dirty="0">
                <a:solidFill>
                  <a:schemeClr val="tx1"/>
                </a:solidFill>
              </a:rPr>
              <a:t> 10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C524DE33-7E64-C32B-B4EC-1A0ED1BC6759}"/>
              </a:ext>
            </a:extLst>
          </p:cNvPr>
          <p:cNvSpPr/>
          <p:nvPr/>
        </p:nvSpPr>
        <p:spPr>
          <a:xfrm>
            <a:off x="964962" y="4087035"/>
            <a:ext cx="9856047" cy="12852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cols_set1 = df[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[5:10]][:]</a:t>
            </a:r>
            <a:r>
              <a:rPr lang="nl-NL" sz="2200" dirty="0">
                <a:solidFill>
                  <a:schemeClr val="tx1"/>
                </a:solidFill>
              </a:rPr>
              <a:t>           # </a:t>
            </a:r>
            <a:r>
              <a:rPr lang="nl-NL" sz="2200" dirty="0" err="1">
                <a:solidFill>
                  <a:schemeClr val="tx1"/>
                </a:solidFill>
              </a:rPr>
              <a:t>Extracts</a:t>
            </a:r>
            <a:r>
              <a:rPr lang="nl-NL" sz="2200" dirty="0">
                <a:solidFill>
                  <a:schemeClr val="tx1"/>
                </a:solidFill>
              </a:rPr>
              <a:t> columns 5,6,7,8, </a:t>
            </a:r>
            <a:r>
              <a:rPr lang="nl-NL" sz="2200" dirty="0" err="1">
                <a:solidFill>
                  <a:schemeClr val="tx1"/>
                </a:solidFill>
              </a:rPr>
              <a:t>and</a:t>
            </a:r>
            <a:r>
              <a:rPr lang="nl-NL" sz="2200" dirty="0">
                <a:solidFill>
                  <a:schemeClr val="tx1"/>
                </a:solidFill>
              </a:rPr>
              <a:t> 9</a:t>
            </a:r>
          </a:p>
          <a:p>
            <a:r>
              <a:rPr lang="nl-NL" sz="2200" dirty="0">
                <a:solidFill>
                  <a:schemeClr val="tx1"/>
                </a:solidFill>
              </a:rPr>
              <a:t>cols_set2 = </a:t>
            </a:r>
            <a:r>
              <a:rPr lang="nl-NL" sz="2200" dirty="0" err="1">
                <a:solidFill>
                  <a:schemeClr val="tx1"/>
                </a:solidFill>
              </a:rPr>
              <a:t>df</a:t>
            </a:r>
            <a:r>
              <a:rPr lang="nl-NL" sz="2200" dirty="0">
                <a:solidFill>
                  <a:schemeClr val="tx1"/>
                </a:solidFill>
              </a:rPr>
              <a:t>[</a:t>
            </a:r>
            <a:r>
              <a:rPr lang="nl-NL" sz="2200" dirty="0" err="1">
                <a:solidFill>
                  <a:schemeClr val="tx1"/>
                </a:solidFill>
              </a:rPr>
              <a:t>df.columns</a:t>
            </a:r>
            <a:r>
              <a:rPr lang="nl-NL" sz="2200" dirty="0">
                <a:solidFill>
                  <a:schemeClr val="tx1"/>
                </a:solidFill>
              </a:rPr>
              <a:t>[[5,7,9]]][:]     # </a:t>
            </a:r>
            <a:r>
              <a:rPr lang="nl-NL" sz="2200" dirty="0" err="1">
                <a:solidFill>
                  <a:schemeClr val="tx1"/>
                </a:solidFill>
              </a:rPr>
              <a:t>Extracts</a:t>
            </a:r>
            <a:r>
              <a:rPr lang="nl-NL" sz="2200" dirty="0">
                <a:solidFill>
                  <a:schemeClr val="tx1"/>
                </a:solidFill>
              </a:rPr>
              <a:t> columns 5,7, </a:t>
            </a:r>
            <a:r>
              <a:rPr lang="nl-NL" sz="2200" dirty="0" err="1">
                <a:solidFill>
                  <a:schemeClr val="tx1"/>
                </a:solidFill>
              </a:rPr>
              <a:t>and</a:t>
            </a:r>
            <a:r>
              <a:rPr lang="nl-NL" sz="2200" dirty="0">
                <a:solidFill>
                  <a:schemeClr val="tx1"/>
                </a:solidFill>
              </a:rPr>
              <a:t> 9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col_set3 = df[['actor_3_facebook_likes', 'actor_1_facebook_likes', '</a:t>
            </a:r>
            <a:r>
              <a:rPr lang="en-US" sz="2200" dirty="0" err="1">
                <a:solidFill>
                  <a:schemeClr val="tx1"/>
                </a:solidFill>
              </a:rPr>
              <a:t>content_rating</a:t>
            </a:r>
            <a:r>
              <a:rPr lang="en-US" sz="2200" dirty="0">
                <a:solidFill>
                  <a:schemeClr val="tx1"/>
                </a:solidFill>
              </a:rPr>
              <a:t>']]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71473-E8C9-0BA4-4DA1-36FEE4D97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13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D02C08-0D4D-4FEF-D391-771FABAC8F19}"/>
              </a:ext>
            </a:extLst>
          </p:cNvPr>
          <p:cNvSpPr txBox="1">
            <a:spLocks/>
          </p:cNvSpPr>
          <p:nvPr/>
        </p:nvSpPr>
        <p:spPr>
          <a:xfrm>
            <a:off x="1202028" y="262026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Course Overview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31D686-1F3F-5ED6-933B-77992602BCB8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40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AF3A-7DE1-FFD0-0F3C-1CA53E4C35F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from Dataframes (Cont.)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0D5EFA8-8270-5CCE-BC7F-986B8EDE6764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C842EC1-8F41-DDB7-96D7-3D8093AAA218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Extract set of </a:t>
            </a:r>
            <a:r>
              <a:rPr lang="nl-NL" dirty="0" err="1"/>
              <a:t>rows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condition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thing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iloc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: </a:t>
            </a:r>
            <a:r>
              <a:rPr lang="nl-NL" dirty="0" err="1"/>
              <a:t>iloc</a:t>
            </a:r>
            <a:r>
              <a:rPr lang="nl-NL" dirty="0"/>
              <a:t> </a:t>
            </a: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numerical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indexes</a:t>
            </a:r>
            <a:endParaRPr lang="nl-NL" dirty="0"/>
          </a:p>
          <a:p>
            <a:endParaRPr lang="nl-NL" dirty="0"/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ABD04F3E-A08E-0AE3-F04D-675265BBF1A5}"/>
              </a:ext>
            </a:extLst>
          </p:cNvPr>
          <p:cNvSpPr/>
          <p:nvPr/>
        </p:nvSpPr>
        <p:spPr>
          <a:xfrm>
            <a:off x="1370990" y="2005309"/>
            <a:ext cx="9856047" cy="8933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 err="1">
                <a:solidFill>
                  <a:schemeClr val="tx1"/>
                </a:solidFill>
              </a:rPr>
              <a:t>df.loc</a:t>
            </a:r>
            <a:r>
              <a:rPr lang="nl-NL" sz="2200" dirty="0">
                <a:solidFill>
                  <a:schemeClr val="tx1"/>
                </a:solidFill>
              </a:rPr>
              <a:t>[</a:t>
            </a:r>
            <a:r>
              <a:rPr lang="nl-NL" sz="2200" dirty="0" err="1">
                <a:solidFill>
                  <a:schemeClr val="tx1"/>
                </a:solidFill>
              </a:rPr>
              <a:t>df</a:t>
            </a:r>
            <a:r>
              <a:rPr lang="nl-NL" sz="2200" dirty="0">
                <a:solidFill>
                  <a:schemeClr val="tx1"/>
                </a:solidFill>
              </a:rPr>
              <a:t>['</a:t>
            </a:r>
            <a:r>
              <a:rPr lang="nl-NL" sz="2200" dirty="0" err="1">
                <a:solidFill>
                  <a:schemeClr val="tx1"/>
                </a:solidFill>
              </a:rPr>
              <a:t>content_rating</a:t>
            </a:r>
            <a:r>
              <a:rPr lang="nl-NL" sz="2200" dirty="0">
                <a:solidFill>
                  <a:schemeClr val="tx1"/>
                </a:solidFill>
              </a:rPr>
              <a:t>'] == 'PG-13', ['actor_1_facebook_likes', </a:t>
            </a:r>
          </a:p>
          <a:p>
            <a:r>
              <a:rPr lang="nl-NL" sz="2200" dirty="0">
                <a:solidFill>
                  <a:schemeClr val="tx1"/>
                </a:solidFill>
              </a:rPr>
              <a:t>	'actor_3_facebook_likes', 'budget']]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FEF129CF-6A37-2D62-175F-E5A81905A627}"/>
              </a:ext>
            </a:extLst>
          </p:cNvPr>
          <p:cNvSpPr/>
          <p:nvPr/>
        </p:nvSpPr>
        <p:spPr>
          <a:xfrm>
            <a:off x="1370990" y="3868036"/>
            <a:ext cx="9856047" cy="7271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df.iloc</a:t>
            </a:r>
            <a:r>
              <a:rPr lang="en-US" sz="2200" dirty="0">
                <a:solidFill>
                  <a:schemeClr val="tx1"/>
                </a:solidFill>
              </a:rPr>
              <a:t>[(df['</a:t>
            </a:r>
            <a:r>
              <a:rPr lang="en-US" sz="2200" dirty="0" err="1">
                <a:solidFill>
                  <a:schemeClr val="tx1"/>
                </a:solidFill>
              </a:rPr>
              <a:t>content_rating</a:t>
            </a:r>
            <a:r>
              <a:rPr lang="en-US" sz="2200" dirty="0">
                <a:solidFill>
                  <a:schemeClr val="tx1"/>
                </a:solidFill>
              </a:rPr>
              <a:t>'] == 'PG-13').values, [1, 3]]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0F46A-4950-6805-C78B-14B09811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456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6849-DFD9-954A-6B3A-4DBD8E8E44B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9473448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Profiling the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12762A6-3F1B-00FE-6068-2539CA631C48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9473448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53AE79B-7FA9-F8D1-0C0F-799C09208D2C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9473448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Display </a:t>
            </a:r>
            <a:r>
              <a:rPr lang="nl-NL" dirty="0" err="1"/>
              <a:t>number</a:t>
            </a:r>
            <a:r>
              <a:rPr lang="nl-NL" dirty="0"/>
              <a:t> of columns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Display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rows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non-</a:t>
            </a:r>
            <a:r>
              <a:rPr lang="nl-NL" dirty="0" err="1"/>
              <a:t>null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in </a:t>
            </a:r>
            <a:r>
              <a:rPr lang="nl-NL" dirty="0" err="1"/>
              <a:t>each</a:t>
            </a:r>
            <a:r>
              <a:rPr lang="nl-NL" dirty="0"/>
              <a:t> column (</a:t>
            </a:r>
            <a:r>
              <a:rPr lang="nl-NL" dirty="0" err="1"/>
              <a:t>attribute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6B06A0B2-44F9-6714-B299-E2527D2455D0}"/>
              </a:ext>
            </a:extLst>
          </p:cNvPr>
          <p:cNvSpPr/>
          <p:nvPr/>
        </p:nvSpPr>
        <p:spPr>
          <a:xfrm>
            <a:off x="1370990" y="2138720"/>
            <a:ext cx="8069892" cy="7271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>
                <a:solidFill>
                  <a:schemeClr val="tx1"/>
                </a:solidFill>
              </a:rPr>
              <a:t>print(</a:t>
            </a:r>
            <a:r>
              <a:rPr lang="nl-NL" sz="2200" dirty="0" err="1">
                <a:solidFill>
                  <a:schemeClr val="tx1"/>
                </a:solidFill>
              </a:rPr>
              <a:t>len</a:t>
            </a:r>
            <a:r>
              <a:rPr lang="nl-NL" sz="2200" dirty="0">
                <a:solidFill>
                  <a:schemeClr val="tx1"/>
                </a:solidFill>
              </a:rPr>
              <a:t>(</a:t>
            </a:r>
            <a:r>
              <a:rPr lang="nl-NL" sz="2200" dirty="0" err="1">
                <a:solidFill>
                  <a:schemeClr val="tx1"/>
                </a:solidFill>
              </a:rPr>
              <a:t>df.columns</a:t>
            </a:r>
            <a:r>
              <a:rPr lang="nl-NL" sz="2200" dirty="0">
                <a:solidFill>
                  <a:schemeClr val="tx1"/>
                </a:solidFill>
              </a:rPr>
              <a:t>))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8A6BD6FE-04CD-602E-78B2-B837B07E7ED4}"/>
              </a:ext>
            </a:extLst>
          </p:cNvPr>
          <p:cNvSpPr/>
          <p:nvPr/>
        </p:nvSpPr>
        <p:spPr>
          <a:xfrm>
            <a:off x="1370991" y="3595773"/>
            <a:ext cx="8069892" cy="7271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print(</a:t>
            </a:r>
            <a:r>
              <a:rPr lang="en-US" sz="2200" dirty="0" err="1">
                <a:solidFill>
                  <a:schemeClr val="tx1"/>
                </a:solidFill>
              </a:rPr>
              <a:t>len</a:t>
            </a:r>
            <a:r>
              <a:rPr lang="en-US" sz="2200" dirty="0">
                <a:solidFill>
                  <a:schemeClr val="tx1"/>
                </a:solidFill>
              </a:rPr>
              <a:t>(df))       # OR print(</a:t>
            </a:r>
            <a:r>
              <a:rPr lang="en-US" sz="2200" dirty="0" err="1">
                <a:solidFill>
                  <a:schemeClr val="tx1"/>
                </a:solidFill>
              </a:rPr>
              <a:t>len</a:t>
            </a:r>
            <a:r>
              <a:rPr lang="en-US" sz="2200" dirty="0">
                <a:solidFill>
                  <a:schemeClr val="tx1"/>
                </a:solidFill>
              </a:rPr>
              <a:t>(df[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[0]])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F51715-81F1-58EF-6BF3-8E4EEABE5BEC}"/>
              </a:ext>
            </a:extLst>
          </p:cNvPr>
          <p:cNvSpPr/>
          <p:nvPr/>
        </p:nvSpPr>
        <p:spPr>
          <a:xfrm>
            <a:off x="1370990" y="5277154"/>
            <a:ext cx="8069892" cy="7271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df.count</a:t>
            </a:r>
            <a:r>
              <a:rPr lang="en-US" sz="2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659EF1-6AA5-500A-48AB-847DE0F00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111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6500-B856-B8DE-B149-7A87845F7AB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Profiling the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5B2C53F-EC81-94FA-74A7-F0D91C96C0C3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5446E8D-27DF-4BBD-D5CF-F0ABE2FE2EA8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Display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distinct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in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attribute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Display </a:t>
            </a:r>
            <a:r>
              <a:rPr lang="nl-NL" dirty="0" err="1"/>
              <a:t>the</a:t>
            </a:r>
            <a:r>
              <a:rPr lang="nl-NL" dirty="0"/>
              <a:t> data type of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attribute</a:t>
            </a:r>
            <a:r>
              <a:rPr lang="nl-NL" dirty="0"/>
              <a:t>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2B7D2F19-C2D4-E612-860D-7FDCF92A79D2}"/>
              </a:ext>
            </a:extLst>
          </p:cNvPr>
          <p:cNvSpPr/>
          <p:nvPr/>
        </p:nvSpPr>
        <p:spPr>
          <a:xfrm>
            <a:off x="1370989" y="2353324"/>
            <a:ext cx="8865541" cy="7271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for col in  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print(col, ' has (', </a:t>
            </a:r>
            <a:r>
              <a:rPr lang="en-US" sz="2200" dirty="0" err="1">
                <a:solidFill>
                  <a:schemeClr val="tx1"/>
                </a:solidFill>
              </a:rPr>
              <a:t>len</a:t>
            </a:r>
            <a:r>
              <a:rPr lang="en-US" sz="2200" dirty="0">
                <a:solidFill>
                  <a:schemeClr val="tx1"/>
                </a:solidFill>
              </a:rPr>
              <a:t>(df[col].unique()), ') unique values')</a:t>
            </a: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BF58DC51-DA83-E734-57CA-803B32355784}"/>
              </a:ext>
            </a:extLst>
          </p:cNvPr>
          <p:cNvSpPr/>
          <p:nvPr/>
        </p:nvSpPr>
        <p:spPr>
          <a:xfrm>
            <a:off x="1370989" y="4287007"/>
            <a:ext cx="8865541" cy="12876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dataTypeSeries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df.dtypes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for </a:t>
            </a:r>
            <a:r>
              <a:rPr lang="en-US" sz="2200" dirty="0" err="1">
                <a:solidFill>
                  <a:schemeClr val="tx1"/>
                </a:solidFill>
              </a:rPr>
              <a:t>col_idx</a:t>
            </a:r>
            <a:r>
              <a:rPr lang="en-US" sz="2200" dirty="0">
                <a:solidFill>
                  <a:schemeClr val="tx1"/>
                </a:solidFill>
              </a:rPr>
              <a:t> in range(</a:t>
            </a:r>
            <a:r>
              <a:rPr lang="en-US" sz="2200" dirty="0" err="1">
                <a:solidFill>
                  <a:schemeClr val="tx1"/>
                </a:solidFill>
              </a:rPr>
              <a:t>len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)):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	print(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dirty="0" err="1">
                <a:solidFill>
                  <a:schemeClr val="tx1"/>
                </a:solidFill>
              </a:rPr>
              <a:t>col_idx</a:t>
            </a:r>
            <a:r>
              <a:rPr lang="en-US" sz="2200" dirty="0">
                <a:solidFill>
                  <a:schemeClr val="tx1"/>
                </a:solidFill>
              </a:rPr>
              <a:t>], 'has type (', </a:t>
            </a:r>
            <a:r>
              <a:rPr lang="en-US" sz="2200" dirty="0" err="1">
                <a:solidFill>
                  <a:schemeClr val="tx1"/>
                </a:solidFill>
              </a:rPr>
              <a:t>dataTypeSeries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dirty="0" err="1">
                <a:solidFill>
                  <a:schemeClr val="tx1"/>
                </a:solidFill>
              </a:rPr>
              <a:t>col_idx</a:t>
            </a:r>
            <a:r>
              <a:rPr lang="en-US" sz="2200" dirty="0">
                <a:solidFill>
                  <a:schemeClr val="tx1"/>
                </a:solidFill>
              </a:rPr>
              <a:t>], ')')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E6C98-3A27-FEEC-E221-A350EC150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806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26F-51C8-6A0A-3043-6107742CED9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902696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Profiling the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Statistical Quantities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0F1683E-C0B9-FA8A-1EDC-597BEA43CBE4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23EE45D-9CA4-48BB-C689-21DD036D14CB}"/>
              </a:ext>
            </a:extLst>
          </p:cNvPr>
          <p:cNvSpPr txBox="1">
            <a:spLocks/>
          </p:cNvSpPr>
          <p:nvPr/>
        </p:nvSpPr>
        <p:spPr>
          <a:xfrm>
            <a:off x="964962" y="1625769"/>
            <a:ext cx="9236084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Find</a:t>
            </a:r>
            <a:r>
              <a:rPr lang="nl-NL" dirty="0"/>
              <a:t> max, min,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of </a:t>
            </a:r>
            <a:r>
              <a:rPr lang="nl-NL" dirty="0" err="1"/>
              <a:t>numerical</a:t>
            </a:r>
            <a:r>
              <a:rPr lang="nl-NL" dirty="0"/>
              <a:t> </a:t>
            </a:r>
            <a:r>
              <a:rPr lang="nl-NL" dirty="0" err="1"/>
              <a:t>attributes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digits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decimal</a:t>
            </a:r>
            <a:r>
              <a:rPr lang="nl-NL" dirty="0"/>
              <a:t> point is large, </a:t>
            </a:r>
            <a:r>
              <a:rPr lang="nl-NL" dirty="0" err="1"/>
              <a:t>use</a:t>
            </a:r>
            <a:r>
              <a:rPr lang="nl-NL" dirty="0"/>
              <a:t> ‘</a:t>
            </a:r>
            <a:r>
              <a:rPr lang="nl-NL" dirty="0" err="1"/>
              <a:t>round</a:t>
            </a:r>
            <a:r>
              <a:rPr lang="nl-NL" dirty="0"/>
              <a:t>(n)’ </a:t>
            </a:r>
          </a:p>
        </p:txBody>
      </p:sp>
      <p:sp>
        <p:nvSpPr>
          <p:cNvPr id="5" name="Rectangle: Rounded Corners 9">
            <a:extLst>
              <a:ext uri="{FF2B5EF4-FFF2-40B4-BE49-F238E27FC236}">
                <a16:creationId xmlns:a16="http://schemas.microsoft.com/office/drawing/2014/main" id="{B9233D8D-65DB-EE3F-7228-C0689C4EB308}"/>
              </a:ext>
            </a:extLst>
          </p:cNvPr>
          <p:cNvSpPr/>
          <p:nvPr/>
        </p:nvSpPr>
        <p:spPr>
          <a:xfrm>
            <a:off x="1254612" y="2449434"/>
            <a:ext cx="8656784" cy="27827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2200" dirty="0">
                <a:solidFill>
                  <a:schemeClr val="tx1"/>
                </a:solidFill>
              </a:rPr>
              <a:t>for col in 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chemeClr val="tx1"/>
                </a:solidFill>
              </a:rPr>
              <a:t>       if (not (</a:t>
            </a:r>
            <a:r>
              <a:rPr lang="en-US" sz="2200" dirty="0" err="1">
                <a:solidFill>
                  <a:schemeClr val="tx1"/>
                </a:solidFill>
              </a:rPr>
              <a:t>df.dtype</a:t>
            </a:r>
            <a:r>
              <a:rPr lang="en-US" sz="2200" dirty="0">
                <a:solidFill>
                  <a:schemeClr val="tx1"/>
                </a:solidFill>
              </a:rPr>
              <a:t>[col] == 'object')):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chemeClr val="tx1"/>
                </a:solidFill>
              </a:rPr>
              <a:t>            print(col, 'has Min = ', df[col].min(), 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chemeClr val="tx1"/>
                </a:solidFill>
              </a:rPr>
              <a:t>                  'Max = ', df[col].max(), 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chemeClr val="tx1"/>
                </a:solidFill>
              </a:rPr>
              <a:t>                  'Average = ', df[col].mean())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0473-F3E6-E9A3-A086-CAB6589E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039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g10d14715c52_2_52">
            <a:extLst>
              <a:ext uri="{FF2B5EF4-FFF2-40B4-BE49-F238E27FC236}">
                <a16:creationId xmlns:a16="http://schemas.microsoft.com/office/drawing/2014/main" id="{3701D5C3-FA08-A5E7-6D98-314D32CC88F8}"/>
              </a:ext>
            </a:extLst>
          </p:cNvPr>
          <p:cNvSpPr txBox="1"/>
          <p:nvPr/>
        </p:nvSpPr>
        <p:spPr>
          <a:xfrm>
            <a:off x="4302133" y="1136711"/>
            <a:ext cx="358773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 Break </a:t>
            </a:r>
            <a:endParaRPr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201;g10d14715c52_2_52">
            <a:extLst>
              <a:ext uri="{FF2B5EF4-FFF2-40B4-BE49-F238E27FC236}">
                <a16:creationId xmlns:a16="http://schemas.microsoft.com/office/drawing/2014/main" id="{2555F9BA-A953-8EC2-48B2-DD186ABAE187}"/>
              </a:ext>
            </a:extLst>
          </p:cNvPr>
          <p:cNvCxnSpPr/>
          <p:nvPr/>
        </p:nvCxnSpPr>
        <p:spPr>
          <a:xfrm>
            <a:off x="786580" y="4959475"/>
            <a:ext cx="9730500" cy="0"/>
          </a:xfrm>
          <a:prstGeom prst="straightConnector1">
            <a:avLst/>
          </a:prstGeom>
          <a:noFill/>
          <a:ln w="95250" cap="flat" cmpd="sng">
            <a:solidFill>
              <a:srgbClr val="B0500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raphic 3" descr="Coffee with solid fill">
            <a:extLst>
              <a:ext uri="{FF2B5EF4-FFF2-40B4-BE49-F238E27FC236}">
                <a16:creationId xmlns:a16="http://schemas.microsoft.com/office/drawing/2014/main" id="{5721E79B-0589-FA03-CA1E-C348A8D09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825" y="2159669"/>
            <a:ext cx="2799806" cy="27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29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A3175D-381B-5697-D4B0-CA6BA90087CE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6082529-A986-6293-4214-89FD172CA5B6}"/>
              </a:ext>
            </a:extLst>
          </p:cNvPr>
          <p:cNvSpPr txBox="1">
            <a:spLocks/>
          </p:cNvSpPr>
          <p:nvPr/>
        </p:nvSpPr>
        <p:spPr>
          <a:xfrm>
            <a:off x="1202028" y="3796788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Part III: Visualization</a:t>
            </a:r>
            <a:endParaRPr lang="nl-NL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DA1E7BC-C677-D2A1-94A7-C178CE588EF8}"/>
              </a:ext>
            </a:extLst>
          </p:cNvPr>
          <p:cNvSpPr txBox="1">
            <a:spLocks/>
          </p:cNvSpPr>
          <p:nvPr/>
        </p:nvSpPr>
        <p:spPr>
          <a:xfrm>
            <a:off x="1069703" y="281940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Introduction to Python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2365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47C0-350D-C4A3-B66A-C77CDBEE340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Matplotlib – Scatter Plot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DDBE0-BAAF-D024-4044-87FCBB520539}"/>
              </a:ext>
            </a:extLst>
          </p:cNvPr>
          <p:cNvSpPr txBox="1"/>
          <p:nvPr/>
        </p:nvSpPr>
        <p:spPr>
          <a:xfrm>
            <a:off x="975360" y="1456281"/>
            <a:ext cx="10515600" cy="4562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Emulates MATLAB</a:t>
            </a:r>
          </a:p>
          <a:p>
            <a:pPr lvl="2">
              <a:lnSpc>
                <a:spcPct val="150000"/>
              </a:lnSpc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matplotlib.pyplot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</a:t>
            </a: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df.num_voted_users</a:t>
            </a: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df.cast_total_facebook_likes</a:t>
            </a: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plt.scatter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plt.show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16EEC-C833-C316-E41B-C02D7BECA817}"/>
              </a:ext>
            </a:extLst>
          </p:cNvPr>
          <p:cNvSpPr txBox="1"/>
          <p:nvPr/>
        </p:nvSpPr>
        <p:spPr>
          <a:xfrm>
            <a:off x="9064079" y="2186435"/>
            <a:ext cx="174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install </a:t>
            </a:r>
            <a:r>
              <a:rPr lang="en-US" altLang="en-NL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matplotlib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408F-0BEB-E476-630F-A095B7FA3CC9}"/>
              </a:ext>
            </a:extLst>
          </p:cNvPr>
          <p:cNvSpPr txBox="1"/>
          <p:nvPr/>
        </p:nvSpPr>
        <p:spPr>
          <a:xfrm>
            <a:off x="7472785" y="5649737"/>
            <a:ext cx="17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5341-2AE1-B57F-1BAB-2550F9702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3951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34B2-29DB-A355-2282-0A554F13E57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Matplotlib – Line Plot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EABD3-8895-C1C3-08A5-9DDA80704AFF}"/>
              </a:ext>
            </a:extLst>
          </p:cNvPr>
          <p:cNvSpPr txBox="1"/>
          <p:nvPr/>
        </p:nvSpPr>
        <p:spPr>
          <a:xfrm>
            <a:off x="975360" y="1456281"/>
            <a:ext cx="1051560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matplotlib.pyplot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</a:t>
            </a: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[1,2,3,4,5]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[x**2 for x in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  <a:p>
            <a:pPr lvl="2">
              <a:lnSpc>
                <a:spcPct val="150000"/>
              </a:lnSpc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plt.plot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		# OR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plt.plot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linewidth = 5, color = 'r’)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plt.show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94C68-B3DB-221C-8862-FFD8E571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584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65E1-EFCB-AB87-F9AE-0E20729A039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Matplotlib – Bar Plot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49ECB-DBF7-62FC-B4F8-AF3E813D9070}"/>
              </a:ext>
            </a:extLst>
          </p:cNvPr>
          <p:cNvSpPr txBox="1"/>
          <p:nvPr/>
        </p:nvSpPr>
        <p:spPr>
          <a:xfrm>
            <a:off x="975360" y="1456281"/>
            <a:ext cx="10826496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matplotlib.pyplot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</a:t>
            </a: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[1, 2, 3, 4, 5]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[3, 2, 4, 2, 8]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colors = ['b', 'k', 'r', 'g', 'c']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plt.bar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color = colors,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edgecolor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”black")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plt.savefig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barPlot.pdf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bbox_inches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'tight’)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plt.show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BDC38-F3D6-1DEB-E573-D5EDFDEEA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907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35B6-DCDC-DFBD-4E65-490DDDFBB07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Matplotlib – Pie Chart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286C4-3564-17D3-9CD4-8E6465512C99}"/>
              </a:ext>
            </a:extLst>
          </p:cNvPr>
          <p:cNvSpPr txBox="1"/>
          <p:nvPr/>
        </p:nvSpPr>
        <p:spPr>
          <a:xfrm>
            <a:off x="975360" y="1456281"/>
            <a:ext cx="10826496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matplotlib.pyplot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</a:t>
            </a: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['AMCS', 'CS', 'EE', 'B', 'CBRC']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[10, 20, 50, 15, 5]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plt.pie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labels =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autopct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='%1.1f%%')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plt.savefig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pieChart.pdf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bbox_inches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'tight')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plt.show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02E9-CD20-3FF3-3DDE-810F564CC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793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D889-9847-931A-C0B2-CC2D7FE3C0F0}"/>
              </a:ext>
            </a:extLst>
          </p:cNvPr>
          <p:cNvSpPr txBox="1">
            <a:spLocks/>
          </p:cNvSpPr>
          <p:nvPr/>
        </p:nvSpPr>
        <p:spPr>
          <a:xfrm>
            <a:off x="766949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programming 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825A347-4A2F-5F4D-FB04-8F47C876E396}"/>
              </a:ext>
            </a:extLst>
          </p:cNvPr>
          <p:cNvSpPr/>
          <p:nvPr/>
        </p:nvSpPr>
        <p:spPr>
          <a:xfrm>
            <a:off x="1410244" y="4007371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07A742-7089-C986-F0D4-7E0318F4390C}"/>
              </a:ext>
            </a:extLst>
          </p:cNvPr>
          <p:cNvSpPr/>
          <p:nvPr/>
        </p:nvSpPr>
        <p:spPr>
          <a:xfrm>
            <a:off x="3198121" y="3681934"/>
            <a:ext cx="3248819" cy="12741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29930-A8DB-688C-4024-34DB45965D08}"/>
              </a:ext>
            </a:extLst>
          </p:cNvPr>
          <p:cNvSpPr txBox="1"/>
          <p:nvPr/>
        </p:nvSpPr>
        <p:spPr>
          <a:xfrm>
            <a:off x="1410244" y="3547238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B9AED6E-6129-3788-78DF-E84B126BEF20}"/>
              </a:ext>
            </a:extLst>
          </p:cNvPr>
          <p:cNvSpPr/>
          <p:nvPr/>
        </p:nvSpPr>
        <p:spPr>
          <a:xfrm rot="5400000">
            <a:off x="3988853" y="2729460"/>
            <a:ext cx="1274162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864C5-8032-707F-8755-15F8F3B75BBF}"/>
              </a:ext>
            </a:extLst>
          </p:cNvPr>
          <p:cNvSpPr txBox="1"/>
          <p:nvPr/>
        </p:nvSpPr>
        <p:spPr>
          <a:xfrm>
            <a:off x="4822530" y="2606367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E5B3BF7-2994-8A75-CFFD-D70DB9069D19}"/>
              </a:ext>
            </a:extLst>
          </p:cNvPr>
          <p:cNvSpPr/>
          <p:nvPr/>
        </p:nvSpPr>
        <p:spPr>
          <a:xfrm>
            <a:off x="6446940" y="4000850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C7AE7-4F4F-8EB9-5635-A5E37F580D84}"/>
              </a:ext>
            </a:extLst>
          </p:cNvPr>
          <p:cNvSpPr txBox="1"/>
          <p:nvPr/>
        </p:nvSpPr>
        <p:spPr>
          <a:xfrm>
            <a:off x="8234817" y="4000850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E80DB0-798F-F377-15A0-65D5DA890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864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E50C-7BD0-38A7-03E8-2C2C5E4663D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Exercise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C2E70-1575-5F4E-2587-4CC08EF59B2A}"/>
              </a:ext>
            </a:extLst>
          </p:cNvPr>
          <p:cNvSpPr txBox="1"/>
          <p:nvPr/>
        </p:nvSpPr>
        <p:spPr>
          <a:xfrm>
            <a:off x="975360" y="1456281"/>
            <a:ext cx="10826496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Consider the following data for the number of students in different programs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NL" sz="2800" dirty="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endParaRPr lang="en-US" altLang="en-NL" sz="2800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Draw the data as bar plot and pie chart</a:t>
            </a:r>
          </a:p>
          <a:p>
            <a:pPr lvl="2">
              <a:lnSpc>
                <a:spcPct val="150000"/>
              </a:lnSpc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3FDE2A-ED94-42F9-D30E-E4BA2A60E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79046"/>
              </p:ext>
            </p:extLst>
          </p:nvPr>
        </p:nvGraphicFramePr>
        <p:xfrm>
          <a:off x="1739392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828063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51682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640607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3826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264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67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4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44860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76192-AB1A-DBED-0C98-60F5C04CA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008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420E-20EC-B9CF-0CC6-FBC6069CA1C7}"/>
              </a:ext>
            </a:extLst>
          </p:cNvPr>
          <p:cNvSpPr txBox="1">
            <a:spLocks/>
          </p:cNvSpPr>
          <p:nvPr/>
        </p:nvSpPr>
        <p:spPr>
          <a:xfrm>
            <a:off x="5021821" y="4004732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Python – Exercise – Examples of Figures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F9D07-68A4-8419-5E06-2ED7C9686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4" y="1009472"/>
            <a:ext cx="3483526" cy="1877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EFF5D7-B853-B9C4-E238-94E416BE7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63" y="789516"/>
            <a:ext cx="2705061" cy="2639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FA785A-5BA3-38C5-537D-0C79D266E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27" y="789516"/>
            <a:ext cx="2639484" cy="2639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73ECE5-DD5A-3FBB-5FFE-57B2A0736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40" y="3861422"/>
            <a:ext cx="3483526" cy="190160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58B23-E344-75A2-7FB0-27A8E6D18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1266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0183-6B90-BD54-FD2A-64E2857A1473}"/>
              </a:ext>
            </a:extLst>
          </p:cNvPr>
          <p:cNvSpPr txBox="1">
            <a:spLocks/>
          </p:cNvSpPr>
          <p:nvPr/>
        </p:nvSpPr>
        <p:spPr>
          <a:xfrm>
            <a:off x="8643193" y="489507"/>
            <a:ext cx="3091607" cy="1655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Wrap-Up </a:t>
            </a:r>
            <a:endParaRPr lang="en-US" sz="4000" b="1" dirty="0"/>
          </a:p>
        </p:txBody>
      </p:sp>
      <p:pic>
        <p:nvPicPr>
          <p:cNvPr id="3" name="Picture 2" descr="Box wrapped in cloth">
            <a:extLst>
              <a:ext uri="{FF2B5EF4-FFF2-40B4-BE49-F238E27FC236}">
                <a16:creationId xmlns:a16="http://schemas.microsoft.com/office/drawing/2014/main" id="{3B250627-A5D5-4EF1-5DF2-DEEED21B0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0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2AE9E24-FAA8-500D-A2D7-9F08E958DDCD}"/>
              </a:ext>
            </a:extLst>
          </p:cNvPr>
          <p:cNvSpPr txBox="1">
            <a:spLocks/>
          </p:cNvSpPr>
          <p:nvPr/>
        </p:nvSpPr>
        <p:spPr>
          <a:xfrm>
            <a:off x="8643193" y="2418408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Summerize</a:t>
            </a:r>
            <a:r>
              <a:rPr lang="en-US" dirty="0"/>
              <a:t> what you learned today in 2-minutes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98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98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E9E9B2-8F8B-0DF3-9C33-6BB25EC74C7A}"/>
              </a:ext>
            </a:extLst>
          </p:cNvPr>
          <p:cNvSpPr txBox="1">
            <a:spLocks/>
          </p:cNvSpPr>
          <p:nvPr/>
        </p:nvSpPr>
        <p:spPr>
          <a:xfrm>
            <a:off x="1202028" y="262026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Extra</a:t>
            </a:r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BD1221-A3CF-7471-0822-A6A78DBC3E1D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B53F86D-74FE-58EA-4A32-D8B096029D70}"/>
              </a:ext>
            </a:extLst>
          </p:cNvPr>
          <p:cNvSpPr txBox="1">
            <a:spLocks/>
          </p:cNvSpPr>
          <p:nvPr/>
        </p:nvSpPr>
        <p:spPr>
          <a:xfrm>
            <a:off x="1202028" y="3796788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For interested students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2490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E002-233A-D172-E498-D770058CCB8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Operations on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293F6C8-92FA-182B-6CD9-443A9D5B19C8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FE02D89-51C1-899D-C92C-421AE81695CF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Assume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dataframes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The </a:t>
            </a:r>
            <a:r>
              <a:rPr lang="nl-NL" i="1" dirty="0" err="1"/>
              <a:t>concat</a:t>
            </a:r>
            <a:r>
              <a:rPr lang="nl-NL" i="1" dirty="0"/>
              <a:t> </a:t>
            </a:r>
            <a:r>
              <a:rPr lang="nl-NL" dirty="0" err="1"/>
              <a:t>function</a:t>
            </a:r>
            <a:r>
              <a:rPr lang="nl-NL" dirty="0"/>
              <a:t> concatenates </a:t>
            </a:r>
            <a:r>
              <a:rPr lang="nl-NL" dirty="0" err="1"/>
              <a:t>the</a:t>
            </a:r>
            <a:r>
              <a:rPr lang="nl-NL" dirty="0"/>
              <a:t> dataframes </a:t>
            </a:r>
            <a:r>
              <a:rPr lang="nl-NL" dirty="0" err="1"/>
              <a:t>allowing</a:t>
            </a:r>
            <a:r>
              <a:rPr lang="nl-NL" dirty="0"/>
              <a:t> repetition</a:t>
            </a:r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07C4B77E-923C-57BC-7B58-E88FF2B1D5F5}"/>
              </a:ext>
            </a:extLst>
          </p:cNvPr>
          <p:cNvSpPr/>
          <p:nvPr/>
        </p:nvSpPr>
        <p:spPr>
          <a:xfrm>
            <a:off x="1370989" y="1971304"/>
            <a:ext cx="9856047" cy="8945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>
                <a:solidFill>
                  <a:schemeClr val="tx1"/>
                </a:solidFill>
              </a:rPr>
              <a:t>dd1 = </a:t>
            </a:r>
            <a:r>
              <a:rPr lang="nl-NL" sz="2200" dirty="0" err="1">
                <a:solidFill>
                  <a:schemeClr val="tx1"/>
                </a:solidFill>
              </a:rPr>
              <a:t>pd.DataFrame</a:t>
            </a:r>
            <a:r>
              <a:rPr lang="nl-NL" sz="2200" dirty="0">
                <a:solidFill>
                  <a:schemeClr val="tx1"/>
                </a:solidFill>
              </a:rPr>
              <a:t>( { '</a:t>
            </a:r>
            <a:r>
              <a:rPr lang="nl-NL" sz="2200" dirty="0" err="1">
                <a:solidFill>
                  <a:schemeClr val="tx1"/>
                </a:solidFill>
              </a:rPr>
              <a:t>id</a:t>
            </a:r>
            <a:r>
              <a:rPr lang="nl-NL" sz="2200" dirty="0">
                <a:solidFill>
                  <a:schemeClr val="tx1"/>
                </a:solidFill>
              </a:rPr>
              <a:t>': ['1', '2', '3', '4', '5'], 'Feature1': ['A', 'C', 'E', 'G', 'I’], </a:t>
            </a:r>
          </a:p>
          <a:p>
            <a:r>
              <a:rPr lang="nl-NL" sz="2200" dirty="0">
                <a:solidFill>
                  <a:schemeClr val="tx1"/>
                </a:solidFill>
              </a:rPr>
              <a:t>	'Feature2': ['B', 'D', 'F', 'H', 'J’]})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1EB09C38-97E4-DF0C-F77D-B0DD1D510275}"/>
              </a:ext>
            </a:extLst>
          </p:cNvPr>
          <p:cNvSpPr/>
          <p:nvPr/>
        </p:nvSpPr>
        <p:spPr>
          <a:xfrm>
            <a:off x="1370987" y="3018230"/>
            <a:ext cx="9856047" cy="8195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>
                <a:solidFill>
                  <a:schemeClr val="tx1"/>
                </a:solidFill>
              </a:rPr>
              <a:t>dd2 = </a:t>
            </a:r>
            <a:r>
              <a:rPr lang="nl-NL" sz="2200" dirty="0" err="1">
                <a:solidFill>
                  <a:schemeClr val="tx1"/>
                </a:solidFill>
              </a:rPr>
              <a:t>pd.DataFrame</a:t>
            </a:r>
            <a:r>
              <a:rPr lang="nl-NL" sz="2200" dirty="0">
                <a:solidFill>
                  <a:schemeClr val="tx1"/>
                </a:solidFill>
              </a:rPr>
              <a:t>( { '</a:t>
            </a:r>
            <a:r>
              <a:rPr lang="nl-NL" sz="2200" dirty="0" err="1">
                <a:solidFill>
                  <a:schemeClr val="tx1"/>
                </a:solidFill>
              </a:rPr>
              <a:t>id</a:t>
            </a:r>
            <a:r>
              <a:rPr lang="nl-NL" sz="2200" dirty="0">
                <a:solidFill>
                  <a:schemeClr val="tx1"/>
                </a:solidFill>
              </a:rPr>
              <a:t>': ['1', '2', '6', '7', '8'], 'Feature1': [‘A', ‘C', 'O', 'Q', </a:t>
            </a:r>
            <a:r>
              <a:rPr lang="nl-NL" sz="2200" dirty="0" err="1">
                <a:solidFill>
                  <a:schemeClr val="tx1"/>
                </a:solidFill>
              </a:rPr>
              <a:t>'S</a:t>
            </a:r>
            <a:r>
              <a:rPr lang="nl-NL" sz="2200" dirty="0">
                <a:solidFill>
                  <a:schemeClr val="tx1"/>
                </a:solidFill>
              </a:rPr>
              <a:t>’], </a:t>
            </a:r>
          </a:p>
          <a:p>
            <a:r>
              <a:rPr lang="nl-NL" sz="2200" dirty="0">
                <a:solidFill>
                  <a:schemeClr val="tx1"/>
                </a:solidFill>
              </a:rPr>
              <a:t>	'Feature2': [‘B', ‘D', 'P', </a:t>
            </a:r>
            <a:r>
              <a:rPr lang="nl-NL" sz="2200" dirty="0" err="1">
                <a:solidFill>
                  <a:schemeClr val="tx1"/>
                </a:solidFill>
              </a:rPr>
              <a:t>'R</a:t>
            </a:r>
            <a:r>
              <a:rPr lang="nl-NL" sz="2200" dirty="0">
                <a:solidFill>
                  <a:schemeClr val="tx1"/>
                </a:solidFill>
              </a:rPr>
              <a:t>', </a:t>
            </a:r>
            <a:r>
              <a:rPr lang="nl-NL" sz="2200" dirty="0" err="1">
                <a:solidFill>
                  <a:schemeClr val="tx1"/>
                </a:solidFill>
              </a:rPr>
              <a:t>'T</a:t>
            </a:r>
            <a:r>
              <a:rPr lang="nl-NL" sz="2200" dirty="0">
                <a:solidFill>
                  <a:schemeClr val="tx1"/>
                </a:solidFill>
              </a:rPr>
              <a:t>’]})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FA673-3F4B-BC74-11C5-A6A1D78209E0}"/>
              </a:ext>
            </a:extLst>
          </p:cNvPr>
          <p:cNvSpPr/>
          <p:nvPr/>
        </p:nvSpPr>
        <p:spPr>
          <a:xfrm>
            <a:off x="1370987" y="4659493"/>
            <a:ext cx="9856047" cy="101013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 err="1">
                <a:solidFill>
                  <a:schemeClr val="tx1"/>
                </a:solidFill>
              </a:rPr>
              <a:t>union_df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pd.concat</a:t>
            </a:r>
            <a:r>
              <a:rPr lang="nl-NL" sz="2200" dirty="0">
                <a:solidFill>
                  <a:schemeClr val="tx1"/>
                </a:solidFill>
              </a:rPr>
              <a:t>([dd1, dd2])               	   # </a:t>
            </a:r>
            <a:r>
              <a:rPr lang="nl-NL" sz="2200" dirty="0" err="1">
                <a:solidFill>
                  <a:schemeClr val="tx1"/>
                </a:solidFill>
              </a:rPr>
              <a:t>concatenate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row-wise</a:t>
            </a:r>
            <a:r>
              <a:rPr lang="nl-NL" sz="2200" dirty="0">
                <a:solidFill>
                  <a:schemeClr val="tx1"/>
                </a:solidFill>
              </a:rPr>
              <a:t> (default)</a:t>
            </a:r>
          </a:p>
          <a:p>
            <a:r>
              <a:rPr lang="nl-NL" sz="2200" dirty="0" err="1">
                <a:solidFill>
                  <a:schemeClr val="tx1"/>
                </a:solidFill>
              </a:rPr>
              <a:t>union_df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pd.concat</a:t>
            </a:r>
            <a:r>
              <a:rPr lang="nl-NL" sz="2200" dirty="0">
                <a:solidFill>
                  <a:schemeClr val="tx1"/>
                </a:solidFill>
              </a:rPr>
              <a:t>([dd1, dd2], </a:t>
            </a:r>
            <a:r>
              <a:rPr lang="nl-NL" sz="2200" dirty="0" err="1">
                <a:solidFill>
                  <a:schemeClr val="tx1"/>
                </a:solidFill>
              </a:rPr>
              <a:t>axis</a:t>
            </a:r>
            <a:r>
              <a:rPr lang="nl-NL" sz="2200" dirty="0">
                <a:solidFill>
                  <a:schemeClr val="tx1"/>
                </a:solidFill>
              </a:rPr>
              <a:t> = 1)               # </a:t>
            </a:r>
            <a:r>
              <a:rPr lang="nl-NL" sz="2200" dirty="0" err="1">
                <a:solidFill>
                  <a:schemeClr val="tx1"/>
                </a:solidFill>
              </a:rPr>
              <a:t>concatenate</a:t>
            </a:r>
            <a:r>
              <a:rPr lang="nl-NL" sz="2200" dirty="0">
                <a:solidFill>
                  <a:schemeClr val="tx1"/>
                </a:solidFill>
              </a:rPr>
              <a:t> column-</a:t>
            </a:r>
            <a:r>
              <a:rPr lang="nl-NL" sz="2200" dirty="0" err="1">
                <a:solidFill>
                  <a:schemeClr val="tx1"/>
                </a:solidFill>
              </a:rPr>
              <a:t>wise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64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5A26-8D96-DC0A-2356-B38B3790171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Join Operation on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453F2B-B43E-24D1-03D4-51A42FB5E1D9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2B8FB2B-63D2-C0E2-E332-DB41ACAA8097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The </a:t>
            </a:r>
            <a:r>
              <a:rPr lang="nl-NL" i="1" dirty="0" err="1"/>
              <a:t>merge</a:t>
            </a:r>
            <a:r>
              <a:rPr lang="nl-NL" i="1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joins</a:t>
            </a:r>
            <a:r>
              <a:rPr lang="nl-NL" dirty="0"/>
              <a:t> dataframes on </a:t>
            </a:r>
            <a:r>
              <a:rPr lang="nl-NL" dirty="0" err="1"/>
              <a:t>selected</a:t>
            </a:r>
            <a:r>
              <a:rPr lang="nl-NL" dirty="0"/>
              <a:t> </a:t>
            </a:r>
            <a:r>
              <a:rPr lang="nl-NL" dirty="0" err="1"/>
              <a:t>attribute</a:t>
            </a:r>
            <a:r>
              <a:rPr lang="nl-NL" dirty="0"/>
              <a:t>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joining</a:t>
            </a:r>
            <a:r>
              <a:rPr lang="nl-NL" dirty="0"/>
              <a:t> </a:t>
            </a:r>
            <a:r>
              <a:rPr lang="nl-NL" dirty="0" err="1"/>
              <a:t>attribute</a:t>
            </a:r>
            <a:r>
              <a:rPr lang="nl-NL" dirty="0"/>
              <a:t> has different </a:t>
            </a:r>
            <a:r>
              <a:rPr lang="nl-NL" dirty="0" err="1"/>
              <a:t>names</a:t>
            </a:r>
            <a:r>
              <a:rPr lang="nl-NL" dirty="0"/>
              <a:t> in </a:t>
            </a:r>
            <a:r>
              <a:rPr lang="nl-NL" dirty="0" err="1"/>
              <a:t>both</a:t>
            </a:r>
            <a:r>
              <a:rPr lang="nl-NL" dirty="0"/>
              <a:t> dataframes </a:t>
            </a:r>
          </a:p>
          <a:p>
            <a:endParaRPr lang="en-US" sz="2600" dirty="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7E06275E-1B48-CF9B-840D-A8898A3ACDA2}"/>
              </a:ext>
            </a:extLst>
          </p:cNvPr>
          <p:cNvSpPr/>
          <p:nvPr/>
        </p:nvSpPr>
        <p:spPr>
          <a:xfrm>
            <a:off x="1142338" y="2094424"/>
            <a:ext cx="9856047" cy="7437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sz="2200" dirty="0" err="1">
                <a:solidFill>
                  <a:schemeClr val="tx1"/>
                </a:solidFill>
              </a:rPr>
              <a:t>df_merge_col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pd.merge</a:t>
            </a:r>
            <a:r>
              <a:rPr lang="en-US" sz="2200" dirty="0">
                <a:solidFill>
                  <a:schemeClr val="tx1"/>
                </a:solidFill>
              </a:rPr>
              <a:t>(dd1, dd2, on='id')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E1DA703-5D5E-688B-8BB6-32DE680E6120}"/>
              </a:ext>
            </a:extLst>
          </p:cNvPr>
          <p:cNvSpPr/>
          <p:nvPr/>
        </p:nvSpPr>
        <p:spPr>
          <a:xfrm>
            <a:off x="1142337" y="3647907"/>
            <a:ext cx="9856047" cy="7437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200" dirty="0" err="1">
                <a:solidFill>
                  <a:schemeClr val="tx1"/>
                </a:solidFill>
              </a:rPr>
              <a:t>df_merge_col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pd.merge</a:t>
            </a:r>
            <a:r>
              <a:rPr lang="en-US" sz="2200" dirty="0">
                <a:solidFill>
                  <a:schemeClr val="tx1"/>
                </a:solidFill>
              </a:rPr>
              <a:t>(dd1, dd2, </a:t>
            </a:r>
            <a:r>
              <a:rPr lang="en-US" sz="2200" dirty="0" err="1">
                <a:solidFill>
                  <a:schemeClr val="tx1"/>
                </a:solidFill>
              </a:rPr>
              <a:t>left_on</a:t>
            </a:r>
            <a:r>
              <a:rPr lang="en-US" sz="2200" dirty="0">
                <a:solidFill>
                  <a:schemeClr val="tx1"/>
                </a:solidFill>
              </a:rPr>
              <a:t>='att_dd1’, </a:t>
            </a:r>
            <a:r>
              <a:rPr lang="en-US" sz="2200" dirty="0" err="1">
                <a:solidFill>
                  <a:schemeClr val="tx1"/>
                </a:solidFill>
              </a:rPr>
              <a:t>right_on</a:t>
            </a:r>
            <a:r>
              <a:rPr lang="en-US" sz="2200" dirty="0">
                <a:solidFill>
                  <a:schemeClr val="tx1"/>
                </a:solidFill>
              </a:rPr>
              <a:t> = 'att_dd2')</a:t>
            </a:r>
          </a:p>
        </p:txBody>
      </p:sp>
    </p:spTree>
    <p:extLst>
      <p:ext uri="{BB962C8B-B14F-4D97-AF65-F5344CB8AC3E}">
        <p14:creationId xmlns:p14="http://schemas.microsoft.com/office/powerpoint/2010/main" val="237567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160E-F865-2361-FA91-E45B0C4D5B9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F105E5D-4B05-D3B0-0D9B-B45099CE680D}"/>
              </a:ext>
            </a:extLst>
          </p:cNvPr>
          <p:cNvSpPr/>
          <p:nvPr/>
        </p:nvSpPr>
        <p:spPr>
          <a:xfrm>
            <a:off x="2617681" y="2629090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27769B-5E57-DB5A-6CA9-A39F2A566B7F}"/>
              </a:ext>
            </a:extLst>
          </p:cNvPr>
          <p:cNvSpPr/>
          <p:nvPr/>
        </p:nvSpPr>
        <p:spPr>
          <a:xfrm>
            <a:off x="4405559" y="2629090"/>
            <a:ext cx="3248819" cy="12741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A95D8-34AB-EFD7-9B35-45D0D4A4F524}"/>
              </a:ext>
            </a:extLst>
          </p:cNvPr>
          <p:cNvSpPr txBox="1"/>
          <p:nvPr/>
        </p:nvSpPr>
        <p:spPr>
          <a:xfrm>
            <a:off x="2617680" y="2232945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844EB72-C037-764F-B1C6-4CBF1E79D253}"/>
              </a:ext>
            </a:extLst>
          </p:cNvPr>
          <p:cNvSpPr/>
          <p:nvPr/>
        </p:nvSpPr>
        <p:spPr>
          <a:xfrm rot="5400000">
            <a:off x="4662415" y="1640836"/>
            <a:ext cx="1274162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C4291-A351-82BC-1504-B0DB62E8AD0A}"/>
              </a:ext>
            </a:extLst>
          </p:cNvPr>
          <p:cNvSpPr txBox="1"/>
          <p:nvPr/>
        </p:nvSpPr>
        <p:spPr>
          <a:xfrm>
            <a:off x="5199809" y="1603830"/>
            <a:ext cx="3618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ML algorithms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F66051F-6636-128C-F092-5270C830FDDA}"/>
              </a:ext>
            </a:extLst>
          </p:cNvPr>
          <p:cNvSpPr/>
          <p:nvPr/>
        </p:nvSpPr>
        <p:spPr>
          <a:xfrm>
            <a:off x="7654378" y="2948006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5CE22-FE86-60F5-03E7-6B2EB37F1E71}"/>
              </a:ext>
            </a:extLst>
          </p:cNvPr>
          <p:cNvSpPr txBox="1"/>
          <p:nvPr/>
        </p:nvSpPr>
        <p:spPr>
          <a:xfrm>
            <a:off x="9442255" y="2629090"/>
            <a:ext cx="1911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Model or Rules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9285B3-2276-0D1F-0C22-C4C21163FD07}"/>
              </a:ext>
            </a:extLst>
          </p:cNvPr>
          <p:cNvSpPr/>
          <p:nvPr/>
        </p:nvSpPr>
        <p:spPr>
          <a:xfrm>
            <a:off x="2617681" y="3373719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9ADF4-9A23-EE36-9DAD-C726D1C07451}"/>
              </a:ext>
            </a:extLst>
          </p:cNvPr>
          <p:cNvSpPr txBox="1"/>
          <p:nvPr/>
        </p:nvSpPr>
        <p:spPr>
          <a:xfrm>
            <a:off x="2437648" y="3707869"/>
            <a:ext cx="1787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F5E66D34-52C7-727A-CCFB-5C1783BC2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072" y="2862929"/>
            <a:ext cx="914400" cy="91440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D1D537ED-C26D-0FC3-FF57-443AC5BC9AC5}"/>
              </a:ext>
            </a:extLst>
          </p:cNvPr>
          <p:cNvSpPr/>
          <p:nvPr/>
        </p:nvSpPr>
        <p:spPr>
          <a:xfrm>
            <a:off x="2193522" y="5803218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A0EBA55-7EBC-E34A-8048-9D36AF77645A}"/>
              </a:ext>
            </a:extLst>
          </p:cNvPr>
          <p:cNvSpPr/>
          <p:nvPr/>
        </p:nvSpPr>
        <p:spPr>
          <a:xfrm>
            <a:off x="3990479" y="5386610"/>
            <a:ext cx="3248819" cy="12741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4E3D7-1DED-CE21-5E94-0DFFE6FFCBEC}"/>
              </a:ext>
            </a:extLst>
          </p:cNvPr>
          <p:cNvSpPr txBox="1"/>
          <p:nvPr/>
        </p:nvSpPr>
        <p:spPr>
          <a:xfrm>
            <a:off x="2202602" y="5444665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8350BBF-D0C1-4752-5079-FF3D88BACFC3}"/>
              </a:ext>
            </a:extLst>
          </p:cNvPr>
          <p:cNvSpPr/>
          <p:nvPr/>
        </p:nvSpPr>
        <p:spPr>
          <a:xfrm rot="5400000">
            <a:off x="4504473" y="4655494"/>
            <a:ext cx="759886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38523-1A85-1906-1C10-10BEFC65AD01}"/>
              </a:ext>
            </a:extLst>
          </p:cNvPr>
          <p:cNvSpPr txBox="1"/>
          <p:nvPr/>
        </p:nvSpPr>
        <p:spPr>
          <a:xfrm>
            <a:off x="4587183" y="4713749"/>
            <a:ext cx="3618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B0A857-8F37-DD3C-C2BC-C6B381023634}"/>
              </a:ext>
            </a:extLst>
          </p:cNvPr>
          <p:cNvSpPr/>
          <p:nvPr/>
        </p:nvSpPr>
        <p:spPr>
          <a:xfrm>
            <a:off x="7239298" y="5705526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A5D18-FCB8-434A-72B2-0356BCD17DF4}"/>
              </a:ext>
            </a:extLst>
          </p:cNvPr>
          <p:cNvSpPr txBox="1"/>
          <p:nvPr/>
        </p:nvSpPr>
        <p:spPr>
          <a:xfrm>
            <a:off x="9027175" y="5685368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20" name="Graphic 19" descr="Badge with solid fill">
            <a:extLst>
              <a:ext uri="{FF2B5EF4-FFF2-40B4-BE49-F238E27FC236}">
                <a16:creationId xmlns:a16="http://schemas.microsoft.com/office/drawing/2014/main" id="{7923A0E5-1674-7CB4-EF8E-3D530B78D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803" y="551960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C28E0B-3D9B-92DD-7FE6-4BB20594D225}"/>
              </a:ext>
            </a:extLst>
          </p:cNvPr>
          <p:cNvSpPr txBox="1"/>
          <p:nvPr/>
        </p:nvSpPr>
        <p:spPr>
          <a:xfrm>
            <a:off x="-82144" y="4954228"/>
            <a:ext cx="2209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Prediction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1EDCAE-9101-B7DE-011F-D20437C4D08F}"/>
              </a:ext>
            </a:extLst>
          </p:cNvPr>
          <p:cNvSpPr txBox="1"/>
          <p:nvPr/>
        </p:nvSpPr>
        <p:spPr>
          <a:xfrm>
            <a:off x="-61483" y="2391937"/>
            <a:ext cx="2209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Training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D8081CD-8831-1DBD-762F-01ED2A236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726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741F-0114-DD56-784E-8038BE1794A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22FC47D-5DC4-E205-CDD4-92B059348DF9}"/>
              </a:ext>
            </a:extLst>
          </p:cNvPr>
          <p:cNvSpPr/>
          <p:nvPr/>
        </p:nvSpPr>
        <p:spPr>
          <a:xfrm>
            <a:off x="1059304" y="4106287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521296-0B40-60D0-757D-DF95B2D2EEA2}"/>
              </a:ext>
            </a:extLst>
          </p:cNvPr>
          <p:cNvSpPr/>
          <p:nvPr/>
        </p:nvSpPr>
        <p:spPr>
          <a:xfrm>
            <a:off x="2847181" y="3681934"/>
            <a:ext cx="3248819" cy="12741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03283-CD1D-CB8C-280F-2D8F82B1EC4D}"/>
              </a:ext>
            </a:extLst>
          </p:cNvPr>
          <p:cNvSpPr txBox="1"/>
          <p:nvPr/>
        </p:nvSpPr>
        <p:spPr>
          <a:xfrm>
            <a:off x="1059304" y="3646154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DAB254B-0058-DD92-7875-4E21E1D60826}"/>
              </a:ext>
            </a:extLst>
          </p:cNvPr>
          <p:cNvSpPr/>
          <p:nvPr/>
        </p:nvSpPr>
        <p:spPr>
          <a:xfrm rot="5400000">
            <a:off x="3104037" y="2693680"/>
            <a:ext cx="1274162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6AE18-832D-9820-30A3-DEDB50F6B92B}"/>
              </a:ext>
            </a:extLst>
          </p:cNvPr>
          <p:cNvSpPr txBox="1"/>
          <p:nvPr/>
        </p:nvSpPr>
        <p:spPr>
          <a:xfrm>
            <a:off x="3903760" y="2336212"/>
            <a:ext cx="29270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Pattern Discovery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4E65D94-6723-BE3C-7B8B-03AFBA14D139}"/>
              </a:ext>
            </a:extLst>
          </p:cNvPr>
          <p:cNvSpPr/>
          <p:nvPr/>
        </p:nvSpPr>
        <p:spPr>
          <a:xfrm>
            <a:off x="6096000" y="4000850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FE921-F9D7-9179-0603-43CE702B6AED}"/>
              </a:ext>
            </a:extLst>
          </p:cNvPr>
          <p:cNvSpPr txBox="1"/>
          <p:nvPr/>
        </p:nvSpPr>
        <p:spPr>
          <a:xfrm>
            <a:off x="7883877" y="3985305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6B539D-BE54-12B0-2C81-5D15E1CBD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533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6CFC-615F-017C-AEE4-0B2D609455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9450F50-5A7C-C8AB-3037-4A021BBBC07E}"/>
              </a:ext>
            </a:extLst>
          </p:cNvPr>
          <p:cNvSpPr/>
          <p:nvPr/>
        </p:nvSpPr>
        <p:spPr>
          <a:xfrm>
            <a:off x="316028" y="4894323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21005-5A69-9624-AA32-545009FDA92B}"/>
              </a:ext>
            </a:extLst>
          </p:cNvPr>
          <p:cNvSpPr txBox="1"/>
          <p:nvPr/>
        </p:nvSpPr>
        <p:spPr>
          <a:xfrm>
            <a:off x="316028" y="4434190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51145D4-6CE6-AB8C-E7FA-549AE06460E6}"/>
              </a:ext>
            </a:extLst>
          </p:cNvPr>
          <p:cNvSpPr/>
          <p:nvPr/>
        </p:nvSpPr>
        <p:spPr>
          <a:xfrm>
            <a:off x="6104700" y="4639331"/>
            <a:ext cx="1274162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391DA-116F-9456-D7CB-9CA57CADE4DE}"/>
              </a:ext>
            </a:extLst>
          </p:cNvPr>
          <p:cNvSpPr txBox="1"/>
          <p:nvPr/>
        </p:nvSpPr>
        <p:spPr>
          <a:xfrm>
            <a:off x="1962393" y="5985242"/>
            <a:ext cx="1757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C5F08B-FD1C-1FDF-1622-9E99D24AE5C1}"/>
              </a:ext>
            </a:extLst>
          </p:cNvPr>
          <p:cNvSpPr/>
          <p:nvPr/>
        </p:nvSpPr>
        <p:spPr>
          <a:xfrm>
            <a:off x="3578408" y="4639331"/>
            <a:ext cx="1158290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86F21-E8B8-A0FB-1C3A-CDD852F0AFD5}"/>
              </a:ext>
            </a:extLst>
          </p:cNvPr>
          <p:cNvSpPr txBox="1"/>
          <p:nvPr/>
        </p:nvSpPr>
        <p:spPr>
          <a:xfrm>
            <a:off x="4410511" y="4623786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Action</a:t>
            </a:r>
          </a:p>
        </p:txBody>
      </p:sp>
      <p:pic>
        <p:nvPicPr>
          <p:cNvPr id="9" name="Graphic 8" descr="Robot with solid fill">
            <a:extLst>
              <a:ext uri="{FF2B5EF4-FFF2-40B4-BE49-F238E27FC236}">
                <a16:creationId xmlns:a16="http://schemas.microsoft.com/office/drawing/2014/main" id="{035B5C8D-A324-409C-7993-3F709AFF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450" y="3642018"/>
            <a:ext cx="2625412" cy="2625412"/>
          </a:xfrm>
          <a:prstGeom prst="rect">
            <a:avLst/>
          </a:prstGeom>
        </p:spPr>
      </p:pic>
      <p:pic>
        <p:nvPicPr>
          <p:cNvPr id="10" name="Graphic 9" descr="Maze with solid fill">
            <a:extLst>
              <a:ext uri="{FF2B5EF4-FFF2-40B4-BE49-F238E27FC236}">
                <a16:creationId xmlns:a16="http://schemas.microsoft.com/office/drawing/2014/main" id="{A49631B5-D099-B299-F949-C382D07AC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7120" y="3843344"/>
            <a:ext cx="2101957" cy="2101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0A2D7-6474-1A43-13EE-FA5D5E9A4A05}"/>
              </a:ext>
            </a:extLst>
          </p:cNvPr>
          <p:cNvSpPr txBox="1"/>
          <p:nvPr/>
        </p:nvSpPr>
        <p:spPr>
          <a:xfrm>
            <a:off x="6925392" y="5618616"/>
            <a:ext cx="2625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Environment 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507B93AC-FBD0-AA2A-D5B0-5CF195323BBC}"/>
              </a:ext>
            </a:extLst>
          </p:cNvPr>
          <p:cNvSpPr/>
          <p:nvPr/>
        </p:nvSpPr>
        <p:spPr>
          <a:xfrm rot="16200000" flipH="1">
            <a:off x="4172549" y="542218"/>
            <a:ext cx="1619246" cy="4793380"/>
          </a:xfrm>
          <a:prstGeom prst="bentArrow">
            <a:avLst>
              <a:gd name="adj1" fmla="val 11596"/>
              <a:gd name="adj2" fmla="val 14003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4E8AA5AE-82A0-24C6-4D01-0947FC19BC6F}"/>
              </a:ext>
            </a:extLst>
          </p:cNvPr>
          <p:cNvSpPr/>
          <p:nvPr/>
        </p:nvSpPr>
        <p:spPr>
          <a:xfrm rot="16200000" flipH="1" flipV="1">
            <a:off x="7601223" y="2703841"/>
            <a:ext cx="1920801" cy="771688"/>
          </a:xfrm>
          <a:prstGeom prst="bentArrow">
            <a:avLst>
              <a:gd name="adj1" fmla="val 25194"/>
              <a:gd name="adj2" fmla="val 17888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F76CC-5C5F-0985-7765-53FA6C903FE8}"/>
              </a:ext>
            </a:extLst>
          </p:cNvPr>
          <p:cNvSpPr txBox="1"/>
          <p:nvPr/>
        </p:nvSpPr>
        <p:spPr>
          <a:xfrm>
            <a:off x="6464615" y="1283369"/>
            <a:ext cx="2625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Interpreter </a:t>
            </a:r>
          </a:p>
        </p:txBody>
      </p:sp>
      <p:pic>
        <p:nvPicPr>
          <p:cNvPr id="15" name="Graphic 14" descr="Eye with solid fill">
            <a:extLst>
              <a:ext uri="{FF2B5EF4-FFF2-40B4-BE49-F238E27FC236}">
                <a16:creationId xmlns:a16="http://schemas.microsoft.com/office/drawing/2014/main" id="{2D0D759F-9DF8-CC83-FB54-E25834A44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0121" y="178078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26BAE3-5940-392E-C39E-AFBC83CE15AB}"/>
              </a:ext>
            </a:extLst>
          </p:cNvPr>
          <p:cNvSpPr txBox="1"/>
          <p:nvPr/>
        </p:nvSpPr>
        <p:spPr>
          <a:xfrm>
            <a:off x="3097805" y="2423004"/>
            <a:ext cx="2625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Rewards +/-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55327E0-9C0F-866C-23EA-B92CC27FA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58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CD4449-7801-CCC6-C7E6-116E39BCE4BE}"/>
              </a:ext>
            </a:extLst>
          </p:cNvPr>
          <p:cNvCxnSpPr>
            <a:cxnSpLocks/>
          </p:cNvCxnSpPr>
          <p:nvPr/>
        </p:nvCxnSpPr>
        <p:spPr>
          <a:xfrm flipH="1">
            <a:off x="1663280" y="4187487"/>
            <a:ext cx="348536" cy="1022968"/>
          </a:xfrm>
          <a:prstGeom prst="line">
            <a:avLst/>
          </a:prstGeom>
          <a:ln w="177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B89975-670B-794E-CA81-A1B344AABA85}"/>
              </a:ext>
            </a:extLst>
          </p:cNvPr>
          <p:cNvCxnSpPr>
            <a:cxnSpLocks/>
          </p:cNvCxnSpPr>
          <p:nvPr/>
        </p:nvCxnSpPr>
        <p:spPr>
          <a:xfrm>
            <a:off x="1471541" y="2492884"/>
            <a:ext cx="732014" cy="1223824"/>
          </a:xfrm>
          <a:prstGeom prst="line">
            <a:avLst/>
          </a:prstGeom>
          <a:ln w="177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523B8E-072D-4B17-ECB4-38784AD91E05}"/>
              </a:ext>
            </a:extLst>
          </p:cNvPr>
          <p:cNvCxnSpPr>
            <a:cxnSpLocks/>
          </p:cNvCxnSpPr>
          <p:nvPr/>
        </p:nvCxnSpPr>
        <p:spPr>
          <a:xfrm flipH="1">
            <a:off x="8826508" y="2460885"/>
            <a:ext cx="559636" cy="968115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40512A-615E-6015-4A2B-7E2BC7E64AC2}"/>
              </a:ext>
            </a:extLst>
          </p:cNvPr>
          <p:cNvCxnSpPr>
            <a:cxnSpLocks/>
          </p:cNvCxnSpPr>
          <p:nvPr/>
        </p:nvCxnSpPr>
        <p:spPr>
          <a:xfrm>
            <a:off x="5555301" y="4586990"/>
            <a:ext cx="0" cy="1083040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B474A5-2795-7430-098E-82BD60CD4DE9}"/>
              </a:ext>
            </a:extLst>
          </p:cNvPr>
          <p:cNvCxnSpPr/>
          <p:nvPr/>
        </p:nvCxnSpPr>
        <p:spPr>
          <a:xfrm>
            <a:off x="3297836" y="3942413"/>
            <a:ext cx="5816184" cy="0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19D11C8-AB88-2493-110A-3316B44CC06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289C64-B0BF-3B4D-49D4-771F7A16A392}"/>
              </a:ext>
            </a:extLst>
          </p:cNvPr>
          <p:cNvSpPr/>
          <p:nvPr/>
        </p:nvSpPr>
        <p:spPr>
          <a:xfrm>
            <a:off x="4341092" y="2842342"/>
            <a:ext cx="2423412" cy="22861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32270-6E6F-FE98-C61C-7F1B50893F82}"/>
              </a:ext>
            </a:extLst>
          </p:cNvPr>
          <p:cNvSpPr/>
          <p:nvPr/>
        </p:nvSpPr>
        <p:spPr>
          <a:xfrm>
            <a:off x="7513619" y="3206020"/>
            <a:ext cx="2811906" cy="153274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Supervised Learning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83E358-26E0-FA91-4D0F-4B60A4D1A697}"/>
              </a:ext>
            </a:extLst>
          </p:cNvPr>
          <p:cNvSpPr/>
          <p:nvPr/>
        </p:nvSpPr>
        <p:spPr>
          <a:xfrm>
            <a:off x="8564181" y="1347237"/>
            <a:ext cx="2218547" cy="13583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0AC9B8-6A82-C239-FDD6-9F05DE44E3BF}"/>
              </a:ext>
            </a:extLst>
          </p:cNvPr>
          <p:cNvSpPr/>
          <p:nvPr/>
        </p:nvSpPr>
        <p:spPr>
          <a:xfrm>
            <a:off x="896916" y="3250991"/>
            <a:ext cx="2883103" cy="13828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Unsupervised Learning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937D49-F330-E141-428B-7E16733EE358}"/>
              </a:ext>
            </a:extLst>
          </p:cNvPr>
          <p:cNvSpPr/>
          <p:nvPr/>
        </p:nvSpPr>
        <p:spPr>
          <a:xfrm>
            <a:off x="4111245" y="5471155"/>
            <a:ext cx="2883106" cy="12163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Reinforcement Learning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8FCDB9-7891-FCA4-9D3A-18EE1583B6A4}"/>
              </a:ext>
            </a:extLst>
          </p:cNvPr>
          <p:cNvSpPr/>
          <p:nvPr/>
        </p:nvSpPr>
        <p:spPr>
          <a:xfrm>
            <a:off x="8630388" y="5295768"/>
            <a:ext cx="2218547" cy="13583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8CF8B6-D35E-5B5C-21B5-7A19CFF260FA}"/>
              </a:ext>
            </a:extLst>
          </p:cNvPr>
          <p:cNvSpPr/>
          <p:nvPr/>
        </p:nvSpPr>
        <p:spPr>
          <a:xfrm>
            <a:off x="162390" y="1575758"/>
            <a:ext cx="2593299" cy="13828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Clustering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EF28E-F04D-F454-88DD-F050DDC7A466}"/>
              </a:ext>
            </a:extLst>
          </p:cNvPr>
          <p:cNvCxnSpPr>
            <a:cxnSpLocks/>
          </p:cNvCxnSpPr>
          <p:nvPr/>
        </p:nvCxnSpPr>
        <p:spPr>
          <a:xfrm>
            <a:off x="9098832" y="4542648"/>
            <a:ext cx="414731" cy="1054643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Badge Tick1 with solid fill">
            <a:extLst>
              <a:ext uri="{FF2B5EF4-FFF2-40B4-BE49-F238E27FC236}">
                <a16:creationId xmlns:a16="http://schemas.microsoft.com/office/drawing/2014/main" id="{AFF8FD5A-94D4-7857-4D6E-4220A7B33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9661" y="957487"/>
            <a:ext cx="914400" cy="914400"/>
          </a:xfrm>
          <a:prstGeom prst="rect">
            <a:avLst/>
          </a:prstGeom>
        </p:spPr>
      </p:pic>
      <p:pic>
        <p:nvPicPr>
          <p:cNvPr id="17" name="Graphic 16" descr="Badge Tick1 with solid fill">
            <a:extLst>
              <a:ext uri="{FF2B5EF4-FFF2-40B4-BE49-F238E27FC236}">
                <a16:creationId xmlns:a16="http://schemas.microsoft.com/office/drawing/2014/main" id="{059D4E16-B087-7168-4E83-60DABBAD9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4535" y="5069969"/>
            <a:ext cx="914400" cy="914400"/>
          </a:xfrm>
          <a:prstGeom prst="rect">
            <a:avLst/>
          </a:prstGeom>
        </p:spPr>
      </p:pic>
      <p:pic>
        <p:nvPicPr>
          <p:cNvPr id="18" name="Graphic 17" descr="Badge Tick1 with solid fill">
            <a:extLst>
              <a:ext uri="{FF2B5EF4-FFF2-40B4-BE49-F238E27FC236}">
                <a16:creationId xmlns:a16="http://schemas.microsoft.com/office/drawing/2014/main" id="{81B8D617-D7A2-081D-C9B7-54A98F0E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155" y="1148455"/>
            <a:ext cx="914400" cy="914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B14E23E-4FDF-51BF-EB73-898189CAA06A}"/>
              </a:ext>
            </a:extLst>
          </p:cNvPr>
          <p:cNvSpPr/>
          <p:nvPr/>
        </p:nvSpPr>
        <p:spPr>
          <a:xfrm>
            <a:off x="145845" y="4822612"/>
            <a:ext cx="2883103" cy="13828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Dimensionality Reduction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F3C613A-3E1B-69A7-F14B-6FFCBBE50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44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F582-015F-A612-AFF5-BC101FDB8D3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ML For Beginners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FE72A-57E6-4AAF-092F-DEB3D139B779}"/>
              </a:ext>
            </a:extLst>
          </p:cNvPr>
          <p:cNvSpPr txBox="1"/>
          <p:nvPr/>
        </p:nvSpPr>
        <p:spPr>
          <a:xfrm>
            <a:off x="1133856" y="1597152"/>
            <a:ext cx="9668256" cy="414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The Basics of Python </a:t>
            </a:r>
            <a:r>
              <a:rPr lang="en-US" altLang="en-NL" sz="2800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(Day 1)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Supervised Learning 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Regression and Demand Forecasting </a:t>
            </a:r>
            <a:r>
              <a:rPr lang="en-US" altLang="en-NL" sz="2800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(Day 2)</a:t>
            </a:r>
            <a:endParaRPr lang="en-US" altLang="en-NL" sz="2800" dirty="0">
              <a:ea typeface="ＭＳ Ｐゴシック" panose="020B0600070205080204" pitchFamily="34" charset="-128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Classification and Fairness </a:t>
            </a:r>
            <a:r>
              <a:rPr lang="en-US" altLang="en-NL" sz="2800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(Day 3)</a:t>
            </a:r>
            <a:endParaRPr lang="en-US" altLang="en-NL" sz="2800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Unsupervised Learning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Clustering </a:t>
            </a:r>
            <a:r>
              <a:rPr lang="en-US" altLang="en-NL" sz="2800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(Day 4)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Text Mining </a:t>
            </a:r>
            <a:r>
              <a:rPr lang="en-US" altLang="en-NL" sz="2800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(Day 5)</a:t>
            </a:r>
            <a:endParaRPr lang="en-US" altLang="en-NL" sz="2800" dirty="0">
              <a:ea typeface="ＭＳ Ｐゴシック" panose="020B0600070205080204" pitchFamily="34" charset="-128"/>
            </a:endParaRPr>
          </a:p>
          <a:p>
            <a:pPr>
              <a:buFont typeface="Symbol" pitchFamily="2" charset="2"/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44525-C7D5-6AC8-1D5A-902642B41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957367"/>
      </p:ext>
    </p:extLst>
  </p:cSld>
  <p:clrMapOvr>
    <a:masterClrMapping/>
  </p:clrMapOvr>
</p:sld>
</file>

<file path=ppt/theme/theme1.xml><?xml version="1.0" encoding="utf-8"?>
<a:theme xmlns:a="http://schemas.openxmlformats.org/drawingml/2006/main" name="WEP202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P2023" id="{C9AA7DF2-35DD-EF4D-B827-53B1984303AD}" vid="{F5E4BFA8-BE36-0143-83C0-C5A998276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793235904ECB429D95AFCF930B613A" ma:contentTypeVersion="5" ma:contentTypeDescription="Create a new document." ma:contentTypeScope="" ma:versionID="4c390286563cacde125c37b699801796">
  <xsd:schema xmlns:xsd="http://www.w3.org/2001/XMLSchema" xmlns:xs="http://www.w3.org/2001/XMLSchema" xmlns:p="http://schemas.microsoft.com/office/2006/metadata/properties" xmlns:ns3="5032e021-b0cf-43e6-828a-5b682824f23c" xmlns:ns4="ef284efa-1316-4307-b1a8-b157427e4237" targetNamespace="http://schemas.microsoft.com/office/2006/metadata/properties" ma:root="true" ma:fieldsID="8c9c49ab243af388e89cdf0ba7aaaf48" ns3:_="" ns4:_="">
    <xsd:import namespace="5032e021-b0cf-43e6-828a-5b682824f23c"/>
    <xsd:import namespace="ef284efa-1316-4307-b1a8-b157427e42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2e021-b0cf-43e6-828a-5b682824f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84efa-1316-4307-b1a8-b157427e423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73D4E-B70B-4136-B747-E79AAA180FB8}">
  <ds:schemaRefs>
    <ds:schemaRef ds:uri="http://schemas.microsoft.com/office/2006/documentManagement/types"/>
    <ds:schemaRef ds:uri="http://schemas.microsoft.com/office/infopath/2007/PartnerControls"/>
    <ds:schemaRef ds:uri="5032e021-b0cf-43e6-828a-5b682824f23c"/>
    <ds:schemaRef ds:uri="http://purl.org/dc/elements/1.1/"/>
    <ds:schemaRef ds:uri="http://schemas.microsoft.com/office/2006/metadata/properties"/>
    <ds:schemaRef ds:uri="http://purl.org/dc/terms/"/>
    <ds:schemaRef ds:uri="ef284efa-1316-4307-b1a8-b157427e423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FE0A5C-9604-4B3E-8F9E-98072B6B9F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7FB234-31BD-4786-8167-C9B3AC240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32e021-b0cf-43e6-828a-5b682824f23c"/>
    <ds:schemaRef ds:uri="ef284efa-1316-4307-b1a8-b157427e42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WEP2023</Template>
  <TotalTime>15348</TotalTime>
  <Words>2310</Words>
  <Application>Microsoft Macintosh PowerPoint</Application>
  <PresentationFormat>Widescreen</PresentationFormat>
  <Paragraphs>403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Baskerville Old Face</vt:lpstr>
      <vt:lpstr>Calibri</vt:lpstr>
      <vt:lpstr>Calibri Light</vt:lpstr>
      <vt:lpstr>Courier New</vt:lpstr>
      <vt:lpstr>Gill Sans Ultra Bold</vt:lpstr>
      <vt:lpstr>Lucida Sans Typewriter</vt:lpstr>
      <vt:lpstr>Symbol</vt:lpstr>
      <vt:lpstr>Times New Roman</vt:lpstr>
      <vt:lpstr>WEP2023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Qahtan, A.A.A. (Hakim)</dc:creator>
  <cp:lastModifiedBy>Qahtan, A.A.A. (Hakim)</cp:lastModifiedBy>
  <cp:revision>75</cp:revision>
  <cp:lastPrinted>2020-09-04T07:44:05Z</cp:lastPrinted>
  <dcterms:created xsi:type="dcterms:W3CDTF">2020-02-17T15:53:26Z</dcterms:created>
  <dcterms:modified xsi:type="dcterms:W3CDTF">2023-12-21T08:39:32Z</dcterms:modified>
</cp:coreProperties>
</file>