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veat"/>
      <p:regular r:id="rId22"/>
      <p:bold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ve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f09ae2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f09ae2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b33cae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b33cae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b33cae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b33cae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b33cae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b33cae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b33cae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b33cae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b33cae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b33cae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b33cae7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b33cae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b33cae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b33cae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b33cae7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b33cae7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09ae2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09ae2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f09ae28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f09ae28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09ae2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09ae2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f09ae2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f09ae2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09ae28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f09ae28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b33cae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b33cae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b33cae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b33cae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b33cae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b33cae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Detail Look (1)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46007"/>
          <a:stretch/>
        </p:blipFill>
        <p:spPr>
          <a:xfrm rot="-5400000">
            <a:off x="3600888" y="-1824363"/>
            <a:ext cx="1906975" cy="91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Proses Selected Layer 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or layer in myModel_selected.layers[:16]: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layer.trainable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 layer in myModel_selected.layers[16:]: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layer.trainable =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Freeze Layer Pertama sampai dengan 15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Dan lanjutkan training layer 16 sampai terakhir terhadap dataset train kita.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321275" y="9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Bagaimana Memperlakukan Jenis Data Yang Multi Labelled 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Take a Look to This Concept and Rule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Kami menggunakan Binary Cross Entropy sebagai loss model, karena sebelumnya dilakukan one-hot labeling dan training layer tambahan menggunakan aktivasi Relu (yang merupakan fungsi aktivasi gradien biner) dibandingkan dengan Sigmoid (yang menggunakan aktivasi gradien logistic) </a:t>
            </a:r>
            <a:r>
              <a:rPr lang="en" sz="18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Basic Concept but Huge Impact</a:t>
            </a:r>
            <a:endParaRPr sz="1800">
              <a:solidFill>
                <a:srgbClr val="00FF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27" y="2533125"/>
            <a:ext cx="6473751" cy="26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Pemilihan Optimizer terbaik dan Learning rate yang tepat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opt = tf.keras.optimizers.</a:t>
            </a:r>
            <a:r>
              <a:rPr lang="en">
                <a:solidFill>
                  <a:srgbClr val="00FFFF"/>
                </a:solidFill>
                <a:latin typeface="Caveat"/>
                <a:ea typeface="Caveat"/>
                <a:cs typeface="Caveat"/>
                <a:sym typeface="Caveat"/>
              </a:rPr>
              <a:t>Adam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lr=0.0001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, decay=1e-6)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= Learning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DATA PREPARATION STEPS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AutoNum type="arabicPeriod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Normal;isasi Data data berupa zero mean centering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AutoNum type="arabicPeriod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Augmentasi Data Berupa (Proses ini bisa dikatakan 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Char char="●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Data hasil pergeseran kesamping (Width Shift)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Char char="●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Data hasil pergeseran keatas (Hight Shift)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Char char="●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Data hasil perputaran gambar secara horizontal (Horizontal Flip)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veat"/>
              <a:buChar char="●"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Namun data perputaran secara vertikal tidak dimasukkan, karena data yang dipakai bukan data yang memiliki variasi perputaran vertikal (Vertical Flip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veat"/>
                <a:ea typeface="Caveat"/>
                <a:cs typeface="Caveat"/>
                <a:sym typeface="Caveat"/>
              </a:rPr>
              <a:t>3.      Lakukan Checkpoint untuk menyimpan model terbaik saat dilakukan epoch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TRAIN THE MODEL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Setelah proses Compile dilakukan dan tidak terjadi kesalahan maka kami melakukan training terhadap model dengan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Epochs = 10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Batch size = 150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Dan hasil maksimal dari validasi akurasi Train Model adalah 95,24% , Apakah ini adalah angka akurasi yang baik ?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Untuk ruang lingkup dataset itu sendiri memang baik akan tetapi mari kita buktikan pada saat tahap evaluasi nanti.							    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r>
              <a:rPr lang="en"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chemeClr val="accent1"/>
                </a:solidFill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Jump To Notebook</a:t>
            </a:r>
            <a:endParaRPr>
              <a:solidFill>
                <a:schemeClr val="accent1"/>
              </a:solidFill>
              <a:highlight>
                <a:srgbClr val="00FF0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veat"/>
                <a:ea typeface="Caveat"/>
                <a:cs typeface="Caveat"/>
                <a:sym typeface="Caveat"/>
              </a:rPr>
              <a:t>Obstacles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Terdapat 2 atau lebih gambar duplikat (sama) akan tetapi beda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Variasi Augmentasi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Seharusnya kita menggunakan Binary cross entropy setelah penggunaan onehot labelling pada target class. Akan tetapi, kita terpaku pada categorical labelling sehingga hasil maksimal menggunakan categorical labelling adalah 56%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21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veat"/>
                <a:ea typeface="Caveat"/>
                <a:cs typeface="Caveat"/>
                <a:sym typeface="Caveat"/>
              </a:rPr>
              <a:t>SARAN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31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PRACTICE MAKES PERFECT AND  PLEASE PAY ATTENTION FOR </a:t>
            </a:r>
            <a:r>
              <a:rPr lang="en" sz="36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BASIC</a:t>
            </a: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 CONCEPTS, INCLUDING MATH”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#Bandung2019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84100" y="317025"/>
            <a:ext cx="775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B0F0"/>
                </a:solidFill>
                <a:latin typeface="Caveat"/>
                <a:ea typeface="Caveat"/>
                <a:cs typeface="Caveat"/>
                <a:sym typeface="Caveat"/>
              </a:rPr>
              <a:t>Tujuan Utama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775525" y="1512500"/>
            <a:ext cx="27723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Mendapatkan Nilai Akurasi dan Nilai Validasi  Yang Tinggi</a:t>
            </a:r>
            <a:endParaRPr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2678550" y="3461275"/>
            <a:ext cx="37869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Implementasi Hasil Training Terhadap Gambar Inputan Baru </a:t>
            </a:r>
            <a:endParaRPr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4914200" y="1700250"/>
            <a:ext cx="37869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Sebisa Mungkin tidak Terjadi Overfit</a:t>
            </a:r>
            <a:endParaRPr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25288" y="113150"/>
            <a:ext cx="70389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 Dataset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7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Our Input_shape = 100,100, 3</a:t>
            </a:r>
            <a:endParaRPr sz="27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935138" y="1379457"/>
            <a:ext cx="7619210" cy="640740"/>
            <a:chOff x="424813" y="1177875"/>
            <a:chExt cx="8294371" cy="849900"/>
          </a:xfrm>
        </p:grpSpPr>
        <p:sp>
          <p:nvSpPr>
            <p:cNvPr id="154" name="Google Shape;154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Fg	Rata - Rata ukuran gambar 380, 470, 3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3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Ukuran Gambar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935138" y="2079469"/>
            <a:ext cx="7619166" cy="640746"/>
            <a:chOff x="424813" y="2075689"/>
            <a:chExt cx="8294324" cy="849908"/>
          </a:xfrm>
        </p:grpSpPr>
        <p:sp>
          <p:nvSpPr>
            <p:cNvPr id="157" name="Google Shape;157;p16"/>
            <p:cNvSpPr/>
            <p:nvPr/>
          </p:nvSpPr>
          <p:spPr>
            <a:xfrm>
              <a:off x="3324837" y="2075698"/>
              <a:ext cx="5394300" cy="8499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['aeroplane', 'bicycle', 'bird', 'boat', 'bottle', 'bus', 'car', 'cat', 'chair', 'cow',  'diningtable', 'dog', 'horse', 'motorbike', 'person', 'pottedplant', 'sheep', 'sofa', 'train', 'tvmonitor']</a:t>
              </a:r>
              <a:endParaRPr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3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Jumlah Label = 20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935138" y="2779480"/>
            <a:ext cx="7619199" cy="640764"/>
            <a:chOff x="424813" y="2974405"/>
            <a:chExt cx="8294360" cy="849933"/>
          </a:xfrm>
        </p:grpSpPr>
        <p:sp>
          <p:nvSpPr>
            <p:cNvPr id="160" name="Google Shape;160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		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(2825, 100, 100, 3)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(2825,)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3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X_train = 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y_train =  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935150" y="4179541"/>
            <a:ext cx="7619199" cy="640764"/>
            <a:chOff x="424813" y="3871259"/>
            <a:chExt cx="8294360" cy="849933"/>
          </a:xfrm>
        </p:grpSpPr>
        <p:sp>
          <p:nvSpPr>
            <p:cNvPr id="163" name="Google Shape;163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(2000, 100, 100, 3)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(2000,)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3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X_test =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y_test  =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935138" y="3479516"/>
            <a:ext cx="7619199" cy="640764"/>
            <a:chOff x="424813" y="3871259"/>
            <a:chExt cx="8294360" cy="849933"/>
          </a:xfrm>
        </p:grpSpPr>
        <p:sp>
          <p:nvSpPr>
            <p:cNvPr id="166" name="Google Shape;166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(2888, 100, 100, 3)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(2888,)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3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X_val  =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y_val   = 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25" y="-28075"/>
            <a:ext cx="7333549" cy="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992700" y="-76200"/>
            <a:ext cx="7578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Mari Kita Visualisasikan Beberapa Gambar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9925"/>
            <a:ext cx="9143999" cy="428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Setelah Melihat Ciri Data Maka ?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Multi Labelled Classification</a:t>
            </a:r>
            <a:endParaRPr sz="36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Setelah kami melakukan overview data, visualisasi, dan dimensi maka kami menentukan :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Model	=	 VGG16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Dengan ’imagenet’’  sebagai visual database image dan sebagai Weights VGG16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B0F0"/>
                </a:solidFill>
                <a:latin typeface="Caveat"/>
                <a:ea typeface="Caveat"/>
                <a:cs typeface="Caveat"/>
                <a:sym typeface="Caveat"/>
              </a:rPr>
              <a:t>*Parameter lainnya akan kami jelaskan pada slide berikutnya</a:t>
            </a:r>
            <a:endParaRPr sz="1800">
              <a:solidFill>
                <a:srgbClr val="00B0F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Model PreTrained Yang Kami Gunakan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 = VGG16(weights='imagenet', include_top=False, input_shape=input_shape, pooling='avg')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model.output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Dense(1024, activation='relu')(x)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predictions = Dense(num_class, activation='softmax')(x)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myModel_selected = Model(inputs=model.input, outputs=predictions, name='VGG Selected')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myModel_selected.summary()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552000" y="661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Mari Kita Lihat Visualisasi Modelnya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936350" y="-1823300"/>
            <a:ext cx="1339175" cy="90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type="title"/>
          </p:nvPr>
        </p:nvSpPr>
        <p:spPr>
          <a:xfrm>
            <a:off x="3137625" y="3715350"/>
            <a:ext cx="2581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Bisa Dilihat ?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Detail Look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54018" l="0" r="0" t="0"/>
          <a:stretch/>
        </p:blipFill>
        <p:spPr>
          <a:xfrm rot="-5400000">
            <a:off x="3598511" y="-1960211"/>
            <a:ext cx="1947025" cy="912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