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 id="2147483661" r:id="rId2"/>
  </p:sldMasterIdLst>
  <p:notesMasterIdLst>
    <p:notesMasterId r:id="rId67"/>
  </p:notesMasterIdLst>
  <p:handoutMasterIdLst>
    <p:handoutMasterId r:id="rId68"/>
  </p:handoutMasterIdLst>
  <p:sldIdLst>
    <p:sldId id="306" r:id="rId3"/>
    <p:sldId id="661" r:id="rId4"/>
    <p:sldId id="534" r:id="rId5"/>
    <p:sldId id="607" r:id="rId6"/>
    <p:sldId id="580" r:id="rId7"/>
    <p:sldId id="632" r:id="rId8"/>
    <p:sldId id="591" r:id="rId9"/>
    <p:sldId id="624" r:id="rId10"/>
    <p:sldId id="634" r:id="rId11"/>
    <p:sldId id="548" r:id="rId12"/>
    <p:sldId id="630" r:id="rId13"/>
    <p:sldId id="546" r:id="rId14"/>
    <p:sldId id="593" r:id="rId15"/>
    <p:sldId id="635" r:id="rId16"/>
    <p:sldId id="539" r:id="rId17"/>
    <p:sldId id="619" r:id="rId18"/>
    <p:sldId id="551" r:id="rId19"/>
    <p:sldId id="552" r:id="rId20"/>
    <p:sldId id="609" r:id="rId21"/>
    <p:sldId id="627" r:id="rId22"/>
    <p:sldId id="628" r:id="rId23"/>
    <p:sldId id="631" r:id="rId24"/>
    <p:sldId id="558" r:id="rId25"/>
    <p:sldId id="617" r:id="rId26"/>
    <p:sldId id="658" r:id="rId27"/>
    <p:sldId id="659" r:id="rId28"/>
    <p:sldId id="621" r:id="rId29"/>
    <p:sldId id="622" r:id="rId30"/>
    <p:sldId id="629" r:id="rId31"/>
    <p:sldId id="556" r:id="rId32"/>
    <p:sldId id="616" r:id="rId33"/>
    <p:sldId id="570" r:id="rId34"/>
    <p:sldId id="571" r:id="rId35"/>
    <p:sldId id="561" r:id="rId36"/>
    <p:sldId id="572" r:id="rId37"/>
    <p:sldId id="573" r:id="rId38"/>
    <p:sldId id="637" r:id="rId39"/>
    <p:sldId id="563" r:id="rId40"/>
    <p:sldId id="655" r:id="rId41"/>
    <p:sldId id="565" r:id="rId42"/>
    <p:sldId id="575" r:id="rId43"/>
    <p:sldId id="576" r:id="rId44"/>
    <p:sldId id="597" r:id="rId45"/>
    <p:sldId id="639" r:id="rId46"/>
    <p:sldId id="660" r:id="rId47"/>
    <p:sldId id="641" r:id="rId48"/>
    <p:sldId id="643" r:id="rId49"/>
    <p:sldId id="647" r:id="rId50"/>
    <p:sldId id="648" r:id="rId51"/>
    <p:sldId id="649" r:id="rId52"/>
    <p:sldId id="650" r:id="rId53"/>
    <p:sldId id="651" r:id="rId54"/>
    <p:sldId id="652" r:id="rId55"/>
    <p:sldId id="656" r:id="rId56"/>
    <p:sldId id="653" r:id="rId57"/>
    <p:sldId id="654" r:id="rId58"/>
    <p:sldId id="611" r:id="rId59"/>
    <p:sldId id="657" r:id="rId60"/>
    <p:sldId id="626" r:id="rId61"/>
    <p:sldId id="615" r:id="rId62"/>
    <p:sldId id="614" r:id="rId63"/>
    <p:sldId id="568" r:id="rId64"/>
    <p:sldId id="533" r:id="rId65"/>
    <p:sldId id="623" r:id="rId66"/>
  </p:sldIdLst>
  <p:sldSz cx="9144000" cy="6858000" type="screen4x3"/>
  <p:notesSz cx="7077075" cy="9051925"/>
  <p:defaultTextStyle>
    <a:defPPr>
      <a:defRPr lang="en-US"/>
    </a:defPPr>
    <a:lvl1pPr algn="l" rtl="0" fontAlgn="base">
      <a:spcBef>
        <a:spcPct val="0"/>
      </a:spcBef>
      <a:spcAft>
        <a:spcPct val="0"/>
      </a:spcAft>
      <a:defRPr sz="2400" i="1" kern="1200">
        <a:solidFill>
          <a:srgbClr val="003399"/>
        </a:solidFill>
        <a:latin typeface="Arial" charset="0"/>
        <a:ea typeface="+mn-ea"/>
        <a:cs typeface="+mn-cs"/>
      </a:defRPr>
    </a:lvl1pPr>
    <a:lvl2pPr marL="457200" algn="l" rtl="0" fontAlgn="base">
      <a:spcBef>
        <a:spcPct val="0"/>
      </a:spcBef>
      <a:spcAft>
        <a:spcPct val="0"/>
      </a:spcAft>
      <a:defRPr sz="2400" i="1" kern="1200">
        <a:solidFill>
          <a:srgbClr val="003399"/>
        </a:solidFill>
        <a:latin typeface="Arial" charset="0"/>
        <a:ea typeface="+mn-ea"/>
        <a:cs typeface="+mn-cs"/>
      </a:defRPr>
    </a:lvl2pPr>
    <a:lvl3pPr marL="914400" algn="l" rtl="0" fontAlgn="base">
      <a:spcBef>
        <a:spcPct val="0"/>
      </a:spcBef>
      <a:spcAft>
        <a:spcPct val="0"/>
      </a:spcAft>
      <a:defRPr sz="2400" i="1" kern="1200">
        <a:solidFill>
          <a:srgbClr val="003399"/>
        </a:solidFill>
        <a:latin typeface="Arial" charset="0"/>
        <a:ea typeface="+mn-ea"/>
        <a:cs typeface="+mn-cs"/>
      </a:defRPr>
    </a:lvl3pPr>
    <a:lvl4pPr marL="1371600" algn="l" rtl="0" fontAlgn="base">
      <a:spcBef>
        <a:spcPct val="0"/>
      </a:spcBef>
      <a:spcAft>
        <a:spcPct val="0"/>
      </a:spcAft>
      <a:defRPr sz="2400" i="1" kern="1200">
        <a:solidFill>
          <a:srgbClr val="003399"/>
        </a:solidFill>
        <a:latin typeface="Arial" charset="0"/>
        <a:ea typeface="+mn-ea"/>
        <a:cs typeface="+mn-cs"/>
      </a:defRPr>
    </a:lvl4pPr>
    <a:lvl5pPr marL="1828800" algn="l" rtl="0" fontAlgn="base">
      <a:spcBef>
        <a:spcPct val="0"/>
      </a:spcBef>
      <a:spcAft>
        <a:spcPct val="0"/>
      </a:spcAft>
      <a:defRPr sz="2400" i="1" kern="1200">
        <a:solidFill>
          <a:srgbClr val="003399"/>
        </a:solidFill>
        <a:latin typeface="Arial" charset="0"/>
        <a:ea typeface="+mn-ea"/>
        <a:cs typeface="+mn-cs"/>
      </a:defRPr>
    </a:lvl5pPr>
    <a:lvl6pPr marL="2286000" algn="l" defTabSz="914400" rtl="0" eaLnBrk="1" latinLnBrk="0" hangingPunct="1">
      <a:defRPr sz="2400" i="1" kern="1200">
        <a:solidFill>
          <a:srgbClr val="003399"/>
        </a:solidFill>
        <a:latin typeface="Arial" charset="0"/>
        <a:ea typeface="+mn-ea"/>
        <a:cs typeface="+mn-cs"/>
      </a:defRPr>
    </a:lvl6pPr>
    <a:lvl7pPr marL="2743200" algn="l" defTabSz="914400" rtl="0" eaLnBrk="1" latinLnBrk="0" hangingPunct="1">
      <a:defRPr sz="2400" i="1" kern="1200">
        <a:solidFill>
          <a:srgbClr val="003399"/>
        </a:solidFill>
        <a:latin typeface="Arial" charset="0"/>
        <a:ea typeface="+mn-ea"/>
        <a:cs typeface="+mn-cs"/>
      </a:defRPr>
    </a:lvl7pPr>
    <a:lvl8pPr marL="3200400" algn="l" defTabSz="914400" rtl="0" eaLnBrk="1" latinLnBrk="0" hangingPunct="1">
      <a:defRPr sz="2400" i="1" kern="1200">
        <a:solidFill>
          <a:srgbClr val="003399"/>
        </a:solidFill>
        <a:latin typeface="Arial" charset="0"/>
        <a:ea typeface="+mn-ea"/>
        <a:cs typeface="+mn-cs"/>
      </a:defRPr>
    </a:lvl8pPr>
    <a:lvl9pPr marL="3657600" algn="l" defTabSz="914400" rtl="0" eaLnBrk="1" latinLnBrk="0" hangingPunct="1">
      <a:defRPr sz="2400" i="1" kern="1200">
        <a:solidFill>
          <a:srgbClr val="003399"/>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a:srgbClr val="FF0000"/>
    <a:srgbClr val="99CCFF"/>
    <a:srgbClr val="336699"/>
    <a:srgbClr val="CCECFF"/>
    <a:srgbClr val="0000CC"/>
    <a:srgbClr val="00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3298" autoAdjust="0"/>
    <p:restoredTop sz="94600" autoAdjust="0"/>
  </p:normalViewPr>
  <p:slideViewPr>
    <p:cSldViewPr>
      <p:cViewPr>
        <p:scale>
          <a:sx n="75" d="100"/>
          <a:sy n="75" d="100"/>
        </p:scale>
        <p:origin x="-2730" y="-840"/>
      </p:cViewPr>
      <p:guideLst>
        <p:guide orient="horz" pos="2160"/>
        <p:guide pos="2880"/>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2" y="360"/>
      </p:cViewPr>
      <p:guideLst>
        <p:guide orient="horz" pos="2850"/>
        <p:guide pos="222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67050" cy="454025"/>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defTabSz="933450" eaLnBrk="0" hangingPunct="0">
              <a:defRPr sz="1200" i="0" dirty="0">
                <a:solidFill>
                  <a:schemeClr val="tx1"/>
                </a:solidFill>
                <a:latin typeface="Times New Roman" pitchFamily="18" charset="0"/>
              </a:defRPr>
            </a:lvl1pPr>
          </a:lstStyle>
          <a:p>
            <a:pPr>
              <a:defRPr/>
            </a:pPr>
            <a:endParaRPr lang="en-US" dirty="0"/>
          </a:p>
        </p:txBody>
      </p:sp>
      <p:sp>
        <p:nvSpPr>
          <p:cNvPr id="23555" name="Rectangle 3"/>
          <p:cNvSpPr>
            <a:spLocks noGrp="1" noChangeArrowheads="1"/>
          </p:cNvSpPr>
          <p:nvPr>
            <p:ph type="dt" sz="quarter" idx="1"/>
          </p:nvPr>
        </p:nvSpPr>
        <p:spPr bwMode="auto">
          <a:xfrm>
            <a:off x="4010025" y="0"/>
            <a:ext cx="3067050" cy="454025"/>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lgn="r" defTabSz="933450" eaLnBrk="0" hangingPunct="0">
              <a:defRPr sz="1200" i="0" dirty="0">
                <a:solidFill>
                  <a:schemeClr val="tx1"/>
                </a:solidFill>
                <a:latin typeface="Times New Roman" pitchFamily="18" charset="0"/>
              </a:defRPr>
            </a:lvl1pPr>
          </a:lstStyle>
          <a:p>
            <a:pPr>
              <a:defRPr/>
            </a:pPr>
            <a:endParaRPr lang="en-US" dirty="0"/>
          </a:p>
        </p:txBody>
      </p:sp>
      <p:sp>
        <p:nvSpPr>
          <p:cNvPr id="23556" name="Rectangle 4"/>
          <p:cNvSpPr>
            <a:spLocks noGrp="1" noChangeArrowheads="1"/>
          </p:cNvSpPr>
          <p:nvPr>
            <p:ph type="ftr" sz="quarter" idx="2"/>
          </p:nvPr>
        </p:nvSpPr>
        <p:spPr bwMode="auto">
          <a:xfrm>
            <a:off x="0" y="8624888"/>
            <a:ext cx="3067050" cy="454025"/>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defTabSz="933450" eaLnBrk="0" hangingPunct="0">
              <a:defRPr sz="1200" i="0" dirty="0">
                <a:solidFill>
                  <a:schemeClr val="tx1"/>
                </a:solidFill>
                <a:latin typeface="Times New Roman" pitchFamily="18" charset="0"/>
              </a:defRPr>
            </a:lvl1pPr>
          </a:lstStyle>
          <a:p>
            <a:pPr>
              <a:defRPr/>
            </a:pPr>
            <a:endParaRPr lang="en-US" dirty="0"/>
          </a:p>
        </p:txBody>
      </p:sp>
      <p:sp>
        <p:nvSpPr>
          <p:cNvPr id="23557" name="Rectangle 5"/>
          <p:cNvSpPr>
            <a:spLocks noGrp="1" noChangeArrowheads="1"/>
          </p:cNvSpPr>
          <p:nvPr>
            <p:ph type="sldNum" sz="quarter" idx="3"/>
          </p:nvPr>
        </p:nvSpPr>
        <p:spPr bwMode="auto">
          <a:xfrm>
            <a:off x="4010025" y="8624888"/>
            <a:ext cx="3067050" cy="454025"/>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lgn="r" defTabSz="933450" eaLnBrk="0" hangingPunct="0">
              <a:defRPr sz="1200" i="0">
                <a:solidFill>
                  <a:schemeClr val="tx1"/>
                </a:solidFill>
                <a:latin typeface="Times New Roman" pitchFamily="18" charset="0"/>
              </a:defRPr>
            </a:lvl1pPr>
          </a:lstStyle>
          <a:p>
            <a:pPr>
              <a:defRPr/>
            </a:pPr>
            <a:fld id="{0E2335D3-2426-4F6C-AA04-486109FF2756}"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1026"/>
          <p:cNvSpPr>
            <a:spLocks noGrp="1" noChangeArrowheads="1"/>
          </p:cNvSpPr>
          <p:nvPr>
            <p:ph type="hdr" sz="quarter"/>
          </p:nvPr>
        </p:nvSpPr>
        <p:spPr bwMode="auto">
          <a:xfrm>
            <a:off x="0" y="0"/>
            <a:ext cx="3067050" cy="454025"/>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defTabSz="933450" eaLnBrk="0" hangingPunct="0">
              <a:defRPr sz="1200" i="0" dirty="0">
                <a:solidFill>
                  <a:schemeClr val="tx1"/>
                </a:solidFill>
                <a:latin typeface="Times New Roman" pitchFamily="18" charset="0"/>
              </a:defRPr>
            </a:lvl1pPr>
          </a:lstStyle>
          <a:p>
            <a:pPr>
              <a:defRPr/>
            </a:pPr>
            <a:endParaRPr lang="en-US" dirty="0"/>
          </a:p>
        </p:txBody>
      </p:sp>
      <p:sp>
        <p:nvSpPr>
          <p:cNvPr id="47107" name="Rectangle 1027"/>
          <p:cNvSpPr>
            <a:spLocks noGrp="1" noChangeArrowheads="1"/>
          </p:cNvSpPr>
          <p:nvPr>
            <p:ph type="dt" idx="1"/>
          </p:nvPr>
        </p:nvSpPr>
        <p:spPr bwMode="auto">
          <a:xfrm>
            <a:off x="4010025" y="0"/>
            <a:ext cx="3067050" cy="454025"/>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lgn="r" defTabSz="933450" eaLnBrk="0" hangingPunct="0">
              <a:defRPr sz="1200" i="0" dirty="0">
                <a:solidFill>
                  <a:schemeClr val="tx1"/>
                </a:solidFill>
                <a:latin typeface="Times New Roman" pitchFamily="18" charset="0"/>
              </a:defRPr>
            </a:lvl1pPr>
          </a:lstStyle>
          <a:p>
            <a:pPr>
              <a:defRPr/>
            </a:pPr>
            <a:endParaRPr lang="en-US" dirty="0"/>
          </a:p>
        </p:txBody>
      </p:sp>
      <p:sp>
        <p:nvSpPr>
          <p:cNvPr id="65540" name="Rectangle 1028"/>
          <p:cNvSpPr>
            <a:spLocks noGrp="1" noRot="1" noChangeAspect="1" noChangeArrowheads="1" noTextEdit="1"/>
          </p:cNvSpPr>
          <p:nvPr>
            <p:ph type="sldImg" idx="2"/>
          </p:nvPr>
        </p:nvSpPr>
        <p:spPr bwMode="auto">
          <a:xfrm>
            <a:off x="1270000" y="681038"/>
            <a:ext cx="4538663" cy="3403600"/>
          </a:xfrm>
          <a:prstGeom prst="rect">
            <a:avLst/>
          </a:prstGeom>
          <a:noFill/>
          <a:ln w="9525">
            <a:solidFill>
              <a:srgbClr val="000000"/>
            </a:solidFill>
            <a:miter lim="800000"/>
            <a:headEnd/>
            <a:tailEnd/>
          </a:ln>
        </p:spPr>
      </p:sp>
      <p:sp>
        <p:nvSpPr>
          <p:cNvPr id="47109" name="Rectangle 1029"/>
          <p:cNvSpPr>
            <a:spLocks noGrp="1" noChangeArrowheads="1"/>
          </p:cNvSpPr>
          <p:nvPr>
            <p:ph type="body" sz="quarter" idx="3"/>
          </p:nvPr>
        </p:nvSpPr>
        <p:spPr bwMode="auto">
          <a:xfrm>
            <a:off x="944563" y="4313238"/>
            <a:ext cx="5187950" cy="4084637"/>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7110" name="Rectangle 1030"/>
          <p:cNvSpPr>
            <a:spLocks noGrp="1" noChangeArrowheads="1"/>
          </p:cNvSpPr>
          <p:nvPr>
            <p:ph type="ftr" sz="quarter" idx="4"/>
          </p:nvPr>
        </p:nvSpPr>
        <p:spPr bwMode="auto">
          <a:xfrm>
            <a:off x="0" y="8624888"/>
            <a:ext cx="3067050" cy="454025"/>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defTabSz="933450" eaLnBrk="0" hangingPunct="0">
              <a:defRPr sz="1200" i="0" dirty="0">
                <a:solidFill>
                  <a:schemeClr val="tx1"/>
                </a:solidFill>
                <a:latin typeface="Times New Roman" pitchFamily="18" charset="0"/>
              </a:defRPr>
            </a:lvl1pPr>
          </a:lstStyle>
          <a:p>
            <a:pPr>
              <a:defRPr/>
            </a:pPr>
            <a:endParaRPr lang="en-US" dirty="0"/>
          </a:p>
        </p:txBody>
      </p:sp>
      <p:sp>
        <p:nvSpPr>
          <p:cNvPr id="47111" name="Rectangle 1031"/>
          <p:cNvSpPr>
            <a:spLocks noGrp="1" noChangeArrowheads="1"/>
          </p:cNvSpPr>
          <p:nvPr>
            <p:ph type="sldNum" sz="quarter" idx="5"/>
          </p:nvPr>
        </p:nvSpPr>
        <p:spPr bwMode="auto">
          <a:xfrm>
            <a:off x="4010025" y="8624888"/>
            <a:ext cx="3067050" cy="454025"/>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lgn="r" defTabSz="933450" eaLnBrk="0" hangingPunct="0">
              <a:defRPr sz="1200" i="0">
                <a:solidFill>
                  <a:schemeClr val="tx1"/>
                </a:solidFill>
                <a:latin typeface="Times New Roman" pitchFamily="18" charset="0"/>
              </a:defRPr>
            </a:lvl1pPr>
          </a:lstStyle>
          <a:p>
            <a:pPr>
              <a:defRPr/>
            </a:pPr>
            <a:fld id="{6008E86B-EED4-4B0A-91D8-B13F2A0F2C0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96C65A13-B82B-43AE-99C2-7BDB704FD141}" type="slidenum">
              <a:rPr lang="en-US" smtClean="0">
                <a:solidFill>
                  <a:srgbClr val="000000"/>
                </a:solidFill>
              </a:rPr>
              <a:pPr/>
              <a:t>61</a:t>
            </a:fld>
            <a:endParaRPr lang="en-US" dirty="0" smtClean="0">
              <a:solidFill>
                <a:srgbClr val="000000"/>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BKGD_01a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9619" name="Rectangle 3"/>
          <p:cNvSpPr>
            <a:spLocks noGrp="1" noChangeArrowheads="1"/>
          </p:cNvSpPr>
          <p:nvPr>
            <p:ph type="ctrTitle"/>
          </p:nvPr>
        </p:nvSpPr>
        <p:spPr>
          <a:xfrm>
            <a:off x="0" y="2209800"/>
            <a:ext cx="8458200" cy="1219200"/>
          </a:xfrm>
        </p:spPr>
        <p:txBody>
          <a:bodyPr/>
          <a:lstStyle>
            <a:lvl1pPr>
              <a:defRPr sz="4400">
                <a:solidFill>
                  <a:srgbClr val="000066"/>
                </a:solidFill>
                <a:effectLst/>
              </a:defRPr>
            </a:lvl1pPr>
          </a:lstStyle>
          <a:p>
            <a:r>
              <a:rPr lang="en-US"/>
              <a:t>Click to edit Master title style</a:t>
            </a:r>
          </a:p>
        </p:txBody>
      </p:sp>
      <p:sp>
        <p:nvSpPr>
          <p:cNvPr id="239620" name="Rectangle 4"/>
          <p:cNvSpPr>
            <a:spLocks noGrp="1" noChangeArrowheads="1"/>
          </p:cNvSpPr>
          <p:nvPr>
            <p:ph type="subTitle" idx="1"/>
          </p:nvPr>
        </p:nvSpPr>
        <p:spPr>
          <a:xfrm>
            <a:off x="1447800" y="4648200"/>
            <a:ext cx="7696200" cy="1447800"/>
          </a:xfrm>
        </p:spPr>
        <p:txBody>
          <a:bodyPr/>
          <a:lstStyle>
            <a:lvl1pPr marL="0" indent="0" algn="r">
              <a:buFont typeface="Wingdings" pitchFamily="2" charset="2"/>
              <a:buNone/>
              <a:defRPr sz="2400">
                <a:solidFill>
                  <a:srgbClr val="000066"/>
                </a:solidFill>
              </a:defRPr>
            </a:lvl1pPr>
          </a:lstStyle>
          <a:p>
            <a:r>
              <a:rPr lang="en-US"/>
              <a:t>Click to edit Master subtitle style</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63500"/>
            <a:ext cx="2209800" cy="5610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63500"/>
            <a:ext cx="6477000" cy="5610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209800" cy="5445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228600"/>
            <a:ext cx="6477000" cy="5445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 y="228600"/>
            <a:ext cx="8839200" cy="5445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291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2291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598863"/>
            <a:ext cx="42291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BKGD_01a"/>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38594" name="Rectangle 2"/>
          <p:cNvSpPr>
            <a:spLocks noGrp="1" noChangeArrowheads="1"/>
          </p:cNvSpPr>
          <p:nvPr>
            <p:ph type="title"/>
          </p:nvPr>
        </p:nvSpPr>
        <p:spPr bwMode="auto">
          <a:xfrm>
            <a:off x="76200" y="635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228600" y="1371600"/>
            <a:ext cx="8610600" cy="430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59"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ransition advClick="0"/>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l"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l"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l"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l"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p:titleStyle>
    <p:bodyStyle>
      <a:lvl1pPr marL="342900" indent="-342900" algn="l" rtl="0" eaLnBrk="0" fontAlgn="base" hangingPunct="0">
        <a:lnSpc>
          <a:spcPct val="90000"/>
        </a:lnSpc>
        <a:spcBef>
          <a:spcPct val="75000"/>
        </a:spcBef>
        <a:spcAft>
          <a:spcPct val="0"/>
        </a:spcAft>
        <a:buClr>
          <a:srgbClr val="000066"/>
        </a:buClr>
        <a:buFont typeface="Wingdings" pitchFamily="2" charset="2"/>
        <a:buChar char="§"/>
        <a:defRPr sz="2800">
          <a:solidFill>
            <a:schemeClr val="bg2"/>
          </a:solidFill>
          <a:latin typeface="+mn-lt"/>
          <a:ea typeface="+mn-ea"/>
          <a:cs typeface="+mn-cs"/>
        </a:defRPr>
      </a:lvl1pPr>
      <a:lvl2pPr marL="685800" indent="-228600" algn="l" rtl="0" eaLnBrk="0" fontAlgn="base" hangingPunct="0">
        <a:lnSpc>
          <a:spcPct val="90000"/>
        </a:lnSpc>
        <a:spcBef>
          <a:spcPct val="45000"/>
        </a:spcBef>
        <a:spcAft>
          <a:spcPct val="0"/>
        </a:spcAft>
        <a:buClr>
          <a:srgbClr val="000066"/>
        </a:buClr>
        <a:buChar char="•"/>
        <a:defRPr sz="2600">
          <a:solidFill>
            <a:schemeClr val="bg2"/>
          </a:solidFill>
          <a:latin typeface="+mn-lt"/>
        </a:defRPr>
      </a:lvl2pPr>
      <a:lvl3pPr marL="1092200" indent="-292100" algn="l" rtl="0" eaLnBrk="0" fontAlgn="base" hangingPunct="0">
        <a:lnSpc>
          <a:spcPct val="90000"/>
        </a:lnSpc>
        <a:spcBef>
          <a:spcPct val="25000"/>
        </a:spcBef>
        <a:spcAft>
          <a:spcPct val="0"/>
        </a:spcAft>
        <a:buClr>
          <a:srgbClr val="000066"/>
        </a:buClr>
        <a:buFont typeface="Arial" charset="0"/>
        <a:buChar char="–"/>
        <a:defRPr sz="2400">
          <a:solidFill>
            <a:schemeClr val="bg2"/>
          </a:solidFill>
          <a:latin typeface="+mn-lt"/>
        </a:defRPr>
      </a:lvl3pPr>
      <a:lvl4pPr marL="1485900" indent="-279400" algn="l" rtl="0" eaLnBrk="0" fontAlgn="base" hangingPunct="0">
        <a:spcBef>
          <a:spcPct val="20000"/>
        </a:spcBef>
        <a:spcAft>
          <a:spcPct val="0"/>
        </a:spcAft>
        <a:buClr>
          <a:srgbClr val="000066"/>
        </a:buClr>
        <a:buFont typeface="Wingdings" pitchFamily="2" charset="2"/>
        <a:buChar char="n"/>
        <a:defRPr sz="2000">
          <a:solidFill>
            <a:schemeClr val="bg2"/>
          </a:solidFill>
          <a:latin typeface="+mn-lt"/>
        </a:defRPr>
      </a:lvl4pPr>
      <a:lvl5pPr marL="1892300" indent="-292100" algn="l" rtl="0" eaLnBrk="0" fontAlgn="base" hangingPunct="0">
        <a:spcBef>
          <a:spcPct val="20000"/>
        </a:spcBef>
        <a:spcAft>
          <a:spcPct val="0"/>
        </a:spcAft>
        <a:buClr>
          <a:srgbClr val="000066"/>
        </a:buClr>
        <a:buFont typeface="Wingdings" pitchFamily="2" charset="2"/>
        <a:buChar char="o"/>
        <a:defRPr sz="2000">
          <a:solidFill>
            <a:schemeClr val="bg2"/>
          </a:solidFill>
          <a:latin typeface="+mn-lt"/>
        </a:defRPr>
      </a:lvl5pPr>
      <a:lvl6pPr marL="2349500" indent="-292100" algn="l" rtl="0" fontAlgn="base">
        <a:spcBef>
          <a:spcPct val="20000"/>
        </a:spcBef>
        <a:spcAft>
          <a:spcPct val="0"/>
        </a:spcAft>
        <a:buClr>
          <a:srgbClr val="000066"/>
        </a:buClr>
        <a:buFont typeface="Wingdings" pitchFamily="2" charset="2"/>
        <a:buChar char="o"/>
        <a:defRPr sz="2000">
          <a:solidFill>
            <a:schemeClr val="bg2"/>
          </a:solidFill>
          <a:latin typeface="+mn-lt"/>
        </a:defRPr>
      </a:lvl6pPr>
      <a:lvl7pPr marL="2806700" indent="-292100" algn="l" rtl="0" fontAlgn="base">
        <a:spcBef>
          <a:spcPct val="20000"/>
        </a:spcBef>
        <a:spcAft>
          <a:spcPct val="0"/>
        </a:spcAft>
        <a:buClr>
          <a:srgbClr val="000066"/>
        </a:buClr>
        <a:buFont typeface="Wingdings" pitchFamily="2" charset="2"/>
        <a:buChar char="o"/>
        <a:defRPr sz="2000">
          <a:solidFill>
            <a:schemeClr val="bg2"/>
          </a:solidFill>
          <a:latin typeface="+mn-lt"/>
        </a:defRPr>
      </a:lvl7pPr>
      <a:lvl8pPr marL="3263900" indent="-292100" algn="l" rtl="0" fontAlgn="base">
        <a:spcBef>
          <a:spcPct val="20000"/>
        </a:spcBef>
        <a:spcAft>
          <a:spcPct val="0"/>
        </a:spcAft>
        <a:buClr>
          <a:srgbClr val="000066"/>
        </a:buClr>
        <a:buFont typeface="Wingdings" pitchFamily="2" charset="2"/>
        <a:buChar char="o"/>
        <a:defRPr sz="2000">
          <a:solidFill>
            <a:schemeClr val="bg2"/>
          </a:solidFill>
          <a:latin typeface="+mn-lt"/>
        </a:defRPr>
      </a:lvl8pPr>
      <a:lvl9pPr marL="3721100" indent="-292100" algn="l" rtl="0" fontAlgn="base">
        <a:spcBef>
          <a:spcPct val="20000"/>
        </a:spcBef>
        <a:spcAft>
          <a:spcPct val="0"/>
        </a:spcAft>
        <a:buClr>
          <a:srgbClr val="000066"/>
        </a:buClr>
        <a:buFont typeface="Wingdings" pitchFamily="2" charset="2"/>
        <a:buChar char="o"/>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KGD_01b"/>
          <p:cNvPicPr>
            <a:picLocks noChangeAspect="1" noChangeArrowheads="1"/>
          </p:cNvPicPr>
          <p:nvPr userDrawn="1"/>
        </p:nvPicPr>
        <p:blipFill>
          <a:blip r:embed="rId15"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76200" y="228600"/>
            <a:ext cx="8839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228600" y="1371600"/>
            <a:ext cx="8610600" cy="430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Lst>
  <p:transition advClick="0"/>
  <p:timing>
    <p:tnLst>
      <p:par>
        <p:cTn id="1" dur="indefinite" restart="never" nodeType="tmRoot"/>
      </p:par>
    </p:tnLst>
  </p:timing>
  <p:txStyles>
    <p:titleStyle>
      <a:lvl1pPr algn="l" rtl="0" eaLnBrk="0" fontAlgn="base" hangingPunct="0">
        <a:spcBef>
          <a:spcPct val="0"/>
        </a:spcBef>
        <a:spcAft>
          <a:spcPct val="0"/>
        </a:spcAft>
        <a:defRPr sz="3600" b="1">
          <a:solidFill>
            <a:srgbClr val="000066"/>
          </a:solidFill>
          <a:latin typeface="+mj-lt"/>
          <a:ea typeface="+mj-ea"/>
          <a:cs typeface="+mj-cs"/>
        </a:defRPr>
      </a:lvl1pPr>
      <a:lvl2pPr algn="l" rtl="0" eaLnBrk="0" fontAlgn="base" hangingPunct="0">
        <a:spcBef>
          <a:spcPct val="0"/>
        </a:spcBef>
        <a:spcAft>
          <a:spcPct val="0"/>
        </a:spcAft>
        <a:defRPr sz="3600" b="1">
          <a:solidFill>
            <a:srgbClr val="000066"/>
          </a:solidFill>
          <a:latin typeface="Arial" charset="0"/>
        </a:defRPr>
      </a:lvl2pPr>
      <a:lvl3pPr algn="l" rtl="0" eaLnBrk="0" fontAlgn="base" hangingPunct="0">
        <a:spcBef>
          <a:spcPct val="0"/>
        </a:spcBef>
        <a:spcAft>
          <a:spcPct val="0"/>
        </a:spcAft>
        <a:defRPr sz="3600" b="1">
          <a:solidFill>
            <a:srgbClr val="000066"/>
          </a:solidFill>
          <a:latin typeface="Arial" charset="0"/>
        </a:defRPr>
      </a:lvl3pPr>
      <a:lvl4pPr algn="l" rtl="0" eaLnBrk="0" fontAlgn="base" hangingPunct="0">
        <a:spcBef>
          <a:spcPct val="0"/>
        </a:spcBef>
        <a:spcAft>
          <a:spcPct val="0"/>
        </a:spcAft>
        <a:defRPr sz="3600" b="1">
          <a:solidFill>
            <a:srgbClr val="000066"/>
          </a:solidFill>
          <a:latin typeface="Arial" charset="0"/>
        </a:defRPr>
      </a:lvl4pPr>
      <a:lvl5pPr algn="l" rtl="0" eaLnBrk="0" fontAlgn="base" hangingPunct="0">
        <a:spcBef>
          <a:spcPct val="0"/>
        </a:spcBef>
        <a:spcAft>
          <a:spcPct val="0"/>
        </a:spcAft>
        <a:defRPr sz="3600" b="1">
          <a:solidFill>
            <a:srgbClr val="000066"/>
          </a:solidFill>
          <a:latin typeface="Arial" charset="0"/>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lnSpc>
          <a:spcPct val="90000"/>
        </a:lnSpc>
        <a:spcBef>
          <a:spcPct val="75000"/>
        </a:spcBef>
        <a:spcAft>
          <a:spcPct val="0"/>
        </a:spcAft>
        <a:buClr>
          <a:srgbClr val="000066"/>
        </a:buClr>
        <a:buFont typeface="Wingdings" pitchFamily="2" charset="2"/>
        <a:buChar char="§"/>
        <a:defRPr sz="2800">
          <a:solidFill>
            <a:srgbClr val="000066"/>
          </a:solidFill>
          <a:latin typeface="+mn-lt"/>
          <a:ea typeface="+mn-ea"/>
          <a:cs typeface="+mn-cs"/>
        </a:defRPr>
      </a:lvl1pPr>
      <a:lvl2pPr marL="685800" indent="-228600" algn="l" rtl="0" eaLnBrk="0" fontAlgn="base" hangingPunct="0">
        <a:lnSpc>
          <a:spcPct val="90000"/>
        </a:lnSpc>
        <a:spcBef>
          <a:spcPct val="45000"/>
        </a:spcBef>
        <a:spcAft>
          <a:spcPct val="0"/>
        </a:spcAft>
        <a:buClr>
          <a:srgbClr val="000066"/>
        </a:buClr>
        <a:buChar char="•"/>
        <a:defRPr sz="2600">
          <a:solidFill>
            <a:srgbClr val="000066"/>
          </a:solidFill>
          <a:latin typeface="+mn-lt"/>
        </a:defRPr>
      </a:lvl2pPr>
      <a:lvl3pPr marL="1092200" indent="-292100" algn="l" rtl="0" eaLnBrk="0" fontAlgn="base" hangingPunct="0">
        <a:lnSpc>
          <a:spcPct val="90000"/>
        </a:lnSpc>
        <a:spcBef>
          <a:spcPct val="25000"/>
        </a:spcBef>
        <a:spcAft>
          <a:spcPct val="0"/>
        </a:spcAft>
        <a:buClr>
          <a:srgbClr val="000066"/>
        </a:buClr>
        <a:buFont typeface="Arial" charset="0"/>
        <a:buChar char="–"/>
        <a:defRPr sz="2400">
          <a:solidFill>
            <a:srgbClr val="000066"/>
          </a:solidFill>
          <a:latin typeface="+mn-lt"/>
        </a:defRPr>
      </a:lvl3pPr>
      <a:lvl4pPr marL="1485900" indent="-279400" algn="l" rtl="0" eaLnBrk="0" fontAlgn="base" hangingPunct="0">
        <a:spcBef>
          <a:spcPct val="20000"/>
        </a:spcBef>
        <a:spcAft>
          <a:spcPct val="0"/>
        </a:spcAft>
        <a:buClr>
          <a:srgbClr val="000066"/>
        </a:buClr>
        <a:buFont typeface="Wingdings" pitchFamily="2" charset="2"/>
        <a:buChar char="n"/>
        <a:defRPr sz="2000">
          <a:solidFill>
            <a:srgbClr val="000066"/>
          </a:solidFill>
          <a:latin typeface="+mn-lt"/>
        </a:defRPr>
      </a:lvl4pPr>
      <a:lvl5pPr marL="1892300" indent="-292100" algn="l" rtl="0" eaLnBrk="0" fontAlgn="base" hangingPunct="0">
        <a:spcBef>
          <a:spcPct val="20000"/>
        </a:spcBef>
        <a:spcAft>
          <a:spcPct val="0"/>
        </a:spcAft>
        <a:buClr>
          <a:srgbClr val="000066"/>
        </a:buClr>
        <a:buFont typeface="Wingdings" pitchFamily="2" charset="2"/>
        <a:buChar char="o"/>
        <a:defRPr sz="2000">
          <a:solidFill>
            <a:srgbClr val="000066"/>
          </a:solidFill>
          <a:latin typeface="+mn-lt"/>
        </a:defRPr>
      </a:lvl5pPr>
      <a:lvl6pPr marL="2349500" indent="-292100" algn="l" rtl="0" fontAlgn="base">
        <a:spcBef>
          <a:spcPct val="20000"/>
        </a:spcBef>
        <a:spcAft>
          <a:spcPct val="0"/>
        </a:spcAft>
        <a:buClr>
          <a:srgbClr val="000066"/>
        </a:buClr>
        <a:buFont typeface="Wingdings" pitchFamily="2" charset="2"/>
        <a:buChar char="o"/>
        <a:defRPr sz="2000">
          <a:solidFill>
            <a:srgbClr val="000066"/>
          </a:solidFill>
          <a:latin typeface="+mn-lt"/>
        </a:defRPr>
      </a:lvl6pPr>
      <a:lvl7pPr marL="2806700" indent="-292100" algn="l" rtl="0" fontAlgn="base">
        <a:spcBef>
          <a:spcPct val="20000"/>
        </a:spcBef>
        <a:spcAft>
          <a:spcPct val="0"/>
        </a:spcAft>
        <a:buClr>
          <a:srgbClr val="000066"/>
        </a:buClr>
        <a:buFont typeface="Wingdings" pitchFamily="2" charset="2"/>
        <a:buChar char="o"/>
        <a:defRPr sz="2000">
          <a:solidFill>
            <a:srgbClr val="000066"/>
          </a:solidFill>
          <a:latin typeface="+mn-lt"/>
        </a:defRPr>
      </a:lvl7pPr>
      <a:lvl8pPr marL="3263900" indent="-292100" algn="l" rtl="0" fontAlgn="base">
        <a:spcBef>
          <a:spcPct val="20000"/>
        </a:spcBef>
        <a:spcAft>
          <a:spcPct val="0"/>
        </a:spcAft>
        <a:buClr>
          <a:srgbClr val="000066"/>
        </a:buClr>
        <a:buFont typeface="Wingdings" pitchFamily="2" charset="2"/>
        <a:buChar char="o"/>
        <a:defRPr sz="2000">
          <a:solidFill>
            <a:srgbClr val="000066"/>
          </a:solidFill>
          <a:latin typeface="+mn-lt"/>
        </a:defRPr>
      </a:lvl8pPr>
      <a:lvl9pPr marL="3721100" indent="-292100" algn="l" rtl="0" fontAlgn="base">
        <a:spcBef>
          <a:spcPct val="20000"/>
        </a:spcBef>
        <a:spcAft>
          <a:spcPct val="0"/>
        </a:spcAft>
        <a:buClr>
          <a:srgbClr val="000066"/>
        </a:buClr>
        <a:buFont typeface="Wingdings" pitchFamily="2" charset="2"/>
        <a:buChar char="o"/>
        <a:defRPr sz="20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228600" y="2362200"/>
            <a:ext cx="8763000" cy="1219200"/>
          </a:xfrm>
        </p:spPr>
        <p:txBody>
          <a:bodyPr/>
          <a:lstStyle/>
          <a:p>
            <a:pPr algn="ctr" eaLnBrk="1" hangingPunct="1"/>
            <a:r>
              <a:rPr lang="en-US" sz="3600" dirty="0" smtClean="0"/>
              <a:t>New York State </a:t>
            </a:r>
            <a:br>
              <a:rPr lang="en-US" sz="3600" dirty="0" smtClean="0"/>
            </a:br>
            <a:r>
              <a:rPr lang="en-US" sz="3600" dirty="0" smtClean="0"/>
              <a:t>Department of Taxation and Finance</a:t>
            </a:r>
            <a:endParaRPr lang="en-US" sz="4000" dirty="0" smtClean="0"/>
          </a:p>
        </p:txBody>
      </p:sp>
      <p:sp>
        <p:nvSpPr>
          <p:cNvPr id="4099" name="Rectangle 4"/>
          <p:cNvSpPr>
            <a:spLocks noChangeArrowheads="1"/>
          </p:cNvSpPr>
          <p:nvPr/>
        </p:nvSpPr>
        <p:spPr bwMode="auto">
          <a:xfrm>
            <a:off x="0" y="3962400"/>
            <a:ext cx="9144000" cy="2089150"/>
          </a:xfrm>
          <a:prstGeom prst="rect">
            <a:avLst/>
          </a:prstGeom>
          <a:noFill/>
          <a:ln w="9525">
            <a:noFill/>
            <a:miter lim="800000"/>
            <a:headEnd/>
            <a:tailEnd/>
          </a:ln>
        </p:spPr>
        <p:txBody>
          <a:bodyPr>
            <a:spAutoFit/>
          </a:bodyPr>
          <a:lstStyle/>
          <a:p>
            <a:pPr algn="ctr" eaLnBrk="0" hangingPunct="0"/>
            <a:r>
              <a:rPr lang="en-US" sz="3200" b="1" dirty="0">
                <a:solidFill>
                  <a:schemeClr val="bg1"/>
                </a:solidFill>
              </a:rPr>
              <a:t>International Students and Scholars</a:t>
            </a:r>
          </a:p>
          <a:p>
            <a:pPr algn="ctr" eaLnBrk="0" hangingPunct="0"/>
            <a:r>
              <a:rPr lang="en-US" sz="3200" b="1" dirty="0">
                <a:solidFill>
                  <a:schemeClr val="bg1"/>
                </a:solidFill>
              </a:rPr>
              <a:t>Spring </a:t>
            </a:r>
            <a:r>
              <a:rPr lang="en-US" sz="3200" b="1" dirty="0" smtClean="0">
                <a:solidFill>
                  <a:schemeClr val="bg1"/>
                </a:solidFill>
              </a:rPr>
              <a:t>2011 </a:t>
            </a:r>
            <a:r>
              <a:rPr lang="en-US" sz="3200" b="1" dirty="0">
                <a:solidFill>
                  <a:schemeClr val="bg1"/>
                </a:solidFill>
              </a:rPr>
              <a:t>Workshop</a:t>
            </a:r>
            <a:r>
              <a:rPr lang="en-US" sz="2800" b="1" i="0" dirty="0">
                <a:solidFill>
                  <a:schemeClr val="bg1"/>
                </a:solidFill>
              </a:rPr>
              <a:t> </a:t>
            </a:r>
          </a:p>
          <a:p>
            <a:pPr eaLnBrk="0" hangingPunct="0"/>
            <a:endParaRPr lang="en-US" sz="2800" i="0" dirty="0">
              <a:solidFill>
                <a:schemeClr val="bg2"/>
              </a:solidFill>
            </a:endParaRPr>
          </a:p>
          <a:p>
            <a:pPr algn="ctr" eaLnBrk="0" hangingPunct="0">
              <a:spcBef>
                <a:spcPct val="35000"/>
              </a:spcBef>
            </a:pPr>
            <a:endParaRPr lang="en-US" sz="2800" b="1" i="0" dirty="0">
              <a:solidFill>
                <a:srgbClr val="000066"/>
              </a:solidFill>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381000"/>
            <a:ext cx="8686800" cy="609600"/>
          </a:xfrm>
        </p:spPr>
        <p:txBody>
          <a:bodyPr/>
          <a:lstStyle/>
          <a:p>
            <a:pPr algn="ctr" eaLnBrk="1" hangingPunct="1">
              <a:defRPr/>
            </a:pPr>
            <a:r>
              <a:rPr lang="en-US" sz="2800" u="sng" dirty="0" smtClean="0"/>
              <a:t>Which NYS tax forms </a:t>
            </a:r>
            <a:r>
              <a:rPr lang="en-US" sz="2800" u="sng" dirty="0" smtClean="0">
                <a:solidFill>
                  <a:schemeClr val="bg1">
                    <a:lumMod val="75000"/>
                  </a:schemeClr>
                </a:solidFill>
              </a:rPr>
              <a:t>should I file?</a:t>
            </a:r>
          </a:p>
        </p:txBody>
      </p:sp>
      <p:sp>
        <p:nvSpPr>
          <p:cNvPr id="12291" name="Rectangle 3"/>
          <p:cNvSpPr>
            <a:spLocks noGrp="1" noChangeArrowheads="1"/>
          </p:cNvSpPr>
          <p:nvPr>
            <p:ph type="body" idx="1"/>
          </p:nvPr>
        </p:nvSpPr>
        <p:spPr>
          <a:xfrm>
            <a:off x="228600" y="1447800"/>
            <a:ext cx="8686800" cy="4876800"/>
          </a:xfrm>
        </p:spPr>
        <p:txBody>
          <a:bodyPr/>
          <a:lstStyle/>
          <a:p>
            <a:pPr eaLnBrk="1" hangingPunct="1"/>
            <a:r>
              <a:rPr lang="en-US" sz="2400" dirty="0" smtClean="0">
                <a:solidFill>
                  <a:srgbClr val="000099"/>
                </a:solidFill>
              </a:rPr>
              <a:t>If you are a </a:t>
            </a:r>
            <a:r>
              <a:rPr lang="en-US" sz="2400" b="1" u="sng" dirty="0" smtClean="0">
                <a:solidFill>
                  <a:srgbClr val="000099"/>
                </a:solidFill>
              </a:rPr>
              <a:t>nonresident</a:t>
            </a:r>
            <a:r>
              <a:rPr lang="en-US" sz="2400" dirty="0" smtClean="0">
                <a:solidFill>
                  <a:srgbClr val="000099"/>
                </a:solidFill>
              </a:rPr>
              <a:t> for NYS income tax purposes and are required to file an income tax return, you will need to file: </a:t>
            </a:r>
          </a:p>
          <a:p>
            <a:pPr lvl="1" eaLnBrk="1" hangingPunct="1"/>
            <a:r>
              <a:rPr lang="en-US" sz="2000" dirty="0" smtClean="0">
                <a:solidFill>
                  <a:srgbClr val="A50021"/>
                </a:solidFill>
              </a:rPr>
              <a:t>Form IT-203, “Nonresident and Part-year Resident Income Tax Return” </a:t>
            </a:r>
          </a:p>
          <a:p>
            <a:pPr lvl="1" eaLnBrk="1" hangingPunct="1"/>
            <a:r>
              <a:rPr lang="en-US" sz="2000" dirty="0" smtClean="0">
                <a:solidFill>
                  <a:srgbClr val="A50021"/>
                </a:solidFill>
              </a:rPr>
              <a:t>Form IT-203-B to report where you live in NYS, </a:t>
            </a:r>
            <a:r>
              <a:rPr lang="en-US" sz="2000" b="1" dirty="0" smtClean="0">
                <a:solidFill>
                  <a:srgbClr val="A50021"/>
                </a:solidFill>
              </a:rPr>
              <a:t>and</a:t>
            </a:r>
          </a:p>
          <a:p>
            <a:pPr lvl="1" eaLnBrk="1" hangingPunct="1"/>
            <a:r>
              <a:rPr lang="en-US" sz="2000" dirty="0" smtClean="0">
                <a:solidFill>
                  <a:srgbClr val="A50021"/>
                </a:solidFill>
              </a:rPr>
              <a:t>Form IT-2 for wages (if W-2 received)</a:t>
            </a:r>
            <a:endParaRPr lang="en-US" sz="2000" dirty="0" smtClean="0">
              <a:solidFill>
                <a:srgbClr val="000099"/>
              </a:solidFill>
            </a:endParaRPr>
          </a:p>
          <a:p>
            <a:pPr eaLnBrk="1" hangingPunct="1"/>
            <a:r>
              <a:rPr lang="en-US" sz="2400" dirty="0" smtClean="0">
                <a:solidFill>
                  <a:srgbClr val="000099"/>
                </a:solidFill>
              </a:rPr>
              <a:t>If you are a </a:t>
            </a:r>
            <a:r>
              <a:rPr lang="en-US" sz="2400" b="1" u="sng" dirty="0" smtClean="0">
                <a:solidFill>
                  <a:srgbClr val="000099"/>
                </a:solidFill>
              </a:rPr>
              <a:t>resident</a:t>
            </a:r>
            <a:r>
              <a:rPr lang="en-US" sz="2400" dirty="0" smtClean="0">
                <a:solidFill>
                  <a:srgbClr val="000099"/>
                </a:solidFill>
              </a:rPr>
              <a:t> for NYS income tax purposes and are required to file an income tax return, you will need to file:</a:t>
            </a:r>
          </a:p>
          <a:p>
            <a:pPr lvl="1" eaLnBrk="1" hangingPunct="1"/>
            <a:r>
              <a:rPr lang="en-US" sz="2000" dirty="0" smtClean="0">
                <a:solidFill>
                  <a:srgbClr val="C00000"/>
                </a:solidFill>
              </a:rPr>
              <a:t>Form IT-150 “Resident Income Tax Return (short form)” or IT-201 (in limited cases) </a:t>
            </a:r>
            <a:r>
              <a:rPr lang="en-US" sz="2000" b="1" dirty="0" smtClean="0">
                <a:solidFill>
                  <a:srgbClr val="C00000"/>
                </a:solidFill>
              </a:rPr>
              <a:t>and </a:t>
            </a:r>
          </a:p>
          <a:p>
            <a:pPr lvl="1" eaLnBrk="1" hangingPunct="1"/>
            <a:r>
              <a:rPr lang="en-US" sz="2000" dirty="0" smtClean="0">
                <a:solidFill>
                  <a:srgbClr val="C00000"/>
                </a:solidFill>
              </a:rPr>
              <a:t>Form IT-2 for wages (if W-2 received)</a:t>
            </a:r>
            <a:r>
              <a:rPr lang="en-US" sz="2200" dirty="0" smtClean="0">
                <a:solidFill>
                  <a:srgbClr val="000099"/>
                </a:solidFill>
              </a:rPr>
              <a:t>  </a:t>
            </a:r>
          </a:p>
          <a:p>
            <a:pPr eaLnBrk="1" hangingPunct="1">
              <a:buFont typeface="Wingdings" pitchFamily="2" charset="2"/>
              <a:buNone/>
            </a:pPr>
            <a:r>
              <a:rPr lang="en-US" sz="3200" dirty="0" smtClean="0">
                <a:solidFill>
                  <a:srgbClr val="A50021"/>
                </a:solidFill>
              </a:rPr>
              <a:t>	</a:t>
            </a:r>
            <a:endParaRPr lang="en-US" sz="2400" dirty="0" smtClean="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1524000"/>
            <a:ext cx="7772400" cy="1470025"/>
          </a:xfrm>
        </p:spPr>
        <p:txBody>
          <a:bodyPr/>
          <a:lstStyle/>
          <a:p>
            <a:pPr algn="ctr" eaLnBrk="1" hangingPunct="1"/>
            <a:r>
              <a:rPr lang="en-US" dirty="0" smtClean="0"/>
              <a:t>Who Must File a NYS</a:t>
            </a:r>
            <a:br>
              <a:rPr lang="en-US" dirty="0" smtClean="0"/>
            </a:br>
            <a:r>
              <a:rPr lang="en-US" dirty="0" smtClean="0"/>
              <a:t>Income Tax Return?</a:t>
            </a:r>
          </a:p>
        </p:txBody>
      </p:sp>
      <p:sp>
        <p:nvSpPr>
          <p:cNvPr id="13315" name="Rectangle 3"/>
          <p:cNvSpPr>
            <a:spLocks noGrp="1" noChangeArrowheads="1"/>
          </p:cNvSpPr>
          <p:nvPr>
            <p:ph type="subTitle" idx="1"/>
          </p:nvPr>
        </p:nvSpPr>
        <p:spPr>
          <a:xfrm>
            <a:off x="1066800" y="3276600"/>
            <a:ext cx="7315200" cy="1752600"/>
          </a:xfrm>
        </p:spPr>
        <p:txBody>
          <a:bodyPr/>
          <a:lstStyle/>
          <a:p>
            <a:pPr marL="0" indent="0" algn="ctr" eaLnBrk="1" hangingPunct="1">
              <a:spcBef>
                <a:spcPct val="0"/>
              </a:spcBef>
              <a:buFont typeface="Wingdings" pitchFamily="2" charset="2"/>
              <a:buNone/>
            </a:pPr>
            <a:r>
              <a:rPr lang="en-US" b="1" i="1" u="sng" dirty="0" smtClean="0">
                <a:solidFill>
                  <a:srgbClr val="C00000"/>
                </a:solidFill>
              </a:rPr>
              <a:t>Note</a:t>
            </a:r>
            <a:r>
              <a:rPr lang="en-US" b="1" i="1" dirty="0" smtClean="0">
                <a:solidFill>
                  <a:srgbClr val="C00000"/>
                </a:solidFill>
              </a:rPr>
              <a:t>:</a:t>
            </a:r>
            <a:r>
              <a:rPr lang="en-US" dirty="0" smtClean="0">
                <a:solidFill>
                  <a:srgbClr val="C00000"/>
                </a:solidFill>
              </a:rPr>
              <a:t> </a:t>
            </a:r>
          </a:p>
          <a:p>
            <a:pPr marL="0" indent="0" algn="ctr" eaLnBrk="1" hangingPunct="1">
              <a:spcBef>
                <a:spcPct val="0"/>
              </a:spcBef>
              <a:buFont typeface="Wingdings" pitchFamily="2" charset="2"/>
              <a:buNone/>
            </a:pPr>
            <a:r>
              <a:rPr lang="en-US" dirty="0" smtClean="0">
                <a:solidFill>
                  <a:srgbClr val="C00000"/>
                </a:solidFill>
              </a:rPr>
              <a:t>Filing requirements differ for</a:t>
            </a:r>
          </a:p>
          <a:p>
            <a:pPr marL="0" indent="0" algn="ctr" eaLnBrk="1" hangingPunct="1">
              <a:spcBef>
                <a:spcPct val="0"/>
              </a:spcBef>
              <a:buFont typeface="Wingdings" pitchFamily="2" charset="2"/>
              <a:buNone/>
            </a:pPr>
            <a:r>
              <a:rPr lang="en-US" dirty="0" smtClean="0">
                <a:solidFill>
                  <a:srgbClr val="C00000"/>
                </a:solidFill>
              </a:rPr>
              <a:t>NYS </a:t>
            </a:r>
            <a:r>
              <a:rPr lang="en-US" b="1" u="sng" dirty="0" smtClean="0">
                <a:solidFill>
                  <a:srgbClr val="C00000"/>
                </a:solidFill>
              </a:rPr>
              <a:t>residents</a:t>
            </a:r>
            <a:r>
              <a:rPr lang="en-US" dirty="0" smtClean="0">
                <a:solidFill>
                  <a:srgbClr val="C00000"/>
                </a:solidFill>
              </a:rPr>
              <a:t> and </a:t>
            </a:r>
            <a:r>
              <a:rPr lang="en-US" b="1" u="sng" dirty="0" smtClean="0">
                <a:solidFill>
                  <a:srgbClr val="C00000"/>
                </a:solidFill>
              </a:rPr>
              <a:t>nonresidents</a:t>
            </a: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457200"/>
            <a:ext cx="8839200" cy="685800"/>
          </a:xfrm>
        </p:spPr>
        <p:txBody>
          <a:bodyPr/>
          <a:lstStyle/>
          <a:p>
            <a:pPr algn="ctr" eaLnBrk="1" hangingPunct="1"/>
            <a:r>
              <a:rPr lang="en-US" sz="2800" u="sng" dirty="0" smtClean="0"/>
              <a:t>If I am a </a:t>
            </a:r>
            <a:r>
              <a:rPr lang="en-US" sz="2800" u="sng" dirty="0" smtClean="0">
                <a:solidFill>
                  <a:srgbClr val="C00000"/>
                </a:solidFill>
              </a:rPr>
              <a:t>nonresident</a:t>
            </a:r>
            <a:r>
              <a:rPr lang="en-US" sz="2800" u="sng" dirty="0" smtClean="0"/>
              <a:t> , do I need to file a</a:t>
            </a:r>
            <a:br>
              <a:rPr lang="en-US" sz="2800" u="sng" dirty="0" smtClean="0"/>
            </a:br>
            <a:r>
              <a:rPr lang="en-US" sz="2800" u="sng" dirty="0" smtClean="0"/>
              <a:t> NYS income tax return?</a:t>
            </a:r>
          </a:p>
        </p:txBody>
      </p:sp>
      <p:sp>
        <p:nvSpPr>
          <p:cNvPr id="14339" name="Rectangle 3"/>
          <p:cNvSpPr>
            <a:spLocks noGrp="1" noChangeArrowheads="1"/>
          </p:cNvSpPr>
          <p:nvPr>
            <p:ph type="body" idx="1"/>
          </p:nvPr>
        </p:nvSpPr>
        <p:spPr>
          <a:xfrm>
            <a:off x="228600" y="1600200"/>
            <a:ext cx="8610600" cy="4876800"/>
          </a:xfrm>
        </p:spPr>
        <p:txBody>
          <a:bodyPr/>
          <a:lstStyle/>
          <a:p>
            <a:pPr eaLnBrk="1" hangingPunct="1">
              <a:buFont typeface="Wingdings" pitchFamily="2" charset="2"/>
              <a:buNone/>
            </a:pPr>
            <a:r>
              <a:rPr lang="en-US" sz="2400" b="1" i="1" dirty="0" smtClean="0">
                <a:solidFill>
                  <a:srgbClr val="A50021"/>
                </a:solidFill>
              </a:rPr>
              <a:t>Yes, if you meet any of the following conditions:</a:t>
            </a:r>
            <a:r>
              <a:rPr lang="en-US" sz="2400" i="1" dirty="0" smtClean="0">
                <a:solidFill>
                  <a:srgbClr val="A50021"/>
                </a:solidFill>
              </a:rPr>
              <a:t>:</a:t>
            </a:r>
          </a:p>
          <a:p>
            <a:pPr eaLnBrk="1" hangingPunct="1"/>
            <a:r>
              <a:rPr lang="en-US" sz="2400" dirty="0" smtClean="0">
                <a:solidFill>
                  <a:schemeClr val="bg1"/>
                </a:solidFill>
              </a:rPr>
              <a:t>You had </a:t>
            </a:r>
            <a:r>
              <a:rPr lang="en-US" sz="2400" b="1" dirty="0" smtClean="0">
                <a:solidFill>
                  <a:srgbClr val="800000"/>
                </a:solidFill>
              </a:rPr>
              <a:t>New York-source income</a:t>
            </a:r>
            <a:r>
              <a:rPr lang="en-US" sz="2400" i="1" dirty="0" smtClean="0">
                <a:solidFill>
                  <a:schemeClr val="bg1"/>
                </a:solidFill>
              </a:rPr>
              <a:t> </a:t>
            </a:r>
            <a:r>
              <a:rPr lang="en-US" sz="2400" b="1" dirty="0" smtClean="0">
                <a:solidFill>
                  <a:schemeClr val="bg1"/>
                </a:solidFill>
              </a:rPr>
              <a:t>and</a:t>
            </a:r>
            <a:r>
              <a:rPr lang="en-US" sz="2400" dirty="0" smtClean="0">
                <a:solidFill>
                  <a:schemeClr val="bg1"/>
                </a:solidFill>
              </a:rPr>
              <a:t> your New York adjusted gross income (</a:t>
            </a:r>
            <a:r>
              <a:rPr lang="en-US" sz="2400" i="1" dirty="0" smtClean="0">
                <a:solidFill>
                  <a:schemeClr val="bg1"/>
                </a:solidFill>
              </a:rPr>
              <a:t>Federal amount </a:t>
            </a:r>
            <a:r>
              <a:rPr lang="en-US" sz="2400" dirty="0" smtClean="0">
                <a:solidFill>
                  <a:schemeClr val="bg1"/>
                </a:solidFill>
              </a:rPr>
              <a:t>column line 31 on </a:t>
            </a:r>
            <a:r>
              <a:rPr lang="en-US" sz="2400" dirty="0" smtClean="0">
                <a:solidFill>
                  <a:schemeClr val="bg1"/>
                </a:solidFill>
              </a:rPr>
              <a:t>Form </a:t>
            </a:r>
            <a:r>
              <a:rPr lang="en-US" sz="2400" dirty="0" smtClean="0">
                <a:solidFill>
                  <a:schemeClr val="bg1"/>
                </a:solidFill>
              </a:rPr>
              <a:t>IT-203) is more than:</a:t>
            </a:r>
          </a:p>
          <a:p>
            <a:pPr eaLnBrk="1" hangingPunct="1">
              <a:buNone/>
            </a:pPr>
            <a:r>
              <a:rPr lang="en-US" sz="2400" b="1" i="1" dirty="0" smtClean="0">
                <a:solidFill>
                  <a:schemeClr val="bg1"/>
                </a:solidFill>
              </a:rPr>
              <a:t>         $7,500</a:t>
            </a:r>
            <a:r>
              <a:rPr lang="en-US" sz="2400" i="1" dirty="0" smtClean="0">
                <a:solidFill>
                  <a:schemeClr val="bg1"/>
                </a:solidFill>
              </a:rPr>
              <a:t> for single individuals</a:t>
            </a:r>
          </a:p>
          <a:p>
            <a:pPr lvl="2" eaLnBrk="1" hangingPunct="1">
              <a:buFont typeface="Arial" charset="0"/>
              <a:buNone/>
            </a:pPr>
            <a:r>
              <a:rPr lang="en-US" b="1" i="1" dirty="0" smtClean="0">
                <a:solidFill>
                  <a:schemeClr val="bg1"/>
                </a:solidFill>
              </a:rPr>
              <a:t> $3,000</a:t>
            </a:r>
            <a:r>
              <a:rPr lang="en-US" i="1" dirty="0" smtClean="0">
                <a:solidFill>
                  <a:schemeClr val="bg1"/>
                </a:solidFill>
              </a:rPr>
              <a:t> if single &amp; can be claimed on another taxpayer’s </a:t>
            </a:r>
            <a:r>
              <a:rPr lang="en-US" i="1" dirty="0" smtClean="0">
                <a:solidFill>
                  <a:schemeClr val="bg1"/>
                </a:solidFill>
              </a:rPr>
              <a:t>federal (IRS) income tax </a:t>
            </a:r>
            <a:r>
              <a:rPr lang="en-US" i="1" dirty="0" smtClean="0">
                <a:solidFill>
                  <a:schemeClr val="bg1"/>
                </a:solidFill>
              </a:rPr>
              <a:t>return</a:t>
            </a:r>
          </a:p>
          <a:p>
            <a:pPr lvl="2" eaLnBrk="1" hangingPunct="1">
              <a:buFont typeface="Arial" charset="0"/>
              <a:buNone/>
            </a:pPr>
            <a:r>
              <a:rPr lang="en-US" b="1" i="1" dirty="0" smtClean="0">
                <a:solidFill>
                  <a:schemeClr val="bg1"/>
                </a:solidFill>
              </a:rPr>
              <a:t> $7,500</a:t>
            </a:r>
            <a:r>
              <a:rPr lang="en-US" i="1" dirty="0" smtClean="0">
                <a:solidFill>
                  <a:schemeClr val="bg1"/>
                </a:solidFill>
              </a:rPr>
              <a:t> if married &amp; filing separate tax returns</a:t>
            </a:r>
          </a:p>
          <a:p>
            <a:pPr eaLnBrk="1" hangingPunct="1"/>
            <a:r>
              <a:rPr lang="en-US" sz="2400" dirty="0" smtClean="0">
                <a:solidFill>
                  <a:schemeClr val="bg1"/>
                </a:solidFill>
              </a:rPr>
              <a:t>You want to claim a refund.</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a:xfrm>
            <a:off x="152400" y="609600"/>
            <a:ext cx="8686800" cy="715963"/>
          </a:xfrm>
        </p:spPr>
        <p:txBody>
          <a:bodyPr/>
          <a:lstStyle/>
          <a:p>
            <a:pPr algn="ctr" eaLnBrk="1" hangingPunct="1">
              <a:defRPr/>
            </a:pPr>
            <a:r>
              <a:rPr lang="en-US" sz="2800" u="sng" dirty="0" smtClean="0"/>
              <a:t>If I am a </a:t>
            </a:r>
            <a:r>
              <a:rPr lang="en-US" sz="2800" u="sng" dirty="0" smtClean="0">
                <a:solidFill>
                  <a:srgbClr val="C00000"/>
                </a:solidFill>
              </a:rPr>
              <a:t>resident,</a:t>
            </a:r>
            <a:r>
              <a:rPr lang="en-US" sz="2800" u="sng" dirty="0" smtClean="0"/>
              <a:t> do I need to file a </a:t>
            </a:r>
            <a:br>
              <a:rPr lang="en-US" sz="2800" u="sng" dirty="0" smtClean="0"/>
            </a:br>
            <a:r>
              <a:rPr lang="en-US" sz="2800" u="sng" dirty="0" smtClean="0"/>
              <a:t>NYS income tax return?</a:t>
            </a:r>
            <a:endParaRPr lang="en-US" sz="2800" dirty="0" smtClean="0">
              <a:solidFill>
                <a:srgbClr val="A50021"/>
              </a:solidFill>
              <a:effectLst>
                <a:outerShdw blurRad="38100" dist="38100" dir="2700000" algn="tl">
                  <a:srgbClr val="000000"/>
                </a:outerShdw>
              </a:effectLst>
            </a:endParaRPr>
          </a:p>
        </p:txBody>
      </p:sp>
      <p:sp>
        <p:nvSpPr>
          <p:cNvPr id="15363" name="Rectangle 3"/>
          <p:cNvSpPr>
            <a:spLocks noGrp="1" noChangeArrowheads="1"/>
          </p:cNvSpPr>
          <p:nvPr>
            <p:ph type="body" idx="1"/>
          </p:nvPr>
        </p:nvSpPr>
        <p:spPr>
          <a:xfrm>
            <a:off x="304800" y="2057400"/>
            <a:ext cx="8534400" cy="4495800"/>
          </a:xfrm>
        </p:spPr>
        <p:txBody>
          <a:bodyPr/>
          <a:lstStyle/>
          <a:p>
            <a:pPr eaLnBrk="1" hangingPunct="1">
              <a:buFont typeface="Wingdings" pitchFamily="2" charset="2"/>
              <a:buNone/>
            </a:pPr>
            <a:r>
              <a:rPr lang="en-US" sz="2400" b="1" i="1" dirty="0" smtClean="0">
                <a:solidFill>
                  <a:srgbClr val="A50021"/>
                </a:solidFill>
              </a:rPr>
              <a:t>Yes, if you meet any of the following conditions:</a:t>
            </a:r>
            <a:r>
              <a:rPr lang="en-US" sz="2400" i="1" dirty="0" smtClean="0">
                <a:solidFill>
                  <a:srgbClr val="A50021"/>
                </a:solidFill>
              </a:rPr>
              <a:t>:</a:t>
            </a:r>
          </a:p>
          <a:p>
            <a:pPr eaLnBrk="1" hangingPunct="1"/>
            <a:r>
              <a:rPr lang="en-US" sz="2400" dirty="0" smtClean="0">
                <a:solidFill>
                  <a:schemeClr val="bg1"/>
                </a:solidFill>
              </a:rPr>
              <a:t>If your federal income is more than:</a:t>
            </a:r>
            <a:r>
              <a:rPr lang="en-US" sz="2400" b="1" dirty="0" smtClean="0">
                <a:solidFill>
                  <a:schemeClr val="bg1"/>
                </a:solidFill>
              </a:rPr>
              <a:t>		</a:t>
            </a:r>
            <a:r>
              <a:rPr lang="en-US" sz="2400" b="1" i="1" dirty="0" smtClean="0">
                <a:solidFill>
                  <a:schemeClr val="bg1"/>
                </a:solidFill>
              </a:rPr>
              <a:t>           	$4,000</a:t>
            </a:r>
            <a:r>
              <a:rPr lang="en-US" sz="2400" i="1" dirty="0" smtClean="0">
                <a:solidFill>
                  <a:schemeClr val="bg1"/>
                </a:solidFill>
              </a:rPr>
              <a:t> for single and married </a:t>
            </a:r>
          </a:p>
          <a:p>
            <a:pPr lvl="2" eaLnBrk="1" hangingPunct="1">
              <a:buFont typeface="Arial" charset="0"/>
              <a:buNone/>
            </a:pPr>
            <a:r>
              <a:rPr lang="en-US" b="1" i="1" dirty="0" smtClean="0">
                <a:solidFill>
                  <a:schemeClr val="bg1"/>
                </a:solidFill>
              </a:rPr>
              <a:t> $3,000</a:t>
            </a:r>
            <a:r>
              <a:rPr lang="en-US" i="1" dirty="0" smtClean="0">
                <a:solidFill>
                  <a:schemeClr val="bg1"/>
                </a:solidFill>
              </a:rPr>
              <a:t> if single &amp; can be claimed on another taxpayer’s </a:t>
            </a:r>
            <a:r>
              <a:rPr lang="en-US" i="1" dirty="0" smtClean="0">
                <a:solidFill>
                  <a:schemeClr val="bg1"/>
                </a:solidFill>
              </a:rPr>
              <a:t>federal (IRS) income </a:t>
            </a:r>
            <a:r>
              <a:rPr lang="en-US" i="1" dirty="0" smtClean="0">
                <a:solidFill>
                  <a:schemeClr val="bg1"/>
                </a:solidFill>
              </a:rPr>
              <a:t>tax return</a:t>
            </a:r>
            <a:r>
              <a:rPr lang="en-US" b="1" i="1" dirty="0" smtClean="0">
                <a:solidFill>
                  <a:schemeClr val="bg1"/>
                </a:solidFill>
              </a:rPr>
              <a:t> </a:t>
            </a:r>
            <a:endParaRPr lang="en-US" i="1" dirty="0" smtClean="0">
              <a:solidFill>
                <a:schemeClr val="bg1"/>
              </a:solidFill>
            </a:endParaRPr>
          </a:p>
          <a:p>
            <a:pPr eaLnBrk="1" hangingPunct="1"/>
            <a:r>
              <a:rPr lang="en-US" sz="2400" dirty="0" smtClean="0">
                <a:solidFill>
                  <a:schemeClr val="bg1"/>
                </a:solidFill>
              </a:rPr>
              <a:t>You want to claim a refund or credit </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ctrTitle"/>
          </p:nvPr>
        </p:nvSpPr>
        <p:spPr>
          <a:xfrm>
            <a:off x="685800" y="2362200"/>
            <a:ext cx="7772400" cy="1927225"/>
          </a:xfrm>
        </p:spPr>
        <p:txBody>
          <a:bodyPr/>
          <a:lstStyle/>
          <a:p>
            <a:pPr algn="ctr"/>
            <a:r>
              <a:rPr lang="en-US" dirty="0" smtClean="0"/>
              <a:t>General NYS Income Tax</a:t>
            </a:r>
            <a:br>
              <a:rPr lang="en-US" dirty="0" smtClean="0"/>
            </a:br>
            <a:r>
              <a:rPr lang="en-US" dirty="0" smtClean="0"/>
              <a:t>Filing Guidelines</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81000"/>
            <a:ext cx="8839200" cy="685800"/>
          </a:xfrm>
        </p:spPr>
        <p:txBody>
          <a:bodyPr/>
          <a:lstStyle/>
          <a:p>
            <a:pPr algn="ctr" eaLnBrk="1" hangingPunct="1"/>
            <a:r>
              <a:rPr lang="en-US" sz="2800" u="sng" dirty="0" smtClean="0"/>
              <a:t>NYS Conforms with Internal Revenue Service</a:t>
            </a:r>
          </a:p>
        </p:txBody>
      </p:sp>
      <p:sp>
        <p:nvSpPr>
          <p:cNvPr id="17411" name="Rectangle 3"/>
          <p:cNvSpPr>
            <a:spLocks noGrp="1" noChangeArrowheads="1"/>
          </p:cNvSpPr>
          <p:nvPr>
            <p:ph type="body" idx="1"/>
          </p:nvPr>
        </p:nvSpPr>
        <p:spPr>
          <a:xfrm>
            <a:off x="152400" y="1371600"/>
            <a:ext cx="8763000" cy="4953000"/>
          </a:xfrm>
        </p:spPr>
        <p:txBody>
          <a:bodyPr/>
          <a:lstStyle/>
          <a:p>
            <a:pPr eaLnBrk="1" hangingPunct="1">
              <a:lnSpc>
                <a:spcPct val="80000"/>
              </a:lnSpc>
            </a:pPr>
            <a:r>
              <a:rPr lang="en-US" sz="2400" dirty="0" smtClean="0">
                <a:solidFill>
                  <a:schemeClr val="bg1"/>
                </a:solidFill>
              </a:rPr>
              <a:t>New York State (NYS) complies with </a:t>
            </a:r>
            <a:r>
              <a:rPr lang="en-US" sz="2400" b="1" i="1" dirty="0" smtClean="0">
                <a:solidFill>
                  <a:schemeClr val="bg1"/>
                </a:solidFill>
              </a:rPr>
              <a:t>ALL tax treaties</a:t>
            </a:r>
            <a:r>
              <a:rPr lang="en-US" sz="2400" dirty="0" smtClean="0">
                <a:solidFill>
                  <a:schemeClr val="bg1"/>
                </a:solidFill>
              </a:rPr>
              <a:t> that the Internal Revenue Service uses. </a:t>
            </a:r>
          </a:p>
          <a:p>
            <a:pPr eaLnBrk="1" hangingPunct="1">
              <a:lnSpc>
                <a:spcPct val="80000"/>
              </a:lnSpc>
            </a:pPr>
            <a:r>
              <a:rPr lang="en-US" sz="2400" b="1" dirty="0" smtClean="0">
                <a:solidFill>
                  <a:schemeClr val="bg1"/>
                </a:solidFill>
              </a:rPr>
              <a:t>Your Federal (IRS) Adjusted Gross Income </a:t>
            </a:r>
            <a:r>
              <a:rPr lang="en-US" sz="2400" dirty="0" smtClean="0">
                <a:solidFill>
                  <a:schemeClr val="bg1"/>
                </a:solidFill>
              </a:rPr>
              <a:t>is the starting point in computing your New York State income tax. The amount you include as income on the federal return is transferred to the NYS income tax return. </a:t>
            </a:r>
          </a:p>
          <a:p>
            <a:pPr eaLnBrk="1" hangingPunct="1">
              <a:lnSpc>
                <a:spcPct val="80000"/>
              </a:lnSpc>
            </a:pPr>
            <a:r>
              <a:rPr lang="en-US" sz="2400" dirty="0" smtClean="0">
                <a:solidFill>
                  <a:schemeClr val="bg1"/>
                </a:solidFill>
              </a:rPr>
              <a:t>New York State-source income for </a:t>
            </a:r>
            <a:r>
              <a:rPr lang="en-US" sz="2400" b="1" u="sng" dirty="0" smtClean="0">
                <a:solidFill>
                  <a:srgbClr val="C00000"/>
                </a:solidFill>
              </a:rPr>
              <a:t>nonresidents</a:t>
            </a:r>
            <a:r>
              <a:rPr lang="en-US" sz="2400" dirty="0" smtClean="0">
                <a:solidFill>
                  <a:schemeClr val="bg1"/>
                </a:solidFill>
              </a:rPr>
              <a:t> is your   Federal (IRS) Income that you earned </a:t>
            </a:r>
            <a:r>
              <a:rPr lang="en-US" sz="2400" b="1" dirty="0" smtClean="0">
                <a:solidFill>
                  <a:schemeClr val="bg1"/>
                </a:solidFill>
              </a:rPr>
              <a:t>in New York State</a:t>
            </a:r>
            <a:r>
              <a:rPr lang="en-US" sz="2400" dirty="0" smtClean="0">
                <a:solidFill>
                  <a:schemeClr val="bg1"/>
                </a:solidFill>
              </a:rPr>
              <a:t>.</a:t>
            </a:r>
          </a:p>
          <a:p>
            <a:pPr eaLnBrk="1" hangingPunct="1">
              <a:lnSpc>
                <a:spcPct val="80000"/>
              </a:lnSpc>
            </a:pPr>
            <a:r>
              <a:rPr lang="en-US" sz="2400" dirty="0" smtClean="0">
                <a:solidFill>
                  <a:schemeClr val="bg1"/>
                </a:solidFill>
              </a:rPr>
              <a:t>New York State income for </a:t>
            </a:r>
            <a:r>
              <a:rPr lang="en-US" sz="2400" b="1" u="sng" dirty="0" smtClean="0">
                <a:solidFill>
                  <a:srgbClr val="C00000"/>
                </a:solidFill>
              </a:rPr>
              <a:t>residents</a:t>
            </a:r>
            <a:r>
              <a:rPr lang="en-US" sz="2400" dirty="0" smtClean="0">
                <a:solidFill>
                  <a:schemeClr val="bg1"/>
                </a:solidFill>
              </a:rPr>
              <a:t> is the </a:t>
            </a:r>
            <a:r>
              <a:rPr lang="en-US" sz="2400" b="1" dirty="0" smtClean="0">
                <a:solidFill>
                  <a:schemeClr val="bg1"/>
                </a:solidFill>
              </a:rPr>
              <a:t>TOTAL Federal Income </a:t>
            </a:r>
            <a:r>
              <a:rPr lang="en-US" sz="2400" dirty="0" smtClean="0">
                <a:solidFill>
                  <a:schemeClr val="bg1"/>
                </a:solidFill>
              </a:rPr>
              <a:t>that you earned</a:t>
            </a:r>
            <a:r>
              <a:rPr lang="en-US" dirty="0" smtClean="0">
                <a:solidFill>
                  <a:schemeClr val="bg1"/>
                </a:solidFill>
              </a:rPr>
              <a:t>. </a:t>
            </a:r>
          </a:p>
          <a:p>
            <a:pPr eaLnBrk="1" hangingPunct="1">
              <a:lnSpc>
                <a:spcPct val="80000"/>
              </a:lnSpc>
              <a:buFont typeface="Wingdings" pitchFamily="2" charset="2"/>
              <a:buNone/>
            </a:pPr>
            <a:r>
              <a:rPr lang="en-US" sz="2400" i="1" dirty="0" smtClean="0"/>
              <a:t>   	</a:t>
            </a:r>
            <a:r>
              <a:rPr lang="en-US" sz="2000" b="1" u="sng" dirty="0" smtClean="0">
                <a:solidFill>
                  <a:srgbClr val="A50021"/>
                </a:solidFill>
              </a:rPr>
              <a:t>Note</a:t>
            </a:r>
            <a:r>
              <a:rPr lang="en-US" sz="2000" b="1" dirty="0" smtClean="0">
                <a:solidFill>
                  <a:srgbClr val="A50021"/>
                </a:solidFill>
              </a:rPr>
              <a:t>:  If you earned income in any other state in the U.S., please consult that state for income tax filing requirements</a:t>
            </a: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457200"/>
            <a:ext cx="8686800" cy="609600"/>
          </a:xfrm>
        </p:spPr>
        <p:txBody>
          <a:bodyPr/>
          <a:lstStyle/>
          <a:p>
            <a:pPr algn="ctr" eaLnBrk="1" hangingPunct="1"/>
            <a:r>
              <a:rPr lang="en-US" sz="3200" u="sng" dirty="0" smtClean="0"/>
              <a:t>General Guidelines</a:t>
            </a:r>
          </a:p>
        </p:txBody>
      </p:sp>
      <p:sp>
        <p:nvSpPr>
          <p:cNvPr id="18435" name="Rectangle 3"/>
          <p:cNvSpPr>
            <a:spLocks noGrp="1" noChangeArrowheads="1"/>
          </p:cNvSpPr>
          <p:nvPr>
            <p:ph type="body" idx="1"/>
          </p:nvPr>
        </p:nvSpPr>
        <p:spPr>
          <a:xfrm>
            <a:off x="228600" y="1752600"/>
            <a:ext cx="8763000" cy="3429000"/>
          </a:xfrm>
        </p:spPr>
        <p:txBody>
          <a:bodyPr/>
          <a:lstStyle/>
          <a:p>
            <a:pPr eaLnBrk="1" hangingPunct="1"/>
            <a:r>
              <a:rPr lang="en-US" sz="2400" dirty="0" smtClean="0">
                <a:solidFill>
                  <a:schemeClr val="bg1"/>
                </a:solidFill>
              </a:rPr>
              <a:t>If any part of your New York scholarship or New York fellowship was included as </a:t>
            </a:r>
            <a:r>
              <a:rPr lang="en-US" sz="2400" b="1" dirty="0" smtClean="0">
                <a:solidFill>
                  <a:schemeClr val="bg1"/>
                </a:solidFill>
              </a:rPr>
              <a:t>INCOME</a:t>
            </a:r>
            <a:r>
              <a:rPr lang="en-US" sz="2400" dirty="0" smtClean="0">
                <a:solidFill>
                  <a:schemeClr val="bg1"/>
                </a:solidFill>
              </a:rPr>
              <a:t> on your federal (IRS) income tax return, then enter it on the line for </a:t>
            </a:r>
            <a:r>
              <a:rPr lang="en-US" sz="2400" b="1" dirty="0" smtClean="0">
                <a:solidFill>
                  <a:schemeClr val="bg1"/>
                </a:solidFill>
              </a:rPr>
              <a:t>OTHER INCOME</a:t>
            </a:r>
            <a:r>
              <a:rPr lang="en-US" sz="2400" dirty="0" smtClean="0">
                <a:solidFill>
                  <a:schemeClr val="bg1"/>
                </a:solidFill>
              </a:rPr>
              <a:t> on your NYS personal  income tax return.  </a:t>
            </a:r>
          </a:p>
          <a:p>
            <a:pPr eaLnBrk="1" hangingPunct="1"/>
            <a:r>
              <a:rPr lang="en-US" sz="2400" dirty="0" smtClean="0">
                <a:solidFill>
                  <a:schemeClr val="bg1"/>
                </a:solidFill>
              </a:rPr>
              <a:t>If you included the 2009 State income tax refund you received in 2010 as income on your federal (IRS) income tax return, you can subtract this amount on your New York State Income Tax return before you begin computing your New York State Income taxes.     </a:t>
            </a:r>
            <a:r>
              <a:rPr lang="en-US" sz="2400" b="1" i="1" dirty="0" smtClean="0">
                <a:solidFill>
                  <a:schemeClr val="bg1"/>
                </a:solidFill>
              </a:rPr>
              <a:t>  </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457200"/>
            <a:ext cx="8839200" cy="685800"/>
          </a:xfrm>
        </p:spPr>
        <p:txBody>
          <a:bodyPr/>
          <a:lstStyle/>
          <a:p>
            <a:pPr algn="ctr" eaLnBrk="1" hangingPunct="1"/>
            <a:r>
              <a:rPr lang="en-US" sz="3200" u="sng" dirty="0" smtClean="0"/>
              <a:t>Filing Status Guidelines </a:t>
            </a:r>
          </a:p>
        </p:txBody>
      </p:sp>
      <p:sp>
        <p:nvSpPr>
          <p:cNvPr id="19459" name="Rectangle 3"/>
          <p:cNvSpPr>
            <a:spLocks noGrp="1" noChangeArrowheads="1"/>
          </p:cNvSpPr>
          <p:nvPr>
            <p:ph type="body" idx="1"/>
          </p:nvPr>
        </p:nvSpPr>
        <p:spPr>
          <a:xfrm>
            <a:off x="228600" y="1905000"/>
            <a:ext cx="8610600" cy="3505200"/>
          </a:xfrm>
        </p:spPr>
        <p:txBody>
          <a:bodyPr/>
          <a:lstStyle/>
          <a:p>
            <a:pPr eaLnBrk="1" hangingPunct="1"/>
            <a:r>
              <a:rPr lang="en-US" sz="2200" dirty="0" smtClean="0">
                <a:solidFill>
                  <a:schemeClr val="bg1"/>
                </a:solidFill>
              </a:rPr>
              <a:t>If you checked “single” on your federal (IRS)  income tax return and are required to file a NYS income tax return, you MUST check “single” as your filing status on your NYS income tax return. </a:t>
            </a:r>
          </a:p>
          <a:p>
            <a:pPr eaLnBrk="1" hangingPunct="1"/>
            <a:r>
              <a:rPr lang="en-US" sz="2200" dirty="0" smtClean="0">
                <a:solidFill>
                  <a:schemeClr val="bg1"/>
                </a:solidFill>
              </a:rPr>
              <a:t>If you checked “married” on your federal (IRS) income tax return, you must check “married” on your NYS income tax return.</a:t>
            </a:r>
          </a:p>
          <a:p>
            <a:pPr eaLnBrk="1" hangingPunct="1"/>
            <a:r>
              <a:rPr lang="en-US" sz="2200" dirty="0" smtClean="0">
                <a:solidFill>
                  <a:schemeClr val="bg1"/>
                </a:solidFill>
              </a:rPr>
              <a:t>If you are married and filing federal Forms 1040-NR or 1040-NR-EZ, you must check “married filing separate” as your filing status on your NYS income tax return.  </a:t>
            </a:r>
            <a:endParaRPr lang="en-US" sz="2200" dirty="0" smtClean="0">
              <a:solidFill>
                <a:srgbClr val="00B050"/>
              </a:solidFill>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381000"/>
            <a:ext cx="8839200" cy="685800"/>
          </a:xfrm>
        </p:spPr>
        <p:txBody>
          <a:bodyPr/>
          <a:lstStyle/>
          <a:p>
            <a:pPr algn="ctr" eaLnBrk="1" hangingPunct="1"/>
            <a:r>
              <a:rPr lang="en-US" b="0" dirty="0" smtClean="0"/>
              <a:t> </a:t>
            </a:r>
            <a:r>
              <a:rPr lang="en-US" sz="3200" u="sng" dirty="0" smtClean="0"/>
              <a:t>General Guidelines</a:t>
            </a:r>
          </a:p>
        </p:txBody>
      </p:sp>
      <p:sp>
        <p:nvSpPr>
          <p:cNvPr id="20483" name="Rectangle 3"/>
          <p:cNvSpPr>
            <a:spLocks noGrp="1" noChangeArrowheads="1"/>
          </p:cNvSpPr>
          <p:nvPr>
            <p:ph type="body" idx="1"/>
          </p:nvPr>
        </p:nvSpPr>
        <p:spPr>
          <a:xfrm>
            <a:off x="381000" y="1676400"/>
            <a:ext cx="8458200" cy="4302125"/>
          </a:xfrm>
        </p:spPr>
        <p:txBody>
          <a:bodyPr/>
          <a:lstStyle/>
          <a:p>
            <a:pPr eaLnBrk="1" hangingPunct="1"/>
            <a:r>
              <a:rPr lang="en-US" sz="2400" b="1" dirty="0" smtClean="0">
                <a:solidFill>
                  <a:srgbClr val="000099"/>
                </a:solidFill>
              </a:rPr>
              <a:t>Unlike the federal (IRS) income tax return, </a:t>
            </a:r>
            <a:r>
              <a:rPr lang="en-US" sz="2400" b="1" i="1" dirty="0" smtClean="0">
                <a:solidFill>
                  <a:srgbClr val="000099"/>
                </a:solidFill>
              </a:rPr>
              <a:t>NO</a:t>
            </a:r>
            <a:r>
              <a:rPr lang="en-US" sz="2400" b="1" dirty="0" smtClean="0">
                <a:solidFill>
                  <a:srgbClr val="000099"/>
                </a:solidFill>
              </a:rPr>
              <a:t> </a:t>
            </a:r>
            <a:r>
              <a:rPr lang="en-US" sz="2400" b="1" i="1" dirty="0" smtClean="0">
                <a:solidFill>
                  <a:srgbClr val="000099"/>
                </a:solidFill>
              </a:rPr>
              <a:t>PERSONAL EXEMPTION</a:t>
            </a:r>
            <a:r>
              <a:rPr lang="en-US" sz="2400" b="1" dirty="0" smtClean="0">
                <a:solidFill>
                  <a:srgbClr val="000099"/>
                </a:solidFill>
              </a:rPr>
              <a:t> </a:t>
            </a:r>
            <a:r>
              <a:rPr lang="en-US" sz="2400" dirty="0" smtClean="0">
                <a:solidFill>
                  <a:srgbClr val="000099"/>
                </a:solidFill>
              </a:rPr>
              <a:t>is allowed for you or your spouse on the NYS income tax return.   </a:t>
            </a:r>
          </a:p>
          <a:p>
            <a:pPr eaLnBrk="1" hangingPunct="1"/>
            <a:r>
              <a:rPr lang="en-US" sz="2400" dirty="0" smtClean="0">
                <a:solidFill>
                  <a:srgbClr val="000099"/>
                </a:solidFill>
              </a:rPr>
              <a:t>You are allowed the </a:t>
            </a:r>
            <a:r>
              <a:rPr lang="en-US" sz="2400" b="1" i="1" dirty="0" smtClean="0">
                <a:solidFill>
                  <a:srgbClr val="000099"/>
                </a:solidFill>
              </a:rPr>
              <a:t>SAME</a:t>
            </a:r>
            <a:r>
              <a:rPr lang="en-US" sz="2400" dirty="0" smtClean="0">
                <a:solidFill>
                  <a:srgbClr val="000099"/>
                </a:solidFill>
              </a:rPr>
              <a:t> </a:t>
            </a:r>
            <a:r>
              <a:rPr lang="en-US" sz="2400" dirty="0" smtClean="0">
                <a:solidFill>
                  <a:schemeClr val="bg1"/>
                </a:solidFill>
              </a:rPr>
              <a:t>number of </a:t>
            </a:r>
            <a:r>
              <a:rPr lang="en-US" sz="2400" b="1" i="1" dirty="0" smtClean="0">
                <a:solidFill>
                  <a:schemeClr val="bg1"/>
                </a:solidFill>
              </a:rPr>
              <a:t>DEPENDENT EXEMPTIONS</a:t>
            </a:r>
            <a:r>
              <a:rPr lang="en-US" sz="2400" b="1" dirty="0" smtClean="0">
                <a:solidFill>
                  <a:schemeClr val="bg1"/>
                </a:solidFill>
              </a:rPr>
              <a:t> </a:t>
            </a:r>
            <a:r>
              <a:rPr lang="en-US" sz="2400" dirty="0" smtClean="0">
                <a:solidFill>
                  <a:schemeClr val="bg1"/>
                </a:solidFill>
              </a:rPr>
              <a:t>as claimed on your federal (IRS) income tax return.  The New York Dependent Exemption is $1000. </a:t>
            </a:r>
          </a:p>
          <a:p>
            <a:pPr eaLnBrk="1" hangingPunct="1"/>
            <a:r>
              <a:rPr lang="en-US" sz="2400" b="1" dirty="0" smtClean="0">
                <a:solidFill>
                  <a:schemeClr val="bg1"/>
                </a:solidFill>
              </a:rPr>
              <a:t>Unlike the federal (IRS) income tax return</a:t>
            </a:r>
            <a:r>
              <a:rPr lang="en-US" sz="2400" dirty="0" smtClean="0">
                <a:solidFill>
                  <a:schemeClr val="bg1"/>
                </a:solidFill>
              </a:rPr>
              <a:t>, </a:t>
            </a:r>
            <a:r>
              <a:rPr lang="en-US" sz="2400" b="1" dirty="0" smtClean="0">
                <a:solidFill>
                  <a:schemeClr val="bg1"/>
                </a:solidFill>
              </a:rPr>
              <a:t>EVERYONE </a:t>
            </a:r>
            <a:r>
              <a:rPr lang="en-US" sz="2400" dirty="0" smtClean="0">
                <a:solidFill>
                  <a:schemeClr val="bg1"/>
                </a:solidFill>
              </a:rPr>
              <a:t>filing a NYS income tax return </a:t>
            </a:r>
            <a:r>
              <a:rPr lang="en-US" sz="2400" dirty="0" smtClean="0">
                <a:solidFill>
                  <a:srgbClr val="000099"/>
                </a:solidFill>
              </a:rPr>
              <a:t>may claim a New York </a:t>
            </a:r>
            <a:r>
              <a:rPr lang="en-US" sz="2400" b="1" i="1" dirty="0" smtClean="0">
                <a:solidFill>
                  <a:srgbClr val="000099"/>
                </a:solidFill>
              </a:rPr>
              <a:t>STANDARD DEDUCTION</a:t>
            </a:r>
            <a:r>
              <a:rPr lang="en-US" sz="2400" dirty="0" smtClean="0">
                <a:solidFill>
                  <a:srgbClr val="000099"/>
                </a:solidFill>
              </a:rPr>
              <a:t>.</a:t>
            </a:r>
          </a:p>
          <a:p>
            <a:pPr eaLnBrk="1" hangingPunct="1"/>
            <a:endParaRPr lang="en-US" dirty="0" smtClean="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04800"/>
            <a:ext cx="8839200" cy="685800"/>
          </a:xfrm>
        </p:spPr>
        <p:txBody>
          <a:bodyPr/>
          <a:lstStyle/>
          <a:p>
            <a:pPr algn="ctr" eaLnBrk="1" hangingPunct="1"/>
            <a:r>
              <a:rPr lang="en-US" sz="2800" u="sng" dirty="0" smtClean="0"/>
              <a:t>NYS 2010 Standard Deduction Amount</a:t>
            </a:r>
          </a:p>
        </p:txBody>
      </p:sp>
      <p:grpSp>
        <p:nvGrpSpPr>
          <p:cNvPr id="21507" name="Group 3"/>
          <p:cNvGrpSpPr>
            <a:grpSpLocks/>
          </p:cNvGrpSpPr>
          <p:nvPr/>
        </p:nvGrpSpPr>
        <p:grpSpPr bwMode="auto">
          <a:xfrm>
            <a:off x="152400" y="1143000"/>
            <a:ext cx="8478838" cy="4876800"/>
            <a:chOff x="647" y="1200"/>
            <a:chExt cx="4614" cy="2585"/>
          </a:xfrm>
        </p:grpSpPr>
        <p:sp>
          <p:nvSpPr>
            <p:cNvPr id="21508" name="Rectangle 4"/>
            <p:cNvSpPr>
              <a:spLocks noChangeArrowheads="1"/>
            </p:cNvSpPr>
            <p:nvPr/>
          </p:nvSpPr>
          <p:spPr bwMode="auto">
            <a:xfrm>
              <a:off x="647" y="1485"/>
              <a:ext cx="2698" cy="384"/>
            </a:xfrm>
            <a:prstGeom prst="rect">
              <a:avLst/>
            </a:prstGeom>
            <a:noFill/>
            <a:ln w="19050" algn="ctr">
              <a:solidFill>
                <a:srgbClr val="0000CC"/>
              </a:solidFill>
              <a:miter lim="800000"/>
              <a:headEnd type="none" w="sm" len="sm"/>
              <a:tailEnd type="none" w="sm" len="sm"/>
            </a:ln>
          </p:spPr>
          <p:txBody>
            <a:bodyPr wrap="none" anchor="ctr"/>
            <a:lstStyle/>
            <a:p>
              <a:pPr marL="119063" algn="ctr"/>
              <a:r>
                <a:rPr lang="en-US" sz="2000" dirty="0">
                  <a:solidFill>
                    <a:schemeClr val="bg1"/>
                  </a:solidFill>
                </a:rPr>
                <a:t>Single</a:t>
              </a:r>
            </a:p>
            <a:p>
              <a:pPr marL="119063" algn="ctr"/>
              <a:r>
                <a:rPr lang="en-US" sz="1600" b="1" dirty="0">
                  <a:solidFill>
                    <a:schemeClr val="bg1"/>
                  </a:solidFill>
                </a:rPr>
                <a:t>can be claimed on another’s income tax return</a:t>
              </a:r>
            </a:p>
          </p:txBody>
        </p:sp>
        <p:sp>
          <p:nvSpPr>
            <p:cNvPr id="21509" name="Rectangle 5"/>
            <p:cNvSpPr>
              <a:spLocks noChangeArrowheads="1"/>
            </p:cNvSpPr>
            <p:nvPr/>
          </p:nvSpPr>
          <p:spPr bwMode="auto">
            <a:xfrm>
              <a:off x="647" y="1864"/>
              <a:ext cx="2698" cy="384"/>
            </a:xfrm>
            <a:prstGeom prst="rect">
              <a:avLst/>
            </a:prstGeom>
            <a:noFill/>
            <a:ln w="19050" algn="ctr">
              <a:solidFill>
                <a:srgbClr val="0000CC"/>
              </a:solidFill>
              <a:miter lim="800000"/>
              <a:headEnd type="none" w="sm" len="sm"/>
              <a:tailEnd type="none" w="sm" len="sm"/>
            </a:ln>
          </p:spPr>
          <p:txBody>
            <a:bodyPr wrap="none" anchor="ctr"/>
            <a:lstStyle/>
            <a:p>
              <a:pPr marL="119063" algn="ctr"/>
              <a:r>
                <a:rPr lang="en-US" sz="2000" b="1" dirty="0">
                  <a:solidFill>
                    <a:srgbClr val="C00000"/>
                  </a:solidFill>
                </a:rPr>
                <a:t>Single</a:t>
              </a:r>
            </a:p>
            <a:p>
              <a:pPr marL="119063" algn="ctr"/>
              <a:r>
                <a:rPr lang="en-US" sz="1600" b="1" dirty="0">
                  <a:solidFill>
                    <a:srgbClr val="C00000"/>
                  </a:solidFill>
                </a:rPr>
                <a:t>cannot be claimed on another ‘s income tax return</a:t>
              </a:r>
            </a:p>
          </p:txBody>
        </p:sp>
        <p:sp>
          <p:nvSpPr>
            <p:cNvPr id="21510" name="Rectangle 6"/>
            <p:cNvSpPr>
              <a:spLocks noChangeArrowheads="1"/>
            </p:cNvSpPr>
            <p:nvPr/>
          </p:nvSpPr>
          <p:spPr bwMode="auto">
            <a:xfrm>
              <a:off x="647" y="2248"/>
              <a:ext cx="2698" cy="384"/>
            </a:xfrm>
            <a:prstGeom prst="rect">
              <a:avLst/>
            </a:prstGeom>
            <a:noFill/>
            <a:ln w="19050" algn="ctr">
              <a:solidFill>
                <a:srgbClr val="0000CC"/>
              </a:solidFill>
              <a:miter lim="800000"/>
              <a:headEnd type="none" w="sm" len="sm"/>
              <a:tailEnd type="none" w="sm" len="sm"/>
            </a:ln>
          </p:spPr>
          <p:txBody>
            <a:bodyPr wrap="none" anchor="ctr"/>
            <a:lstStyle/>
            <a:p>
              <a:pPr algn="ctr"/>
              <a:r>
                <a:rPr lang="en-US" sz="2000" b="1" dirty="0">
                  <a:solidFill>
                    <a:schemeClr val="bg1"/>
                  </a:solidFill>
                </a:rPr>
                <a:t>Married Filing Jointly</a:t>
              </a:r>
            </a:p>
          </p:txBody>
        </p:sp>
        <p:sp>
          <p:nvSpPr>
            <p:cNvPr id="21511" name="Rectangle 7"/>
            <p:cNvSpPr>
              <a:spLocks noChangeArrowheads="1"/>
            </p:cNvSpPr>
            <p:nvPr/>
          </p:nvSpPr>
          <p:spPr bwMode="auto">
            <a:xfrm>
              <a:off x="647" y="2637"/>
              <a:ext cx="2698" cy="384"/>
            </a:xfrm>
            <a:prstGeom prst="rect">
              <a:avLst/>
            </a:prstGeom>
            <a:noFill/>
            <a:ln w="19050" algn="ctr">
              <a:solidFill>
                <a:srgbClr val="0000CC"/>
              </a:solidFill>
              <a:miter lim="800000"/>
              <a:headEnd type="none" w="sm" len="sm"/>
              <a:tailEnd type="none" w="sm" len="sm"/>
            </a:ln>
          </p:spPr>
          <p:txBody>
            <a:bodyPr wrap="none" anchor="ctr"/>
            <a:lstStyle/>
            <a:p>
              <a:pPr algn="ctr"/>
              <a:r>
                <a:rPr lang="en-US" sz="2000" b="1" dirty="0">
                  <a:solidFill>
                    <a:srgbClr val="C00000"/>
                  </a:solidFill>
                </a:rPr>
                <a:t>Married Filing Separately</a:t>
              </a:r>
            </a:p>
          </p:txBody>
        </p:sp>
        <p:sp>
          <p:nvSpPr>
            <p:cNvPr id="21512" name="Rectangle 8"/>
            <p:cNvSpPr>
              <a:spLocks noChangeArrowheads="1"/>
            </p:cNvSpPr>
            <p:nvPr/>
          </p:nvSpPr>
          <p:spPr bwMode="auto">
            <a:xfrm>
              <a:off x="647" y="3019"/>
              <a:ext cx="2698" cy="384"/>
            </a:xfrm>
            <a:prstGeom prst="rect">
              <a:avLst/>
            </a:prstGeom>
            <a:noFill/>
            <a:ln w="19050" algn="ctr">
              <a:solidFill>
                <a:srgbClr val="0000CC"/>
              </a:solidFill>
              <a:miter lim="800000"/>
              <a:headEnd type="none" w="sm" len="sm"/>
              <a:tailEnd type="none" w="sm" len="sm"/>
            </a:ln>
          </p:spPr>
          <p:txBody>
            <a:bodyPr wrap="none" anchor="ctr"/>
            <a:lstStyle/>
            <a:p>
              <a:pPr algn="ctr"/>
              <a:r>
                <a:rPr lang="en-US" sz="2000" b="1" dirty="0">
                  <a:solidFill>
                    <a:schemeClr val="bg1"/>
                  </a:solidFill>
                </a:rPr>
                <a:t>Head of Household</a:t>
              </a:r>
            </a:p>
            <a:p>
              <a:pPr algn="ctr"/>
              <a:r>
                <a:rPr lang="en-US" sz="1600" b="1" dirty="0">
                  <a:solidFill>
                    <a:schemeClr val="bg1"/>
                  </a:solidFill>
                </a:rPr>
                <a:t>with qualifying person</a:t>
              </a:r>
            </a:p>
          </p:txBody>
        </p:sp>
        <p:sp>
          <p:nvSpPr>
            <p:cNvPr id="21513" name="Rectangle 9"/>
            <p:cNvSpPr>
              <a:spLocks noChangeArrowheads="1"/>
            </p:cNvSpPr>
            <p:nvPr/>
          </p:nvSpPr>
          <p:spPr bwMode="auto">
            <a:xfrm>
              <a:off x="647" y="3401"/>
              <a:ext cx="2698" cy="384"/>
            </a:xfrm>
            <a:prstGeom prst="rect">
              <a:avLst/>
            </a:prstGeom>
            <a:noFill/>
            <a:ln w="19050" algn="ctr">
              <a:solidFill>
                <a:srgbClr val="0000CC"/>
              </a:solidFill>
              <a:miter lim="800000"/>
              <a:headEnd type="none" w="sm" len="sm"/>
              <a:tailEnd type="none" w="sm" len="sm"/>
            </a:ln>
          </p:spPr>
          <p:txBody>
            <a:bodyPr wrap="none" anchor="ctr"/>
            <a:lstStyle/>
            <a:p>
              <a:pPr algn="ctr"/>
              <a:r>
                <a:rPr lang="en-US" sz="2000" b="1" dirty="0">
                  <a:solidFill>
                    <a:schemeClr val="bg1"/>
                  </a:solidFill>
                </a:rPr>
                <a:t>Qualifying Widow(er)</a:t>
              </a:r>
            </a:p>
            <a:p>
              <a:pPr algn="ctr"/>
              <a:r>
                <a:rPr lang="en-US" sz="1600" b="1" dirty="0">
                  <a:solidFill>
                    <a:schemeClr val="bg1"/>
                  </a:solidFill>
                </a:rPr>
                <a:t>with dependent child</a:t>
              </a:r>
            </a:p>
          </p:txBody>
        </p:sp>
        <p:sp>
          <p:nvSpPr>
            <p:cNvPr id="725002" name="Rectangle 10"/>
            <p:cNvSpPr>
              <a:spLocks noChangeArrowheads="1"/>
            </p:cNvSpPr>
            <p:nvPr/>
          </p:nvSpPr>
          <p:spPr bwMode="auto">
            <a:xfrm>
              <a:off x="647" y="1200"/>
              <a:ext cx="2673" cy="288"/>
            </a:xfrm>
            <a:prstGeom prst="rect">
              <a:avLst/>
            </a:prstGeom>
            <a:solidFill>
              <a:srgbClr val="0000CC">
                <a:alpha val="75999"/>
              </a:srgbClr>
            </a:solidFill>
            <a:ln w="19050" algn="ctr">
              <a:solidFill>
                <a:srgbClr val="0000CC"/>
              </a:solidFill>
              <a:miter lim="800000"/>
              <a:headEnd type="none" w="sm" len="sm"/>
              <a:tailEnd type="none" w="sm" len="sm"/>
            </a:ln>
            <a:effectLst/>
          </p:spPr>
          <p:txBody>
            <a:bodyPr wrap="none" anchor="ctr"/>
            <a:lstStyle/>
            <a:p>
              <a:pPr marL="119063" algn="ctr">
                <a:defRPr/>
              </a:pPr>
              <a:r>
                <a:rPr lang="en-US" sz="2000" b="1" dirty="0">
                  <a:solidFill>
                    <a:schemeClr val="tx1"/>
                  </a:solidFill>
                  <a:effectLst>
                    <a:outerShdw blurRad="38100" dist="38100" dir="2700000" algn="tl">
                      <a:srgbClr val="000000"/>
                    </a:outerShdw>
                  </a:effectLst>
                </a:rPr>
                <a:t>Filing Status</a:t>
              </a:r>
              <a:endParaRPr lang="en-US" sz="1800" b="1" dirty="0">
                <a:solidFill>
                  <a:schemeClr val="tx1"/>
                </a:solidFill>
                <a:effectLst>
                  <a:outerShdw blurRad="38100" dist="38100" dir="2700000" algn="tl">
                    <a:srgbClr val="000000"/>
                  </a:outerShdw>
                </a:effectLst>
              </a:endParaRPr>
            </a:p>
          </p:txBody>
        </p:sp>
        <p:sp>
          <p:nvSpPr>
            <p:cNvPr id="21515" name="Rectangle 11"/>
            <p:cNvSpPr>
              <a:spLocks noChangeArrowheads="1"/>
            </p:cNvSpPr>
            <p:nvPr/>
          </p:nvSpPr>
          <p:spPr bwMode="auto">
            <a:xfrm>
              <a:off x="3349" y="1485"/>
              <a:ext cx="1912" cy="384"/>
            </a:xfrm>
            <a:prstGeom prst="rect">
              <a:avLst/>
            </a:prstGeom>
            <a:noFill/>
            <a:ln w="19050" algn="ctr">
              <a:solidFill>
                <a:srgbClr val="0000CC"/>
              </a:solidFill>
              <a:miter lim="800000"/>
              <a:headEnd type="none" w="sm" len="sm"/>
              <a:tailEnd type="none" w="sm" len="sm"/>
            </a:ln>
          </p:spPr>
          <p:txBody>
            <a:bodyPr wrap="none" anchor="ctr"/>
            <a:lstStyle/>
            <a:p>
              <a:pPr algn="ctr"/>
              <a:r>
                <a:rPr lang="en-US" b="1" dirty="0">
                  <a:solidFill>
                    <a:schemeClr val="bg1"/>
                  </a:solidFill>
                </a:rPr>
                <a:t>$3,000</a:t>
              </a:r>
            </a:p>
          </p:txBody>
        </p:sp>
        <p:sp>
          <p:nvSpPr>
            <p:cNvPr id="21516" name="Rectangle 12"/>
            <p:cNvSpPr>
              <a:spLocks noChangeArrowheads="1"/>
            </p:cNvSpPr>
            <p:nvPr/>
          </p:nvSpPr>
          <p:spPr bwMode="auto">
            <a:xfrm>
              <a:off x="3349" y="1864"/>
              <a:ext cx="1912" cy="384"/>
            </a:xfrm>
            <a:prstGeom prst="rect">
              <a:avLst/>
            </a:prstGeom>
            <a:noFill/>
            <a:ln w="19050" algn="ctr">
              <a:solidFill>
                <a:srgbClr val="0000CC"/>
              </a:solidFill>
              <a:miter lim="800000"/>
              <a:headEnd type="none" w="sm" len="sm"/>
              <a:tailEnd type="none" w="sm" len="sm"/>
            </a:ln>
          </p:spPr>
          <p:txBody>
            <a:bodyPr wrap="none" anchor="ctr"/>
            <a:lstStyle/>
            <a:p>
              <a:pPr algn="ctr"/>
              <a:r>
                <a:rPr lang="en-US" b="1" dirty="0">
                  <a:solidFill>
                    <a:srgbClr val="C00000"/>
                  </a:solidFill>
                </a:rPr>
                <a:t>$7,500</a:t>
              </a:r>
            </a:p>
          </p:txBody>
        </p:sp>
        <p:sp>
          <p:nvSpPr>
            <p:cNvPr id="21517" name="Rectangle 13"/>
            <p:cNvSpPr>
              <a:spLocks noChangeArrowheads="1"/>
            </p:cNvSpPr>
            <p:nvPr/>
          </p:nvSpPr>
          <p:spPr bwMode="auto">
            <a:xfrm>
              <a:off x="3349" y="2248"/>
              <a:ext cx="1912" cy="384"/>
            </a:xfrm>
            <a:prstGeom prst="rect">
              <a:avLst/>
            </a:prstGeom>
            <a:noFill/>
            <a:ln w="19050" algn="ctr">
              <a:solidFill>
                <a:srgbClr val="0000CC"/>
              </a:solidFill>
              <a:miter lim="800000"/>
              <a:headEnd type="none" w="sm" len="sm"/>
              <a:tailEnd type="none" w="sm" len="sm"/>
            </a:ln>
          </p:spPr>
          <p:txBody>
            <a:bodyPr wrap="none" anchor="ctr"/>
            <a:lstStyle/>
            <a:p>
              <a:pPr algn="ctr"/>
              <a:r>
                <a:rPr lang="en-US" b="1" dirty="0">
                  <a:solidFill>
                    <a:schemeClr val="bg1"/>
                  </a:solidFill>
                </a:rPr>
                <a:t>$15,000</a:t>
              </a:r>
            </a:p>
          </p:txBody>
        </p:sp>
        <p:sp>
          <p:nvSpPr>
            <p:cNvPr id="21518" name="Rectangle 14"/>
            <p:cNvSpPr>
              <a:spLocks noChangeArrowheads="1"/>
            </p:cNvSpPr>
            <p:nvPr/>
          </p:nvSpPr>
          <p:spPr bwMode="auto">
            <a:xfrm>
              <a:off x="3349" y="3019"/>
              <a:ext cx="1912" cy="384"/>
            </a:xfrm>
            <a:prstGeom prst="rect">
              <a:avLst/>
            </a:prstGeom>
            <a:noFill/>
            <a:ln w="19050" algn="ctr">
              <a:solidFill>
                <a:srgbClr val="0000CC"/>
              </a:solidFill>
              <a:miter lim="800000"/>
              <a:headEnd type="none" w="sm" len="sm"/>
              <a:tailEnd type="none" w="sm" len="sm"/>
            </a:ln>
          </p:spPr>
          <p:txBody>
            <a:bodyPr wrap="none" anchor="ctr"/>
            <a:lstStyle/>
            <a:p>
              <a:pPr algn="ctr"/>
              <a:r>
                <a:rPr lang="en-US" b="1" dirty="0">
                  <a:solidFill>
                    <a:schemeClr val="bg1"/>
                  </a:solidFill>
                </a:rPr>
                <a:t>$10,500</a:t>
              </a:r>
            </a:p>
          </p:txBody>
        </p:sp>
        <p:sp>
          <p:nvSpPr>
            <p:cNvPr id="21519" name="Rectangle 15"/>
            <p:cNvSpPr>
              <a:spLocks noChangeArrowheads="1"/>
            </p:cNvSpPr>
            <p:nvPr/>
          </p:nvSpPr>
          <p:spPr bwMode="auto">
            <a:xfrm>
              <a:off x="3349" y="3401"/>
              <a:ext cx="1912" cy="384"/>
            </a:xfrm>
            <a:prstGeom prst="rect">
              <a:avLst/>
            </a:prstGeom>
            <a:noFill/>
            <a:ln w="19050" algn="ctr">
              <a:solidFill>
                <a:srgbClr val="0000CC"/>
              </a:solidFill>
              <a:miter lim="800000"/>
              <a:headEnd type="none" w="sm" len="sm"/>
              <a:tailEnd type="none" w="sm" len="sm"/>
            </a:ln>
          </p:spPr>
          <p:txBody>
            <a:bodyPr wrap="none" anchor="ctr"/>
            <a:lstStyle/>
            <a:p>
              <a:pPr algn="ctr"/>
              <a:r>
                <a:rPr lang="en-US" b="1" dirty="0">
                  <a:solidFill>
                    <a:schemeClr val="bg1"/>
                  </a:solidFill>
                </a:rPr>
                <a:t>$15,000</a:t>
              </a:r>
            </a:p>
          </p:txBody>
        </p:sp>
        <p:sp>
          <p:nvSpPr>
            <p:cNvPr id="21520" name="Rectangle 16"/>
            <p:cNvSpPr>
              <a:spLocks noChangeArrowheads="1"/>
            </p:cNvSpPr>
            <p:nvPr/>
          </p:nvSpPr>
          <p:spPr bwMode="auto">
            <a:xfrm>
              <a:off x="3349" y="2637"/>
              <a:ext cx="1912" cy="384"/>
            </a:xfrm>
            <a:prstGeom prst="rect">
              <a:avLst/>
            </a:prstGeom>
            <a:noFill/>
            <a:ln w="19050" algn="ctr">
              <a:solidFill>
                <a:srgbClr val="0000CC"/>
              </a:solidFill>
              <a:miter lim="800000"/>
              <a:headEnd type="none" w="sm" len="sm"/>
              <a:tailEnd type="none" w="sm" len="sm"/>
            </a:ln>
          </p:spPr>
          <p:txBody>
            <a:bodyPr wrap="none" anchor="ctr"/>
            <a:lstStyle/>
            <a:p>
              <a:pPr algn="ctr"/>
              <a:r>
                <a:rPr lang="en-US" b="1" dirty="0">
                  <a:solidFill>
                    <a:srgbClr val="C00000"/>
                  </a:solidFill>
                </a:rPr>
                <a:t>$7,500</a:t>
              </a:r>
            </a:p>
          </p:txBody>
        </p:sp>
        <p:sp>
          <p:nvSpPr>
            <p:cNvPr id="725009" name="Rectangle 17"/>
            <p:cNvSpPr>
              <a:spLocks noChangeArrowheads="1"/>
            </p:cNvSpPr>
            <p:nvPr/>
          </p:nvSpPr>
          <p:spPr bwMode="auto">
            <a:xfrm>
              <a:off x="3349" y="1200"/>
              <a:ext cx="1912" cy="288"/>
            </a:xfrm>
            <a:prstGeom prst="rect">
              <a:avLst/>
            </a:prstGeom>
            <a:solidFill>
              <a:srgbClr val="0000CC">
                <a:alpha val="75999"/>
              </a:srgbClr>
            </a:solidFill>
            <a:ln w="19050" algn="ctr">
              <a:solidFill>
                <a:srgbClr val="0000CC"/>
              </a:solidFill>
              <a:miter lim="800000"/>
              <a:headEnd type="none" w="sm" len="sm"/>
              <a:tailEnd type="none" w="sm" len="sm"/>
            </a:ln>
            <a:effectLst/>
          </p:spPr>
          <p:txBody>
            <a:bodyPr wrap="none" anchor="ctr"/>
            <a:lstStyle/>
            <a:p>
              <a:pPr algn="ctr">
                <a:defRPr/>
              </a:pPr>
              <a:r>
                <a:rPr lang="en-US" sz="2000" b="1" dirty="0">
                  <a:solidFill>
                    <a:schemeClr val="tx1"/>
                  </a:solidFill>
                  <a:effectLst>
                    <a:outerShdw blurRad="38100" dist="38100" dir="2700000" algn="tl">
                      <a:srgbClr val="000000"/>
                    </a:outerShdw>
                  </a:effectLst>
                </a:rPr>
                <a:t>Standard Deduction</a:t>
              </a:r>
            </a:p>
          </p:txBody>
        </p:sp>
      </p:gr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457200"/>
            <a:ext cx="7772400" cy="1470025"/>
          </a:xfrm>
        </p:spPr>
        <p:txBody>
          <a:bodyPr/>
          <a:lstStyle/>
          <a:p>
            <a:pPr algn="ctr"/>
            <a:r>
              <a:rPr lang="en-US" u="sng" dirty="0" smtClean="0"/>
              <a:t>Please Note</a:t>
            </a:r>
            <a:r>
              <a:rPr lang="en-US" dirty="0" smtClean="0"/>
              <a:t>:</a:t>
            </a:r>
          </a:p>
        </p:txBody>
      </p:sp>
      <p:sp>
        <p:nvSpPr>
          <p:cNvPr id="5123" name="Rectangle 4"/>
          <p:cNvSpPr>
            <a:spLocks noGrp="1" noChangeArrowheads="1"/>
          </p:cNvSpPr>
          <p:nvPr>
            <p:ph type="subTitle" idx="1"/>
          </p:nvPr>
        </p:nvSpPr>
        <p:spPr>
          <a:xfrm>
            <a:off x="228600" y="2514600"/>
            <a:ext cx="8382000" cy="2362200"/>
          </a:xfrm>
        </p:spPr>
        <p:txBody>
          <a:bodyPr/>
          <a:lstStyle/>
          <a:p>
            <a:pPr>
              <a:spcBef>
                <a:spcPct val="0"/>
              </a:spcBef>
            </a:pPr>
            <a:r>
              <a:rPr lang="en-US" sz="3400" dirty="0" smtClean="0">
                <a:solidFill>
                  <a:schemeClr val="bg1"/>
                </a:solidFill>
              </a:rPr>
              <a:t>The PowerPoint presentation, handout and a webcast of this presentation</a:t>
            </a:r>
          </a:p>
          <a:p>
            <a:pPr>
              <a:spcBef>
                <a:spcPct val="0"/>
              </a:spcBef>
            </a:pPr>
            <a:r>
              <a:rPr lang="en-US" sz="3400" dirty="0" smtClean="0">
                <a:solidFill>
                  <a:schemeClr val="bg1"/>
                </a:solidFill>
              </a:rPr>
              <a:t>are available at</a:t>
            </a:r>
          </a:p>
          <a:p>
            <a:pPr>
              <a:spcBef>
                <a:spcPct val="0"/>
              </a:spcBef>
            </a:pPr>
            <a:r>
              <a:rPr lang="en-US" sz="3400" dirty="0" smtClean="0">
                <a:solidFill>
                  <a:schemeClr val="bg1"/>
                </a:solidFill>
              </a:rPr>
              <a:t>www.buffalo.edu/intlservices/tax2.html</a:t>
            </a: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381000"/>
            <a:ext cx="8686800" cy="677863"/>
          </a:xfrm>
        </p:spPr>
        <p:txBody>
          <a:bodyPr/>
          <a:lstStyle/>
          <a:p>
            <a:pPr eaLnBrk="1" hangingPunct="1"/>
            <a:r>
              <a:rPr lang="en-US" sz="3200" dirty="0" smtClean="0"/>
              <a:t> </a:t>
            </a:r>
            <a:r>
              <a:rPr lang="en-US" sz="2800" u="sng" dirty="0" smtClean="0"/>
              <a:t>New York State and Local Sales and Use Tax</a:t>
            </a:r>
          </a:p>
        </p:txBody>
      </p:sp>
      <p:sp>
        <p:nvSpPr>
          <p:cNvPr id="22531" name="Rectangle 3"/>
          <p:cNvSpPr>
            <a:spLocks noGrp="1" noChangeArrowheads="1"/>
          </p:cNvSpPr>
          <p:nvPr>
            <p:ph type="body" sz="half" idx="4294967295"/>
          </p:nvPr>
        </p:nvSpPr>
        <p:spPr>
          <a:xfrm>
            <a:off x="304800" y="1524000"/>
            <a:ext cx="8534400" cy="4343400"/>
          </a:xfrm>
        </p:spPr>
        <p:txBody>
          <a:bodyPr/>
          <a:lstStyle/>
          <a:p>
            <a:pPr eaLnBrk="1" hangingPunct="1">
              <a:buFont typeface="Wingdings" pitchFamily="2" charset="2"/>
              <a:buNone/>
            </a:pPr>
            <a:r>
              <a:rPr lang="en-US" sz="2400" dirty="0" smtClean="0">
                <a:solidFill>
                  <a:srgbClr val="000099"/>
                </a:solidFill>
              </a:rPr>
              <a:t>You owe a sales and use tax if:</a:t>
            </a:r>
          </a:p>
          <a:p>
            <a:pPr eaLnBrk="1" hangingPunct="1">
              <a:buFont typeface="Wingdings" pitchFamily="2" charset="2"/>
              <a:buNone/>
            </a:pPr>
            <a:r>
              <a:rPr lang="en-US" sz="2400" dirty="0" smtClean="0">
                <a:solidFill>
                  <a:srgbClr val="000099"/>
                </a:solidFill>
              </a:rPr>
              <a:t>	You purchase property or a service delivered to YOU in New York State without payment of sales and use tax (Ex. Internet, catalog purchases). </a:t>
            </a:r>
          </a:p>
          <a:p>
            <a:pPr eaLnBrk="1" hangingPunct="1">
              <a:buFont typeface="Wingdings" pitchFamily="2" charset="2"/>
              <a:buNone/>
            </a:pPr>
            <a:r>
              <a:rPr lang="en-US" sz="2400" dirty="0" smtClean="0">
                <a:solidFill>
                  <a:srgbClr val="000099"/>
                </a:solidFill>
              </a:rPr>
              <a:t>	Most tangible personal property such as clothing, jewelry, furniture, computers, videos, etc.  is subject to New York and Local Sales tax.</a:t>
            </a:r>
          </a:p>
          <a:p>
            <a:pPr eaLnBrk="1" hangingPunct="1">
              <a:buFont typeface="Wingdings" pitchFamily="2" charset="2"/>
              <a:buNone/>
            </a:pPr>
            <a:r>
              <a:rPr lang="en-US" sz="2400" dirty="0" smtClean="0">
                <a:solidFill>
                  <a:srgbClr val="000099"/>
                </a:solidFill>
              </a:rPr>
              <a:t>	</a:t>
            </a:r>
            <a:r>
              <a:rPr lang="en-US" sz="2000" b="1" i="1" dirty="0" smtClean="0">
                <a:solidFill>
                  <a:srgbClr val="C00000"/>
                </a:solidFill>
              </a:rPr>
              <a:t>IF YOU DO NOT OWE NYS SALES TAX, ENTER A ZERO IN THE SALES TAX LINE.  DO NOT LEAVE THE LINE BLANK</a:t>
            </a:r>
            <a:r>
              <a:rPr lang="en-US" sz="2000" i="1" dirty="0" smtClean="0">
                <a:solidFill>
                  <a:srgbClr val="C00000"/>
                </a:solidFill>
              </a:rPr>
              <a:t>. </a:t>
            </a:r>
          </a:p>
          <a:p>
            <a:pPr eaLnBrk="1" hangingPunct="1">
              <a:buFont typeface="Wingdings" pitchFamily="2" charset="2"/>
              <a:buNone/>
            </a:pPr>
            <a:r>
              <a:rPr lang="en-US" sz="2400" b="1" i="1" dirty="0" smtClean="0">
                <a:solidFill>
                  <a:srgbClr val="C00000"/>
                </a:solidFill>
              </a:rPr>
              <a:t>	</a:t>
            </a:r>
          </a:p>
          <a:p>
            <a:pPr eaLnBrk="1" hangingPunct="1">
              <a:buFont typeface="Wingdings" pitchFamily="2" charset="2"/>
              <a:buNone/>
            </a:pPr>
            <a:endParaRPr lang="en-US" sz="2000" b="1" i="1" dirty="0" smtClean="0">
              <a:solidFill>
                <a:srgbClr val="000099"/>
              </a:solidFill>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457200"/>
            <a:ext cx="7924800" cy="685800"/>
          </a:xfrm>
        </p:spPr>
        <p:txBody>
          <a:bodyPr/>
          <a:lstStyle/>
          <a:p>
            <a:pPr algn="ctr" eaLnBrk="1" hangingPunct="1"/>
            <a:r>
              <a:rPr lang="en-US" sz="2800" u="sng" dirty="0" smtClean="0"/>
              <a:t>Who is entitled to a NYS household credit?</a:t>
            </a:r>
          </a:p>
        </p:txBody>
      </p:sp>
      <p:sp>
        <p:nvSpPr>
          <p:cNvPr id="23555" name="Rectangle 3"/>
          <p:cNvSpPr>
            <a:spLocks noGrp="1" noChangeArrowheads="1"/>
          </p:cNvSpPr>
          <p:nvPr>
            <p:ph type="body" idx="1"/>
          </p:nvPr>
        </p:nvSpPr>
        <p:spPr>
          <a:xfrm>
            <a:off x="381000" y="1600200"/>
            <a:ext cx="8534400" cy="4343400"/>
          </a:xfrm>
        </p:spPr>
        <p:txBody>
          <a:bodyPr/>
          <a:lstStyle/>
          <a:p>
            <a:pPr eaLnBrk="1" hangingPunct="1">
              <a:lnSpc>
                <a:spcPct val="80000"/>
              </a:lnSpc>
              <a:spcBef>
                <a:spcPct val="0"/>
              </a:spcBef>
              <a:buFont typeface="Wingdings" pitchFamily="2" charset="2"/>
              <a:buNone/>
            </a:pPr>
            <a:r>
              <a:rPr lang="en-US" sz="2400" dirty="0" smtClean="0">
                <a:solidFill>
                  <a:schemeClr val="bg1"/>
                </a:solidFill>
              </a:rPr>
              <a:t>Individuals who:</a:t>
            </a:r>
          </a:p>
          <a:p>
            <a:pPr eaLnBrk="1" hangingPunct="1">
              <a:lnSpc>
                <a:spcPct val="80000"/>
              </a:lnSpc>
              <a:spcBef>
                <a:spcPct val="0"/>
              </a:spcBef>
              <a:buFont typeface="Wingdings" pitchFamily="2" charset="2"/>
              <a:buNone/>
            </a:pPr>
            <a:endParaRPr lang="en-US" sz="800" dirty="0" smtClean="0">
              <a:solidFill>
                <a:schemeClr val="bg1"/>
              </a:solidFill>
            </a:endParaRPr>
          </a:p>
          <a:p>
            <a:pPr eaLnBrk="1" hangingPunct="1">
              <a:lnSpc>
                <a:spcPct val="80000"/>
              </a:lnSpc>
              <a:spcBef>
                <a:spcPct val="0"/>
              </a:spcBef>
            </a:pPr>
            <a:r>
              <a:rPr lang="en-US" sz="2400" dirty="0" smtClean="0">
                <a:solidFill>
                  <a:schemeClr val="bg1"/>
                </a:solidFill>
              </a:rPr>
              <a:t>Cannot be claimed on another person’s federal income tax return </a:t>
            </a:r>
            <a:r>
              <a:rPr lang="en-US" sz="2400" b="1" dirty="0" smtClean="0">
                <a:solidFill>
                  <a:schemeClr val="bg1"/>
                </a:solidFill>
              </a:rPr>
              <a:t>AND</a:t>
            </a:r>
          </a:p>
          <a:p>
            <a:pPr eaLnBrk="1" hangingPunct="1">
              <a:lnSpc>
                <a:spcPct val="80000"/>
              </a:lnSpc>
              <a:spcBef>
                <a:spcPct val="0"/>
              </a:spcBef>
            </a:pPr>
            <a:endParaRPr lang="en-US" sz="1200" dirty="0" smtClean="0">
              <a:solidFill>
                <a:schemeClr val="bg1"/>
              </a:solidFill>
            </a:endParaRPr>
          </a:p>
          <a:p>
            <a:pPr eaLnBrk="1" hangingPunct="1">
              <a:lnSpc>
                <a:spcPct val="80000"/>
              </a:lnSpc>
              <a:spcBef>
                <a:spcPct val="0"/>
              </a:spcBef>
            </a:pPr>
            <a:r>
              <a:rPr lang="en-US" sz="2400" dirty="0" smtClean="0">
                <a:solidFill>
                  <a:schemeClr val="bg1"/>
                </a:solidFill>
              </a:rPr>
              <a:t>Whose tax filing status and income on the NYS income tax return (either as a New York resident or nonresident) is: </a:t>
            </a:r>
          </a:p>
          <a:p>
            <a:pPr eaLnBrk="1" hangingPunct="1">
              <a:lnSpc>
                <a:spcPct val="80000"/>
              </a:lnSpc>
              <a:spcBef>
                <a:spcPct val="0"/>
              </a:spcBef>
            </a:pPr>
            <a:endParaRPr lang="en-US" sz="1200" dirty="0" smtClean="0">
              <a:solidFill>
                <a:schemeClr val="bg1"/>
              </a:solidFill>
            </a:endParaRPr>
          </a:p>
          <a:p>
            <a:pPr lvl="1" eaLnBrk="1" hangingPunct="1">
              <a:lnSpc>
                <a:spcPct val="80000"/>
              </a:lnSpc>
              <a:spcBef>
                <a:spcPct val="0"/>
              </a:spcBef>
            </a:pPr>
            <a:r>
              <a:rPr lang="en-US" sz="2200" dirty="0" smtClean="0">
                <a:solidFill>
                  <a:schemeClr val="bg1"/>
                </a:solidFill>
              </a:rPr>
              <a:t>Single and federal adjusted gross income is $28,000 or less </a:t>
            </a:r>
          </a:p>
          <a:p>
            <a:pPr lvl="1" eaLnBrk="1" hangingPunct="1">
              <a:lnSpc>
                <a:spcPct val="80000"/>
              </a:lnSpc>
              <a:spcBef>
                <a:spcPct val="0"/>
              </a:spcBef>
            </a:pPr>
            <a:r>
              <a:rPr lang="en-US" sz="2200" dirty="0" smtClean="0">
                <a:solidFill>
                  <a:schemeClr val="bg1"/>
                </a:solidFill>
              </a:rPr>
              <a:t>Married and federal adjusted gross income is $32,000 or less</a:t>
            </a:r>
          </a:p>
          <a:p>
            <a:pPr lvl="1" eaLnBrk="1" hangingPunct="1">
              <a:lnSpc>
                <a:spcPct val="80000"/>
              </a:lnSpc>
              <a:spcBef>
                <a:spcPct val="0"/>
              </a:spcBef>
              <a:buFontTx/>
              <a:buNone/>
            </a:pPr>
            <a:endParaRPr lang="en-US" sz="1200" dirty="0" smtClean="0">
              <a:solidFill>
                <a:schemeClr val="bg1"/>
              </a:solidFill>
            </a:endParaRPr>
          </a:p>
          <a:p>
            <a:pPr eaLnBrk="1" hangingPunct="1">
              <a:lnSpc>
                <a:spcPct val="80000"/>
              </a:lnSpc>
              <a:spcBef>
                <a:spcPct val="0"/>
              </a:spcBef>
            </a:pPr>
            <a:r>
              <a:rPr lang="en-US" sz="2400" dirty="0" smtClean="0">
                <a:solidFill>
                  <a:schemeClr val="bg1"/>
                </a:solidFill>
              </a:rPr>
              <a:t>The household credit is NOT refundable and will only reduce your NYS tax. </a:t>
            </a:r>
          </a:p>
          <a:p>
            <a:pPr eaLnBrk="1" hangingPunct="1">
              <a:lnSpc>
                <a:spcPct val="80000"/>
              </a:lnSpc>
              <a:spcBef>
                <a:spcPct val="0"/>
              </a:spcBef>
              <a:buFont typeface="Wingdings" pitchFamily="2" charset="2"/>
              <a:buNone/>
            </a:pPr>
            <a:endParaRPr lang="en-US" sz="1200" dirty="0" smtClean="0">
              <a:solidFill>
                <a:schemeClr val="bg1"/>
              </a:solidFill>
            </a:endParaRPr>
          </a:p>
          <a:p>
            <a:pPr eaLnBrk="1" hangingPunct="1">
              <a:lnSpc>
                <a:spcPct val="80000"/>
              </a:lnSpc>
              <a:spcBef>
                <a:spcPct val="0"/>
              </a:spcBef>
            </a:pPr>
            <a:r>
              <a:rPr lang="en-US" sz="2200" dirty="0" smtClean="0">
                <a:solidFill>
                  <a:schemeClr val="bg1"/>
                </a:solidFill>
              </a:rPr>
              <a:t>See instructions booklet for household credit chart.</a:t>
            </a: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ctrTitle" idx="4294967295"/>
          </p:nvPr>
        </p:nvSpPr>
        <p:spPr>
          <a:xfrm>
            <a:off x="609600" y="2743200"/>
            <a:ext cx="7772400" cy="1470025"/>
          </a:xfrm>
        </p:spPr>
        <p:txBody>
          <a:bodyPr/>
          <a:lstStyle/>
          <a:p>
            <a:pPr algn="ctr"/>
            <a:r>
              <a:rPr lang="en-US" sz="3200" dirty="0" smtClean="0"/>
              <a:t>How do I Prepare a NYS </a:t>
            </a:r>
            <a:r>
              <a:rPr lang="en-US" sz="3200" u="sng" dirty="0" smtClean="0"/>
              <a:t>Nonresident</a:t>
            </a:r>
            <a:r>
              <a:rPr lang="en-US" sz="3200" dirty="0" smtClean="0"/>
              <a:t> Income Tax Return?</a:t>
            </a:r>
            <a:br>
              <a:rPr lang="en-US" sz="3200" dirty="0" smtClean="0"/>
            </a:br>
            <a:endParaRPr lang="en-US" sz="3200" dirty="0" smtClean="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2743200"/>
            <a:ext cx="8077200" cy="1143000"/>
          </a:xfrm>
        </p:spPr>
        <p:txBody>
          <a:bodyPr/>
          <a:lstStyle/>
          <a:p>
            <a:pPr eaLnBrk="1" hangingPunct="1"/>
            <a:r>
              <a:rPr lang="en-US" sz="3000" i="1" dirty="0" smtClean="0"/>
              <a:t/>
            </a:r>
            <a:br>
              <a:rPr lang="en-US" sz="3000" i="1" dirty="0" smtClean="0"/>
            </a:br>
            <a:r>
              <a:rPr lang="en-US" sz="3000" i="1" dirty="0" smtClean="0"/>
              <a:t>You must complete your Federal (IRS) Income Tax Return before completing your NYS Income Tax Return.</a:t>
            </a:r>
            <a:r>
              <a:rPr lang="en-US" sz="2800" i="1" dirty="0" smtClean="0"/>
              <a:t/>
            </a:r>
            <a:br>
              <a:rPr lang="en-US" sz="2800" i="1" dirty="0" smtClean="0"/>
            </a:br>
            <a:r>
              <a:rPr lang="en-US" sz="2400" i="1" dirty="0" smtClean="0"/>
              <a:t/>
            </a:r>
            <a:br>
              <a:rPr lang="en-US" sz="2400" i="1" dirty="0" smtClean="0"/>
            </a:br>
            <a:r>
              <a:rPr lang="en-US" sz="3000" i="1" dirty="0" smtClean="0"/>
              <a:t>Do NOT include on your NYS Income Tax Return any income that is exempt because of your country’s treaty with the U.S.</a:t>
            </a:r>
            <a:r>
              <a:rPr lang="en-US" sz="2400" i="1" dirty="0" smtClean="0"/>
              <a:t/>
            </a:r>
            <a:br>
              <a:rPr lang="en-US" sz="2400" i="1" dirty="0" smtClean="0"/>
            </a:br>
            <a:r>
              <a:rPr lang="en-US" sz="2400" i="1" dirty="0" smtClean="0"/>
              <a:t>   </a:t>
            </a:r>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2971800"/>
            <a:ext cx="8382000" cy="685800"/>
          </a:xfrm>
        </p:spPr>
        <p:txBody>
          <a:bodyPr/>
          <a:lstStyle/>
          <a:p>
            <a:r>
              <a:rPr lang="en-US" sz="2400" b="0" dirty="0" smtClean="0"/>
              <a:t/>
            </a:r>
            <a:br>
              <a:rPr lang="en-US" sz="2400" b="0" dirty="0" smtClean="0"/>
            </a:br>
            <a:r>
              <a:rPr lang="en-US" sz="2400" b="0" dirty="0" smtClean="0">
                <a:solidFill>
                  <a:schemeClr val="bg1"/>
                </a:solidFill>
              </a:rPr>
              <a:t>Joy Kim is attending the State University of New York Graduate School. </a:t>
            </a:r>
            <a:r>
              <a:rPr lang="en-US" sz="2400" b="0" dirty="0" smtClean="0">
                <a:solidFill>
                  <a:schemeClr val="bg1"/>
                </a:solidFill>
              </a:rPr>
              <a:t> She </a:t>
            </a:r>
            <a:r>
              <a:rPr lang="en-US" sz="2400" b="0" dirty="0" smtClean="0">
                <a:solidFill>
                  <a:schemeClr val="bg1"/>
                </a:solidFill>
              </a:rPr>
              <a:t>received her undergraduate degree from the University of California. </a:t>
            </a:r>
            <a:r>
              <a:rPr lang="en-US" sz="2400" b="0" dirty="0" smtClean="0">
                <a:solidFill>
                  <a:schemeClr val="bg1"/>
                </a:solidFill>
              </a:rPr>
              <a:t> She </a:t>
            </a:r>
            <a:r>
              <a:rPr lang="en-US" sz="2400" b="0" dirty="0" smtClean="0">
                <a:solidFill>
                  <a:schemeClr val="bg1"/>
                </a:solidFill>
              </a:rPr>
              <a:t>moved to New York </a:t>
            </a:r>
            <a:r>
              <a:rPr lang="en-US" sz="2400" b="0" dirty="0" smtClean="0">
                <a:solidFill>
                  <a:schemeClr val="bg1"/>
                </a:solidFill>
              </a:rPr>
              <a:t>State from </a:t>
            </a:r>
            <a:r>
              <a:rPr lang="en-US" sz="2400" b="0" dirty="0" smtClean="0">
                <a:solidFill>
                  <a:schemeClr val="bg1"/>
                </a:solidFill>
              </a:rPr>
              <a:t>California on June 30, 2010 and, since then, has been living in an apartment in </a:t>
            </a:r>
            <a:r>
              <a:rPr lang="en-US" sz="2400" b="0" dirty="0" smtClean="0">
                <a:solidFill>
                  <a:schemeClr val="bg1"/>
                </a:solidFill>
              </a:rPr>
              <a:t>NYS.  </a:t>
            </a:r>
            <a:r>
              <a:rPr lang="en-US" sz="2400" b="0" dirty="0" smtClean="0">
                <a:solidFill>
                  <a:schemeClr val="bg1"/>
                </a:solidFill>
              </a:rPr>
              <a:t>She has been in the </a:t>
            </a:r>
            <a:r>
              <a:rPr lang="en-US" sz="2400" b="0" dirty="0" smtClean="0">
                <a:solidFill>
                  <a:schemeClr val="bg1"/>
                </a:solidFill>
              </a:rPr>
              <a:t>U.S. </a:t>
            </a:r>
            <a:r>
              <a:rPr lang="en-US" sz="2400" b="0" dirty="0" smtClean="0">
                <a:solidFill>
                  <a:schemeClr val="bg1"/>
                </a:solidFill>
              </a:rPr>
              <a:t>for five years or less and filed a nonresident (1040NR-EZ) federal income tax return.  </a:t>
            </a:r>
            <a:r>
              <a:rPr lang="en-US" sz="2400" dirty="0" smtClean="0"/>
              <a:t/>
            </a:r>
            <a:br>
              <a:rPr lang="en-US" sz="2400" dirty="0" smtClean="0"/>
            </a:br>
            <a:r>
              <a:rPr lang="en-US" sz="2400" dirty="0" smtClean="0"/>
              <a:t/>
            </a:r>
            <a:br>
              <a:rPr lang="en-US" sz="2400" dirty="0" smtClean="0"/>
            </a:br>
            <a:r>
              <a:rPr lang="en-US" sz="2400" dirty="0" smtClean="0"/>
              <a:t>Note: Scholars follow the same rules as graduate students.     </a:t>
            </a:r>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		</a:t>
            </a:r>
          </a:p>
        </p:txBody>
      </p:sp>
      <p:graphicFrame>
        <p:nvGraphicFramePr>
          <p:cNvPr id="4" name="Content Placeholder 3"/>
          <p:cNvGraphicFramePr>
            <a:graphicFrameLocks noGrp="1"/>
          </p:cNvGraphicFramePr>
          <p:nvPr>
            <p:ph idx="1"/>
          </p:nvPr>
        </p:nvGraphicFramePr>
        <p:xfrm>
          <a:off x="228600" y="1676400"/>
          <a:ext cx="8610600" cy="4495737"/>
        </p:xfrm>
        <a:graphic>
          <a:graphicData uri="http://schemas.openxmlformats.org/drawingml/2006/table">
            <a:tbl>
              <a:tblPr firstRow="1" bandRow="1">
                <a:tableStyleId>{073A0DAA-6AF3-43AB-8588-CEC1D06C72B9}</a:tableStyleId>
              </a:tblPr>
              <a:tblGrid>
                <a:gridCol w="7162800"/>
                <a:gridCol w="685800"/>
                <a:gridCol w="762000"/>
              </a:tblGrid>
              <a:tr h="743847">
                <a:tc>
                  <a:txBody>
                    <a:bodyPr/>
                    <a:lstStyle/>
                    <a:p>
                      <a:endParaRPr lang="en-US" sz="2400" dirty="0"/>
                    </a:p>
                  </a:txBody>
                  <a:tcPr>
                    <a:solidFill>
                      <a:schemeClr val="bg1"/>
                    </a:solidFill>
                  </a:tcPr>
                </a:tc>
                <a:tc>
                  <a:txBody>
                    <a:bodyPr/>
                    <a:lstStyle/>
                    <a:p>
                      <a:r>
                        <a:rPr lang="en-US" dirty="0" smtClean="0"/>
                        <a:t>Yes</a:t>
                      </a:r>
                      <a:endParaRPr lang="en-US" dirty="0"/>
                    </a:p>
                  </a:txBody>
                  <a:tcPr>
                    <a:solidFill>
                      <a:schemeClr val="bg1"/>
                    </a:solidFill>
                  </a:tcPr>
                </a:tc>
                <a:tc>
                  <a:txBody>
                    <a:bodyPr/>
                    <a:lstStyle/>
                    <a:p>
                      <a:r>
                        <a:rPr lang="en-US" dirty="0" smtClean="0"/>
                        <a:t>No</a:t>
                      </a:r>
                      <a:endParaRPr lang="en-US" dirty="0"/>
                    </a:p>
                  </a:txBody>
                  <a:tcPr>
                    <a:solidFill>
                      <a:schemeClr val="bg1"/>
                    </a:solidFill>
                  </a:tcPr>
                </a:tc>
              </a:tr>
              <a:tr h="773110">
                <a:tc>
                  <a:txBody>
                    <a:bodyPr/>
                    <a:lstStyle/>
                    <a:p>
                      <a:r>
                        <a:rPr lang="en-US" sz="2000" dirty="0" smtClean="0">
                          <a:solidFill>
                            <a:schemeClr val="bg1"/>
                          </a:solidFill>
                        </a:rPr>
                        <a:t>Did you live in an on-campus apartment or an apartment or house off campus in NYS during the calendar year</a:t>
                      </a:r>
                      <a:r>
                        <a:rPr lang="en-US" sz="2000" baseline="0" dirty="0" smtClean="0">
                          <a:solidFill>
                            <a:schemeClr val="bg1"/>
                          </a:solidFill>
                        </a:rPr>
                        <a:t> </a:t>
                      </a:r>
                      <a:r>
                        <a:rPr lang="en-US" sz="2000" dirty="0" smtClean="0">
                          <a:solidFill>
                            <a:schemeClr val="bg1"/>
                          </a:solidFill>
                        </a:rPr>
                        <a:t>2010? </a:t>
                      </a:r>
                      <a:endParaRPr lang="en-US" sz="2000" dirty="0">
                        <a:solidFill>
                          <a:schemeClr val="bg1"/>
                        </a:solidFill>
                      </a:endParaRPr>
                    </a:p>
                  </a:txBody>
                  <a:tcPr/>
                </a:tc>
                <a:tc>
                  <a:txBody>
                    <a:bodyPr/>
                    <a:lstStyle/>
                    <a:p>
                      <a:pPr algn="ctr"/>
                      <a:r>
                        <a:rPr lang="en-US" dirty="0" smtClean="0"/>
                        <a:t>  </a:t>
                      </a:r>
                      <a:r>
                        <a:rPr lang="en-US" b="1" dirty="0" smtClean="0">
                          <a:solidFill>
                            <a:srgbClr val="C00000"/>
                          </a:solidFill>
                        </a:rPr>
                        <a:t>X  </a:t>
                      </a:r>
                      <a:r>
                        <a:rPr lang="en-US" dirty="0" smtClean="0"/>
                        <a:t>  </a:t>
                      </a:r>
                      <a:endParaRPr lang="en-US" dirty="0"/>
                    </a:p>
                  </a:txBody>
                  <a:tcPr/>
                </a:tc>
                <a:tc>
                  <a:txBody>
                    <a:bodyPr/>
                    <a:lstStyle/>
                    <a:p>
                      <a:endParaRPr lang="en-US" dirty="0"/>
                    </a:p>
                  </a:txBody>
                  <a:tcPr/>
                </a:tc>
              </a:tr>
              <a:tr h="773110">
                <a:tc>
                  <a:txBody>
                    <a:bodyPr/>
                    <a:lstStyle/>
                    <a:p>
                      <a:r>
                        <a:rPr lang="en-US" sz="2000" dirty="0" smtClean="0">
                          <a:solidFill>
                            <a:schemeClr val="bg1"/>
                          </a:solidFill>
                        </a:rPr>
                        <a:t>If yes, did you maintain it (rent) for more than 11 months in the calendar year 2010?  </a:t>
                      </a:r>
                      <a:r>
                        <a:rPr lang="en-US" sz="2000" b="1" dirty="0" smtClean="0">
                          <a:solidFill>
                            <a:srgbClr val="C00000"/>
                          </a:solidFill>
                        </a:rPr>
                        <a:t>Joy </a:t>
                      </a:r>
                      <a:r>
                        <a:rPr lang="en-US" sz="2000" b="1" baseline="0" dirty="0" smtClean="0">
                          <a:solidFill>
                            <a:srgbClr val="C00000"/>
                          </a:solidFill>
                        </a:rPr>
                        <a:t>moved June 30, 2010</a:t>
                      </a:r>
                      <a:endParaRPr lang="en-US" sz="2000" b="1" dirty="0">
                        <a:solidFill>
                          <a:srgbClr val="C00000"/>
                        </a:solidFill>
                      </a:endParaRPr>
                    </a:p>
                  </a:txBody>
                  <a:tcPr/>
                </a:tc>
                <a:tc>
                  <a:txBody>
                    <a:bodyPr/>
                    <a:lstStyle/>
                    <a:p>
                      <a:endParaRPr lang="en-US" dirty="0"/>
                    </a:p>
                  </a:txBody>
                  <a:tcPr/>
                </a:tc>
                <a:tc>
                  <a:txBody>
                    <a:bodyPr/>
                    <a:lstStyle/>
                    <a:p>
                      <a:pPr algn="ctr"/>
                      <a:r>
                        <a:rPr lang="en-US" b="1" dirty="0" smtClean="0">
                          <a:solidFill>
                            <a:srgbClr val="C00000"/>
                          </a:solidFill>
                        </a:rPr>
                        <a:t>X</a:t>
                      </a:r>
                      <a:endParaRPr lang="en-US" b="1" dirty="0">
                        <a:solidFill>
                          <a:srgbClr val="C00000"/>
                        </a:solidFill>
                      </a:endParaRPr>
                    </a:p>
                  </a:txBody>
                  <a:tcPr/>
                </a:tc>
              </a:tr>
              <a:tr h="773110">
                <a:tc>
                  <a:txBody>
                    <a:bodyPr/>
                    <a:lstStyle/>
                    <a:p>
                      <a:r>
                        <a:rPr lang="en-US" sz="2000" dirty="0" smtClean="0">
                          <a:solidFill>
                            <a:schemeClr val="bg1"/>
                          </a:solidFill>
                        </a:rPr>
                        <a:t>Did you spend more than 183 days in New York State during the calendar year 2010?  </a:t>
                      </a:r>
                      <a:r>
                        <a:rPr lang="en-US" sz="2000" b="1" dirty="0" smtClean="0">
                          <a:solidFill>
                            <a:srgbClr val="C00000"/>
                          </a:solidFill>
                        </a:rPr>
                        <a:t>June 30</a:t>
                      </a:r>
                      <a:r>
                        <a:rPr lang="en-US" sz="2000" b="1" baseline="0" dirty="0" smtClean="0">
                          <a:solidFill>
                            <a:srgbClr val="C00000"/>
                          </a:solidFill>
                        </a:rPr>
                        <a:t>- </a:t>
                      </a:r>
                      <a:r>
                        <a:rPr lang="en-US" sz="2000" b="1" dirty="0" smtClean="0">
                          <a:solidFill>
                            <a:srgbClr val="C00000"/>
                          </a:solidFill>
                        </a:rPr>
                        <a:t>December 31 = </a:t>
                      </a:r>
                      <a:r>
                        <a:rPr lang="en-US" sz="2000" b="1" baseline="0" dirty="0" smtClean="0">
                          <a:solidFill>
                            <a:srgbClr val="C00000"/>
                          </a:solidFill>
                        </a:rPr>
                        <a:t>185 days</a:t>
                      </a:r>
                      <a:endParaRPr lang="en-US" sz="2000" b="1" dirty="0">
                        <a:solidFill>
                          <a:srgbClr val="C00000"/>
                        </a:solidFill>
                      </a:endParaRPr>
                    </a:p>
                  </a:txBody>
                  <a:tcPr/>
                </a:tc>
                <a:tc>
                  <a:txBody>
                    <a:bodyPr/>
                    <a:lstStyle/>
                    <a:p>
                      <a:pPr algn="ctr"/>
                      <a:r>
                        <a:rPr lang="en-US" b="1" dirty="0" smtClean="0">
                          <a:solidFill>
                            <a:srgbClr val="C00000"/>
                          </a:solidFill>
                        </a:rPr>
                        <a:t>X</a:t>
                      </a:r>
                      <a:endParaRPr lang="en-US" b="1" dirty="0">
                        <a:solidFill>
                          <a:srgbClr val="C00000"/>
                        </a:solidFill>
                      </a:endParaRPr>
                    </a:p>
                  </a:txBody>
                  <a:tcPr/>
                </a:tc>
                <a:tc>
                  <a:txBody>
                    <a:bodyPr/>
                    <a:lstStyle/>
                    <a:p>
                      <a:endParaRPr lang="en-US" dirty="0"/>
                    </a:p>
                  </a:txBody>
                  <a:tcPr/>
                </a:tc>
              </a:tr>
              <a:tr h="1116714">
                <a:tc>
                  <a:txBody>
                    <a:bodyPr/>
                    <a:lstStyle/>
                    <a:p>
                      <a:r>
                        <a:rPr lang="en-US" sz="2800" b="1" dirty="0" smtClean="0">
                          <a:solidFill>
                            <a:schemeClr val="bg1"/>
                          </a:solidFill>
                        </a:rPr>
                        <a:t>ONLY</a:t>
                      </a:r>
                      <a:r>
                        <a:rPr lang="en-US" sz="2000" dirty="0" smtClean="0">
                          <a:solidFill>
                            <a:schemeClr val="bg1"/>
                          </a:solidFill>
                        </a:rPr>
                        <a:t> if you answered </a:t>
                      </a:r>
                      <a:r>
                        <a:rPr lang="en-US" sz="2000" b="1" i="1" dirty="0" smtClean="0">
                          <a:solidFill>
                            <a:schemeClr val="bg1"/>
                          </a:solidFill>
                        </a:rPr>
                        <a:t>YES to ALL </a:t>
                      </a:r>
                      <a:r>
                        <a:rPr lang="en-US" sz="2000" dirty="0" smtClean="0">
                          <a:solidFill>
                            <a:schemeClr val="bg1"/>
                          </a:solidFill>
                        </a:rPr>
                        <a:t>of the above are you considered a </a:t>
                      </a:r>
                      <a:r>
                        <a:rPr lang="en-US" sz="2000" b="1" u="sng" dirty="0" smtClean="0">
                          <a:solidFill>
                            <a:schemeClr val="bg1"/>
                          </a:solidFill>
                        </a:rPr>
                        <a:t>resident</a:t>
                      </a:r>
                      <a:r>
                        <a:rPr lang="en-US" sz="2000" dirty="0" smtClean="0">
                          <a:solidFill>
                            <a:schemeClr val="bg1"/>
                          </a:solidFill>
                        </a:rPr>
                        <a:t> for NYS income tax purposes.  </a:t>
                      </a:r>
                      <a:r>
                        <a:rPr lang="en-US" sz="2000" b="1" dirty="0" smtClean="0">
                          <a:solidFill>
                            <a:srgbClr val="C00000"/>
                          </a:solidFill>
                        </a:rPr>
                        <a:t>Because Joy answered</a:t>
                      </a:r>
                      <a:r>
                        <a:rPr lang="en-US" sz="2000" b="1" baseline="0" dirty="0" smtClean="0">
                          <a:solidFill>
                            <a:srgbClr val="C00000"/>
                          </a:solidFill>
                        </a:rPr>
                        <a:t> NO to maintaining a place for more than 11 months, she files as a NYS nonresident.</a:t>
                      </a:r>
                      <a:endParaRPr lang="en-US" sz="2000" b="1" dirty="0">
                        <a:solidFill>
                          <a:srgbClr val="C00000"/>
                        </a:solidFill>
                      </a:endParaRPr>
                    </a:p>
                  </a:txBody>
                  <a:tcPr/>
                </a:tc>
                <a:tc>
                  <a:txBody>
                    <a:bodyPr/>
                    <a:lstStyle/>
                    <a:p>
                      <a:endParaRPr lang="en-US" dirty="0"/>
                    </a:p>
                  </a:txBody>
                  <a:tcPr/>
                </a:tc>
                <a:tc>
                  <a:txBody>
                    <a:bodyPr/>
                    <a:lstStyle/>
                    <a:p>
                      <a:endParaRPr lang="en-US" dirty="0"/>
                    </a:p>
                  </a:txBody>
                  <a:tcPr/>
                </a:tc>
              </a:tr>
            </a:tbl>
          </a:graphicData>
        </a:graphic>
      </p:graphicFrame>
      <p:sp>
        <p:nvSpPr>
          <p:cNvPr id="9249" name="TextBox 4"/>
          <p:cNvSpPr txBox="1">
            <a:spLocks noChangeArrowheads="1"/>
          </p:cNvSpPr>
          <p:nvPr/>
        </p:nvSpPr>
        <p:spPr bwMode="auto">
          <a:xfrm>
            <a:off x="381000" y="381000"/>
            <a:ext cx="8382000" cy="1015663"/>
          </a:xfrm>
          <a:prstGeom prst="rect">
            <a:avLst/>
          </a:prstGeom>
          <a:noFill/>
          <a:ln w="9525">
            <a:noFill/>
            <a:miter lim="800000"/>
            <a:headEnd/>
            <a:tailEnd/>
          </a:ln>
        </p:spPr>
        <p:txBody>
          <a:bodyPr>
            <a:spAutoFit/>
          </a:bodyPr>
          <a:lstStyle/>
          <a:p>
            <a:r>
              <a:rPr lang="en-US" sz="2000" b="1" dirty="0" smtClean="0">
                <a:solidFill>
                  <a:srgbClr val="000066"/>
                </a:solidFill>
              </a:rPr>
              <a:t>Joy Kim is a </a:t>
            </a:r>
            <a:r>
              <a:rPr lang="en-US" sz="2000" b="1" dirty="0">
                <a:solidFill>
                  <a:srgbClr val="000066"/>
                </a:solidFill>
              </a:rPr>
              <a:t>full-time </a:t>
            </a:r>
            <a:r>
              <a:rPr lang="en-US" sz="2000" b="1" dirty="0" smtClean="0">
                <a:solidFill>
                  <a:srgbClr val="000066"/>
                </a:solidFill>
              </a:rPr>
              <a:t>graduate student.  Answering </a:t>
            </a:r>
            <a:r>
              <a:rPr lang="en-US" sz="2000" b="1" dirty="0">
                <a:solidFill>
                  <a:srgbClr val="000066"/>
                </a:solidFill>
              </a:rPr>
              <a:t>these questions will help </a:t>
            </a:r>
            <a:r>
              <a:rPr lang="en-US" sz="2000" b="1" dirty="0" smtClean="0">
                <a:solidFill>
                  <a:srgbClr val="000066"/>
                </a:solidFill>
              </a:rPr>
              <a:t>her determine </a:t>
            </a:r>
            <a:r>
              <a:rPr lang="en-US" sz="2000" b="1" dirty="0">
                <a:solidFill>
                  <a:srgbClr val="000066"/>
                </a:solidFill>
              </a:rPr>
              <a:t>whether </a:t>
            </a:r>
            <a:r>
              <a:rPr lang="en-US" sz="2000" b="1" dirty="0" smtClean="0">
                <a:solidFill>
                  <a:srgbClr val="000066"/>
                </a:solidFill>
              </a:rPr>
              <a:t>she should file her NYS income tax return as a </a:t>
            </a:r>
            <a:r>
              <a:rPr lang="en-US" sz="2000" b="1" dirty="0">
                <a:solidFill>
                  <a:srgbClr val="000066"/>
                </a:solidFill>
              </a:rPr>
              <a:t>NYS resident </a:t>
            </a:r>
            <a:r>
              <a:rPr lang="en-US" sz="2000" b="1" dirty="0" smtClean="0">
                <a:solidFill>
                  <a:srgbClr val="000066"/>
                </a:solidFill>
              </a:rPr>
              <a:t>or nonresident.  </a:t>
            </a:r>
            <a:endParaRPr lang="en-US" sz="2000" b="1" dirty="0">
              <a:solidFill>
                <a:srgbClr val="000066"/>
              </a:solidFill>
            </a:endParaRPr>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85800"/>
          </a:xfrm>
          <a:solidFill>
            <a:srgbClr val="99CCFF"/>
          </a:solidFill>
        </p:spPr>
        <p:txBody>
          <a:bodyPr/>
          <a:lstStyle/>
          <a:p>
            <a:r>
              <a:rPr lang="en-US" sz="1800" u="sng" dirty="0" smtClean="0"/>
              <a:t>When completing a New York State personal income tax return, you will transfer to the NYS return only the amounts included in federal adjusted gross income.  </a:t>
            </a:r>
            <a:endParaRPr lang="en-US" sz="1800" u="sng" dirty="0"/>
          </a:p>
        </p:txBody>
      </p:sp>
      <p:pic>
        <p:nvPicPr>
          <p:cNvPr id="3075" name="Picture 3"/>
          <p:cNvPicPr>
            <a:picLocks noChangeAspect="1" noChangeArrowheads="1"/>
          </p:cNvPicPr>
          <p:nvPr/>
        </p:nvPicPr>
        <p:blipFill>
          <a:blip r:embed="rId2" cstate="print"/>
          <a:srcRect/>
          <a:stretch>
            <a:fillRect/>
          </a:stretch>
        </p:blipFill>
        <p:spPr bwMode="auto">
          <a:xfrm>
            <a:off x="0" y="838200"/>
            <a:ext cx="8915401" cy="5724525"/>
          </a:xfrm>
          <a:prstGeom prst="rect">
            <a:avLst/>
          </a:prstGeom>
          <a:noFill/>
          <a:ln w="9525">
            <a:noFill/>
            <a:miter lim="800000"/>
            <a:headEnd/>
            <a:tailEnd/>
          </a:ln>
        </p:spPr>
      </p:pic>
      <p:sp>
        <p:nvSpPr>
          <p:cNvPr id="6" name="Oval 4"/>
          <p:cNvSpPr>
            <a:spLocks noChangeArrowheads="1"/>
          </p:cNvSpPr>
          <p:nvPr/>
        </p:nvSpPr>
        <p:spPr bwMode="auto">
          <a:xfrm>
            <a:off x="4953000" y="4191000"/>
            <a:ext cx="19812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9144000" cy="685800"/>
          </a:xfrm>
          <a:solidFill>
            <a:srgbClr val="99CCFF"/>
          </a:solidFill>
        </p:spPr>
        <p:txBody>
          <a:bodyPr/>
          <a:lstStyle/>
          <a:p>
            <a:pPr algn="ctr" eaLnBrk="1" hangingPunct="1"/>
            <a:r>
              <a:rPr lang="en-US" sz="3200" u="sng" dirty="0" smtClean="0"/>
              <a:t>W-2 from California</a:t>
            </a:r>
          </a:p>
        </p:txBody>
      </p:sp>
      <p:pic>
        <p:nvPicPr>
          <p:cNvPr id="1026" name="Picture 2"/>
          <p:cNvPicPr>
            <a:picLocks noChangeAspect="1" noChangeArrowheads="1"/>
          </p:cNvPicPr>
          <p:nvPr/>
        </p:nvPicPr>
        <p:blipFill>
          <a:blip r:embed="rId2" cstate="print"/>
          <a:srcRect/>
          <a:stretch>
            <a:fillRect/>
          </a:stretch>
        </p:blipFill>
        <p:spPr bwMode="auto">
          <a:xfrm>
            <a:off x="228600" y="914400"/>
            <a:ext cx="8763000" cy="5534025"/>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52400"/>
            <a:ext cx="9144000" cy="685800"/>
          </a:xfrm>
          <a:solidFill>
            <a:srgbClr val="99CCFF"/>
          </a:solidFill>
        </p:spPr>
        <p:txBody>
          <a:bodyPr/>
          <a:lstStyle/>
          <a:p>
            <a:pPr algn="ctr" eaLnBrk="1" hangingPunct="1"/>
            <a:r>
              <a:rPr lang="en-US" sz="3200" u="sng" dirty="0" smtClean="0"/>
              <a:t>W-2 from New York</a:t>
            </a:r>
          </a:p>
        </p:txBody>
      </p:sp>
      <p:pic>
        <p:nvPicPr>
          <p:cNvPr id="2050" name="Picture 2"/>
          <p:cNvPicPr>
            <a:picLocks noChangeAspect="1" noChangeArrowheads="1"/>
          </p:cNvPicPr>
          <p:nvPr/>
        </p:nvPicPr>
        <p:blipFill>
          <a:blip r:embed="rId2" cstate="print"/>
          <a:srcRect/>
          <a:stretch>
            <a:fillRect/>
          </a:stretch>
        </p:blipFill>
        <p:spPr bwMode="auto">
          <a:xfrm>
            <a:off x="152400" y="914400"/>
            <a:ext cx="8839200" cy="5572125"/>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81000"/>
            <a:ext cx="8915400" cy="685800"/>
          </a:xfrm>
        </p:spPr>
        <p:txBody>
          <a:bodyPr/>
          <a:lstStyle/>
          <a:p>
            <a:pPr algn="ctr" eaLnBrk="1" hangingPunct="1"/>
            <a:r>
              <a:rPr lang="en-US" sz="2800" u="sng" dirty="0" smtClean="0"/>
              <a:t>What do I do with the state copy of the W-2?</a:t>
            </a:r>
          </a:p>
        </p:txBody>
      </p:sp>
      <p:sp>
        <p:nvSpPr>
          <p:cNvPr id="29699" name="Rectangle 3"/>
          <p:cNvSpPr>
            <a:spLocks noGrp="1" noChangeArrowheads="1"/>
          </p:cNvSpPr>
          <p:nvPr>
            <p:ph type="body" idx="1"/>
          </p:nvPr>
        </p:nvSpPr>
        <p:spPr>
          <a:xfrm>
            <a:off x="228600" y="1524000"/>
            <a:ext cx="8610600" cy="4302125"/>
          </a:xfrm>
        </p:spPr>
        <p:txBody>
          <a:bodyPr/>
          <a:lstStyle/>
          <a:p>
            <a:pPr eaLnBrk="1" hangingPunct="1"/>
            <a:r>
              <a:rPr lang="en-US" sz="2400" dirty="0" smtClean="0">
                <a:solidFill>
                  <a:schemeClr val="bg1"/>
                </a:solidFill>
              </a:rPr>
              <a:t>If you are filing a NYS income tax return and have a W-2, transfer your W-2 information onto NYS Form IT-2. </a:t>
            </a:r>
          </a:p>
          <a:p>
            <a:pPr eaLnBrk="1" hangingPunct="1"/>
            <a:r>
              <a:rPr lang="en-US" sz="2400" dirty="0" smtClean="0">
                <a:solidFill>
                  <a:schemeClr val="bg1"/>
                </a:solidFill>
              </a:rPr>
              <a:t>DO NOT forget to complete the NYS withholding information on Form IT-2.</a:t>
            </a:r>
          </a:p>
          <a:p>
            <a:pPr eaLnBrk="1" hangingPunct="1"/>
            <a:r>
              <a:rPr lang="en-US" sz="2400" dirty="0" smtClean="0">
                <a:solidFill>
                  <a:schemeClr val="bg1"/>
                </a:solidFill>
              </a:rPr>
              <a:t>Attach Form IT-2 to your NYS income tax return</a:t>
            </a:r>
          </a:p>
          <a:p>
            <a:pPr eaLnBrk="1" hangingPunct="1"/>
            <a:r>
              <a:rPr lang="en-US" sz="2400" dirty="0" smtClean="0">
                <a:solidFill>
                  <a:schemeClr val="bg1"/>
                </a:solidFill>
              </a:rPr>
              <a:t>DO NOT attach a W-2 to your NYS income tax return.  Keep the state copy for your records.</a:t>
            </a:r>
          </a:p>
          <a:p>
            <a:pPr eaLnBrk="1" hangingPunct="1">
              <a:buFont typeface="Wingdings" pitchFamily="2" charset="2"/>
              <a:buNone/>
            </a:pPr>
            <a:r>
              <a:rPr lang="en-US" dirty="0" smtClean="0">
                <a:solidFill>
                  <a:schemeClr val="bg1"/>
                </a:solidFill>
              </a:rPr>
              <a:t>	</a:t>
            </a:r>
            <a:r>
              <a:rPr lang="en-US" sz="2400" b="1" i="1" u="sng" dirty="0" smtClean="0">
                <a:solidFill>
                  <a:schemeClr val="bg1"/>
                </a:solidFill>
              </a:rPr>
              <a:t>Note</a:t>
            </a:r>
            <a:r>
              <a:rPr lang="en-US" sz="2400" b="1" i="1" dirty="0" smtClean="0">
                <a:solidFill>
                  <a:schemeClr val="bg1"/>
                </a:solidFill>
              </a:rPr>
              <a:t>:  Obtain Form IT-2 from www.tax.ny.gov</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533400"/>
            <a:ext cx="8610600" cy="685800"/>
          </a:xfrm>
        </p:spPr>
        <p:txBody>
          <a:bodyPr/>
          <a:lstStyle/>
          <a:p>
            <a:pPr algn="ctr" eaLnBrk="1" hangingPunct="1"/>
            <a:r>
              <a:rPr lang="en-US" sz="2800" u="sng" dirty="0" smtClean="0"/>
              <a:t>New York State (NYS) Income Taxes</a:t>
            </a:r>
          </a:p>
        </p:txBody>
      </p:sp>
      <p:sp>
        <p:nvSpPr>
          <p:cNvPr id="5123" name="Rectangle 3"/>
          <p:cNvSpPr>
            <a:spLocks noGrp="1" noChangeArrowheads="1"/>
          </p:cNvSpPr>
          <p:nvPr>
            <p:ph type="body" idx="1"/>
          </p:nvPr>
        </p:nvSpPr>
        <p:spPr>
          <a:xfrm>
            <a:off x="228600" y="2438400"/>
            <a:ext cx="8610600" cy="3124200"/>
          </a:xfrm>
        </p:spPr>
        <p:txBody>
          <a:bodyPr/>
          <a:lstStyle/>
          <a:p>
            <a:pPr eaLnBrk="1" hangingPunct="1">
              <a:buFont typeface="Wingdings" pitchFamily="2" charset="2"/>
              <a:buNone/>
            </a:pPr>
            <a:r>
              <a:rPr lang="en-US" sz="3200" b="1" i="1" dirty="0" smtClean="0">
                <a:solidFill>
                  <a:schemeClr val="bg1"/>
                </a:solidFill>
              </a:rPr>
              <a:t>   If you did not have income and only need to send Form 8843 to the IRS ……</a:t>
            </a:r>
          </a:p>
          <a:p>
            <a:pPr eaLnBrk="1" hangingPunct="1">
              <a:buFont typeface="Wingdings" pitchFamily="2" charset="2"/>
              <a:buNone/>
            </a:pPr>
            <a:r>
              <a:rPr lang="en-US" sz="3200" b="1" i="1" dirty="0" smtClean="0">
                <a:solidFill>
                  <a:schemeClr val="bg1"/>
                </a:solidFill>
              </a:rPr>
              <a:t>   then, you do not need to file a New York State income tax return.  </a:t>
            </a:r>
          </a:p>
          <a:p>
            <a:pPr eaLnBrk="1" hangingPunct="1">
              <a:buFont typeface="Wingdings" pitchFamily="2" charset="2"/>
              <a:buNone/>
            </a:pPr>
            <a:endParaRPr lang="en-US" sz="3200" b="1" i="1" dirty="0" smtClean="0">
              <a:solidFill>
                <a:schemeClr val="bg1"/>
              </a:solidFill>
            </a:endParaRPr>
          </a:p>
          <a:p>
            <a:pPr eaLnBrk="1" hangingPunct="1"/>
            <a:endParaRPr lang="en-US" dirty="0" smtClean="0">
              <a:solidFill>
                <a:schemeClr val="bg1"/>
              </a:solidFill>
            </a:endParaRP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685800"/>
          </a:xfrm>
          <a:solidFill>
            <a:srgbClr val="99CCFF"/>
          </a:solidFill>
        </p:spPr>
        <p:txBody>
          <a:bodyPr/>
          <a:lstStyle/>
          <a:p>
            <a:pPr algn="ctr" eaLnBrk="1" hangingPunct="1"/>
            <a:r>
              <a:rPr lang="en-US" sz="3200" u="sng" dirty="0" smtClean="0"/>
              <a:t>Transfer ALL W-2 Information to Form IT-2</a:t>
            </a:r>
          </a:p>
        </p:txBody>
      </p:sp>
      <p:sp>
        <p:nvSpPr>
          <p:cNvPr id="30723" name="Text Box 6"/>
          <p:cNvSpPr txBox="1">
            <a:spLocks noChangeArrowheads="1"/>
          </p:cNvSpPr>
          <p:nvPr/>
        </p:nvSpPr>
        <p:spPr bwMode="auto">
          <a:xfrm>
            <a:off x="444500" y="3621088"/>
            <a:ext cx="184150" cy="457200"/>
          </a:xfrm>
          <a:prstGeom prst="rect">
            <a:avLst/>
          </a:prstGeom>
          <a:noFill/>
          <a:ln w="9525">
            <a:noFill/>
            <a:miter lim="800000"/>
            <a:headEnd/>
            <a:tailEnd/>
          </a:ln>
        </p:spPr>
        <p:txBody>
          <a:bodyPr>
            <a:spAutoFit/>
          </a:bodyPr>
          <a:lstStyle/>
          <a:p>
            <a:pPr eaLnBrk="0" hangingPunct="0"/>
            <a:endParaRPr lang="en-US" dirty="0"/>
          </a:p>
        </p:txBody>
      </p:sp>
      <p:sp>
        <p:nvSpPr>
          <p:cNvPr id="30724" name="Rectangle 7"/>
          <p:cNvSpPr>
            <a:spLocks noChangeArrowheads="1"/>
          </p:cNvSpPr>
          <p:nvPr/>
        </p:nvSpPr>
        <p:spPr bwMode="auto">
          <a:xfrm>
            <a:off x="0" y="0"/>
            <a:ext cx="762000" cy="1446213"/>
          </a:xfrm>
          <a:prstGeom prst="rect">
            <a:avLst/>
          </a:prstGeom>
          <a:noFill/>
          <a:ln w="9525">
            <a:noFill/>
            <a:miter lim="800000"/>
            <a:headEnd/>
            <a:tailEnd/>
          </a:ln>
        </p:spPr>
        <p:txBody>
          <a:bodyPr>
            <a:spAutoFit/>
          </a:bodyPr>
          <a:lstStyle/>
          <a:p>
            <a:endParaRPr lang="en-US" sz="8800" i="0" dirty="0">
              <a:solidFill>
                <a:srgbClr val="FF0000"/>
              </a:solidFill>
              <a:latin typeface="BernhardFashion BT" pitchFamily="82" charset="0"/>
            </a:endParaRPr>
          </a:p>
        </p:txBody>
      </p:sp>
      <p:pic>
        <p:nvPicPr>
          <p:cNvPr id="4098" name="Picture 2"/>
          <p:cNvPicPr>
            <a:picLocks noChangeAspect="1" noChangeArrowheads="1"/>
          </p:cNvPicPr>
          <p:nvPr/>
        </p:nvPicPr>
        <p:blipFill>
          <a:blip r:embed="rId3" cstate="print"/>
          <a:srcRect/>
          <a:stretch>
            <a:fillRect/>
          </a:stretch>
        </p:blipFill>
        <p:spPr bwMode="auto">
          <a:xfrm>
            <a:off x="0" y="685800"/>
            <a:ext cx="9144000" cy="57912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3276600"/>
            <a:ext cx="3505200" cy="685800"/>
          </a:xfrm>
        </p:spPr>
        <p:txBody>
          <a:bodyPr/>
          <a:lstStyle/>
          <a:p>
            <a:r>
              <a:rPr lang="en-US" sz="2000" dirty="0" smtClean="0"/>
              <a:t>The information from all of your Forms W-2  must be transferred to Form IT-2 even if the amount is NOT taxable income in  New York State.  You should only complete Boxes 15-20 if you have a Form W-2 because of wages earned in New York.</a:t>
            </a:r>
            <a:br>
              <a:rPr lang="en-US" sz="2000" dirty="0" smtClean="0"/>
            </a:br>
            <a:r>
              <a:rPr lang="en-US" sz="2000" dirty="0" smtClean="0"/>
              <a:t> </a:t>
            </a:r>
          </a:p>
        </p:txBody>
      </p:sp>
      <p:pic>
        <p:nvPicPr>
          <p:cNvPr id="5122" name="Picture 2"/>
          <p:cNvPicPr>
            <a:picLocks noChangeAspect="1" noChangeArrowheads="1"/>
          </p:cNvPicPr>
          <p:nvPr/>
        </p:nvPicPr>
        <p:blipFill>
          <a:blip r:embed="rId2" cstate="print"/>
          <a:srcRect/>
          <a:stretch>
            <a:fillRect/>
          </a:stretch>
        </p:blipFill>
        <p:spPr bwMode="auto">
          <a:xfrm>
            <a:off x="3962400" y="228600"/>
            <a:ext cx="5181600" cy="63246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52400"/>
            <a:ext cx="9144000" cy="533400"/>
          </a:xfrm>
          <a:solidFill>
            <a:srgbClr val="99CCFF"/>
          </a:solidFill>
        </p:spPr>
        <p:txBody>
          <a:bodyPr/>
          <a:lstStyle/>
          <a:p>
            <a:pPr algn="ctr" eaLnBrk="1" hangingPunct="1"/>
            <a:r>
              <a:rPr lang="en-US" sz="3200" dirty="0" smtClean="0"/>
              <a:t>Completing IT-203</a:t>
            </a:r>
          </a:p>
        </p:txBody>
      </p:sp>
      <p:pic>
        <p:nvPicPr>
          <p:cNvPr id="6146" name="Picture 2"/>
          <p:cNvPicPr>
            <a:picLocks noChangeAspect="1" noChangeArrowheads="1"/>
          </p:cNvPicPr>
          <p:nvPr/>
        </p:nvPicPr>
        <p:blipFill>
          <a:blip r:embed="rId2" cstate="print"/>
          <a:srcRect/>
          <a:stretch>
            <a:fillRect/>
          </a:stretch>
        </p:blipFill>
        <p:spPr bwMode="auto">
          <a:xfrm>
            <a:off x="1" y="685800"/>
            <a:ext cx="9144000" cy="57912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152400"/>
            <a:ext cx="9144000" cy="1143000"/>
          </a:xfrm>
          <a:solidFill>
            <a:srgbClr val="99CCFF"/>
          </a:solidFill>
        </p:spPr>
        <p:txBody>
          <a:bodyPr/>
          <a:lstStyle/>
          <a:p>
            <a:pPr eaLnBrk="1" hangingPunct="1"/>
            <a:r>
              <a:rPr lang="en-US" sz="1800" dirty="0" smtClean="0"/>
              <a:t>Complete Lines 1 through 18.  Transfer the amounts from your federal income tax return to the Federal Amount column and income you earned in New York State (New York-source income)</a:t>
            </a:r>
            <a:r>
              <a:rPr lang="en-US" sz="1800" b="0" dirty="0" smtClean="0"/>
              <a:t> </a:t>
            </a:r>
            <a:r>
              <a:rPr lang="en-US" sz="1800" dirty="0" smtClean="0"/>
              <a:t>to the NYS amount column.</a:t>
            </a:r>
          </a:p>
        </p:txBody>
      </p:sp>
      <p:sp>
        <p:nvSpPr>
          <p:cNvPr id="33795" name="Rectangle 3"/>
          <p:cNvSpPr>
            <a:spLocks noGrp="1" noChangeArrowheads="1"/>
          </p:cNvSpPr>
          <p:nvPr>
            <p:ph type="body" idx="1"/>
          </p:nvPr>
        </p:nvSpPr>
        <p:spPr/>
        <p:txBody>
          <a:bodyPr/>
          <a:lstStyle/>
          <a:p>
            <a:pPr eaLnBrk="1" hangingPunct="1"/>
            <a:endParaRPr lang="en-US" dirty="0" smtClean="0"/>
          </a:p>
        </p:txBody>
      </p:sp>
      <p:pic>
        <p:nvPicPr>
          <p:cNvPr id="7170" name="Picture 2"/>
          <p:cNvPicPr>
            <a:picLocks noChangeAspect="1" noChangeArrowheads="1"/>
          </p:cNvPicPr>
          <p:nvPr/>
        </p:nvPicPr>
        <p:blipFill>
          <a:blip r:embed="rId2" cstate="print"/>
          <a:srcRect/>
          <a:stretch>
            <a:fillRect/>
          </a:stretch>
        </p:blipFill>
        <p:spPr bwMode="auto">
          <a:xfrm>
            <a:off x="1" y="1295401"/>
            <a:ext cx="9144000" cy="5257800"/>
          </a:xfrm>
          <a:prstGeom prst="rect">
            <a:avLst/>
          </a:prstGeom>
          <a:noFill/>
          <a:ln w="9525">
            <a:noFill/>
            <a:miter lim="800000"/>
            <a:headEnd/>
            <a:tailEnd/>
          </a:ln>
        </p:spPr>
      </p:pic>
      <p:sp>
        <p:nvSpPr>
          <p:cNvPr id="8" name="Oval 4"/>
          <p:cNvSpPr>
            <a:spLocks noChangeArrowheads="1"/>
          </p:cNvSpPr>
          <p:nvPr/>
        </p:nvSpPr>
        <p:spPr bwMode="auto">
          <a:xfrm>
            <a:off x="304800" y="6096000"/>
            <a:ext cx="28194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152400"/>
            <a:ext cx="9144000" cy="1143000"/>
          </a:xfrm>
          <a:solidFill>
            <a:srgbClr val="99CCFF"/>
          </a:solidFill>
        </p:spPr>
        <p:txBody>
          <a:bodyPr/>
          <a:lstStyle/>
          <a:p>
            <a:pPr eaLnBrk="1" hangingPunct="1"/>
            <a:r>
              <a:rPr lang="en-US" sz="1600" dirty="0" smtClean="0"/>
              <a:t>Start with your Federal Adjusted Gross Income.  Then determine your NYS Adjusted Gross Income.  If you included the state refund that you received in 2010 as income on your federal income tax return, subtract it on line 24 to arrive at your NYS Adjusted Gross Income.</a:t>
            </a:r>
            <a:br>
              <a:rPr lang="en-US" sz="1600" dirty="0" smtClean="0"/>
            </a:br>
            <a:r>
              <a:rPr lang="en-US" sz="1600" dirty="0" smtClean="0">
                <a:solidFill>
                  <a:schemeClr val="bg1"/>
                </a:solidFill>
              </a:rPr>
              <a:t>__________________________________________________________________________</a:t>
            </a:r>
          </a:p>
        </p:txBody>
      </p:sp>
      <p:pic>
        <p:nvPicPr>
          <p:cNvPr id="8194" name="Picture 2"/>
          <p:cNvPicPr>
            <a:picLocks noChangeAspect="1" noChangeArrowheads="1"/>
          </p:cNvPicPr>
          <p:nvPr/>
        </p:nvPicPr>
        <p:blipFill>
          <a:blip r:embed="rId2" cstate="print"/>
          <a:srcRect/>
          <a:stretch>
            <a:fillRect/>
          </a:stretch>
        </p:blipFill>
        <p:spPr bwMode="auto">
          <a:xfrm>
            <a:off x="0" y="1143000"/>
            <a:ext cx="9144000" cy="5486400"/>
          </a:xfrm>
          <a:prstGeom prst="rect">
            <a:avLst/>
          </a:prstGeom>
          <a:noFill/>
          <a:ln w="9525">
            <a:noFill/>
            <a:miter lim="800000"/>
            <a:headEnd/>
            <a:tailEnd/>
          </a:ln>
        </p:spPr>
      </p:pic>
      <p:sp>
        <p:nvSpPr>
          <p:cNvPr id="9" name="Oval 4"/>
          <p:cNvSpPr>
            <a:spLocks noChangeArrowheads="1"/>
          </p:cNvSpPr>
          <p:nvPr/>
        </p:nvSpPr>
        <p:spPr bwMode="auto">
          <a:xfrm>
            <a:off x="0" y="4724400"/>
            <a:ext cx="28194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
        <p:nvSpPr>
          <p:cNvPr id="11" name="Oval 4"/>
          <p:cNvSpPr>
            <a:spLocks noChangeArrowheads="1"/>
          </p:cNvSpPr>
          <p:nvPr/>
        </p:nvSpPr>
        <p:spPr bwMode="auto">
          <a:xfrm>
            <a:off x="0" y="6400800"/>
            <a:ext cx="28194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152400"/>
            <a:ext cx="9144000" cy="461963"/>
          </a:xfrm>
          <a:prstGeom prst="rect">
            <a:avLst/>
          </a:prstGeom>
          <a:solidFill>
            <a:srgbClr val="99CCFF"/>
          </a:solidFill>
          <a:ln w="9525">
            <a:noFill/>
            <a:miter lim="800000"/>
            <a:headEnd/>
            <a:tailEnd/>
          </a:ln>
        </p:spPr>
        <p:txBody>
          <a:bodyPr>
            <a:spAutoFit/>
          </a:bodyPr>
          <a:lstStyle/>
          <a:p>
            <a:pPr algn="ctr"/>
            <a:r>
              <a:rPr lang="en-US" b="1" i="0" dirty="0">
                <a:solidFill>
                  <a:srgbClr val="000066"/>
                </a:solidFill>
              </a:rPr>
              <a:t>Line 38 NYS </a:t>
            </a:r>
            <a:r>
              <a:rPr lang="en-US" b="1" i="0" dirty="0" smtClean="0">
                <a:solidFill>
                  <a:srgbClr val="000066"/>
                </a:solidFill>
              </a:rPr>
              <a:t>taxes </a:t>
            </a:r>
            <a:r>
              <a:rPr lang="en-US" sz="2000" b="1" i="0" dirty="0" smtClean="0">
                <a:solidFill>
                  <a:srgbClr val="000066"/>
                </a:solidFill>
              </a:rPr>
              <a:t>– See </a:t>
            </a:r>
            <a:r>
              <a:rPr lang="en-US" sz="2000" b="1" i="0" dirty="0">
                <a:solidFill>
                  <a:srgbClr val="000066"/>
                </a:solidFill>
              </a:rPr>
              <a:t>next slide for Tax Chart </a:t>
            </a:r>
            <a:endParaRPr lang="en-US" sz="3200" b="1" i="0" dirty="0">
              <a:solidFill>
                <a:srgbClr val="000066"/>
              </a:solidFill>
            </a:endParaRPr>
          </a:p>
        </p:txBody>
      </p:sp>
      <p:sp>
        <p:nvSpPr>
          <p:cNvPr id="35843" name="Rectangle 3"/>
          <p:cNvSpPr>
            <a:spLocks noGrp="1" noChangeArrowheads="1"/>
          </p:cNvSpPr>
          <p:nvPr>
            <p:ph idx="1"/>
          </p:nvPr>
        </p:nvSpPr>
        <p:spPr>
          <a:xfrm>
            <a:off x="457200" y="1600200"/>
            <a:ext cx="7772400" cy="4114800"/>
          </a:xfrm>
        </p:spPr>
        <p:txBody>
          <a:bodyPr/>
          <a:lstStyle/>
          <a:p>
            <a:pPr eaLnBrk="1" hangingPunct="1"/>
            <a:endParaRPr lang="en-US" dirty="0" smtClean="0"/>
          </a:p>
        </p:txBody>
      </p:sp>
      <p:pic>
        <p:nvPicPr>
          <p:cNvPr id="9218" name="Picture 2"/>
          <p:cNvPicPr>
            <a:picLocks noChangeAspect="1" noChangeArrowheads="1"/>
          </p:cNvPicPr>
          <p:nvPr/>
        </p:nvPicPr>
        <p:blipFill>
          <a:blip r:embed="rId2" cstate="print"/>
          <a:srcRect/>
          <a:stretch>
            <a:fillRect/>
          </a:stretch>
        </p:blipFill>
        <p:spPr bwMode="auto">
          <a:xfrm>
            <a:off x="0" y="685800"/>
            <a:ext cx="9144000" cy="58674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04800"/>
            <a:ext cx="9144000" cy="762000"/>
          </a:xfrm>
          <a:solidFill>
            <a:srgbClr val="99CCFF"/>
          </a:solidFill>
        </p:spPr>
        <p:txBody>
          <a:bodyPr/>
          <a:lstStyle/>
          <a:p>
            <a:pPr eaLnBrk="1" hangingPunct="1"/>
            <a:r>
              <a:rPr lang="en-US" sz="1800" dirty="0" smtClean="0"/>
              <a:t>If you have a dollar amount on line 37 (NYS taxable income), find your income tax in the tables beginning on page 65 of the IT-203 Instructions Booklet</a:t>
            </a:r>
          </a:p>
        </p:txBody>
      </p:sp>
      <p:sp>
        <p:nvSpPr>
          <p:cNvPr id="36867" name="Rectangle 3"/>
          <p:cNvSpPr>
            <a:spLocks noGrp="1" noChangeArrowheads="1"/>
          </p:cNvSpPr>
          <p:nvPr>
            <p:ph type="body" sz="half" idx="1"/>
          </p:nvPr>
        </p:nvSpPr>
        <p:spPr>
          <a:xfrm>
            <a:off x="228600" y="1371600"/>
            <a:ext cx="4221163" cy="4302125"/>
          </a:xfrm>
        </p:spPr>
        <p:txBody>
          <a:bodyPr/>
          <a:lstStyle/>
          <a:p>
            <a:pPr eaLnBrk="1" hangingPunct="1"/>
            <a:endParaRPr lang="en-US" sz="2400" dirty="0" smtClean="0"/>
          </a:p>
        </p:txBody>
      </p:sp>
      <p:sp>
        <p:nvSpPr>
          <p:cNvPr id="36868" name="Rectangle 4"/>
          <p:cNvSpPr>
            <a:spLocks noGrp="1" noChangeArrowheads="1"/>
          </p:cNvSpPr>
          <p:nvPr>
            <p:ph type="body" sz="half" idx="2"/>
          </p:nvPr>
        </p:nvSpPr>
        <p:spPr>
          <a:xfrm>
            <a:off x="4618038" y="1371600"/>
            <a:ext cx="4221162" cy="4302125"/>
          </a:xfrm>
        </p:spPr>
        <p:txBody>
          <a:bodyPr/>
          <a:lstStyle/>
          <a:p>
            <a:pPr eaLnBrk="1" hangingPunct="1"/>
            <a:endParaRPr lang="en-US" sz="2400" dirty="0" smtClean="0"/>
          </a:p>
        </p:txBody>
      </p:sp>
      <p:pic>
        <p:nvPicPr>
          <p:cNvPr id="36869" name="Picture 5"/>
          <p:cNvPicPr>
            <a:picLocks noChangeAspect="1" noChangeArrowheads="1"/>
          </p:cNvPicPr>
          <p:nvPr/>
        </p:nvPicPr>
        <p:blipFill>
          <a:blip r:embed="rId2" cstate="print"/>
          <a:srcRect/>
          <a:stretch>
            <a:fillRect/>
          </a:stretch>
        </p:blipFill>
        <p:spPr bwMode="auto">
          <a:xfrm>
            <a:off x="0" y="1143000"/>
            <a:ext cx="9144000" cy="5715000"/>
          </a:xfrm>
          <a:prstGeom prst="rect">
            <a:avLst/>
          </a:prstGeom>
          <a:noFill/>
          <a:ln w="9525">
            <a:noFill/>
            <a:miter lim="800000"/>
            <a:headEnd/>
            <a:tailEnd/>
          </a:ln>
        </p:spPr>
      </p:pic>
      <p:sp>
        <p:nvSpPr>
          <p:cNvPr id="8" name="Oval 4"/>
          <p:cNvSpPr>
            <a:spLocks noChangeArrowheads="1"/>
          </p:cNvSpPr>
          <p:nvPr/>
        </p:nvSpPr>
        <p:spPr bwMode="auto">
          <a:xfrm>
            <a:off x="2971800" y="4800600"/>
            <a:ext cx="3200400" cy="3810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152400"/>
            <a:ext cx="9144000" cy="461665"/>
          </a:xfrm>
          <a:prstGeom prst="rect">
            <a:avLst/>
          </a:prstGeom>
          <a:solidFill>
            <a:srgbClr val="99CCFF"/>
          </a:solidFill>
          <a:ln w="9525">
            <a:noFill/>
            <a:miter lim="800000"/>
            <a:headEnd/>
            <a:tailEnd/>
          </a:ln>
        </p:spPr>
        <p:txBody>
          <a:bodyPr>
            <a:spAutoFit/>
          </a:bodyPr>
          <a:lstStyle/>
          <a:p>
            <a:pPr algn="ctr"/>
            <a:r>
              <a:rPr lang="en-US" b="1" i="0" dirty="0">
                <a:solidFill>
                  <a:srgbClr val="000066"/>
                </a:solidFill>
              </a:rPr>
              <a:t>Line 38 NYS </a:t>
            </a:r>
            <a:r>
              <a:rPr lang="en-US" b="1" i="0" dirty="0" smtClean="0">
                <a:solidFill>
                  <a:srgbClr val="000066"/>
                </a:solidFill>
              </a:rPr>
              <a:t>taxes </a:t>
            </a:r>
            <a:r>
              <a:rPr lang="en-US" sz="2000" b="1" i="0" dirty="0" smtClean="0">
                <a:solidFill>
                  <a:srgbClr val="000066"/>
                </a:solidFill>
              </a:rPr>
              <a:t>– </a:t>
            </a:r>
            <a:r>
              <a:rPr lang="en-US" sz="2000" b="1" i="0" dirty="0">
                <a:solidFill>
                  <a:srgbClr val="000066"/>
                </a:solidFill>
              </a:rPr>
              <a:t>see next slide for </a:t>
            </a:r>
            <a:r>
              <a:rPr lang="en-US" sz="2000" b="1" i="0" dirty="0" smtClean="0">
                <a:solidFill>
                  <a:srgbClr val="000066"/>
                </a:solidFill>
              </a:rPr>
              <a:t>Household Credit Chart</a:t>
            </a:r>
            <a:endParaRPr lang="en-US" sz="3200" b="1" i="0" dirty="0">
              <a:solidFill>
                <a:srgbClr val="000066"/>
              </a:solidFill>
            </a:endParaRPr>
          </a:p>
        </p:txBody>
      </p:sp>
      <p:sp>
        <p:nvSpPr>
          <p:cNvPr id="37891" name="Rectangle 3"/>
          <p:cNvSpPr>
            <a:spLocks noGrp="1" noChangeArrowheads="1"/>
          </p:cNvSpPr>
          <p:nvPr>
            <p:ph idx="1"/>
          </p:nvPr>
        </p:nvSpPr>
        <p:spPr>
          <a:xfrm>
            <a:off x="457200" y="1600200"/>
            <a:ext cx="7772400" cy="4114800"/>
          </a:xfrm>
        </p:spPr>
        <p:txBody>
          <a:bodyPr/>
          <a:lstStyle/>
          <a:p>
            <a:pPr eaLnBrk="1" hangingPunct="1"/>
            <a:endParaRPr lang="en-US" dirty="0" smtClean="0"/>
          </a:p>
        </p:txBody>
      </p:sp>
      <p:pic>
        <p:nvPicPr>
          <p:cNvPr id="10242" name="Picture 2"/>
          <p:cNvPicPr>
            <a:picLocks noChangeAspect="1" noChangeArrowheads="1"/>
          </p:cNvPicPr>
          <p:nvPr/>
        </p:nvPicPr>
        <p:blipFill>
          <a:blip r:embed="rId2" cstate="print"/>
          <a:srcRect/>
          <a:stretch>
            <a:fillRect/>
          </a:stretch>
        </p:blipFill>
        <p:spPr bwMode="auto">
          <a:xfrm>
            <a:off x="0" y="685800"/>
            <a:ext cx="9144000" cy="5714999"/>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304800"/>
            <a:ext cx="9144000" cy="685800"/>
          </a:xfrm>
          <a:solidFill>
            <a:srgbClr val="99CCFF"/>
          </a:solidFill>
        </p:spPr>
        <p:txBody>
          <a:bodyPr/>
          <a:lstStyle/>
          <a:p>
            <a:pPr algn="ctr" eaLnBrk="1" hangingPunct="1"/>
            <a:r>
              <a:rPr lang="en-US" sz="2200" dirty="0" smtClean="0"/>
              <a:t>NYS Household Credit Chart for a single person who CANNOT be claimed on another taxpayer’s federal income tax return </a:t>
            </a:r>
          </a:p>
        </p:txBody>
      </p:sp>
      <p:pic>
        <p:nvPicPr>
          <p:cNvPr id="38915" name="Picture 4"/>
          <p:cNvPicPr>
            <a:picLocks noChangeAspect="1" noChangeArrowheads="1"/>
          </p:cNvPicPr>
          <p:nvPr/>
        </p:nvPicPr>
        <p:blipFill>
          <a:blip r:embed="rId2" cstate="print"/>
          <a:srcRect/>
          <a:stretch>
            <a:fillRect/>
          </a:stretch>
        </p:blipFill>
        <p:spPr bwMode="auto">
          <a:xfrm>
            <a:off x="228600" y="1371600"/>
            <a:ext cx="8450263" cy="4867275"/>
          </a:xfrm>
          <a:prstGeom prst="rect">
            <a:avLst/>
          </a:prstGeom>
          <a:noFill/>
          <a:ln w="9525">
            <a:noFill/>
            <a:miter lim="800000"/>
            <a:headEnd/>
            <a:tailEnd/>
          </a:ln>
        </p:spPr>
      </p:pic>
      <p:sp>
        <p:nvSpPr>
          <p:cNvPr id="4" name="Oval 4"/>
          <p:cNvSpPr>
            <a:spLocks noChangeArrowheads="1"/>
          </p:cNvSpPr>
          <p:nvPr/>
        </p:nvSpPr>
        <p:spPr bwMode="auto">
          <a:xfrm>
            <a:off x="914400" y="3962400"/>
            <a:ext cx="41148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152400"/>
            <a:ext cx="9144000" cy="461665"/>
          </a:xfrm>
          <a:prstGeom prst="rect">
            <a:avLst/>
          </a:prstGeom>
          <a:solidFill>
            <a:srgbClr val="99CCFF"/>
          </a:solidFill>
          <a:ln w="9525">
            <a:noFill/>
            <a:miter lim="800000"/>
            <a:headEnd/>
            <a:tailEnd/>
          </a:ln>
        </p:spPr>
        <p:txBody>
          <a:bodyPr>
            <a:spAutoFit/>
          </a:bodyPr>
          <a:lstStyle/>
          <a:p>
            <a:pPr algn="ctr"/>
            <a:r>
              <a:rPr lang="en-US" b="1" i="0" dirty="0">
                <a:solidFill>
                  <a:srgbClr val="000066"/>
                </a:solidFill>
              </a:rPr>
              <a:t>Line </a:t>
            </a:r>
            <a:r>
              <a:rPr lang="en-US" b="1" i="0" dirty="0" smtClean="0">
                <a:solidFill>
                  <a:srgbClr val="000066"/>
                </a:solidFill>
              </a:rPr>
              <a:t>46 </a:t>
            </a:r>
            <a:r>
              <a:rPr lang="en-US" b="1" i="0" dirty="0">
                <a:solidFill>
                  <a:srgbClr val="000066"/>
                </a:solidFill>
              </a:rPr>
              <a:t>NYS </a:t>
            </a:r>
            <a:r>
              <a:rPr lang="en-US" b="1" i="0" dirty="0" smtClean="0">
                <a:solidFill>
                  <a:srgbClr val="000066"/>
                </a:solidFill>
              </a:rPr>
              <a:t>taxes </a:t>
            </a:r>
            <a:r>
              <a:rPr lang="en-US" sz="2000" b="1" i="0" dirty="0" smtClean="0">
                <a:solidFill>
                  <a:srgbClr val="000066"/>
                </a:solidFill>
              </a:rPr>
              <a:t>– amount of taxes allocated to New York Income </a:t>
            </a:r>
            <a:endParaRPr lang="en-US" sz="3200" b="1" i="0" dirty="0">
              <a:solidFill>
                <a:srgbClr val="000066"/>
              </a:solidFill>
            </a:endParaRPr>
          </a:p>
        </p:txBody>
      </p:sp>
      <p:sp>
        <p:nvSpPr>
          <p:cNvPr id="39939" name="Rectangle 3"/>
          <p:cNvSpPr>
            <a:spLocks noGrp="1" noChangeArrowheads="1"/>
          </p:cNvSpPr>
          <p:nvPr>
            <p:ph idx="1"/>
          </p:nvPr>
        </p:nvSpPr>
        <p:spPr>
          <a:xfrm>
            <a:off x="457200" y="1600200"/>
            <a:ext cx="7772400" cy="4114800"/>
          </a:xfrm>
        </p:spPr>
        <p:txBody>
          <a:bodyPr/>
          <a:lstStyle/>
          <a:p>
            <a:pPr eaLnBrk="1" hangingPunct="1"/>
            <a:endParaRPr lang="en-US" dirty="0" smtClean="0"/>
          </a:p>
        </p:txBody>
      </p:sp>
      <p:pic>
        <p:nvPicPr>
          <p:cNvPr id="11266" name="Picture 2"/>
          <p:cNvPicPr>
            <a:picLocks noChangeAspect="1" noChangeArrowheads="1"/>
          </p:cNvPicPr>
          <p:nvPr/>
        </p:nvPicPr>
        <p:blipFill>
          <a:blip r:embed="rId2" cstate="print"/>
          <a:srcRect/>
          <a:stretch>
            <a:fillRect/>
          </a:stretch>
        </p:blipFill>
        <p:spPr bwMode="auto">
          <a:xfrm>
            <a:off x="0" y="838200"/>
            <a:ext cx="9144000" cy="5715000"/>
          </a:xfrm>
          <a:prstGeom prst="rect">
            <a:avLst/>
          </a:prstGeom>
          <a:noFill/>
          <a:ln w="9525">
            <a:noFill/>
            <a:miter lim="800000"/>
            <a:headEnd/>
            <a:tailEnd/>
          </a:ln>
        </p:spPr>
      </p:pic>
      <p:sp>
        <p:nvSpPr>
          <p:cNvPr id="8" name="Oval 4"/>
          <p:cNvSpPr>
            <a:spLocks noChangeArrowheads="1"/>
          </p:cNvSpPr>
          <p:nvPr/>
        </p:nvSpPr>
        <p:spPr bwMode="auto">
          <a:xfrm>
            <a:off x="2209800" y="4343400"/>
            <a:ext cx="4343400" cy="9144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457200"/>
            <a:ext cx="8839200" cy="685800"/>
          </a:xfrm>
        </p:spPr>
        <p:txBody>
          <a:bodyPr/>
          <a:lstStyle/>
          <a:p>
            <a:pPr algn="ctr"/>
            <a:r>
              <a:rPr lang="en-US" sz="2800" u="sng" dirty="0" smtClean="0"/>
              <a:t>Filing a NYS Income Tax Return </a:t>
            </a:r>
          </a:p>
        </p:txBody>
      </p:sp>
      <p:sp>
        <p:nvSpPr>
          <p:cNvPr id="6147" name="Content Placeholder 2"/>
          <p:cNvSpPr>
            <a:spLocks noGrp="1"/>
          </p:cNvSpPr>
          <p:nvPr>
            <p:ph idx="1"/>
          </p:nvPr>
        </p:nvSpPr>
        <p:spPr>
          <a:xfrm>
            <a:off x="304800" y="1981200"/>
            <a:ext cx="8610600" cy="2590800"/>
          </a:xfrm>
        </p:spPr>
        <p:txBody>
          <a:bodyPr/>
          <a:lstStyle/>
          <a:p>
            <a:r>
              <a:rPr lang="en-US" sz="2400" dirty="0" smtClean="0">
                <a:solidFill>
                  <a:schemeClr val="bg1"/>
                </a:solidFill>
              </a:rPr>
              <a:t>You must first determine if you are considered a </a:t>
            </a:r>
            <a:r>
              <a:rPr lang="en-US" sz="2400" b="1" u="sng" dirty="0" smtClean="0">
                <a:solidFill>
                  <a:schemeClr val="bg1"/>
                </a:solidFill>
              </a:rPr>
              <a:t>NYS resident </a:t>
            </a:r>
            <a:r>
              <a:rPr lang="en-US" sz="2400" dirty="0" smtClean="0">
                <a:solidFill>
                  <a:schemeClr val="bg1"/>
                </a:solidFill>
              </a:rPr>
              <a:t>or a </a:t>
            </a:r>
            <a:r>
              <a:rPr lang="en-US" sz="2400" b="1" u="sng" dirty="0" smtClean="0">
                <a:solidFill>
                  <a:schemeClr val="bg1"/>
                </a:solidFill>
              </a:rPr>
              <a:t>NYS nonresident </a:t>
            </a:r>
            <a:r>
              <a:rPr lang="en-US" sz="2400" dirty="0" smtClean="0">
                <a:solidFill>
                  <a:schemeClr val="bg1"/>
                </a:solidFill>
              </a:rPr>
              <a:t>for income tax purposes. </a:t>
            </a:r>
          </a:p>
          <a:p>
            <a:r>
              <a:rPr lang="en-US" sz="2400" b="1" dirty="0" smtClean="0">
                <a:solidFill>
                  <a:schemeClr val="bg1"/>
                </a:solidFill>
              </a:rPr>
              <a:t>New York State residency rules differ from those of the Internal Revenue Service. </a:t>
            </a:r>
          </a:p>
          <a:p>
            <a:r>
              <a:rPr lang="en-US" sz="2400" dirty="0" smtClean="0">
                <a:solidFill>
                  <a:schemeClr val="bg1"/>
                </a:solidFill>
              </a:rPr>
              <a:t>Once you determine residency status for NYS income tax purposes, then you must determine if you are required to file a NYS income tax return. </a:t>
            </a:r>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228600"/>
            <a:ext cx="9144000" cy="1676400"/>
          </a:xfrm>
          <a:solidFill>
            <a:srgbClr val="99CCFF"/>
          </a:solidFill>
        </p:spPr>
        <p:txBody>
          <a:bodyPr/>
          <a:lstStyle/>
          <a:p>
            <a:pPr eaLnBrk="1" hangingPunct="1">
              <a:defRPr/>
            </a:pPr>
            <a:r>
              <a:rPr lang="en-US" sz="1800" dirty="0" smtClean="0"/>
              <a:t> </a:t>
            </a:r>
            <a:r>
              <a:rPr lang="en-US" sz="2000" dirty="0" smtClean="0"/>
              <a:t>Line 56 (IT-203) is used to report the amount of sales tax you owe.  If you do not owe sales tax, enter “0” on Line 56.</a:t>
            </a:r>
            <a:br>
              <a:rPr lang="en-US" sz="2000" dirty="0" smtClean="0"/>
            </a:br>
            <a:r>
              <a:rPr lang="en-US" sz="2000" dirty="0" smtClean="0"/>
              <a:t>On page 42 of the IT-203 Instructions Booklet, there are instructions for computing the amount of tax due if you owe.  If you DO NOT owe Sales and Use tax, enter a ZERO on Line 56.  </a:t>
            </a:r>
            <a:r>
              <a:rPr lang="en-US" sz="2000" dirty="0" smtClean="0">
                <a:solidFill>
                  <a:srgbClr val="C00000"/>
                </a:solidFill>
              </a:rPr>
              <a:t>Do NOT leave line 56 blank.</a:t>
            </a:r>
            <a:endParaRPr lang="en-US" sz="2000" b="0" dirty="0" smtClean="0">
              <a:solidFill>
                <a:srgbClr val="C00000"/>
              </a:solidFill>
            </a:endParaRPr>
          </a:p>
        </p:txBody>
      </p:sp>
      <p:pic>
        <p:nvPicPr>
          <p:cNvPr id="12291" name="Picture 3"/>
          <p:cNvPicPr>
            <a:picLocks noChangeAspect="1" noChangeArrowheads="1"/>
          </p:cNvPicPr>
          <p:nvPr/>
        </p:nvPicPr>
        <p:blipFill>
          <a:blip r:embed="rId2" cstate="print"/>
          <a:srcRect/>
          <a:stretch>
            <a:fillRect/>
          </a:stretch>
        </p:blipFill>
        <p:spPr bwMode="auto">
          <a:xfrm>
            <a:off x="228600" y="1905000"/>
            <a:ext cx="8610600" cy="4638675"/>
          </a:xfrm>
          <a:prstGeom prst="rect">
            <a:avLst/>
          </a:prstGeom>
          <a:noFill/>
          <a:ln w="9525">
            <a:noFill/>
            <a:miter lim="800000"/>
            <a:headEnd/>
            <a:tailEnd/>
          </a:ln>
        </p:spPr>
      </p:pic>
      <p:sp>
        <p:nvSpPr>
          <p:cNvPr id="7" name="Oval 4"/>
          <p:cNvSpPr>
            <a:spLocks noChangeArrowheads="1"/>
          </p:cNvSpPr>
          <p:nvPr/>
        </p:nvSpPr>
        <p:spPr bwMode="auto">
          <a:xfrm>
            <a:off x="2133600" y="3733800"/>
            <a:ext cx="4343400" cy="5334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52400"/>
            <a:ext cx="9144000" cy="762000"/>
          </a:xfrm>
          <a:solidFill>
            <a:srgbClr val="99CCFF"/>
          </a:solidFill>
        </p:spPr>
        <p:txBody>
          <a:bodyPr/>
          <a:lstStyle/>
          <a:p>
            <a:pPr algn="ctr" eaLnBrk="1" hangingPunct="1"/>
            <a:r>
              <a:rPr lang="en-US" sz="2800" dirty="0" smtClean="0"/>
              <a:t>Page 4 of IT-203 – Line 62 is from IT-2</a:t>
            </a:r>
          </a:p>
        </p:txBody>
      </p:sp>
      <p:sp>
        <p:nvSpPr>
          <p:cNvPr id="41987" name="Rectangle 4"/>
          <p:cNvSpPr>
            <a:spLocks noGrp="1" noChangeArrowheads="1"/>
          </p:cNvSpPr>
          <p:nvPr>
            <p:ph type="body" idx="1"/>
          </p:nvPr>
        </p:nvSpPr>
        <p:spPr/>
        <p:txBody>
          <a:bodyPr/>
          <a:lstStyle/>
          <a:p>
            <a:pPr eaLnBrk="1" hangingPunct="1"/>
            <a:endParaRPr lang="en-US" dirty="0" smtClean="0"/>
          </a:p>
        </p:txBody>
      </p:sp>
      <p:pic>
        <p:nvPicPr>
          <p:cNvPr id="13314" name="Picture 2"/>
          <p:cNvPicPr>
            <a:picLocks noChangeAspect="1" noChangeArrowheads="1"/>
          </p:cNvPicPr>
          <p:nvPr/>
        </p:nvPicPr>
        <p:blipFill>
          <a:blip r:embed="rId2" cstate="print"/>
          <a:srcRect/>
          <a:stretch>
            <a:fillRect/>
          </a:stretch>
        </p:blipFill>
        <p:spPr bwMode="auto">
          <a:xfrm>
            <a:off x="152400" y="900113"/>
            <a:ext cx="8762999" cy="557688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52400"/>
            <a:ext cx="9144000" cy="762000"/>
          </a:xfrm>
          <a:solidFill>
            <a:srgbClr val="99CCFF"/>
          </a:solidFill>
        </p:spPr>
        <p:txBody>
          <a:bodyPr/>
          <a:lstStyle/>
          <a:p>
            <a:pPr algn="ctr" eaLnBrk="1" hangingPunct="1"/>
            <a:r>
              <a:rPr lang="en-US" sz="2400" dirty="0" smtClean="0"/>
              <a:t>Sign and Date NYS Income Tax Return. </a:t>
            </a:r>
            <a:br>
              <a:rPr lang="en-US" sz="2400" dirty="0" smtClean="0"/>
            </a:br>
            <a:r>
              <a:rPr lang="en-US" sz="2400" u="sng" dirty="0" smtClean="0"/>
              <a:t>Note</a:t>
            </a:r>
            <a:r>
              <a:rPr lang="en-US" sz="2400" dirty="0" smtClean="0"/>
              <a:t>: You may need to complete Form IT-203B</a:t>
            </a:r>
          </a:p>
        </p:txBody>
      </p:sp>
      <p:sp>
        <p:nvSpPr>
          <p:cNvPr id="43011" name="Rectangle 3"/>
          <p:cNvSpPr>
            <a:spLocks noGrp="1" noChangeArrowheads="1"/>
          </p:cNvSpPr>
          <p:nvPr>
            <p:ph type="body" idx="1"/>
          </p:nvPr>
        </p:nvSpPr>
        <p:spPr/>
        <p:txBody>
          <a:bodyPr/>
          <a:lstStyle/>
          <a:p>
            <a:pPr eaLnBrk="1" hangingPunct="1"/>
            <a:endParaRPr lang="en-US" dirty="0" smtClean="0"/>
          </a:p>
        </p:txBody>
      </p:sp>
      <p:pic>
        <p:nvPicPr>
          <p:cNvPr id="14339" name="Picture 3"/>
          <p:cNvPicPr>
            <a:picLocks noChangeAspect="1" noChangeArrowheads="1"/>
          </p:cNvPicPr>
          <p:nvPr/>
        </p:nvPicPr>
        <p:blipFill>
          <a:blip r:embed="rId2" cstate="print"/>
          <a:srcRect/>
          <a:stretch>
            <a:fillRect/>
          </a:stretch>
        </p:blipFill>
        <p:spPr bwMode="auto">
          <a:xfrm>
            <a:off x="152400" y="990600"/>
            <a:ext cx="8991600" cy="5333999"/>
          </a:xfrm>
          <a:prstGeom prst="rect">
            <a:avLst/>
          </a:prstGeom>
          <a:noFill/>
          <a:ln w="9525">
            <a:noFill/>
            <a:miter lim="800000"/>
            <a:headEnd/>
            <a:tailEnd/>
          </a:ln>
        </p:spPr>
      </p:pic>
      <p:sp>
        <p:nvSpPr>
          <p:cNvPr id="8" name="TextBox 7"/>
          <p:cNvSpPr txBox="1"/>
          <p:nvPr/>
        </p:nvSpPr>
        <p:spPr>
          <a:xfrm>
            <a:off x="6705600" y="3733800"/>
            <a:ext cx="1828800" cy="461665"/>
          </a:xfrm>
          <a:prstGeom prst="rect">
            <a:avLst/>
          </a:prstGeom>
          <a:noFill/>
        </p:spPr>
        <p:txBody>
          <a:bodyPr wrap="square" rtlCol="0">
            <a:spAutoFit/>
          </a:bodyPr>
          <a:lstStyle/>
          <a:p>
            <a:r>
              <a:rPr lang="en-US" dirty="0" smtClean="0">
                <a:latin typeface="Brush Script MT" pitchFamily="66" charset="0"/>
              </a:rPr>
              <a:t>Joy Kim</a:t>
            </a:r>
            <a:endParaRPr lang="en-US" dirty="0">
              <a:latin typeface="Brush Script MT" pitchFamily="66" charset="0"/>
            </a:endParaRPr>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2057400"/>
            <a:ext cx="9144000" cy="1066800"/>
          </a:xfrm>
          <a:solidFill>
            <a:srgbClr val="99CCFF"/>
          </a:solidFill>
        </p:spPr>
        <p:txBody>
          <a:bodyPr/>
          <a:lstStyle/>
          <a:p>
            <a:r>
              <a:rPr lang="en-US" sz="2200" dirty="0" smtClean="0"/>
              <a:t>If you maintain living quarters in NYS, and are completing an       IT-203, Nonresident Income Tax Return, complete Section B on Form IT-203-B and attach it to Form IT-203. </a:t>
            </a:r>
          </a:p>
        </p:txBody>
      </p:sp>
      <p:pic>
        <p:nvPicPr>
          <p:cNvPr id="15364" name="Picture 4"/>
          <p:cNvPicPr>
            <a:picLocks noChangeAspect="1" noChangeArrowheads="1"/>
          </p:cNvPicPr>
          <p:nvPr/>
        </p:nvPicPr>
        <p:blipFill>
          <a:blip r:embed="rId2" cstate="print"/>
          <a:srcRect/>
          <a:stretch>
            <a:fillRect/>
          </a:stretch>
        </p:blipFill>
        <p:spPr bwMode="auto">
          <a:xfrm>
            <a:off x="0" y="0"/>
            <a:ext cx="9144000" cy="20383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0" y="3124200"/>
            <a:ext cx="9144000" cy="356711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457200"/>
            <a:ext cx="8534400" cy="685800"/>
          </a:xfrm>
        </p:spPr>
        <p:txBody>
          <a:bodyPr/>
          <a:lstStyle/>
          <a:p>
            <a:pPr algn="ctr"/>
            <a:r>
              <a:rPr lang="en-US" sz="2800" dirty="0" smtClean="0"/>
              <a:t>Filing a </a:t>
            </a:r>
            <a:r>
              <a:rPr lang="en-US" sz="2800" u="sng" dirty="0" smtClean="0"/>
              <a:t>resident</a:t>
            </a:r>
            <a:r>
              <a:rPr lang="en-US" sz="2800" dirty="0" smtClean="0"/>
              <a:t> NYS income tax return </a:t>
            </a:r>
          </a:p>
        </p:txBody>
      </p:sp>
      <p:sp>
        <p:nvSpPr>
          <p:cNvPr id="45059" name="Content Placeholder 2"/>
          <p:cNvSpPr>
            <a:spLocks noGrp="1"/>
          </p:cNvSpPr>
          <p:nvPr>
            <p:ph idx="1"/>
          </p:nvPr>
        </p:nvSpPr>
        <p:spPr>
          <a:xfrm>
            <a:off x="381000" y="1752600"/>
            <a:ext cx="8382000" cy="4302125"/>
          </a:xfrm>
        </p:spPr>
        <p:txBody>
          <a:bodyPr/>
          <a:lstStyle/>
          <a:p>
            <a:r>
              <a:rPr lang="en-US" sz="2400" dirty="0" smtClean="0">
                <a:solidFill>
                  <a:srgbClr val="000099"/>
                </a:solidFill>
              </a:rPr>
              <a:t>Kumar Dali is a graduate student </a:t>
            </a:r>
            <a:r>
              <a:rPr lang="en-US" sz="2400" dirty="0" smtClean="0">
                <a:solidFill>
                  <a:srgbClr val="000099"/>
                </a:solidFill>
              </a:rPr>
              <a:t>and </a:t>
            </a:r>
            <a:r>
              <a:rPr lang="en-US" sz="2400" dirty="0" smtClean="0">
                <a:solidFill>
                  <a:srgbClr val="000099"/>
                </a:solidFill>
              </a:rPr>
              <a:t>has been in the </a:t>
            </a:r>
            <a:r>
              <a:rPr lang="en-US" sz="2400" dirty="0" smtClean="0">
                <a:solidFill>
                  <a:srgbClr val="000099"/>
                </a:solidFill>
              </a:rPr>
              <a:t>U.S. </a:t>
            </a:r>
            <a:r>
              <a:rPr lang="en-US" sz="2400" dirty="0" smtClean="0">
                <a:solidFill>
                  <a:srgbClr val="000099"/>
                </a:solidFill>
              </a:rPr>
              <a:t>for less than five years and filed as a nonresident alien for federal (IRS) purposes.  Kumar Dali moved to New York </a:t>
            </a:r>
            <a:r>
              <a:rPr lang="en-US" sz="2400" dirty="0" smtClean="0">
                <a:solidFill>
                  <a:srgbClr val="000099"/>
                </a:solidFill>
              </a:rPr>
              <a:t>State in </a:t>
            </a:r>
            <a:r>
              <a:rPr lang="en-US" sz="2400" dirty="0" smtClean="0">
                <a:solidFill>
                  <a:srgbClr val="000099"/>
                </a:solidFill>
              </a:rPr>
              <a:t>August 2009.  For the calendar year 2010 (tax year 2010) Kumar rented an apartment in </a:t>
            </a:r>
            <a:r>
              <a:rPr lang="en-US" sz="2400" dirty="0" smtClean="0">
                <a:solidFill>
                  <a:srgbClr val="000099"/>
                </a:solidFill>
              </a:rPr>
              <a:t>NYS </a:t>
            </a:r>
            <a:r>
              <a:rPr lang="en-US" sz="2400" dirty="0" smtClean="0">
                <a:solidFill>
                  <a:srgbClr val="000099"/>
                </a:solidFill>
              </a:rPr>
              <a:t>for the entire year.  </a:t>
            </a:r>
            <a:r>
              <a:rPr lang="en-US" sz="2400" dirty="0" smtClean="0">
                <a:solidFill>
                  <a:srgbClr val="000099"/>
                </a:solidFill>
              </a:rPr>
              <a:t>He </a:t>
            </a:r>
            <a:r>
              <a:rPr lang="en-US" sz="2400" dirty="0" smtClean="0">
                <a:solidFill>
                  <a:srgbClr val="000099"/>
                </a:solidFill>
              </a:rPr>
              <a:t>went home to his country on  May 15, 2010 and returned to </a:t>
            </a:r>
            <a:r>
              <a:rPr lang="en-US" sz="2400" dirty="0" smtClean="0">
                <a:solidFill>
                  <a:srgbClr val="000099"/>
                </a:solidFill>
              </a:rPr>
              <a:t>NYS </a:t>
            </a:r>
            <a:r>
              <a:rPr lang="en-US" sz="2400" dirty="0" smtClean="0">
                <a:solidFill>
                  <a:srgbClr val="000099"/>
                </a:solidFill>
              </a:rPr>
              <a:t>on August 22, 2010. </a:t>
            </a:r>
            <a:r>
              <a:rPr lang="en-US" sz="2400" dirty="0" smtClean="0">
                <a:solidFill>
                  <a:srgbClr val="000099"/>
                </a:solidFill>
              </a:rPr>
              <a:t> While </a:t>
            </a:r>
            <a:r>
              <a:rPr lang="en-US" sz="2400" dirty="0" smtClean="0">
                <a:solidFill>
                  <a:srgbClr val="000099"/>
                </a:solidFill>
              </a:rPr>
              <a:t>he was away from </a:t>
            </a:r>
            <a:r>
              <a:rPr lang="en-US" sz="2400" dirty="0" smtClean="0">
                <a:solidFill>
                  <a:srgbClr val="000099"/>
                </a:solidFill>
              </a:rPr>
              <a:t>NYS, </a:t>
            </a:r>
            <a:r>
              <a:rPr lang="en-US" sz="2400" dirty="0" smtClean="0">
                <a:solidFill>
                  <a:srgbClr val="000099"/>
                </a:solidFill>
              </a:rPr>
              <a:t>he continued to maintain his apartment. </a:t>
            </a:r>
            <a:endParaRPr lang="en-US" sz="2400" dirty="0" smtClean="0">
              <a:solidFill>
                <a:srgbClr val="000099"/>
              </a:solidFill>
            </a:endParaRPr>
          </a:p>
          <a:p>
            <a:r>
              <a:rPr lang="en-US" sz="2400" u="sng" dirty="0" smtClean="0">
                <a:solidFill>
                  <a:srgbClr val="000099"/>
                </a:solidFill>
              </a:rPr>
              <a:t>Note</a:t>
            </a:r>
            <a:r>
              <a:rPr lang="en-US" sz="2400" dirty="0" smtClean="0">
                <a:solidFill>
                  <a:srgbClr val="000099"/>
                </a:solidFill>
              </a:rPr>
              <a:t>:  Scholars file the same rules as graduate students.</a:t>
            </a:r>
            <a:endParaRPr lang="en-US" sz="2400" dirty="0" smtClean="0">
              <a:solidFill>
                <a:srgbClr val="000099"/>
              </a:solidFill>
            </a:endParaRPr>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		</a:t>
            </a:r>
          </a:p>
        </p:txBody>
      </p:sp>
      <p:graphicFrame>
        <p:nvGraphicFramePr>
          <p:cNvPr id="4" name="Content Placeholder 3"/>
          <p:cNvGraphicFramePr>
            <a:graphicFrameLocks noGrp="1"/>
          </p:cNvGraphicFramePr>
          <p:nvPr>
            <p:ph idx="1"/>
          </p:nvPr>
        </p:nvGraphicFramePr>
        <p:xfrm>
          <a:off x="228600" y="1676400"/>
          <a:ext cx="8610600" cy="4495737"/>
        </p:xfrm>
        <a:graphic>
          <a:graphicData uri="http://schemas.openxmlformats.org/drawingml/2006/table">
            <a:tbl>
              <a:tblPr firstRow="1" bandRow="1">
                <a:tableStyleId>{073A0DAA-6AF3-43AB-8588-CEC1D06C72B9}</a:tableStyleId>
              </a:tblPr>
              <a:tblGrid>
                <a:gridCol w="7010400"/>
                <a:gridCol w="762000"/>
                <a:gridCol w="838200"/>
              </a:tblGrid>
              <a:tr h="743847">
                <a:tc>
                  <a:txBody>
                    <a:bodyPr/>
                    <a:lstStyle/>
                    <a:p>
                      <a:endParaRPr lang="en-US" sz="2400" dirty="0"/>
                    </a:p>
                  </a:txBody>
                  <a:tcPr>
                    <a:solidFill>
                      <a:schemeClr val="bg1"/>
                    </a:solidFill>
                  </a:tcPr>
                </a:tc>
                <a:tc>
                  <a:txBody>
                    <a:bodyPr/>
                    <a:lstStyle/>
                    <a:p>
                      <a:r>
                        <a:rPr lang="en-US" dirty="0" smtClean="0"/>
                        <a:t>Yes</a:t>
                      </a:r>
                      <a:endParaRPr lang="en-US" dirty="0"/>
                    </a:p>
                  </a:txBody>
                  <a:tcPr>
                    <a:solidFill>
                      <a:schemeClr val="bg1"/>
                    </a:solidFill>
                  </a:tcPr>
                </a:tc>
                <a:tc>
                  <a:txBody>
                    <a:bodyPr/>
                    <a:lstStyle/>
                    <a:p>
                      <a:r>
                        <a:rPr lang="en-US" dirty="0" smtClean="0"/>
                        <a:t>No</a:t>
                      </a:r>
                      <a:endParaRPr lang="en-US" dirty="0"/>
                    </a:p>
                  </a:txBody>
                  <a:tcPr>
                    <a:solidFill>
                      <a:schemeClr val="bg1"/>
                    </a:solidFill>
                  </a:tcPr>
                </a:tc>
              </a:tr>
              <a:tr h="773110">
                <a:tc>
                  <a:txBody>
                    <a:bodyPr/>
                    <a:lstStyle/>
                    <a:p>
                      <a:r>
                        <a:rPr lang="en-US" sz="2000" dirty="0" smtClean="0">
                          <a:solidFill>
                            <a:schemeClr val="bg1"/>
                          </a:solidFill>
                        </a:rPr>
                        <a:t>Did you live in an on-campus apartment or an apartment or house off campus in</a:t>
                      </a:r>
                      <a:r>
                        <a:rPr lang="en-US" sz="2000" baseline="0" dirty="0" smtClean="0">
                          <a:solidFill>
                            <a:schemeClr val="bg1"/>
                          </a:solidFill>
                        </a:rPr>
                        <a:t> NYS during the calendar year 2010</a:t>
                      </a:r>
                      <a:r>
                        <a:rPr lang="en-US" sz="2000" dirty="0" smtClean="0">
                          <a:solidFill>
                            <a:schemeClr val="bg1"/>
                          </a:solidFill>
                        </a:rPr>
                        <a:t>? </a:t>
                      </a:r>
                      <a:endParaRPr lang="en-US" sz="2000" dirty="0">
                        <a:solidFill>
                          <a:schemeClr val="bg1"/>
                        </a:solidFill>
                      </a:endParaRPr>
                    </a:p>
                  </a:txBody>
                  <a:tcPr/>
                </a:tc>
                <a:tc>
                  <a:txBody>
                    <a:bodyPr/>
                    <a:lstStyle/>
                    <a:p>
                      <a:r>
                        <a:rPr lang="en-US" dirty="0" smtClean="0"/>
                        <a:t>X</a:t>
                      </a:r>
                      <a:endParaRPr lang="en-US" dirty="0"/>
                    </a:p>
                  </a:txBody>
                  <a:tcPr/>
                </a:tc>
                <a:tc>
                  <a:txBody>
                    <a:bodyPr/>
                    <a:lstStyle/>
                    <a:p>
                      <a:endParaRPr lang="en-US" dirty="0"/>
                    </a:p>
                  </a:txBody>
                  <a:tcPr/>
                </a:tc>
              </a:tr>
              <a:tr h="773110">
                <a:tc>
                  <a:txBody>
                    <a:bodyPr/>
                    <a:lstStyle/>
                    <a:p>
                      <a:r>
                        <a:rPr lang="en-US" sz="2000" dirty="0" smtClean="0">
                          <a:solidFill>
                            <a:schemeClr val="bg1"/>
                          </a:solidFill>
                        </a:rPr>
                        <a:t>If yes, did you maintain it (rent) for more than 11 months in the calendar year 2010?  </a:t>
                      </a:r>
                      <a:endParaRPr lang="en-US" sz="2000" dirty="0">
                        <a:solidFill>
                          <a:schemeClr val="bg1"/>
                        </a:solidFill>
                      </a:endParaRPr>
                    </a:p>
                  </a:txBody>
                  <a:tcPr/>
                </a:tc>
                <a:tc>
                  <a:txBody>
                    <a:bodyPr/>
                    <a:lstStyle/>
                    <a:p>
                      <a:r>
                        <a:rPr lang="en-US" dirty="0" smtClean="0"/>
                        <a:t>X</a:t>
                      </a:r>
                      <a:endParaRPr lang="en-US" dirty="0"/>
                    </a:p>
                  </a:txBody>
                  <a:tcPr/>
                </a:tc>
                <a:tc>
                  <a:txBody>
                    <a:bodyPr/>
                    <a:lstStyle/>
                    <a:p>
                      <a:endParaRPr lang="en-US" dirty="0"/>
                    </a:p>
                  </a:txBody>
                  <a:tcPr/>
                </a:tc>
              </a:tr>
              <a:tr h="773110">
                <a:tc>
                  <a:txBody>
                    <a:bodyPr/>
                    <a:lstStyle/>
                    <a:p>
                      <a:r>
                        <a:rPr lang="en-US" sz="2000" dirty="0" smtClean="0">
                          <a:solidFill>
                            <a:schemeClr val="bg1"/>
                          </a:solidFill>
                        </a:rPr>
                        <a:t>Did you spend more than 183 days in New York State during the calendar year 2010?</a:t>
                      </a:r>
                      <a:endParaRPr lang="en-US" sz="2000" dirty="0">
                        <a:solidFill>
                          <a:schemeClr val="bg1"/>
                        </a:solidFill>
                      </a:endParaRPr>
                    </a:p>
                  </a:txBody>
                  <a:tcPr/>
                </a:tc>
                <a:tc>
                  <a:txBody>
                    <a:bodyPr/>
                    <a:lstStyle/>
                    <a:p>
                      <a:r>
                        <a:rPr lang="en-US" dirty="0" smtClean="0"/>
                        <a:t>X</a:t>
                      </a:r>
                      <a:endParaRPr lang="en-US" dirty="0"/>
                    </a:p>
                  </a:txBody>
                  <a:tcPr/>
                </a:tc>
                <a:tc>
                  <a:txBody>
                    <a:bodyPr/>
                    <a:lstStyle/>
                    <a:p>
                      <a:endParaRPr lang="en-US" dirty="0"/>
                    </a:p>
                  </a:txBody>
                  <a:tcPr/>
                </a:tc>
              </a:tr>
              <a:tr h="1116714">
                <a:tc>
                  <a:txBody>
                    <a:bodyPr/>
                    <a:lstStyle/>
                    <a:p>
                      <a:r>
                        <a:rPr lang="en-US" sz="2800" b="1" dirty="0" smtClean="0">
                          <a:solidFill>
                            <a:schemeClr val="bg1"/>
                          </a:solidFill>
                        </a:rPr>
                        <a:t>ONLY</a:t>
                      </a:r>
                      <a:r>
                        <a:rPr lang="en-US" sz="2000" dirty="0" smtClean="0">
                          <a:solidFill>
                            <a:schemeClr val="bg1"/>
                          </a:solidFill>
                        </a:rPr>
                        <a:t> if you answered </a:t>
                      </a:r>
                      <a:r>
                        <a:rPr lang="en-US" sz="2000" b="1" i="1" dirty="0" smtClean="0">
                          <a:solidFill>
                            <a:schemeClr val="bg1"/>
                          </a:solidFill>
                        </a:rPr>
                        <a:t>YES to ALL </a:t>
                      </a:r>
                      <a:r>
                        <a:rPr lang="en-US" sz="2000" dirty="0" smtClean="0">
                          <a:solidFill>
                            <a:schemeClr val="bg1"/>
                          </a:solidFill>
                        </a:rPr>
                        <a:t>of the above, you are considered a </a:t>
                      </a:r>
                      <a:r>
                        <a:rPr lang="en-US" sz="2000" b="1" u="sng" dirty="0" smtClean="0">
                          <a:solidFill>
                            <a:schemeClr val="bg1"/>
                          </a:solidFill>
                        </a:rPr>
                        <a:t>resident</a:t>
                      </a:r>
                      <a:r>
                        <a:rPr lang="en-US" sz="2000" dirty="0" smtClean="0">
                          <a:solidFill>
                            <a:schemeClr val="bg1"/>
                          </a:solidFill>
                        </a:rPr>
                        <a:t> for NYS income tax purposes.  </a:t>
                      </a:r>
                    </a:p>
                    <a:p>
                      <a:r>
                        <a:rPr lang="en-US" sz="2000" dirty="0" smtClean="0">
                          <a:solidFill>
                            <a:srgbClr val="C00000"/>
                          </a:solidFill>
                        </a:rPr>
                        <a:t>Because he</a:t>
                      </a:r>
                      <a:r>
                        <a:rPr lang="en-US" sz="2000" baseline="0" dirty="0" smtClean="0">
                          <a:solidFill>
                            <a:srgbClr val="C00000"/>
                          </a:solidFill>
                        </a:rPr>
                        <a:t> answered YES to all three questions, he is a resident for NYS income tax purposes.</a:t>
                      </a:r>
                      <a:endParaRPr lang="en-US" sz="2000" dirty="0">
                        <a:solidFill>
                          <a:srgbClr val="C00000"/>
                        </a:solidFill>
                      </a:endParaRPr>
                    </a:p>
                  </a:txBody>
                  <a:tcPr/>
                </a:tc>
                <a:tc>
                  <a:txBody>
                    <a:bodyPr/>
                    <a:lstStyle/>
                    <a:p>
                      <a:endParaRPr lang="en-US" dirty="0"/>
                    </a:p>
                  </a:txBody>
                  <a:tcPr/>
                </a:tc>
                <a:tc>
                  <a:txBody>
                    <a:bodyPr/>
                    <a:lstStyle/>
                    <a:p>
                      <a:endParaRPr lang="en-US" dirty="0"/>
                    </a:p>
                  </a:txBody>
                  <a:tcPr/>
                </a:tc>
              </a:tr>
            </a:tbl>
          </a:graphicData>
        </a:graphic>
      </p:graphicFrame>
      <p:sp>
        <p:nvSpPr>
          <p:cNvPr id="9249" name="TextBox 4"/>
          <p:cNvSpPr txBox="1">
            <a:spLocks noChangeArrowheads="1"/>
          </p:cNvSpPr>
          <p:nvPr/>
        </p:nvSpPr>
        <p:spPr bwMode="auto">
          <a:xfrm>
            <a:off x="381000" y="381000"/>
            <a:ext cx="8382000" cy="1107996"/>
          </a:xfrm>
          <a:prstGeom prst="rect">
            <a:avLst/>
          </a:prstGeom>
          <a:noFill/>
          <a:ln w="9525">
            <a:noFill/>
            <a:miter lim="800000"/>
            <a:headEnd/>
            <a:tailEnd/>
          </a:ln>
        </p:spPr>
        <p:txBody>
          <a:bodyPr>
            <a:spAutoFit/>
          </a:bodyPr>
          <a:lstStyle/>
          <a:p>
            <a:r>
              <a:rPr lang="en-US" sz="2200" b="1" dirty="0" smtClean="0">
                <a:solidFill>
                  <a:srgbClr val="000066"/>
                </a:solidFill>
              </a:rPr>
              <a:t>Kumar is NOT </a:t>
            </a:r>
            <a:r>
              <a:rPr lang="en-US" sz="2200" b="1" dirty="0">
                <a:solidFill>
                  <a:srgbClr val="000066"/>
                </a:solidFill>
              </a:rPr>
              <a:t>a full-time undergraduate </a:t>
            </a:r>
            <a:r>
              <a:rPr lang="en-US" sz="2200" b="1" dirty="0" smtClean="0">
                <a:solidFill>
                  <a:srgbClr val="000066"/>
                </a:solidFill>
              </a:rPr>
              <a:t>student.  Answering </a:t>
            </a:r>
            <a:r>
              <a:rPr lang="en-US" sz="2200" b="1" dirty="0">
                <a:solidFill>
                  <a:srgbClr val="000066"/>
                </a:solidFill>
              </a:rPr>
              <a:t>these questions will help </a:t>
            </a:r>
            <a:r>
              <a:rPr lang="en-US" sz="2200" b="1" dirty="0" smtClean="0">
                <a:solidFill>
                  <a:srgbClr val="000066"/>
                </a:solidFill>
              </a:rPr>
              <a:t>him determine </a:t>
            </a:r>
            <a:r>
              <a:rPr lang="en-US" sz="2200" b="1" dirty="0">
                <a:solidFill>
                  <a:srgbClr val="000066"/>
                </a:solidFill>
              </a:rPr>
              <a:t>whether or not </a:t>
            </a:r>
            <a:r>
              <a:rPr lang="en-US" sz="2200" b="1" dirty="0" smtClean="0">
                <a:solidFill>
                  <a:srgbClr val="000066"/>
                </a:solidFill>
              </a:rPr>
              <a:t>he is  </a:t>
            </a:r>
            <a:r>
              <a:rPr lang="en-US" sz="2200" b="1" dirty="0">
                <a:solidFill>
                  <a:srgbClr val="000066"/>
                </a:solidFill>
              </a:rPr>
              <a:t>a NYS resident for NYS income tax purposes. </a:t>
            </a:r>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 y="228600"/>
            <a:ext cx="9067800" cy="685800"/>
          </a:xfrm>
          <a:solidFill>
            <a:srgbClr val="99CCFF"/>
          </a:solidFill>
        </p:spPr>
        <p:txBody>
          <a:bodyPr/>
          <a:lstStyle/>
          <a:p>
            <a:pPr algn="ctr" eaLnBrk="1" hangingPunct="1"/>
            <a:r>
              <a:rPr lang="en-US" sz="3200" u="sng" dirty="0" smtClean="0"/>
              <a:t>W-2 from the State of New York</a:t>
            </a:r>
          </a:p>
        </p:txBody>
      </p:sp>
      <p:sp>
        <p:nvSpPr>
          <p:cNvPr id="46083" name="TextBox 4"/>
          <p:cNvSpPr txBox="1">
            <a:spLocks noChangeArrowheads="1"/>
          </p:cNvSpPr>
          <p:nvPr/>
        </p:nvSpPr>
        <p:spPr bwMode="auto">
          <a:xfrm>
            <a:off x="3048000" y="5105400"/>
            <a:ext cx="990600" cy="461963"/>
          </a:xfrm>
          <a:prstGeom prst="rect">
            <a:avLst/>
          </a:prstGeom>
          <a:noFill/>
          <a:ln w="9525">
            <a:noFill/>
            <a:miter lim="800000"/>
            <a:headEnd/>
            <a:tailEnd/>
          </a:ln>
        </p:spPr>
        <p:txBody>
          <a:bodyPr>
            <a:spAutoFit/>
          </a:bodyPr>
          <a:lstStyle/>
          <a:p>
            <a:endParaRPr lang="en-US" dirty="0"/>
          </a:p>
        </p:txBody>
      </p:sp>
      <p:sp>
        <p:nvSpPr>
          <p:cNvPr id="46084" name="TextBox 5"/>
          <p:cNvSpPr txBox="1">
            <a:spLocks noChangeArrowheads="1"/>
          </p:cNvSpPr>
          <p:nvPr/>
        </p:nvSpPr>
        <p:spPr bwMode="auto">
          <a:xfrm>
            <a:off x="7467600" y="381000"/>
            <a:ext cx="1371600" cy="461963"/>
          </a:xfrm>
          <a:prstGeom prst="rect">
            <a:avLst/>
          </a:prstGeom>
          <a:noFill/>
          <a:ln w="9525">
            <a:noFill/>
            <a:miter lim="800000"/>
            <a:headEnd/>
            <a:tailEnd/>
          </a:ln>
        </p:spPr>
        <p:txBody>
          <a:bodyPr>
            <a:spAutoFit/>
          </a:bodyPr>
          <a:lstStyle/>
          <a:p>
            <a:endParaRPr lang="en-US" i="0" dirty="0">
              <a:solidFill>
                <a:schemeClr val="bg2"/>
              </a:solidFill>
              <a:latin typeface="Arial Black" pitchFamily="34" charset="0"/>
            </a:endParaRPr>
          </a:p>
        </p:txBody>
      </p:sp>
      <p:sp>
        <p:nvSpPr>
          <p:cNvPr id="46086" name="Rectangle 7"/>
          <p:cNvSpPr>
            <a:spLocks noChangeArrowheads="1"/>
          </p:cNvSpPr>
          <p:nvPr/>
        </p:nvSpPr>
        <p:spPr bwMode="auto">
          <a:xfrm>
            <a:off x="4114800" y="5867401"/>
            <a:ext cx="1219200" cy="461665"/>
          </a:xfrm>
          <a:prstGeom prst="rect">
            <a:avLst/>
          </a:prstGeom>
          <a:noFill/>
          <a:ln w="9525">
            <a:noFill/>
            <a:miter lim="800000"/>
            <a:headEnd/>
            <a:tailEnd/>
          </a:ln>
        </p:spPr>
        <p:txBody>
          <a:bodyPr wrap="square">
            <a:spAutoFit/>
          </a:bodyPr>
          <a:lstStyle/>
          <a:p>
            <a:r>
              <a:rPr lang="en-US" i="0" dirty="0" smtClean="0">
                <a:solidFill>
                  <a:schemeClr val="bg2"/>
                </a:solidFill>
                <a:latin typeface="Arial Black" pitchFamily="34" charset="0"/>
              </a:rPr>
              <a:t>2010</a:t>
            </a:r>
            <a:endParaRPr lang="en-US" i="0" dirty="0">
              <a:solidFill>
                <a:schemeClr val="bg2"/>
              </a:solidFill>
              <a:latin typeface="Arial Black" pitchFamily="34" charset="0"/>
            </a:endParaRPr>
          </a:p>
        </p:txBody>
      </p:sp>
      <p:sp>
        <p:nvSpPr>
          <p:cNvPr id="46088" name="TextBox 10"/>
          <p:cNvSpPr txBox="1">
            <a:spLocks noChangeArrowheads="1"/>
          </p:cNvSpPr>
          <p:nvPr/>
        </p:nvSpPr>
        <p:spPr bwMode="auto">
          <a:xfrm>
            <a:off x="1143000" y="4114800"/>
            <a:ext cx="2743200" cy="369888"/>
          </a:xfrm>
          <a:prstGeom prst="rect">
            <a:avLst/>
          </a:prstGeom>
          <a:noFill/>
          <a:ln w="9525">
            <a:noFill/>
            <a:miter lim="800000"/>
            <a:headEnd/>
            <a:tailEnd/>
          </a:ln>
        </p:spPr>
        <p:txBody>
          <a:bodyPr>
            <a:spAutoFit/>
          </a:bodyPr>
          <a:lstStyle/>
          <a:p>
            <a:r>
              <a:rPr lang="en-US" sz="1800" b="1" i="0" dirty="0">
                <a:solidFill>
                  <a:schemeClr val="bg2"/>
                </a:solidFill>
              </a:rPr>
              <a:t>Collegetown NY 00000</a:t>
            </a:r>
          </a:p>
        </p:txBody>
      </p:sp>
      <p:pic>
        <p:nvPicPr>
          <p:cNvPr id="16386" name="Picture 2"/>
          <p:cNvPicPr>
            <a:picLocks noChangeAspect="1" noChangeArrowheads="1"/>
          </p:cNvPicPr>
          <p:nvPr/>
        </p:nvPicPr>
        <p:blipFill>
          <a:blip r:embed="rId2" cstate="print"/>
          <a:srcRect/>
          <a:stretch>
            <a:fillRect/>
          </a:stretch>
        </p:blipFill>
        <p:spPr bwMode="auto">
          <a:xfrm>
            <a:off x="0" y="838200"/>
            <a:ext cx="9144000" cy="5791200"/>
          </a:xfrm>
          <a:prstGeom prst="rect">
            <a:avLst/>
          </a:prstGeom>
          <a:noFill/>
          <a:ln w="9525">
            <a:noFill/>
            <a:miter lim="800000"/>
            <a:headEnd/>
            <a:tailEnd/>
          </a:ln>
        </p:spPr>
      </p:pic>
      <p:sp>
        <p:nvSpPr>
          <p:cNvPr id="11" name="Rectangle 10"/>
          <p:cNvSpPr/>
          <p:nvPr/>
        </p:nvSpPr>
        <p:spPr>
          <a:xfrm>
            <a:off x="609600" y="3733800"/>
            <a:ext cx="4572000" cy="923330"/>
          </a:xfrm>
          <a:prstGeom prst="rect">
            <a:avLst/>
          </a:prstGeom>
        </p:spPr>
        <p:txBody>
          <a:bodyPr>
            <a:spAutoFit/>
          </a:bodyPr>
          <a:lstStyle/>
          <a:p>
            <a:r>
              <a:rPr lang="en-US" sz="1800" i="0" dirty="0" smtClean="0">
                <a:solidFill>
                  <a:schemeClr val="bg2"/>
                </a:solidFill>
                <a:latin typeface="+mj-lt"/>
              </a:rPr>
              <a:t>Kumar Dali</a:t>
            </a:r>
          </a:p>
          <a:p>
            <a:r>
              <a:rPr lang="en-US" sz="1800" i="0" dirty="0" smtClean="0">
                <a:solidFill>
                  <a:schemeClr val="bg2"/>
                </a:solidFill>
                <a:latin typeface="+mj-lt"/>
              </a:rPr>
              <a:t>3636  Main St</a:t>
            </a:r>
          </a:p>
          <a:p>
            <a:r>
              <a:rPr lang="en-US" sz="1800" i="0" dirty="0" smtClean="0">
                <a:solidFill>
                  <a:schemeClr val="bg2"/>
                </a:solidFill>
                <a:latin typeface="+mj-lt"/>
              </a:rPr>
              <a:t>Buffalo NY 14214</a:t>
            </a:r>
            <a:endParaRPr lang="en-US" sz="1800" i="0" dirty="0">
              <a:solidFill>
                <a:schemeClr val="bg2"/>
              </a:solidFill>
              <a:latin typeface="+mj-lt"/>
            </a:endParaRPr>
          </a:p>
        </p:txBody>
      </p:sp>
      <p:sp>
        <p:nvSpPr>
          <p:cNvPr id="12" name="TextBox 11"/>
          <p:cNvSpPr txBox="1"/>
          <p:nvPr/>
        </p:nvSpPr>
        <p:spPr>
          <a:xfrm rot="10800000" flipV="1">
            <a:off x="4111873" y="6167026"/>
            <a:ext cx="1252473" cy="461665"/>
          </a:xfrm>
          <a:prstGeom prst="rect">
            <a:avLst/>
          </a:prstGeom>
          <a:noFill/>
        </p:spPr>
        <p:txBody>
          <a:bodyPr wrap="square" rtlCol="0">
            <a:spAutoFit/>
          </a:bodyPr>
          <a:lstStyle/>
          <a:p>
            <a:r>
              <a:rPr lang="en-US" b="1" i="0" dirty="0" smtClean="0">
                <a:solidFill>
                  <a:schemeClr val="bg2"/>
                </a:solidFill>
                <a:latin typeface="Arial Black" pitchFamily="34" charset="0"/>
              </a:rPr>
              <a:t>2010</a:t>
            </a:r>
            <a:endParaRPr lang="en-US" b="1" i="0" dirty="0">
              <a:solidFill>
                <a:schemeClr val="bg2"/>
              </a:solidFill>
              <a:latin typeface="Arial Black" pitchFamily="34" charset="0"/>
            </a:endParaRPr>
          </a:p>
        </p:txBody>
      </p:sp>
      <p:sp>
        <p:nvSpPr>
          <p:cNvPr id="13" name="TextBox 12"/>
          <p:cNvSpPr txBox="1"/>
          <p:nvPr/>
        </p:nvSpPr>
        <p:spPr>
          <a:xfrm>
            <a:off x="762000" y="2590800"/>
            <a:ext cx="2916376" cy="400110"/>
          </a:xfrm>
          <a:prstGeom prst="rect">
            <a:avLst/>
          </a:prstGeom>
          <a:noFill/>
        </p:spPr>
        <p:txBody>
          <a:bodyPr wrap="none" rtlCol="0">
            <a:spAutoFit/>
          </a:bodyPr>
          <a:lstStyle/>
          <a:p>
            <a:r>
              <a:rPr lang="en-US" sz="2000" b="1" i="0" dirty="0" smtClean="0">
                <a:solidFill>
                  <a:schemeClr val="bg2"/>
                </a:solidFill>
                <a:latin typeface="+mj-lt"/>
              </a:rPr>
              <a:t>Collegetown NY 00000</a:t>
            </a:r>
            <a:endParaRPr lang="en-US" sz="2000" b="1" i="0" dirty="0">
              <a:solidFill>
                <a:schemeClr val="bg2"/>
              </a:solidFill>
              <a:latin typeface="+mj-lt"/>
            </a:endParaRPr>
          </a:p>
        </p:txBody>
      </p:sp>
      <p:sp>
        <p:nvSpPr>
          <p:cNvPr id="14" name="TextBox 13"/>
          <p:cNvSpPr txBox="1"/>
          <p:nvPr/>
        </p:nvSpPr>
        <p:spPr>
          <a:xfrm rot="10800000" flipV="1">
            <a:off x="2133600" y="1066800"/>
            <a:ext cx="2057400" cy="369332"/>
          </a:xfrm>
          <a:prstGeom prst="rect">
            <a:avLst/>
          </a:prstGeom>
          <a:noFill/>
        </p:spPr>
        <p:txBody>
          <a:bodyPr wrap="square" rtlCol="0">
            <a:spAutoFit/>
          </a:bodyPr>
          <a:lstStyle/>
          <a:p>
            <a:r>
              <a:rPr lang="en-US" sz="1800" i="0" dirty="0" smtClean="0">
                <a:solidFill>
                  <a:schemeClr val="bg2"/>
                </a:solidFill>
              </a:rPr>
              <a:t>101-00-0000</a:t>
            </a:r>
            <a:endParaRPr lang="en-US" sz="1800" i="0" dirty="0">
              <a:solidFill>
                <a:schemeClr val="bg2"/>
              </a:solidFill>
            </a:endParaRPr>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4000" cy="685800"/>
          </a:xfrm>
          <a:solidFill>
            <a:srgbClr val="99CCFF"/>
          </a:solidFill>
        </p:spPr>
        <p:txBody>
          <a:bodyPr/>
          <a:lstStyle/>
          <a:p>
            <a:pPr algn="ctr" eaLnBrk="1" hangingPunct="1"/>
            <a:r>
              <a:rPr lang="en-US" sz="2800" u="sng" dirty="0" smtClean="0"/>
              <a:t>Transfer ALL W-2 Information to Form IT-2</a:t>
            </a:r>
          </a:p>
        </p:txBody>
      </p:sp>
      <p:sp>
        <p:nvSpPr>
          <p:cNvPr id="47107" name="Text Box 6"/>
          <p:cNvSpPr txBox="1">
            <a:spLocks noChangeArrowheads="1"/>
          </p:cNvSpPr>
          <p:nvPr/>
        </p:nvSpPr>
        <p:spPr bwMode="auto">
          <a:xfrm>
            <a:off x="444500" y="3621088"/>
            <a:ext cx="184150" cy="457200"/>
          </a:xfrm>
          <a:prstGeom prst="rect">
            <a:avLst/>
          </a:prstGeom>
          <a:noFill/>
          <a:ln w="9525">
            <a:noFill/>
            <a:miter lim="800000"/>
            <a:headEnd/>
            <a:tailEnd/>
          </a:ln>
        </p:spPr>
        <p:txBody>
          <a:bodyPr>
            <a:spAutoFit/>
          </a:bodyPr>
          <a:lstStyle/>
          <a:p>
            <a:pPr eaLnBrk="0" hangingPunct="0"/>
            <a:endParaRPr lang="en-US" dirty="0"/>
          </a:p>
        </p:txBody>
      </p:sp>
      <p:sp>
        <p:nvSpPr>
          <p:cNvPr id="47108" name="Rectangle 7"/>
          <p:cNvSpPr>
            <a:spLocks noChangeArrowheads="1"/>
          </p:cNvSpPr>
          <p:nvPr/>
        </p:nvSpPr>
        <p:spPr bwMode="auto">
          <a:xfrm>
            <a:off x="0" y="0"/>
            <a:ext cx="762000" cy="1446213"/>
          </a:xfrm>
          <a:prstGeom prst="rect">
            <a:avLst/>
          </a:prstGeom>
          <a:noFill/>
          <a:ln w="9525">
            <a:noFill/>
            <a:miter lim="800000"/>
            <a:headEnd/>
            <a:tailEnd/>
          </a:ln>
        </p:spPr>
        <p:txBody>
          <a:bodyPr>
            <a:spAutoFit/>
          </a:bodyPr>
          <a:lstStyle/>
          <a:p>
            <a:endParaRPr lang="en-US" sz="8800" i="0" dirty="0">
              <a:solidFill>
                <a:srgbClr val="FF0000"/>
              </a:solidFill>
              <a:latin typeface="BernhardFashion BT" pitchFamily="82" charset="0"/>
            </a:endParaRPr>
          </a:p>
        </p:txBody>
      </p:sp>
      <p:pic>
        <p:nvPicPr>
          <p:cNvPr id="17410" name="Picture 2"/>
          <p:cNvPicPr>
            <a:picLocks noChangeAspect="1" noChangeArrowheads="1"/>
          </p:cNvPicPr>
          <p:nvPr/>
        </p:nvPicPr>
        <p:blipFill>
          <a:blip r:embed="rId2" cstate="print"/>
          <a:srcRect/>
          <a:stretch>
            <a:fillRect/>
          </a:stretch>
        </p:blipFill>
        <p:spPr bwMode="auto">
          <a:xfrm>
            <a:off x="0" y="857250"/>
            <a:ext cx="9144000" cy="56197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144000" cy="914400"/>
          </a:xfrm>
          <a:solidFill>
            <a:srgbClr val="99CCFF"/>
          </a:solidFill>
        </p:spPr>
        <p:txBody>
          <a:bodyPr anchor="t"/>
          <a:lstStyle/>
          <a:p>
            <a:pPr eaLnBrk="1" hangingPunct="1"/>
            <a:r>
              <a:rPr lang="en-US" sz="2400" dirty="0" smtClean="0"/>
              <a:t>Completing IT-150</a:t>
            </a:r>
            <a:r>
              <a:rPr lang="en-US" sz="2800" dirty="0" smtClean="0"/>
              <a:t> </a:t>
            </a:r>
            <a:r>
              <a:rPr lang="en-US" sz="2000" dirty="0" smtClean="0"/>
              <a:t>–  School District NAME and CODES can be found on page 37 of the Form IT-150/201 Instructions Booklet. </a:t>
            </a:r>
          </a:p>
        </p:txBody>
      </p:sp>
      <p:pic>
        <p:nvPicPr>
          <p:cNvPr id="18434" name="Picture 2"/>
          <p:cNvPicPr>
            <a:picLocks noChangeAspect="1" noChangeArrowheads="1"/>
          </p:cNvPicPr>
          <p:nvPr/>
        </p:nvPicPr>
        <p:blipFill>
          <a:blip r:embed="rId2" cstate="print"/>
          <a:srcRect/>
          <a:stretch>
            <a:fillRect/>
          </a:stretch>
        </p:blipFill>
        <p:spPr bwMode="auto">
          <a:xfrm>
            <a:off x="0" y="862013"/>
            <a:ext cx="9144000" cy="561498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685800"/>
          </a:xfrm>
          <a:solidFill>
            <a:srgbClr val="99CCFF"/>
          </a:solidFill>
        </p:spPr>
        <p:txBody>
          <a:bodyPr/>
          <a:lstStyle/>
          <a:p>
            <a:pPr algn="ctr" eaLnBrk="1" hangingPunct="1"/>
            <a:r>
              <a:rPr lang="en-US" sz="2400" dirty="0" smtClean="0"/>
              <a:t>Transfer the amounts from Form 1040-NR EZ</a:t>
            </a:r>
          </a:p>
        </p:txBody>
      </p:sp>
      <p:sp>
        <p:nvSpPr>
          <p:cNvPr id="49155" name="Rectangle 3"/>
          <p:cNvSpPr>
            <a:spLocks noGrp="1" noChangeArrowheads="1"/>
          </p:cNvSpPr>
          <p:nvPr>
            <p:ph type="body" idx="1"/>
          </p:nvPr>
        </p:nvSpPr>
        <p:spPr/>
        <p:txBody>
          <a:bodyPr/>
          <a:lstStyle/>
          <a:p>
            <a:pPr eaLnBrk="1" hangingPunct="1"/>
            <a:endParaRPr lang="en-US" dirty="0" smtClean="0"/>
          </a:p>
        </p:txBody>
      </p:sp>
      <p:pic>
        <p:nvPicPr>
          <p:cNvPr id="19459" name="Picture 3"/>
          <p:cNvPicPr>
            <a:picLocks noChangeAspect="1" noChangeArrowheads="1"/>
          </p:cNvPicPr>
          <p:nvPr/>
        </p:nvPicPr>
        <p:blipFill>
          <a:blip r:embed="rId2" cstate="print"/>
          <a:srcRect/>
          <a:stretch>
            <a:fillRect/>
          </a:stretch>
        </p:blipFill>
        <p:spPr bwMode="auto">
          <a:xfrm>
            <a:off x="152400" y="762000"/>
            <a:ext cx="8991600" cy="5714999"/>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457200"/>
            <a:ext cx="8839200" cy="685800"/>
          </a:xfrm>
        </p:spPr>
        <p:txBody>
          <a:bodyPr/>
          <a:lstStyle/>
          <a:p>
            <a:pPr algn="ctr" eaLnBrk="1" hangingPunct="1"/>
            <a:r>
              <a:rPr lang="en-US" sz="2800" u="sng" dirty="0" smtClean="0"/>
              <a:t>Undergraduate Student Rules</a:t>
            </a:r>
          </a:p>
        </p:txBody>
      </p:sp>
      <p:sp>
        <p:nvSpPr>
          <p:cNvPr id="7171" name="Content Placeholder 2"/>
          <p:cNvSpPr>
            <a:spLocks noGrp="1"/>
          </p:cNvSpPr>
          <p:nvPr>
            <p:ph idx="1"/>
          </p:nvPr>
        </p:nvSpPr>
        <p:spPr>
          <a:xfrm>
            <a:off x="228600" y="2133600"/>
            <a:ext cx="8534400" cy="2514600"/>
          </a:xfrm>
        </p:spPr>
        <p:txBody>
          <a:bodyPr/>
          <a:lstStyle/>
          <a:p>
            <a:pPr eaLnBrk="1" hangingPunct="1"/>
            <a:r>
              <a:rPr lang="en-US" sz="2400" b="1" dirty="0" smtClean="0">
                <a:solidFill>
                  <a:schemeClr val="bg1"/>
                </a:solidFill>
              </a:rPr>
              <a:t>Undergraduate full-time students, whose permanent home is not New York, would be considered NYS </a:t>
            </a:r>
            <a:r>
              <a:rPr lang="en-US" sz="2400" b="1" u="sng" dirty="0" smtClean="0">
                <a:solidFill>
                  <a:schemeClr val="bg1"/>
                </a:solidFill>
              </a:rPr>
              <a:t>nonresidents</a:t>
            </a:r>
            <a:r>
              <a:rPr lang="en-US" sz="2400" b="1" dirty="0" smtClean="0">
                <a:solidFill>
                  <a:schemeClr val="bg1"/>
                </a:solidFill>
              </a:rPr>
              <a:t> for income tax purposes. </a:t>
            </a:r>
          </a:p>
          <a:p>
            <a:pPr eaLnBrk="1" hangingPunct="1"/>
            <a:r>
              <a:rPr lang="en-US" sz="2400" u="sng" dirty="0" smtClean="0">
                <a:solidFill>
                  <a:schemeClr val="bg1"/>
                </a:solidFill>
              </a:rPr>
              <a:t>Note</a:t>
            </a:r>
            <a:r>
              <a:rPr lang="en-US" sz="2400" dirty="0" smtClean="0">
                <a:solidFill>
                  <a:schemeClr val="bg1"/>
                </a:solidFill>
              </a:rPr>
              <a:t>:  If you were a graduate student, the rules for determining NYS residency status are different than those for undergraduate students.   </a:t>
            </a:r>
          </a:p>
        </p:txBody>
      </p:sp>
    </p:spTree>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252413"/>
            <a:ext cx="9144000" cy="457200"/>
          </a:xfrm>
          <a:prstGeom prst="rect">
            <a:avLst/>
          </a:prstGeom>
          <a:solidFill>
            <a:srgbClr val="99CCFF"/>
          </a:solidFill>
          <a:ln w="9525">
            <a:noFill/>
            <a:miter lim="800000"/>
            <a:headEnd/>
            <a:tailEnd/>
          </a:ln>
        </p:spPr>
        <p:txBody>
          <a:bodyPr>
            <a:spAutoFit/>
          </a:bodyPr>
          <a:lstStyle/>
          <a:p>
            <a:pPr algn="ctr"/>
            <a:r>
              <a:rPr lang="en-US" b="1" i="0" dirty="0">
                <a:solidFill>
                  <a:srgbClr val="000066"/>
                </a:solidFill>
              </a:rPr>
              <a:t>Line 26 amount for NYS taxes </a:t>
            </a:r>
            <a:r>
              <a:rPr lang="en-US" sz="2000" b="1" i="0" dirty="0">
                <a:solidFill>
                  <a:srgbClr val="000066"/>
                </a:solidFill>
              </a:rPr>
              <a:t>– see next slide for Tax Chart</a:t>
            </a:r>
            <a:r>
              <a:rPr lang="en-US" sz="2000" b="1" i="0" dirty="0">
                <a:solidFill>
                  <a:schemeClr val="tx1"/>
                </a:solidFill>
              </a:rPr>
              <a:t> </a:t>
            </a:r>
            <a:endParaRPr lang="en-US" sz="3200" b="1" i="0" dirty="0">
              <a:solidFill>
                <a:schemeClr val="tx1"/>
              </a:solidFill>
            </a:endParaRPr>
          </a:p>
        </p:txBody>
      </p:sp>
      <p:sp>
        <p:nvSpPr>
          <p:cNvPr id="50179" name="Rectangle 3"/>
          <p:cNvSpPr>
            <a:spLocks noGrp="1" noChangeArrowheads="1"/>
          </p:cNvSpPr>
          <p:nvPr>
            <p:ph idx="1"/>
          </p:nvPr>
        </p:nvSpPr>
        <p:spPr>
          <a:xfrm>
            <a:off x="457200" y="1600200"/>
            <a:ext cx="7772400" cy="4114800"/>
          </a:xfrm>
        </p:spPr>
        <p:txBody>
          <a:bodyPr/>
          <a:lstStyle/>
          <a:p>
            <a:pPr eaLnBrk="1" hangingPunct="1"/>
            <a:endParaRPr lang="en-US" dirty="0" smtClean="0"/>
          </a:p>
        </p:txBody>
      </p:sp>
      <p:pic>
        <p:nvPicPr>
          <p:cNvPr id="20482" name="Picture 2"/>
          <p:cNvPicPr>
            <a:picLocks noChangeAspect="1" noChangeArrowheads="1"/>
          </p:cNvPicPr>
          <p:nvPr/>
        </p:nvPicPr>
        <p:blipFill>
          <a:blip r:embed="rId2" cstate="print"/>
          <a:srcRect/>
          <a:stretch>
            <a:fillRect/>
          </a:stretch>
        </p:blipFill>
        <p:spPr bwMode="auto">
          <a:xfrm>
            <a:off x="0" y="838200"/>
            <a:ext cx="9144000" cy="57150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304800"/>
            <a:ext cx="9144000" cy="762000"/>
          </a:xfrm>
          <a:solidFill>
            <a:srgbClr val="99CCFF"/>
          </a:solidFill>
        </p:spPr>
        <p:txBody>
          <a:bodyPr/>
          <a:lstStyle/>
          <a:p>
            <a:pPr eaLnBrk="1" hangingPunct="1"/>
            <a:r>
              <a:rPr lang="en-US" sz="2000" dirty="0" smtClean="0"/>
              <a:t>If you have NYS taxable income, find your income tax in the tables in the  Form IT-150/201 Instructions Booklet beginning on page 41. </a:t>
            </a:r>
          </a:p>
        </p:txBody>
      </p:sp>
      <p:sp>
        <p:nvSpPr>
          <p:cNvPr id="51203" name="Rectangle 3"/>
          <p:cNvSpPr>
            <a:spLocks noGrp="1" noChangeArrowheads="1"/>
          </p:cNvSpPr>
          <p:nvPr>
            <p:ph type="body" sz="half" idx="1"/>
          </p:nvPr>
        </p:nvSpPr>
        <p:spPr>
          <a:xfrm>
            <a:off x="228600" y="1371600"/>
            <a:ext cx="4221163" cy="4302125"/>
          </a:xfrm>
        </p:spPr>
        <p:txBody>
          <a:bodyPr/>
          <a:lstStyle/>
          <a:p>
            <a:pPr eaLnBrk="1" hangingPunct="1"/>
            <a:endParaRPr lang="en-US" sz="2400" dirty="0" smtClean="0"/>
          </a:p>
        </p:txBody>
      </p:sp>
      <p:sp>
        <p:nvSpPr>
          <p:cNvPr id="51204" name="Rectangle 4"/>
          <p:cNvSpPr>
            <a:spLocks noGrp="1" noChangeArrowheads="1"/>
          </p:cNvSpPr>
          <p:nvPr>
            <p:ph type="body" sz="half" idx="2"/>
          </p:nvPr>
        </p:nvSpPr>
        <p:spPr>
          <a:xfrm>
            <a:off x="4618038" y="1371600"/>
            <a:ext cx="4221162" cy="4302125"/>
          </a:xfrm>
        </p:spPr>
        <p:txBody>
          <a:bodyPr/>
          <a:lstStyle/>
          <a:p>
            <a:pPr eaLnBrk="1" hangingPunct="1"/>
            <a:endParaRPr lang="en-US" sz="2400" dirty="0" smtClean="0"/>
          </a:p>
        </p:txBody>
      </p:sp>
      <p:pic>
        <p:nvPicPr>
          <p:cNvPr id="51205" name="Picture 7"/>
          <p:cNvPicPr>
            <a:picLocks noChangeAspect="1" noChangeArrowheads="1"/>
          </p:cNvPicPr>
          <p:nvPr/>
        </p:nvPicPr>
        <p:blipFill>
          <a:blip r:embed="rId2" cstate="print"/>
          <a:srcRect/>
          <a:stretch>
            <a:fillRect/>
          </a:stretch>
        </p:blipFill>
        <p:spPr bwMode="auto">
          <a:xfrm>
            <a:off x="0" y="1219200"/>
            <a:ext cx="9144000" cy="5334000"/>
          </a:xfrm>
          <a:prstGeom prst="rect">
            <a:avLst/>
          </a:prstGeom>
          <a:noFill/>
          <a:ln w="9525">
            <a:noFill/>
            <a:miter lim="800000"/>
            <a:headEnd/>
            <a:tailEnd/>
          </a:ln>
        </p:spPr>
      </p:pic>
      <p:sp>
        <p:nvSpPr>
          <p:cNvPr id="8" name="Oval 4"/>
          <p:cNvSpPr>
            <a:spLocks noChangeArrowheads="1"/>
          </p:cNvSpPr>
          <p:nvPr/>
        </p:nvSpPr>
        <p:spPr bwMode="auto">
          <a:xfrm>
            <a:off x="2819400" y="4876800"/>
            <a:ext cx="1981200" cy="3810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252413"/>
            <a:ext cx="9144000" cy="457200"/>
          </a:xfrm>
          <a:prstGeom prst="rect">
            <a:avLst/>
          </a:prstGeom>
          <a:solidFill>
            <a:srgbClr val="99CCFF"/>
          </a:solidFill>
          <a:ln w="9525">
            <a:noFill/>
            <a:miter lim="800000"/>
            <a:headEnd/>
            <a:tailEnd/>
          </a:ln>
        </p:spPr>
        <p:txBody>
          <a:bodyPr>
            <a:spAutoFit/>
          </a:bodyPr>
          <a:lstStyle/>
          <a:p>
            <a:pPr algn="ctr"/>
            <a:r>
              <a:rPr lang="en-US" b="1" i="0" dirty="0">
                <a:solidFill>
                  <a:srgbClr val="000066"/>
                </a:solidFill>
              </a:rPr>
              <a:t>Household Credit </a:t>
            </a:r>
            <a:r>
              <a:rPr lang="en-US" sz="2000" b="1" i="0" dirty="0">
                <a:solidFill>
                  <a:schemeClr val="tx1"/>
                </a:solidFill>
              </a:rPr>
              <a:t> </a:t>
            </a:r>
            <a:endParaRPr lang="en-US" sz="3200" b="1" i="0" dirty="0">
              <a:solidFill>
                <a:schemeClr val="tx1"/>
              </a:solidFill>
            </a:endParaRPr>
          </a:p>
        </p:txBody>
      </p:sp>
      <p:sp>
        <p:nvSpPr>
          <p:cNvPr id="52227" name="Rectangle 3"/>
          <p:cNvSpPr>
            <a:spLocks noGrp="1" noChangeArrowheads="1"/>
          </p:cNvSpPr>
          <p:nvPr>
            <p:ph idx="1"/>
          </p:nvPr>
        </p:nvSpPr>
        <p:spPr>
          <a:xfrm>
            <a:off x="457200" y="1600200"/>
            <a:ext cx="7772400" cy="4114800"/>
          </a:xfrm>
        </p:spPr>
        <p:txBody>
          <a:bodyPr/>
          <a:lstStyle/>
          <a:p>
            <a:pPr eaLnBrk="1" hangingPunct="1"/>
            <a:endParaRPr lang="en-US" dirty="0" smtClean="0"/>
          </a:p>
        </p:txBody>
      </p:sp>
      <p:pic>
        <p:nvPicPr>
          <p:cNvPr id="21506" name="Picture 2"/>
          <p:cNvPicPr>
            <a:picLocks noChangeAspect="1" noChangeArrowheads="1"/>
          </p:cNvPicPr>
          <p:nvPr/>
        </p:nvPicPr>
        <p:blipFill>
          <a:blip r:embed="rId2" cstate="print"/>
          <a:srcRect/>
          <a:stretch>
            <a:fillRect/>
          </a:stretch>
        </p:blipFill>
        <p:spPr bwMode="auto">
          <a:xfrm>
            <a:off x="0" y="914400"/>
            <a:ext cx="9144000" cy="57150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304800"/>
            <a:ext cx="9144000" cy="685800"/>
          </a:xfrm>
          <a:solidFill>
            <a:srgbClr val="99CCFF"/>
          </a:solidFill>
        </p:spPr>
        <p:txBody>
          <a:bodyPr/>
          <a:lstStyle/>
          <a:p>
            <a:pPr eaLnBrk="1" hangingPunct="1"/>
            <a:r>
              <a:rPr lang="en-US" sz="2200" dirty="0" smtClean="0"/>
              <a:t>NYS Household Credit chart for a single person who CANNOT be claimed on another taxpayer’s federal (IRS) income tax return</a:t>
            </a:r>
          </a:p>
        </p:txBody>
      </p:sp>
      <p:pic>
        <p:nvPicPr>
          <p:cNvPr id="53251" name="Picture 4"/>
          <p:cNvPicPr>
            <a:picLocks noChangeAspect="1" noChangeArrowheads="1"/>
          </p:cNvPicPr>
          <p:nvPr/>
        </p:nvPicPr>
        <p:blipFill>
          <a:blip r:embed="rId2" cstate="print"/>
          <a:srcRect/>
          <a:stretch>
            <a:fillRect/>
          </a:stretch>
        </p:blipFill>
        <p:spPr bwMode="auto">
          <a:xfrm>
            <a:off x="0" y="1066800"/>
            <a:ext cx="8991600" cy="5334000"/>
          </a:xfrm>
          <a:prstGeom prst="rect">
            <a:avLst/>
          </a:prstGeom>
          <a:noFill/>
          <a:ln w="9525">
            <a:noFill/>
            <a:miter lim="800000"/>
            <a:headEnd/>
            <a:tailEnd/>
          </a:ln>
        </p:spPr>
      </p:pic>
      <p:sp>
        <p:nvSpPr>
          <p:cNvPr id="4" name="Oval 4"/>
          <p:cNvSpPr>
            <a:spLocks noChangeArrowheads="1"/>
          </p:cNvSpPr>
          <p:nvPr/>
        </p:nvSpPr>
        <p:spPr bwMode="auto">
          <a:xfrm>
            <a:off x="914400" y="4114800"/>
            <a:ext cx="41148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252413"/>
            <a:ext cx="9144000" cy="457200"/>
          </a:xfrm>
          <a:prstGeom prst="rect">
            <a:avLst/>
          </a:prstGeom>
          <a:solidFill>
            <a:srgbClr val="99CCFF"/>
          </a:solidFill>
          <a:ln w="9525">
            <a:noFill/>
            <a:miter lim="800000"/>
            <a:headEnd/>
            <a:tailEnd/>
          </a:ln>
        </p:spPr>
        <p:txBody>
          <a:bodyPr>
            <a:spAutoFit/>
          </a:bodyPr>
          <a:lstStyle/>
          <a:p>
            <a:pPr algn="ctr"/>
            <a:r>
              <a:rPr lang="en-US" b="1" i="0" dirty="0" smtClean="0">
                <a:solidFill>
                  <a:srgbClr val="000066"/>
                </a:solidFill>
              </a:rPr>
              <a:t>Sales and use tax – Do not leave blank </a:t>
            </a:r>
            <a:r>
              <a:rPr lang="en-US" sz="2000" b="1" i="0" dirty="0" smtClean="0">
                <a:solidFill>
                  <a:schemeClr val="tx1"/>
                </a:solidFill>
              </a:rPr>
              <a:t> </a:t>
            </a:r>
            <a:endParaRPr lang="en-US" sz="3200" b="1" i="0" dirty="0">
              <a:solidFill>
                <a:schemeClr val="tx1"/>
              </a:solidFill>
            </a:endParaRPr>
          </a:p>
        </p:txBody>
      </p:sp>
      <p:sp>
        <p:nvSpPr>
          <p:cNvPr id="54275" name="Rectangle 3"/>
          <p:cNvSpPr>
            <a:spLocks noGrp="1" noChangeArrowheads="1"/>
          </p:cNvSpPr>
          <p:nvPr>
            <p:ph idx="1"/>
          </p:nvPr>
        </p:nvSpPr>
        <p:spPr>
          <a:xfrm>
            <a:off x="457200" y="1600200"/>
            <a:ext cx="7772400" cy="4114800"/>
          </a:xfrm>
        </p:spPr>
        <p:txBody>
          <a:bodyPr/>
          <a:lstStyle/>
          <a:p>
            <a:pPr eaLnBrk="1" hangingPunct="1"/>
            <a:endParaRPr lang="en-US" dirty="0" smtClean="0"/>
          </a:p>
        </p:txBody>
      </p:sp>
      <p:pic>
        <p:nvPicPr>
          <p:cNvPr id="22530" name="Picture 2"/>
          <p:cNvPicPr>
            <a:picLocks noChangeAspect="1" noChangeArrowheads="1"/>
          </p:cNvPicPr>
          <p:nvPr/>
        </p:nvPicPr>
        <p:blipFill>
          <a:blip r:embed="rId2" cstate="print"/>
          <a:srcRect/>
          <a:stretch>
            <a:fillRect/>
          </a:stretch>
        </p:blipFill>
        <p:spPr bwMode="auto">
          <a:xfrm>
            <a:off x="0" y="685800"/>
            <a:ext cx="9144000" cy="5791200"/>
          </a:xfrm>
          <a:prstGeom prst="rect">
            <a:avLst/>
          </a:prstGeom>
          <a:noFill/>
          <a:ln w="9525">
            <a:noFill/>
            <a:miter lim="800000"/>
            <a:headEnd/>
            <a:tailEnd/>
          </a:ln>
        </p:spPr>
      </p:pic>
      <p:sp>
        <p:nvSpPr>
          <p:cNvPr id="8" name="Oval 4"/>
          <p:cNvSpPr>
            <a:spLocks noChangeArrowheads="1"/>
          </p:cNvSpPr>
          <p:nvPr/>
        </p:nvSpPr>
        <p:spPr bwMode="auto">
          <a:xfrm>
            <a:off x="2514600" y="4343400"/>
            <a:ext cx="4114800" cy="457200"/>
          </a:xfrm>
          <a:prstGeom prst="ellipse">
            <a:avLst/>
          </a:prstGeom>
          <a:noFill/>
          <a:ln w="38100" cap="sq">
            <a:solidFill>
              <a:srgbClr val="0033CC"/>
            </a:solidFill>
            <a:round/>
            <a:headEnd type="none" w="sm" len="sm"/>
            <a:tailEnd type="none" w="sm" len="sm"/>
          </a:ln>
        </p:spPr>
        <p:txBody>
          <a:bodyPr wrap="none" anchor="ctr"/>
          <a:lstStyle/>
          <a:p>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6200" y="228600"/>
            <a:ext cx="9067800" cy="381000"/>
          </a:xfrm>
          <a:solidFill>
            <a:schemeClr val="accent1"/>
          </a:solidFill>
          <a:ln>
            <a:solidFill>
              <a:schemeClr val="accent1"/>
            </a:solidFill>
          </a:ln>
        </p:spPr>
        <p:txBody>
          <a:bodyPr/>
          <a:lstStyle/>
          <a:p>
            <a:r>
              <a:rPr lang="en-US" sz="2400" dirty="0" smtClean="0"/>
              <a:t>Note: Line 46 - Enter New York tax Withholding Tax </a:t>
            </a:r>
          </a:p>
        </p:txBody>
      </p:sp>
      <p:sp>
        <p:nvSpPr>
          <p:cNvPr id="55299" name="Content Placeholder 2"/>
          <p:cNvSpPr>
            <a:spLocks noGrp="1"/>
          </p:cNvSpPr>
          <p:nvPr>
            <p:ph idx="1"/>
          </p:nvPr>
        </p:nvSpPr>
        <p:spPr/>
        <p:txBody>
          <a:bodyPr/>
          <a:lstStyle/>
          <a:p>
            <a:endParaRPr lang="en-US" dirty="0" smtClean="0"/>
          </a:p>
        </p:txBody>
      </p:sp>
      <p:pic>
        <p:nvPicPr>
          <p:cNvPr id="55300" name="Picture 6"/>
          <p:cNvPicPr>
            <a:picLocks noChangeAspect="1" noChangeArrowheads="1"/>
          </p:cNvPicPr>
          <p:nvPr/>
        </p:nvPicPr>
        <p:blipFill>
          <a:blip r:embed="rId2" cstate="print"/>
          <a:srcRect/>
          <a:stretch>
            <a:fillRect/>
          </a:stretch>
        </p:blipFill>
        <p:spPr bwMode="auto">
          <a:xfrm>
            <a:off x="152400" y="957263"/>
            <a:ext cx="8839200" cy="5291137"/>
          </a:xfrm>
          <a:prstGeom prst="rect">
            <a:avLst/>
          </a:prstGeom>
          <a:noFill/>
          <a:ln w="9525">
            <a:noFill/>
            <a:miter lim="800000"/>
            <a:headEnd/>
            <a:tailEnd/>
          </a:ln>
        </p:spPr>
      </p:pic>
      <p:sp>
        <p:nvSpPr>
          <p:cNvPr id="5" name="Text Box 2"/>
          <p:cNvSpPr txBox="1">
            <a:spLocks noChangeArrowheads="1"/>
          </p:cNvSpPr>
          <p:nvPr/>
        </p:nvSpPr>
        <p:spPr bwMode="auto">
          <a:xfrm>
            <a:off x="0" y="252413"/>
            <a:ext cx="9144000" cy="461665"/>
          </a:xfrm>
          <a:prstGeom prst="rect">
            <a:avLst/>
          </a:prstGeom>
          <a:solidFill>
            <a:srgbClr val="99CCFF"/>
          </a:solidFill>
          <a:ln w="9525">
            <a:noFill/>
            <a:miter lim="800000"/>
            <a:headEnd/>
            <a:tailEnd/>
          </a:ln>
        </p:spPr>
        <p:txBody>
          <a:bodyPr>
            <a:spAutoFit/>
          </a:bodyPr>
          <a:lstStyle/>
          <a:p>
            <a:pPr algn="ctr"/>
            <a:r>
              <a:rPr lang="en-US" b="1" i="0" dirty="0" smtClean="0">
                <a:solidFill>
                  <a:srgbClr val="000066"/>
                </a:solidFill>
              </a:rPr>
              <a:t>Line 46 - Enter New York Tax Withheld</a:t>
            </a:r>
            <a:endParaRPr lang="en-US" sz="3200" b="1" i="0" dirty="0">
              <a:solidFill>
                <a:srgbClr val="000066"/>
              </a:solidFill>
            </a:endParaRPr>
          </a:p>
        </p:txBody>
      </p:sp>
    </p:spTree>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152400"/>
            <a:ext cx="9144000" cy="762000"/>
          </a:xfrm>
          <a:solidFill>
            <a:srgbClr val="99CCFF"/>
          </a:solidFill>
        </p:spPr>
        <p:txBody>
          <a:bodyPr/>
          <a:lstStyle/>
          <a:p>
            <a:pPr algn="ctr" eaLnBrk="1" hangingPunct="1"/>
            <a:r>
              <a:rPr lang="en-US" sz="2800" dirty="0" smtClean="0"/>
              <a:t>Sign and Date NYS Income Tax Return</a:t>
            </a:r>
          </a:p>
        </p:txBody>
      </p:sp>
      <p:sp>
        <p:nvSpPr>
          <p:cNvPr id="56323" name="Rectangle 3"/>
          <p:cNvSpPr>
            <a:spLocks noGrp="1" noChangeArrowheads="1"/>
          </p:cNvSpPr>
          <p:nvPr>
            <p:ph type="body" idx="1"/>
          </p:nvPr>
        </p:nvSpPr>
        <p:spPr/>
        <p:txBody>
          <a:bodyPr/>
          <a:lstStyle/>
          <a:p>
            <a:pPr eaLnBrk="1" hangingPunct="1"/>
            <a:endParaRPr lang="en-US" dirty="0" smtClean="0"/>
          </a:p>
        </p:txBody>
      </p:sp>
      <p:pic>
        <p:nvPicPr>
          <p:cNvPr id="56324" name="Picture 8"/>
          <p:cNvPicPr>
            <a:picLocks noChangeAspect="1" noChangeArrowheads="1"/>
          </p:cNvPicPr>
          <p:nvPr/>
        </p:nvPicPr>
        <p:blipFill>
          <a:blip r:embed="rId2" cstate="print"/>
          <a:srcRect/>
          <a:stretch>
            <a:fillRect/>
          </a:stretch>
        </p:blipFill>
        <p:spPr bwMode="auto">
          <a:xfrm>
            <a:off x="466725" y="1847850"/>
            <a:ext cx="8210550" cy="3162300"/>
          </a:xfrm>
          <a:prstGeom prst="rect">
            <a:avLst/>
          </a:prstGeom>
          <a:noFill/>
          <a:ln w="9525">
            <a:noFill/>
            <a:miter lim="800000"/>
            <a:headEnd/>
            <a:tailEnd/>
          </a:ln>
        </p:spPr>
      </p:pic>
      <p:pic>
        <p:nvPicPr>
          <p:cNvPr id="56325" name="Picture 9"/>
          <p:cNvPicPr>
            <a:picLocks noChangeAspect="1" noChangeArrowheads="1"/>
          </p:cNvPicPr>
          <p:nvPr/>
        </p:nvPicPr>
        <p:blipFill>
          <a:blip r:embed="rId2" cstate="print"/>
          <a:srcRect/>
          <a:stretch>
            <a:fillRect/>
          </a:stretch>
        </p:blipFill>
        <p:spPr bwMode="auto">
          <a:xfrm>
            <a:off x="228600" y="914400"/>
            <a:ext cx="8915400" cy="5257800"/>
          </a:xfrm>
          <a:prstGeom prst="rect">
            <a:avLst/>
          </a:prstGeom>
          <a:noFill/>
          <a:ln w="9525">
            <a:noFill/>
            <a:miter lim="800000"/>
            <a:headEnd/>
            <a:tailEnd/>
          </a:ln>
        </p:spPr>
      </p:pic>
      <p:sp>
        <p:nvSpPr>
          <p:cNvPr id="10" name="TextBox 9"/>
          <p:cNvSpPr txBox="1"/>
          <p:nvPr/>
        </p:nvSpPr>
        <p:spPr>
          <a:xfrm>
            <a:off x="5867400" y="3657600"/>
            <a:ext cx="2590800" cy="1631950"/>
          </a:xfrm>
          <a:prstGeom prst="rect">
            <a:avLst/>
          </a:prstGeom>
          <a:noFill/>
        </p:spPr>
        <p:txBody>
          <a:bodyPr>
            <a:spAutoFit/>
          </a:bodyPr>
          <a:lstStyle/>
          <a:p>
            <a:pPr>
              <a:defRPr/>
            </a:pPr>
            <a:r>
              <a:rPr lang="en-US" sz="2000" b="1" dirty="0">
                <a:solidFill>
                  <a:schemeClr val="bg2"/>
                </a:solidFill>
                <a:latin typeface="Blackadder ITC" pitchFamily="82" charset="0"/>
              </a:rPr>
              <a:t>Kumar Dali  </a:t>
            </a:r>
          </a:p>
          <a:p>
            <a:pPr>
              <a:defRPr/>
            </a:pPr>
            <a:r>
              <a:rPr lang="en-US" sz="2000" b="1" dirty="0">
                <a:solidFill>
                  <a:schemeClr val="bg2"/>
                </a:solidFill>
                <a:latin typeface="+mj-lt"/>
              </a:rPr>
              <a:t>graduate student</a:t>
            </a:r>
          </a:p>
          <a:p>
            <a:pPr>
              <a:defRPr/>
            </a:pPr>
            <a:endParaRPr lang="en-US" sz="2000" b="1" dirty="0">
              <a:solidFill>
                <a:schemeClr val="bg2"/>
              </a:solidFill>
              <a:latin typeface="+mj-lt"/>
            </a:endParaRPr>
          </a:p>
          <a:p>
            <a:pPr>
              <a:defRPr/>
            </a:pPr>
            <a:endParaRPr lang="en-US" sz="2000" b="1" dirty="0">
              <a:solidFill>
                <a:schemeClr val="bg2"/>
              </a:solidFill>
              <a:latin typeface="+mj-lt"/>
            </a:endParaRPr>
          </a:p>
          <a:p>
            <a:pPr>
              <a:defRPr/>
            </a:pPr>
            <a:r>
              <a:rPr lang="en-US" sz="2000" b="1" dirty="0" smtClean="0">
                <a:solidFill>
                  <a:schemeClr val="bg2"/>
                </a:solidFill>
                <a:latin typeface="+mj-lt"/>
              </a:rPr>
              <a:t>2/28/11</a:t>
            </a:r>
            <a:endParaRPr lang="en-US" sz="2000" b="1" dirty="0">
              <a:solidFill>
                <a:schemeClr val="bg2"/>
              </a:solidFill>
              <a:latin typeface="Blackadder ITC" pitchFamily="82" charset="0"/>
            </a:endParaRPr>
          </a:p>
        </p:txBody>
      </p:sp>
      <p:sp>
        <p:nvSpPr>
          <p:cNvPr id="11" name="Oval 4"/>
          <p:cNvSpPr>
            <a:spLocks noChangeArrowheads="1"/>
          </p:cNvSpPr>
          <p:nvPr/>
        </p:nvSpPr>
        <p:spPr bwMode="auto">
          <a:xfrm>
            <a:off x="0" y="5791200"/>
            <a:ext cx="4114800" cy="457200"/>
          </a:xfrm>
          <a:prstGeom prst="ellipse">
            <a:avLst/>
          </a:prstGeom>
          <a:noFill/>
          <a:ln w="38100" cap="sq">
            <a:solidFill>
              <a:srgbClr val="0033CC"/>
            </a:solidFill>
            <a:round/>
            <a:headEnd type="none" w="sm" len="sm"/>
            <a:tailEnd type="none" w="sm" len="sm"/>
          </a:ln>
        </p:spPr>
        <p:txBody>
          <a:bodyPr wrap="none" anchor="ctr"/>
          <a:lstStyle/>
          <a:p>
            <a:endParaRPr lang="en-US" dirty="0">
              <a:solidFill>
                <a:srgbClr val="C00000"/>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9067800" cy="685800"/>
          </a:xfrm>
        </p:spPr>
        <p:txBody>
          <a:bodyPr/>
          <a:lstStyle/>
          <a:p>
            <a:pPr algn="ctr">
              <a:defRPr/>
            </a:pPr>
            <a:r>
              <a:rPr lang="en-US" sz="2800" u="sng" dirty="0" smtClean="0">
                <a:solidFill>
                  <a:schemeClr val="bg1">
                    <a:lumMod val="75000"/>
                  </a:schemeClr>
                </a:solidFill>
              </a:rPr>
              <a:t>Where to File NYS Income Tax Returns</a:t>
            </a:r>
            <a:endParaRPr lang="en-US" sz="2800" u="sng" dirty="0">
              <a:solidFill>
                <a:schemeClr val="bg1">
                  <a:lumMod val="75000"/>
                </a:schemeClr>
              </a:solidFill>
            </a:endParaRPr>
          </a:p>
        </p:txBody>
      </p:sp>
      <p:sp>
        <p:nvSpPr>
          <p:cNvPr id="57347" name="Content Placeholder 2"/>
          <p:cNvSpPr>
            <a:spLocks noGrp="1"/>
          </p:cNvSpPr>
          <p:nvPr>
            <p:ph idx="1"/>
          </p:nvPr>
        </p:nvSpPr>
        <p:spPr>
          <a:xfrm>
            <a:off x="304800" y="1524000"/>
            <a:ext cx="8610600" cy="4302125"/>
          </a:xfrm>
        </p:spPr>
        <p:txBody>
          <a:bodyPr/>
          <a:lstStyle/>
          <a:p>
            <a:r>
              <a:rPr lang="en-US" sz="2400" dirty="0" smtClean="0">
                <a:solidFill>
                  <a:schemeClr val="bg1"/>
                </a:solidFill>
              </a:rPr>
              <a:t>If enclosing a payment (check or money order), mail your NYS income tax return to:</a:t>
            </a:r>
          </a:p>
          <a:p>
            <a:pPr lvl="1"/>
            <a:r>
              <a:rPr lang="en-US" sz="2200" dirty="0" smtClean="0">
                <a:solidFill>
                  <a:schemeClr val="bg1"/>
                </a:solidFill>
              </a:rPr>
              <a:t>STATE PROCESSING CENTER</a:t>
            </a:r>
          </a:p>
          <a:p>
            <a:pPr lvl="1"/>
            <a:r>
              <a:rPr lang="en-US" sz="2200" dirty="0" smtClean="0">
                <a:solidFill>
                  <a:schemeClr val="bg1"/>
                </a:solidFill>
              </a:rPr>
              <a:t>PO BOX 15555</a:t>
            </a:r>
          </a:p>
          <a:p>
            <a:pPr lvl="1"/>
            <a:r>
              <a:rPr lang="en-US" sz="2200" dirty="0" smtClean="0">
                <a:solidFill>
                  <a:schemeClr val="bg1"/>
                </a:solidFill>
              </a:rPr>
              <a:t>ALBANY, NY 12212-5555</a:t>
            </a:r>
          </a:p>
          <a:p>
            <a:r>
              <a:rPr lang="en-US" sz="2400" dirty="0" smtClean="0">
                <a:solidFill>
                  <a:schemeClr val="bg1"/>
                </a:solidFill>
              </a:rPr>
              <a:t>If not enclosing a payment, mail your NYS income tax  return to:</a:t>
            </a:r>
          </a:p>
          <a:p>
            <a:pPr lvl="1"/>
            <a:r>
              <a:rPr lang="en-US" sz="2200" dirty="0" smtClean="0">
                <a:solidFill>
                  <a:schemeClr val="bg1"/>
                </a:solidFill>
              </a:rPr>
              <a:t>STATE PROCESSING CENTER</a:t>
            </a:r>
          </a:p>
          <a:p>
            <a:pPr lvl="1"/>
            <a:r>
              <a:rPr lang="en-US" sz="2200" dirty="0" smtClean="0">
                <a:solidFill>
                  <a:schemeClr val="bg1"/>
                </a:solidFill>
              </a:rPr>
              <a:t>PO BOX 61000</a:t>
            </a:r>
          </a:p>
          <a:p>
            <a:pPr lvl="1"/>
            <a:r>
              <a:rPr lang="en-US" sz="2200" dirty="0" smtClean="0">
                <a:solidFill>
                  <a:schemeClr val="bg1"/>
                </a:solidFill>
              </a:rPr>
              <a:t>ALBANY, NY 12261-0001</a:t>
            </a:r>
          </a:p>
        </p:txBody>
      </p:sp>
    </p:spTree>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2800" u="sng" dirty="0" smtClean="0"/>
              <a:t>NYS residents who earned income in other states</a:t>
            </a:r>
          </a:p>
        </p:txBody>
      </p:sp>
      <p:sp>
        <p:nvSpPr>
          <p:cNvPr id="58371" name="Content Placeholder 2"/>
          <p:cNvSpPr>
            <a:spLocks noGrp="1"/>
          </p:cNvSpPr>
          <p:nvPr>
            <p:ph idx="1"/>
          </p:nvPr>
        </p:nvSpPr>
        <p:spPr>
          <a:xfrm>
            <a:off x="228600" y="1066800"/>
            <a:ext cx="8610600" cy="4606925"/>
          </a:xfrm>
        </p:spPr>
        <p:txBody>
          <a:bodyPr/>
          <a:lstStyle/>
          <a:p>
            <a:r>
              <a:rPr lang="en-US" sz="2400" dirty="0" smtClean="0">
                <a:solidFill>
                  <a:srgbClr val="000099"/>
                </a:solidFill>
              </a:rPr>
              <a:t>If you are a New York State resident for income tax purposes, your </a:t>
            </a:r>
            <a:r>
              <a:rPr lang="en-US" sz="2400" b="1" dirty="0" smtClean="0">
                <a:solidFill>
                  <a:srgbClr val="000099"/>
                </a:solidFill>
              </a:rPr>
              <a:t>total income</a:t>
            </a:r>
            <a:r>
              <a:rPr lang="en-US" sz="2400" dirty="0" smtClean="0">
                <a:solidFill>
                  <a:srgbClr val="000099"/>
                </a:solidFill>
              </a:rPr>
              <a:t>, as reported to the IRS on your federal income tax return, is reported on your NYS resident income tax return. </a:t>
            </a:r>
          </a:p>
          <a:p>
            <a:r>
              <a:rPr lang="en-US" sz="2400" dirty="0" smtClean="0">
                <a:solidFill>
                  <a:srgbClr val="000099"/>
                </a:solidFill>
              </a:rPr>
              <a:t>However, if you are required to pay taxes to other states, you may be entitled to claim a resident tax credit by completing the other state’s income tax return first and then completing Form </a:t>
            </a:r>
            <a:r>
              <a:rPr lang="en-US" sz="2400" i="1" u="sng" dirty="0" smtClean="0">
                <a:solidFill>
                  <a:srgbClr val="000099"/>
                </a:solidFill>
              </a:rPr>
              <a:t>IT-112R, NYS Resident Tax Credit</a:t>
            </a:r>
            <a:r>
              <a:rPr lang="en-US" sz="2400" i="1" dirty="0" smtClean="0">
                <a:solidFill>
                  <a:srgbClr val="000099"/>
                </a:solidFill>
              </a:rPr>
              <a:t>. </a:t>
            </a:r>
          </a:p>
          <a:p>
            <a:r>
              <a:rPr lang="en-US" sz="2400" dirty="0" smtClean="0">
                <a:solidFill>
                  <a:srgbClr val="000099"/>
                </a:solidFill>
              </a:rPr>
              <a:t>You cannot use the short form (Form IT-150) if you are claiming  the resident tax credit. The credit you calculate is entered on line 41 of Form IT-201.  You must attach Form IT-112R  to Form IT-201 and Form IT-201-ATT. </a:t>
            </a:r>
          </a:p>
        </p:txBody>
      </p:sp>
    </p:spTree>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0" y="457200"/>
            <a:ext cx="8839200" cy="685800"/>
          </a:xfrm>
        </p:spPr>
        <p:txBody>
          <a:bodyPr/>
          <a:lstStyle/>
          <a:p>
            <a:pPr algn="ctr"/>
            <a:r>
              <a:rPr lang="en-US" sz="3200" u="sng" dirty="0" smtClean="0"/>
              <a:t>General Guidelines</a:t>
            </a:r>
            <a:r>
              <a:rPr lang="en-US" sz="3200" b="0" dirty="0" smtClean="0">
                <a:solidFill>
                  <a:srgbClr val="00B050"/>
                </a:solidFill>
              </a:rPr>
              <a:t> </a:t>
            </a:r>
            <a:endParaRPr lang="en-US" sz="3200" dirty="0" smtClean="0">
              <a:solidFill>
                <a:srgbClr val="00B050"/>
              </a:solidFill>
            </a:endParaRPr>
          </a:p>
        </p:txBody>
      </p:sp>
      <p:sp>
        <p:nvSpPr>
          <p:cNvPr id="59395" name="Content Placeholder 2"/>
          <p:cNvSpPr>
            <a:spLocks noGrp="1"/>
          </p:cNvSpPr>
          <p:nvPr>
            <p:ph idx="1"/>
          </p:nvPr>
        </p:nvSpPr>
        <p:spPr>
          <a:xfrm>
            <a:off x="228600" y="1676400"/>
            <a:ext cx="8915400" cy="4302125"/>
          </a:xfrm>
        </p:spPr>
        <p:txBody>
          <a:bodyPr anchor="ctr"/>
          <a:lstStyle/>
          <a:p>
            <a:r>
              <a:rPr lang="en-US" sz="2400" dirty="0" smtClean="0">
                <a:solidFill>
                  <a:schemeClr val="bg1"/>
                </a:solidFill>
              </a:rPr>
              <a:t>DO NOT attach ANY of the federal (IRS) tax forms unless you carried on a trade or business in New York State for which special rules may apply.  </a:t>
            </a:r>
          </a:p>
          <a:p>
            <a:r>
              <a:rPr lang="en-US" sz="2400" dirty="0" smtClean="0">
                <a:solidFill>
                  <a:schemeClr val="bg1"/>
                </a:solidFill>
              </a:rPr>
              <a:t>DO NOT Send any Federal income tax returns to New York State.   </a:t>
            </a:r>
          </a:p>
          <a:p>
            <a:r>
              <a:rPr lang="en-US" sz="2400" dirty="0" smtClean="0">
                <a:solidFill>
                  <a:schemeClr val="bg1"/>
                </a:solidFill>
              </a:rPr>
              <a:t>Do NOT send any copies of Forms W-2 or 1042-S to New York State.</a:t>
            </a:r>
          </a:p>
          <a:p>
            <a:r>
              <a:rPr lang="en-US" sz="2400" dirty="0" smtClean="0">
                <a:solidFill>
                  <a:schemeClr val="bg1"/>
                </a:solidFill>
              </a:rPr>
              <a:t>DO NOT send any other federal forms to New York State.</a:t>
            </a:r>
          </a:p>
          <a:p>
            <a:endParaRPr lang="en-US" dirty="0" smtClean="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228600" y="2133600"/>
            <a:ext cx="8686800" cy="2743200"/>
          </a:xfrm>
        </p:spPr>
        <p:txBody>
          <a:bodyPr/>
          <a:lstStyle/>
          <a:p>
            <a:pPr eaLnBrk="1" hangingPunct="1"/>
            <a:r>
              <a:rPr lang="en-US" sz="2400" dirty="0" smtClean="0">
                <a:solidFill>
                  <a:schemeClr val="bg1"/>
                </a:solidFill>
              </a:rPr>
              <a:t>If you are NOT a full-time undergraduate student and your  domicile (permanent home) is NOT New York State, but you maintained a permanent place of abode (on-campus or off-campus apartment/house) for more than eleven months during the calendar year 2010 AND spent more than 183 days in New York, you are a New York State resident for personal income tax purposes.    </a:t>
            </a:r>
          </a:p>
        </p:txBody>
      </p:sp>
    </p:spTree>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533400"/>
            <a:ext cx="8229600" cy="838200"/>
          </a:xfrm>
        </p:spPr>
        <p:txBody>
          <a:bodyPr/>
          <a:lstStyle/>
          <a:p>
            <a:pPr algn="ctr"/>
            <a:r>
              <a:rPr lang="en-US" sz="2800" u="sng" dirty="0" smtClean="0"/>
              <a:t>Due Date of NYS Income Tax Return</a:t>
            </a:r>
          </a:p>
        </p:txBody>
      </p:sp>
      <p:sp>
        <p:nvSpPr>
          <p:cNvPr id="60419" name="Content Placeholder 2"/>
          <p:cNvSpPr>
            <a:spLocks noGrp="1"/>
          </p:cNvSpPr>
          <p:nvPr>
            <p:ph idx="1"/>
          </p:nvPr>
        </p:nvSpPr>
        <p:spPr>
          <a:xfrm>
            <a:off x="304800" y="1981200"/>
            <a:ext cx="8458200" cy="1828800"/>
          </a:xfrm>
        </p:spPr>
        <p:txBody>
          <a:bodyPr/>
          <a:lstStyle/>
          <a:p>
            <a:r>
              <a:rPr lang="en-US" sz="2400" dirty="0" smtClean="0">
                <a:solidFill>
                  <a:schemeClr val="bg1"/>
                </a:solidFill>
              </a:rPr>
              <a:t>Filing due dates for your 2010 NYS Income Tax Return</a:t>
            </a:r>
          </a:p>
          <a:p>
            <a:pPr lvl="1"/>
            <a:r>
              <a:rPr lang="en-US" sz="2400" dirty="0" smtClean="0">
                <a:solidFill>
                  <a:schemeClr val="bg1"/>
                </a:solidFill>
              </a:rPr>
              <a:t>Income tax return:  April 18, 2011 </a:t>
            </a:r>
          </a:p>
          <a:p>
            <a:pPr lvl="1"/>
            <a:r>
              <a:rPr lang="en-US" sz="2400" dirty="0" smtClean="0">
                <a:solidFill>
                  <a:schemeClr val="bg1"/>
                </a:solidFill>
              </a:rPr>
              <a:t>Request for extension of time to file:  April 18, 2011</a:t>
            </a:r>
          </a:p>
          <a:p>
            <a:pPr lvl="1"/>
            <a:endParaRPr lang="en-US" sz="2400" dirty="0" smtClean="0">
              <a:solidFill>
                <a:schemeClr val="bg1"/>
              </a:solidFill>
            </a:endParaRPr>
          </a:p>
          <a:p>
            <a:pPr lvl="1"/>
            <a:r>
              <a:rPr lang="en-US" sz="2400" dirty="0" smtClean="0">
                <a:solidFill>
                  <a:schemeClr val="bg1"/>
                </a:solidFill>
              </a:rPr>
              <a:t>Note: There are limited circumstances under which   nonresident aliens filing as a NYS nonresident can file on June 15, 2011 and enter code E-4 on Form IT-203.  </a:t>
            </a:r>
            <a:r>
              <a:rPr lang="en-US" sz="2400" b="1" dirty="0" smtClean="0">
                <a:solidFill>
                  <a:srgbClr val="C00000"/>
                </a:solidFill>
              </a:rPr>
              <a:t>This is only possible if the IRS (federal government) allows you to file your 1040NR or 1040NR-EZ on June 15, 2011. </a:t>
            </a:r>
          </a:p>
        </p:txBody>
      </p:sp>
    </p:spTree>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533400"/>
            <a:ext cx="8839200" cy="685800"/>
          </a:xfrm>
        </p:spPr>
        <p:txBody>
          <a:bodyPr/>
          <a:lstStyle/>
          <a:p>
            <a:pPr algn="ctr" eaLnBrk="1" hangingPunct="1"/>
            <a:r>
              <a:rPr lang="en-US" sz="3200" u="sng" dirty="0" smtClean="0"/>
              <a:t>Extensions</a:t>
            </a:r>
          </a:p>
        </p:txBody>
      </p:sp>
      <p:sp>
        <p:nvSpPr>
          <p:cNvPr id="61443" name="Rectangle 3"/>
          <p:cNvSpPr>
            <a:spLocks noGrp="1" noChangeArrowheads="1"/>
          </p:cNvSpPr>
          <p:nvPr>
            <p:ph type="body" idx="1"/>
          </p:nvPr>
        </p:nvSpPr>
        <p:spPr>
          <a:xfrm>
            <a:off x="304800" y="1828800"/>
            <a:ext cx="8839200" cy="4419600"/>
          </a:xfrm>
        </p:spPr>
        <p:txBody>
          <a:bodyPr/>
          <a:lstStyle/>
          <a:p>
            <a:pPr eaLnBrk="1" hangingPunct="1">
              <a:lnSpc>
                <a:spcPct val="80000"/>
              </a:lnSpc>
            </a:pPr>
            <a:r>
              <a:rPr lang="en-US" sz="2400" dirty="0" smtClean="0">
                <a:solidFill>
                  <a:schemeClr val="bg1"/>
                </a:solidFill>
              </a:rPr>
              <a:t>Form IT-370 will extend the due date for 6 months</a:t>
            </a:r>
          </a:p>
          <a:p>
            <a:pPr eaLnBrk="1" hangingPunct="1">
              <a:lnSpc>
                <a:spcPct val="80000"/>
              </a:lnSpc>
            </a:pPr>
            <a:r>
              <a:rPr lang="en-US" sz="2400" dirty="0" smtClean="0">
                <a:solidFill>
                  <a:schemeClr val="bg1"/>
                </a:solidFill>
              </a:rPr>
              <a:t>You can file Form IT-370 on-line on @ www.tax.ny.gov.  </a:t>
            </a:r>
          </a:p>
          <a:p>
            <a:pPr eaLnBrk="1" hangingPunct="1">
              <a:lnSpc>
                <a:spcPct val="80000"/>
              </a:lnSpc>
            </a:pPr>
            <a:r>
              <a:rPr lang="en-US" sz="2400" dirty="0" smtClean="0">
                <a:solidFill>
                  <a:schemeClr val="bg1"/>
                </a:solidFill>
              </a:rPr>
              <a:t>Your NYS Income Tax Return must be filed by April 18,2011.</a:t>
            </a:r>
          </a:p>
          <a:p>
            <a:pPr eaLnBrk="1" hangingPunct="1">
              <a:lnSpc>
                <a:spcPct val="80000"/>
              </a:lnSpc>
            </a:pPr>
            <a:r>
              <a:rPr lang="en-US" sz="2400" dirty="0" smtClean="0">
                <a:solidFill>
                  <a:schemeClr val="bg1"/>
                </a:solidFill>
              </a:rPr>
              <a:t>If you owe income tax to New York, your tax payment is also due by April 18, 2011.</a:t>
            </a:r>
            <a:endParaRPr lang="en-US" sz="2300" dirty="0" smtClean="0">
              <a:solidFill>
                <a:schemeClr val="bg1"/>
              </a:solidFill>
            </a:endParaRPr>
          </a:p>
        </p:txBody>
      </p:sp>
    </p:spTree>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533400"/>
            <a:ext cx="8839200" cy="588963"/>
          </a:xfrm>
        </p:spPr>
        <p:txBody>
          <a:bodyPr/>
          <a:lstStyle/>
          <a:p>
            <a:pPr algn="ctr" eaLnBrk="1" hangingPunct="1"/>
            <a:r>
              <a:rPr lang="en-US" sz="3200" u="sng" dirty="0" smtClean="0"/>
              <a:t>Income Tax Filing Tips</a:t>
            </a:r>
            <a:r>
              <a:rPr lang="en-US" sz="3200" dirty="0" smtClean="0"/>
              <a:t> </a:t>
            </a:r>
          </a:p>
        </p:txBody>
      </p:sp>
      <p:sp>
        <p:nvSpPr>
          <p:cNvPr id="62467" name="Rectangle 3"/>
          <p:cNvSpPr>
            <a:spLocks noGrp="1" noChangeArrowheads="1"/>
          </p:cNvSpPr>
          <p:nvPr>
            <p:ph type="body" idx="1"/>
          </p:nvPr>
        </p:nvSpPr>
        <p:spPr>
          <a:xfrm>
            <a:off x="304800" y="1828800"/>
            <a:ext cx="8839200" cy="4114800"/>
          </a:xfrm>
        </p:spPr>
        <p:txBody>
          <a:bodyPr/>
          <a:lstStyle/>
          <a:p>
            <a:pPr eaLnBrk="1" hangingPunct="1"/>
            <a:r>
              <a:rPr lang="en-US" sz="3200" dirty="0" smtClean="0">
                <a:solidFill>
                  <a:schemeClr val="bg1"/>
                </a:solidFill>
              </a:rPr>
              <a:t>Remember to:</a:t>
            </a:r>
          </a:p>
          <a:p>
            <a:pPr lvl="1" eaLnBrk="1" hangingPunct="1"/>
            <a:r>
              <a:rPr lang="en-US" sz="2800" dirty="0" smtClean="0">
                <a:solidFill>
                  <a:schemeClr val="bg1"/>
                </a:solidFill>
              </a:rPr>
              <a:t>Sign your income tax return.</a:t>
            </a:r>
          </a:p>
          <a:p>
            <a:pPr lvl="1" eaLnBrk="1" hangingPunct="1"/>
            <a:r>
              <a:rPr lang="en-US" sz="2800" dirty="0" smtClean="0">
                <a:solidFill>
                  <a:schemeClr val="bg1"/>
                </a:solidFill>
              </a:rPr>
              <a:t>Enter your Social Security Number on your income tax return. </a:t>
            </a:r>
          </a:p>
          <a:p>
            <a:pPr lvl="1" eaLnBrk="1" hangingPunct="1"/>
            <a:r>
              <a:rPr lang="en-US" sz="2800" dirty="0" smtClean="0">
                <a:solidFill>
                  <a:schemeClr val="bg1"/>
                </a:solidFill>
              </a:rPr>
              <a:t>Complete Form IT-2 using your Form W-2 information and attach Form IT-2.</a:t>
            </a:r>
          </a:p>
        </p:txBody>
      </p:sp>
    </p:spTree>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533400" y="1219200"/>
            <a:ext cx="7772400" cy="1470025"/>
          </a:xfrm>
        </p:spPr>
        <p:txBody>
          <a:bodyPr/>
          <a:lstStyle/>
          <a:p>
            <a:pPr algn="ctr" eaLnBrk="1" hangingPunct="1"/>
            <a:r>
              <a:rPr lang="en-US" sz="4000" dirty="0" smtClean="0"/>
              <a:t>Free Tax Information</a:t>
            </a:r>
            <a:br>
              <a:rPr lang="en-US" sz="4000" dirty="0" smtClean="0"/>
            </a:br>
            <a:r>
              <a:rPr lang="en-US" sz="4000" dirty="0" smtClean="0"/>
              <a:t>518-457-5181</a:t>
            </a:r>
            <a:br>
              <a:rPr lang="en-US" sz="4000" dirty="0" smtClean="0"/>
            </a:br>
            <a:r>
              <a:rPr lang="en-US" sz="2000" dirty="0" smtClean="0"/>
              <a:t>(foreign language assistance is available)</a:t>
            </a:r>
          </a:p>
        </p:txBody>
      </p:sp>
      <p:sp>
        <p:nvSpPr>
          <p:cNvPr id="63491" name="Rectangle 3"/>
          <p:cNvSpPr>
            <a:spLocks noGrp="1" noChangeArrowheads="1"/>
          </p:cNvSpPr>
          <p:nvPr>
            <p:ph type="subTitle" idx="1"/>
          </p:nvPr>
        </p:nvSpPr>
        <p:spPr>
          <a:xfrm>
            <a:off x="1219200" y="4114800"/>
            <a:ext cx="6400800" cy="1752600"/>
          </a:xfrm>
        </p:spPr>
        <p:txBody>
          <a:bodyPr/>
          <a:lstStyle/>
          <a:p>
            <a:pPr eaLnBrk="1" hangingPunct="1"/>
            <a:r>
              <a:rPr lang="en-US" sz="3200" b="1" i="1" dirty="0" smtClean="0">
                <a:solidFill>
                  <a:srgbClr val="000099"/>
                </a:solidFill>
              </a:rPr>
              <a:t>VISIT OUR WEB SITE www.tax.ny.gov</a:t>
            </a:r>
          </a:p>
        </p:txBody>
      </p:sp>
    </p:spTree>
  </p:cSld>
  <p:clrMapOvr>
    <a:overrideClrMapping bg1="dk2" tx1="lt1" bg2="dk1" tx2="lt2" accent1="accent1" accent2="accent2" accent3="accent3" accent4="accent4" accent5="accent5" accent6="accent6" hlink="hlink" folHlink="folHlink"/>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idx="4294967295"/>
          </p:nvPr>
        </p:nvSpPr>
        <p:spPr>
          <a:xfrm>
            <a:off x="762000" y="4191000"/>
            <a:ext cx="7569200" cy="914400"/>
          </a:xfrm>
        </p:spPr>
        <p:txBody>
          <a:bodyPr/>
          <a:lstStyle/>
          <a:p>
            <a:pPr eaLnBrk="1" hangingPunct="1"/>
            <a:r>
              <a:rPr lang="en-US" sz="2000" i="1" dirty="0" smtClean="0">
                <a:solidFill>
                  <a:schemeClr val="bg1"/>
                </a:solidFill>
              </a:rPr>
              <a:t>The material included in this slide show is intended only to highlight NYS tax issues </a:t>
            </a:r>
            <a:r>
              <a:rPr lang="en-US" sz="2400" i="1" dirty="0" smtClean="0">
                <a:solidFill>
                  <a:schemeClr val="bg1"/>
                </a:solidFill>
              </a:rPr>
              <a:t>as of the date presented</a:t>
            </a:r>
            <a:r>
              <a:rPr lang="en-US" sz="2000" i="1" dirty="0" smtClean="0">
                <a:solidFill>
                  <a:schemeClr val="bg1"/>
                </a:solidFill>
              </a:rPr>
              <a:t>.  For more comprehensive information, please refer to our        TSB-M’s, forms, instructions and publications.</a:t>
            </a:r>
          </a:p>
        </p:txBody>
      </p:sp>
      <p:sp>
        <p:nvSpPr>
          <p:cNvPr id="64515" name="Text Box 3"/>
          <p:cNvSpPr txBox="1">
            <a:spLocks noChangeArrowheads="1"/>
          </p:cNvSpPr>
          <p:nvPr/>
        </p:nvSpPr>
        <p:spPr bwMode="auto">
          <a:xfrm>
            <a:off x="2590800" y="2590800"/>
            <a:ext cx="3529013" cy="914400"/>
          </a:xfrm>
          <a:prstGeom prst="rect">
            <a:avLst/>
          </a:prstGeom>
          <a:noFill/>
          <a:ln w="12700">
            <a:noFill/>
            <a:miter lim="800000"/>
            <a:headEnd type="none" w="sm" len="sm"/>
            <a:tailEnd type="none" w="sm" len="sm"/>
          </a:ln>
        </p:spPr>
        <p:txBody>
          <a:bodyPr wrap="none">
            <a:spAutoFit/>
          </a:bodyPr>
          <a:lstStyle/>
          <a:p>
            <a:r>
              <a:rPr lang="en-US" sz="5400" b="1" dirty="0">
                <a:solidFill>
                  <a:srgbClr val="000066"/>
                </a:solidFill>
                <a:latin typeface="Arial Narrow" pitchFamily="34" charset="0"/>
              </a:rPr>
              <a:t>THANK YOU</a:t>
            </a:r>
          </a:p>
        </p:txBody>
      </p:sp>
      <p:sp>
        <p:nvSpPr>
          <p:cNvPr id="64516" name="Text Box 4"/>
          <p:cNvSpPr txBox="1">
            <a:spLocks noChangeArrowheads="1"/>
          </p:cNvSpPr>
          <p:nvPr/>
        </p:nvSpPr>
        <p:spPr bwMode="auto">
          <a:xfrm>
            <a:off x="2438400" y="1143000"/>
            <a:ext cx="4244975" cy="1006475"/>
          </a:xfrm>
          <a:prstGeom prst="rect">
            <a:avLst/>
          </a:prstGeom>
          <a:noFill/>
          <a:ln w="12700">
            <a:noFill/>
            <a:miter lim="800000"/>
            <a:headEnd type="none" w="sm" len="sm"/>
            <a:tailEnd type="none" w="sm" len="sm"/>
          </a:ln>
        </p:spPr>
        <p:txBody>
          <a:bodyPr wrap="none">
            <a:spAutoFit/>
          </a:bodyPr>
          <a:lstStyle/>
          <a:p>
            <a:pPr algn="ctr"/>
            <a:r>
              <a:rPr lang="en-US" sz="6000" b="1" dirty="0">
                <a:solidFill>
                  <a:srgbClr val="000066"/>
                </a:solidFill>
                <a:latin typeface="Arial Narrow" pitchFamily="34" charset="0"/>
              </a:rPr>
              <a:t>QUESTIONS?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43074"/>
                                        </p:tgtEl>
                                        <p:attrNameLst>
                                          <p:attrName>style.visibility</p:attrName>
                                        </p:attrNameLst>
                                      </p:cBhvr>
                                      <p:to>
                                        <p:strVal val="visible"/>
                                      </p:to>
                                    </p:set>
                                    <p:anim calcmode="lin" valueType="num">
                                      <p:cBhvr>
                                        <p:cTn id="7" dur="1000" fill="hold"/>
                                        <p:tgtEl>
                                          <p:spTgt spid="643074"/>
                                        </p:tgtEl>
                                        <p:attrNameLst>
                                          <p:attrName>ppt_w</p:attrName>
                                        </p:attrNameLst>
                                      </p:cBhvr>
                                      <p:tavLst>
                                        <p:tav tm="0">
                                          <p:val>
                                            <p:strVal val="#ppt_w*0.70"/>
                                          </p:val>
                                        </p:tav>
                                        <p:tav tm="100000">
                                          <p:val>
                                            <p:strVal val="#ppt_w"/>
                                          </p:val>
                                        </p:tav>
                                      </p:tavLst>
                                    </p:anim>
                                    <p:anim calcmode="lin" valueType="num">
                                      <p:cBhvr>
                                        <p:cTn id="8" dur="1000" fill="hold"/>
                                        <p:tgtEl>
                                          <p:spTgt spid="643074"/>
                                        </p:tgtEl>
                                        <p:attrNameLst>
                                          <p:attrName>ppt_h</p:attrName>
                                        </p:attrNameLst>
                                      </p:cBhvr>
                                      <p:tavLst>
                                        <p:tav tm="0">
                                          <p:val>
                                            <p:strVal val="#ppt_h"/>
                                          </p:val>
                                        </p:tav>
                                        <p:tav tm="100000">
                                          <p:val>
                                            <p:strVal val="#ppt_h"/>
                                          </p:val>
                                        </p:tav>
                                      </p:tavLst>
                                    </p:anim>
                                    <p:animEffect transition="in" filter="fade">
                                      <p:cBhvr>
                                        <p:cTn id="9" dur="1000"/>
                                        <p:tgtEl>
                                          <p:spTgt spid="64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		</a:t>
            </a:r>
          </a:p>
        </p:txBody>
      </p:sp>
      <p:graphicFrame>
        <p:nvGraphicFramePr>
          <p:cNvPr id="4" name="Content Placeholder 3"/>
          <p:cNvGraphicFramePr>
            <a:graphicFrameLocks noGrp="1"/>
          </p:cNvGraphicFramePr>
          <p:nvPr>
            <p:ph idx="1"/>
          </p:nvPr>
        </p:nvGraphicFramePr>
        <p:xfrm>
          <a:off x="228600" y="1676400"/>
          <a:ext cx="8610600" cy="4576131"/>
        </p:xfrm>
        <a:graphic>
          <a:graphicData uri="http://schemas.openxmlformats.org/drawingml/2006/table">
            <a:tbl>
              <a:tblPr firstRow="1" bandRow="1">
                <a:tableStyleId>{073A0DAA-6AF3-43AB-8588-CEC1D06C72B9}</a:tableStyleId>
              </a:tblPr>
              <a:tblGrid>
                <a:gridCol w="7010400"/>
                <a:gridCol w="762000"/>
                <a:gridCol w="838200"/>
              </a:tblGrid>
              <a:tr h="743847">
                <a:tc>
                  <a:txBody>
                    <a:bodyPr/>
                    <a:lstStyle/>
                    <a:p>
                      <a:endParaRPr lang="en-US" sz="2400" dirty="0"/>
                    </a:p>
                  </a:txBody>
                  <a:tcPr>
                    <a:solidFill>
                      <a:schemeClr val="bg1"/>
                    </a:solidFill>
                  </a:tcPr>
                </a:tc>
                <a:tc>
                  <a:txBody>
                    <a:bodyPr/>
                    <a:lstStyle/>
                    <a:p>
                      <a:r>
                        <a:rPr lang="en-US" dirty="0" smtClean="0"/>
                        <a:t>Yes</a:t>
                      </a:r>
                      <a:endParaRPr lang="en-US" dirty="0"/>
                    </a:p>
                  </a:txBody>
                  <a:tcPr>
                    <a:solidFill>
                      <a:schemeClr val="bg1"/>
                    </a:solidFill>
                  </a:tcPr>
                </a:tc>
                <a:tc>
                  <a:txBody>
                    <a:bodyPr/>
                    <a:lstStyle/>
                    <a:p>
                      <a:r>
                        <a:rPr lang="en-US" dirty="0" smtClean="0"/>
                        <a:t>No</a:t>
                      </a:r>
                      <a:endParaRPr lang="en-US" dirty="0"/>
                    </a:p>
                  </a:txBody>
                  <a:tcPr>
                    <a:solidFill>
                      <a:schemeClr val="bg1"/>
                    </a:solidFill>
                  </a:tcPr>
                </a:tc>
              </a:tr>
              <a:tr h="773110">
                <a:tc>
                  <a:txBody>
                    <a:bodyPr/>
                    <a:lstStyle/>
                    <a:p>
                      <a:r>
                        <a:rPr lang="en-US" sz="2000" dirty="0" smtClean="0">
                          <a:solidFill>
                            <a:schemeClr val="bg1"/>
                          </a:solidFill>
                        </a:rPr>
                        <a:t>Did you live in an on-campus apartment or an apartment or house off campus in</a:t>
                      </a:r>
                      <a:r>
                        <a:rPr lang="en-US" sz="2000" baseline="0" dirty="0" smtClean="0">
                          <a:solidFill>
                            <a:schemeClr val="bg1"/>
                          </a:solidFill>
                        </a:rPr>
                        <a:t> NYS during the calendar year 2010</a:t>
                      </a:r>
                      <a:r>
                        <a:rPr lang="en-US" sz="2000" dirty="0" smtClean="0">
                          <a:solidFill>
                            <a:schemeClr val="bg1"/>
                          </a:solidFill>
                        </a:rPr>
                        <a:t>? </a:t>
                      </a:r>
                      <a:endParaRPr lang="en-US" sz="2000" dirty="0">
                        <a:solidFill>
                          <a:schemeClr val="bg1"/>
                        </a:solidFill>
                      </a:endParaRPr>
                    </a:p>
                  </a:txBody>
                  <a:tcPr/>
                </a:tc>
                <a:tc>
                  <a:txBody>
                    <a:bodyPr/>
                    <a:lstStyle/>
                    <a:p>
                      <a:endParaRPr lang="en-US" dirty="0"/>
                    </a:p>
                  </a:txBody>
                  <a:tcPr/>
                </a:tc>
                <a:tc>
                  <a:txBody>
                    <a:bodyPr/>
                    <a:lstStyle/>
                    <a:p>
                      <a:endParaRPr lang="en-US" dirty="0"/>
                    </a:p>
                  </a:txBody>
                  <a:tcPr/>
                </a:tc>
              </a:tr>
              <a:tr h="773110">
                <a:tc>
                  <a:txBody>
                    <a:bodyPr/>
                    <a:lstStyle/>
                    <a:p>
                      <a:r>
                        <a:rPr lang="en-US" sz="2000" dirty="0" smtClean="0">
                          <a:solidFill>
                            <a:schemeClr val="bg1"/>
                          </a:solidFill>
                        </a:rPr>
                        <a:t>If yes, did you maintain it (rent) for more than 11 months in the calendar year 2010?  </a:t>
                      </a:r>
                      <a:endParaRPr lang="en-US" sz="2000" dirty="0">
                        <a:solidFill>
                          <a:schemeClr val="bg1"/>
                        </a:solidFill>
                      </a:endParaRPr>
                    </a:p>
                  </a:txBody>
                  <a:tcPr/>
                </a:tc>
                <a:tc>
                  <a:txBody>
                    <a:bodyPr/>
                    <a:lstStyle/>
                    <a:p>
                      <a:endParaRPr lang="en-US" dirty="0"/>
                    </a:p>
                  </a:txBody>
                  <a:tcPr/>
                </a:tc>
                <a:tc>
                  <a:txBody>
                    <a:bodyPr/>
                    <a:lstStyle/>
                    <a:p>
                      <a:endParaRPr lang="en-US" dirty="0"/>
                    </a:p>
                  </a:txBody>
                  <a:tcPr/>
                </a:tc>
              </a:tr>
              <a:tr h="773110">
                <a:tc>
                  <a:txBody>
                    <a:bodyPr/>
                    <a:lstStyle/>
                    <a:p>
                      <a:r>
                        <a:rPr lang="en-US" sz="2000" dirty="0" smtClean="0">
                          <a:solidFill>
                            <a:schemeClr val="bg1"/>
                          </a:solidFill>
                        </a:rPr>
                        <a:t>Did you spend more than 183 days in New York State during the calendar year 2010?</a:t>
                      </a:r>
                      <a:endParaRPr lang="en-US" sz="2000" dirty="0">
                        <a:solidFill>
                          <a:schemeClr val="bg1"/>
                        </a:solidFill>
                      </a:endParaRPr>
                    </a:p>
                  </a:txBody>
                  <a:tcPr/>
                </a:tc>
                <a:tc>
                  <a:txBody>
                    <a:bodyPr/>
                    <a:lstStyle/>
                    <a:p>
                      <a:endParaRPr lang="en-US" dirty="0"/>
                    </a:p>
                  </a:txBody>
                  <a:tcPr/>
                </a:tc>
                <a:tc>
                  <a:txBody>
                    <a:bodyPr/>
                    <a:lstStyle/>
                    <a:p>
                      <a:endParaRPr lang="en-US" dirty="0"/>
                    </a:p>
                  </a:txBody>
                  <a:tcPr/>
                </a:tc>
              </a:tr>
              <a:tr h="343604">
                <a:tc>
                  <a:txBody>
                    <a:bodyPr/>
                    <a:lstStyle/>
                    <a:p>
                      <a:endParaRPr lang="en-US" sz="2000" dirty="0">
                        <a:solidFill>
                          <a:schemeClr val="bg1"/>
                        </a:solidFill>
                      </a:endParaRPr>
                    </a:p>
                  </a:txBody>
                  <a:tcPr/>
                </a:tc>
                <a:tc>
                  <a:txBody>
                    <a:bodyPr/>
                    <a:lstStyle/>
                    <a:p>
                      <a:endParaRPr lang="en-US" dirty="0"/>
                    </a:p>
                  </a:txBody>
                  <a:tcPr/>
                </a:tc>
                <a:tc>
                  <a:txBody>
                    <a:bodyPr/>
                    <a:lstStyle/>
                    <a:p>
                      <a:endParaRPr lang="en-US" dirty="0"/>
                    </a:p>
                  </a:txBody>
                  <a:tcPr/>
                </a:tc>
              </a:tr>
              <a:tr h="1116714">
                <a:tc>
                  <a:txBody>
                    <a:bodyPr/>
                    <a:lstStyle/>
                    <a:p>
                      <a:r>
                        <a:rPr lang="en-US" sz="2800" b="1" dirty="0" smtClean="0">
                          <a:solidFill>
                            <a:schemeClr val="bg1"/>
                          </a:solidFill>
                        </a:rPr>
                        <a:t>ONLY</a:t>
                      </a:r>
                      <a:r>
                        <a:rPr lang="en-US" sz="2000" dirty="0" smtClean="0">
                          <a:solidFill>
                            <a:schemeClr val="bg1"/>
                          </a:solidFill>
                        </a:rPr>
                        <a:t> if you answered </a:t>
                      </a:r>
                      <a:r>
                        <a:rPr lang="en-US" sz="2000" b="1" i="1" dirty="0" smtClean="0">
                          <a:solidFill>
                            <a:schemeClr val="bg1"/>
                          </a:solidFill>
                        </a:rPr>
                        <a:t>YES to ALL </a:t>
                      </a:r>
                      <a:r>
                        <a:rPr lang="en-US" sz="2000" dirty="0" smtClean="0">
                          <a:solidFill>
                            <a:schemeClr val="bg1"/>
                          </a:solidFill>
                        </a:rPr>
                        <a:t>of the above, you are considered a </a:t>
                      </a:r>
                      <a:r>
                        <a:rPr lang="en-US" sz="2000" b="1" u="sng" dirty="0" smtClean="0">
                          <a:solidFill>
                            <a:schemeClr val="bg1"/>
                          </a:solidFill>
                        </a:rPr>
                        <a:t>resident</a:t>
                      </a:r>
                      <a:r>
                        <a:rPr lang="en-US" sz="2000" dirty="0" smtClean="0">
                          <a:solidFill>
                            <a:schemeClr val="bg1"/>
                          </a:solidFill>
                        </a:rPr>
                        <a:t> for NYS income tax purposes.  </a:t>
                      </a:r>
                      <a:endParaRPr lang="en-US" sz="2000" dirty="0">
                        <a:solidFill>
                          <a:schemeClr val="bg1"/>
                        </a:solidFill>
                      </a:endParaRPr>
                    </a:p>
                  </a:txBody>
                  <a:tcPr/>
                </a:tc>
                <a:tc>
                  <a:txBody>
                    <a:bodyPr/>
                    <a:lstStyle/>
                    <a:p>
                      <a:endParaRPr lang="en-US" dirty="0"/>
                    </a:p>
                  </a:txBody>
                  <a:tcPr/>
                </a:tc>
                <a:tc>
                  <a:txBody>
                    <a:bodyPr/>
                    <a:lstStyle/>
                    <a:p>
                      <a:endParaRPr lang="en-US" dirty="0"/>
                    </a:p>
                  </a:txBody>
                  <a:tcPr/>
                </a:tc>
              </a:tr>
            </a:tbl>
          </a:graphicData>
        </a:graphic>
      </p:graphicFrame>
      <p:sp>
        <p:nvSpPr>
          <p:cNvPr id="9249" name="TextBox 4"/>
          <p:cNvSpPr txBox="1">
            <a:spLocks noChangeArrowheads="1"/>
          </p:cNvSpPr>
          <p:nvPr/>
        </p:nvSpPr>
        <p:spPr bwMode="auto">
          <a:xfrm>
            <a:off x="381000" y="381000"/>
            <a:ext cx="8382000" cy="1108075"/>
          </a:xfrm>
          <a:prstGeom prst="rect">
            <a:avLst/>
          </a:prstGeom>
          <a:noFill/>
          <a:ln w="9525">
            <a:noFill/>
            <a:miter lim="800000"/>
            <a:headEnd/>
            <a:tailEnd/>
          </a:ln>
        </p:spPr>
        <p:txBody>
          <a:bodyPr>
            <a:spAutoFit/>
          </a:bodyPr>
          <a:lstStyle/>
          <a:p>
            <a:r>
              <a:rPr lang="en-US" sz="2200" b="1" dirty="0">
                <a:solidFill>
                  <a:srgbClr val="000066"/>
                </a:solidFill>
              </a:rPr>
              <a:t>If you are NOT a full-time undergraduate student, answering these questions will help determine whether or not you are a NYS resident for NYS income tax purposes.  </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609600"/>
            <a:ext cx="8686800" cy="685800"/>
          </a:xfrm>
        </p:spPr>
        <p:txBody>
          <a:bodyPr/>
          <a:lstStyle/>
          <a:p>
            <a:pPr algn="ctr"/>
            <a:r>
              <a:rPr lang="en-US" sz="2800" u="sng" dirty="0" smtClean="0"/>
              <a:t>Did you receive a NYS refund during in the calendar year 2010?</a:t>
            </a:r>
          </a:p>
        </p:txBody>
      </p:sp>
      <p:sp>
        <p:nvSpPr>
          <p:cNvPr id="10243" name="Content Placeholder 2"/>
          <p:cNvSpPr>
            <a:spLocks noGrp="1"/>
          </p:cNvSpPr>
          <p:nvPr>
            <p:ph idx="1"/>
          </p:nvPr>
        </p:nvSpPr>
        <p:spPr>
          <a:xfrm>
            <a:off x="228600" y="1905000"/>
            <a:ext cx="8610600" cy="4302125"/>
          </a:xfrm>
        </p:spPr>
        <p:txBody>
          <a:bodyPr/>
          <a:lstStyle/>
          <a:p>
            <a:r>
              <a:rPr lang="en-US" sz="2200" dirty="0" smtClean="0">
                <a:solidFill>
                  <a:schemeClr val="bg1"/>
                </a:solidFill>
              </a:rPr>
              <a:t>The New York State Department of Taxation and Finance does  not mail Form 1099-G, which reports to you the amount of the New York State tax refund you may have received in 2010. You may obtain that information by calling the 1099-G Hotline at                       (518) 457-5181 and speaking with a department representative.</a:t>
            </a:r>
          </a:p>
          <a:p>
            <a:r>
              <a:rPr lang="en-US" sz="2200" u="sng" dirty="0" smtClean="0">
                <a:solidFill>
                  <a:schemeClr val="bg1"/>
                </a:solidFill>
              </a:rPr>
              <a:t>Note</a:t>
            </a:r>
            <a:r>
              <a:rPr lang="en-US" sz="2200" dirty="0" smtClean="0">
                <a:solidFill>
                  <a:schemeClr val="bg1"/>
                </a:solidFill>
              </a:rPr>
              <a:t>:  If you took an itemized deduction on your federal income tax return for state and local income taxes and received an income tax refund from the state, the Internal Revenue Service will require you to include the refund amount as income on your federal (IRS) income tax return. </a:t>
            </a: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5"/>
          <p:cNvSpPr>
            <a:spLocks noGrp="1"/>
          </p:cNvSpPr>
          <p:nvPr>
            <p:ph type="ctrTitle"/>
          </p:nvPr>
        </p:nvSpPr>
        <p:spPr>
          <a:xfrm>
            <a:off x="685800" y="1752600"/>
            <a:ext cx="7772400" cy="1470025"/>
          </a:xfrm>
        </p:spPr>
        <p:txBody>
          <a:bodyPr/>
          <a:lstStyle/>
          <a:p>
            <a:pPr algn="ctr"/>
            <a:r>
              <a:rPr lang="en-US" dirty="0" smtClean="0"/>
              <a:t>Which Tax Forms Should</a:t>
            </a:r>
            <a:br>
              <a:rPr lang="en-US" dirty="0" smtClean="0"/>
            </a:br>
            <a:r>
              <a:rPr lang="en-US" dirty="0" smtClean="0"/>
              <a:t>I Complete?</a:t>
            </a:r>
          </a:p>
        </p:txBody>
      </p:sp>
      <p:sp>
        <p:nvSpPr>
          <p:cNvPr id="11267" name="Subtitle 6"/>
          <p:cNvSpPr>
            <a:spLocks noGrp="1"/>
          </p:cNvSpPr>
          <p:nvPr>
            <p:ph type="subTitle" idx="1"/>
          </p:nvPr>
        </p:nvSpPr>
        <p:spPr>
          <a:xfrm>
            <a:off x="1371600" y="3581400"/>
            <a:ext cx="6400800" cy="1752600"/>
          </a:xfrm>
        </p:spPr>
        <p:txBody>
          <a:bodyPr/>
          <a:lstStyle/>
          <a:p>
            <a:pPr>
              <a:lnSpc>
                <a:spcPct val="100000"/>
              </a:lnSpc>
              <a:spcBef>
                <a:spcPct val="0"/>
              </a:spcBef>
            </a:pPr>
            <a:r>
              <a:rPr lang="en-US" b="1" i="1" u="sng" dirty="0" smtClean="0">
                <a:solidFill>
                  <a:srgbClr val="C00000"/>
                </a:solidFill>
              </a:rPr>
              <a:t>Note</a:t>
            </a:r>
            <a:r>
              <a:rPr lang="en-US" b="1" i="1" dirty="0" smtClean="0">
                <a:solidFill>
                  <a:srgbClr val="C00000"/>
                </a:solidFill>
              </a:rPr>
              <a:t>:</a:t>
            </a:r>
          </a:p>
          <a:p>
            <a:pPr>
              <a:lnSpc>
                <a:spcPct val="100000"/>
              </a:lnSpc>
              <a:spcBef>
                <a:spcPct val="0"/>
              </a:spcBef>
            </a:pPr>
            <a:r>
              <a:rPr lang="en-US" dirty="0" smtClean="0">
                <a:solidFill>
                  <a:srgbClr val="C00000"/>
                </a:solidFill>
              </a:rPr>
              <a:t>Forms requirements differ for</a:t>
            </a:r>
          </a:p>
          <a:p>
            <a:pPr>
              <a:lnSpc>
                <a:spcPct val="100000"/>
              </a:lnSpc>
              <a:spcBef>
                <a:spcPct val="0"/>
              </a:spcBef>
            </a:pPr>
            <a:r>
              <a:rPr lang="en-US" dirty="0" smtClean="0">
                <a:solidFill>
                  <a:srgbClr val="C00000"/>
                </a:solidFill>
              </a:rPr>
              <a:t>NYS </a:t>
            </a:r>
            <a:r>
              <a:rPr lang="en-US" b="1" u="sng" dirty="0" smtClean="0">
                <a:solidFill>
                  <a:srgbClr val="C00000"/>
                </a:solidFill>
              </a:rPr>
              <a:t>residents</a:t>
            </a:r>
            <a:r>
              <a:rPr lang="en-US" dirty="0" smtClean="0">
                <a:solidFill>
                  <a:srgbClr val="C00000"/>
                </a:solidFill>
              </a:rPr>
              <a:t> and </a:t>
            </a:r>
            <a:r>
              <a:rPr lang="en-US" b="1" u="sng" dirty="0" smtClean="0">
                <a:solidFill>
                  <a:srgbClr val="C00000"/>
                </a:solidFill>
              </a:rPr>
              <a:t>nonresidents</a:t>
            </a:r>
          </a:p>
          <a:p>
            <a:endParaRPr lang="en-US" dirty="0" smtClean="0"/>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Quadrant">
  <a:themeElements>
    <a:clrScheme name="Quadrant 10">
      <a:dk1>
        <a:srgbClr val="000000"/>
      </a:dk1>
      <a:lt1>
        <a:srgbClr val="FFFFFF"/>
      </a:lt1>
      <a:dk2>
        <a:srgbClr val="000099"/>
      </a:dk2>
      <a:lt2>
        <a:srgbClr val="FFFFFF"/>
      </a:lt2>
      <a:accent1>
        <a:srgbClr val="66CCFF"/>
      </a:accent1>
      <a:accent2>
        <a:srgbClr val="00FFFF"/>
      </a:accent2>
      <a:accent3>
        <a:srgbClr val="AAAACA"/>
      </a:accent3>
      <a:accent4>
        <a:srgbClr val="DADADA"/>
      </a:accent4>
      <a:accent5>
        <a:srgbClr val="B8E2FF"/>
      </a:accent5>
      <a:accent6>
        <a:srgbClr val="00E7E7"/>
      </a:accent6>
      <a:hlink>
        <a:srgbClr val="CCECFF"/>
      </a:hlink>
      <a:folHlink>
        <a:srgbClr val="CCFFFF"/>
      </a:folHlink>
    </a:clrScheme>
    <a:fontScheme name="Quad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rgbClr val="003399"/>
            </a:solidFill>
            <a:effectLst/>
            <a:latin typeface="Arial"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
      <a:clrScheme name="Quadrant 10">
        <a:dk1>
          <a:srgbClr val="000000"/>
        </a:dk1>
        <a:lt1>
          <a:srgbClr val="FFFFFF"/>
        </a:lt1>
        <a:dk2>
          <a:srgbClr val="000099"/>
        </a:dk2>
        <a:lt2>
          <a:srgbClr val="FFFFFF"/>
        </a:lt2>
        <a:accent1>
          <a:srgbClr val="66CCFF"/>
        </a:accent1>
        <a:accent2>
          <a:srgbClr val="00FFFF"/>
        </a:accent2>
        <a:accent3>
          <a:srgbClr val="AAAACA"/>
        </a:accent3>
        <a:accent4>
          <a:srgbClr val="DADADA"/>
        </a:accent4>
        <a:accent5>
          <a:srgbClr val="B8E2FF"/>
        </a:accent5>
        <a:accent6>
          <a:srgbClr val="00E7E7"/>
        </a:accent6>
        <a:hlink>
          <a:srgbClr val="CCECFF"/>
        </a:hlink>
        <a:folHlink>
          <a:srgbClr val="CC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uadrant">
  <a:themeElements>
    <a:clrScheme name="1_Quadrant 10">
      <a:dk1>
        <a:srgbClr val="000000"/>
      </a:dk1>
      <a:lt1>
        <a:srgbClr val="FFFFFF"/>
      </a:lt1>
      <a:dk2>
        <a:srgbClr val="000099"/>
      </a:dk2>
      <a:lt2>
        <a:srgbClr val="FFFFFF"/>
      </a:lt2>
      <a:accent1>
        <a:srgbClr val="66CCFF"/>
      </a:accent1>
      <a:accent2>
        <a:srgbClr val="00FFFF"/>
      </a:accent2>
      <a:accent3>
        <a:srgbClr val="AAAACA"/>
      </a:accent3>
      <a:accent4>
        <a:srgbClr val="DADADA"/>
      </a:accent4>
      <a:accent5>
        <a:srgbClr val="B8E2FF"/>
      </a:accent5>
      <a:accent6>
        <a:srgbClr val="00E7E7"/>
      </a:accent6>
      <a:hlink>
        <a:srgbClr val="CCECFF"/>
      </a:hlink>
      <a:folHlink>
        <a:srgbClr val="CCFFFF"/>
      </a:folHlink>
    </a:clrScheme>
    <a:fontScheme name="1_Quad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rgbClr val="003399"/>
            </a:solidFill>
            <a:effectLst/>
            <a:latin typeface="Arial" charset="0"/>
          </a:defRPr>
        </a:defPPr>
      </a:lstStyle>
    </a:lnDef>
  </a:objectDefaults>
  <a:extraClrSchemeLst>
    <a:extraClrScheme>
      <a:clrScheme name="1_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1_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1_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1_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1_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1_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1_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
      <a:clrScheme name="1_Quadrant 10">
        <a:dk1>
          <a:srgbClr val="000000"/>
        </a:dk1>
        <a:lt1>
          <a:srgbClr val="FFFFFF"/>
        </a:lt1>
        <a:dk2>
          <a:srgbClr val="000099"/>
        </a:dk2>
        <a:lt2>
          <a:srgbClr val="FFFFFF"/>
        </a:lt2>
        <a:accent1>
          <a:srgbClr val="66CCFF"/>
        </a:accent1>
        <a:accent2>
          <a:srgbClr val="00FFFF"/>
        </a:accent2>
        <a:accent3>
          <a:srgbClr val="AAAACA"/>
        </a:accent3>
        <a:accent4>
          <a:srgbClr val="DADADA"/>
        </a:accent4>
        <a:accent5>
          <a:srgbClr val="B8E2FF"/>
        </a:accent5>
        <a:accent6>
          <a:srgbClr val="00E7E7"/>
        </a:accent6>
        <a:hlink>
          <a:srgbClr val="CCECFF"/>
        </a:hlink>
        <a:folHlink>
          <a:srgbClr val="CC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99"/>
    </a:dk2>
    <a:lt2>
      <a:srgbClr val="FFFFFF"/>
    </a:lt2>
    <a:accent1>
      <a:srgbClr val="66CCFF"/>
    </a:accent1>
    <a:accent2>
      <a:srgbClr val="0033CC"/>
    </a:accent2>
    <a:accent3>
      <a:srgbClr val="AAAACA"/>
    </a:accent3>
    <a:accent4>
      <a:srgbClr val="DADADA"/>
    </a:accent4>
    <a:accent5>
      <a:srgbClr val="B8E2FF"/>
    </a:accent5>
    <a:accent6>
      <a:srgbClr val="002DB9"/>
    </a:accent6>
    <a:hlink>
      <a:srgbClr val="3333FF"/>
    </a:hlink>
    <a:folHlink>
      <a:srgbClr val="0033CC"/>
    </a:folHlink>
  </a:clrScheme>
</a:themeOverride>
</file>

<file path=docProps/app.xml><?xml version="1.0" encoding="utf-8"?>
<Properties xmlns="http://schemas.openxmlformats.org/officeDocument/2006/extended-properties" xmlns:vt="http://schemas.openxmlformats.org/officeDocument/2006/docPropsVTypes">
  <Template>Quadrant</Template>
  <TotalTime>9105</TotalTime>
  <Words>2825</Words>
  <Application>Microsoft Office PowerPoint</Application>
  <PresentationFormat>On-screen Show (4:3)</PresentationFormat>
  <Paragraphs>232</Paragraphs>
  <Slides>64</Slides>
  <Notes>1</Notes>
  <HiddenSlides>0</HiddenSlides>
  <MMClips>0</MMClips>
  <ScaleCrop>false</ScaleCrop>
  <HeadingPairs>
    <vt:vector size="4" baseType="variant">
      <vt:variant>
        <vt:lpstr>Theme</vt:lpstr>
      </vt:variant>
      <vt:variant>
        <vt:i4>2</vt:i4>
      </vt:variant>
      <vt:variant>
        <vt:lpstr>Slide Titles</vt:lpstr>
      </vt:variant>
      <vt:variant>
        <vt:i4>64</vt:i4>
      </vt:variant>
    </vt:vector>
  </HeadingPairs>
  <TitlesOfParts>
    <vt:vector size="66" baseType="lpstr">
      <vt:lpstr>Quadrant</vt:lpstr>
      <vt:lpstr>1_Quadrant</vt:lpstr>
      <vt:lpstr>New York State  Department of Taxation and Finance</vt:lpstr>
      <vt:lpstr>Please Note:</vt:lpstr>
      <vt:lpstr>New York State (NYS) Income Taxes</vt:lpstr>
      <vt:lpstr>Filing a NYS Income Tax Return </vt:lpstr>
      <vt:lpstr>Undergraduate Student Rules</vt:lpstr>
      <vt:lpstr>Slide 6</vt:lpstr>
      <vt:lpstr>  </vt:lpstr>
      <vt:lpstr>Did you receive a NYS refund during in the calendar year 2010?</vt:lpstr>
      <vt:lpstr>Which Tax Forms Should I Complete?</vt:lpstr>
      <vt:lpstr>Which NYS tax forms should I file?</vt:lpstr>
      <vt:lpstr>Who Must File a NYS Income Tax Return?</vt:lpstr>
      <vt:lpstr>If I am a nonresident , do I need to file a  NYS income tax return?</vt:lpstr>
      <vt:lpstr>If I am a resident, do I need to file a  NYS income tax return?</vt:lpstr>
      <vt:lpstr>General NYS Income Tax Filing Guidelines</vt:lpstr>
      <vt:lpstr>NYS Conforms with Internal Revenue Service</vt:lpstr>
      <vt:lpstr>General Guidelines</vt:lpstr>
      <vt:lpstr>Filing Status Guidelines </vt:lpstr>
      <vt:lpstr> General Guidelines</vt:lpstr>
      <vt:lpstr>NYS 2010 Standard Deduction Amount</vt:lpstr>
      <vt:lpstr> New York State and Local Sales and Use Tax</vt:lpstr>
      <vt:lpstr>Who is entitled to a NYS household credit?</vt:lpstr>
      <vt:lpstr>How do I Prepare a NYS Nonresident Income Tax Return? </vt:lpstr>
      <vt:lpstr> You must complete your Federal (IRS) Income Tax Return before completing your NYS Income Tax Return.  Do NOT include on your NYS Income Tax Return any income that is exempt because of your country’s treaty with the U.S.    </vt:lpstr>
      <vt:lpstr> Joy Kim is attending the State University of New York Graduate School.  She received her undergraduate degree from the University of California.  She moved to New York State from California on June 30, 2010 and, since then, has been living in an apartment in NYS.  She has been in the U.S. for five years or less and filed a nonresident (1040NR-EZ) federal income tax return.    Note: Scholars follow the same rules as graduate students.     </vt:lpstr>
      <vt:lpstr>  </vt:lpstr>
      <vt:lpstr>When completing a New York State personal income tax return, you will transfer to the NYS return only the amounts included in federal adjusted gross income.  </vt:lpstr>
      <vt:lpstr>W-2 from California</vt:lpstr>
      <vt:lpstr>W-2 from New York</vt:lpstr>
      <vt:lpstr>What do I do with the state copy of the W-2?</vt:lpstr>
      <vt:lpstr>Transfer ALL W-2 Information to Form IT-2</vt:lpstr>
      <vt:lpstr>The information from all of your Forms W-2  must be transferred to Form IT-2 even if the amount is NOT taxable income in  New York State.  You should only complete Boxes 15-20 if you have a Form W-2 because of wages earned in New York.  </vt:lpstr>
      <vt:lpstr>Completing IT-203</vt:lpstr>
      <vt:lpstr>Complete Lines 1 through 18.  Transfer the amounts from your federal income tax return to the Federal Amount column and income you earned in New York State (New York-source income) to the NYS amount column.</vt:lpstr>
      <vt:lpstr>Start with your Federal Adjusted Gross Income.  Then determine your NYS Adjusted Gross Income.  If you included the state refund that you received in 2010 as income on your federal income tax return, subtract it on line 24 to arrive at your NYS Adjusted Gross Income. __________________________________________________________________________</vt:lpstr>
      <vt:lpstr>Slide 35</vt:lpstr>
      <vt:lpstr>If you have a dollar amount on line 37 (NYS taxable income), find your income tax in the tables beginning on page 65 of the IT-203 Instructions Booklet</vt:lpstr>
      <vt:lpstr>Slide 37</vt:lpstr>
      <vt:lpstr>NYS Household Credit Chart for a single person who CANNOT be claimed on another taxpayer’s federal income tax return </vt:lpstr>
      <vt:lpstr>Slide 39</vt:lpstr>
      <vt:lpstr> Line 56 (IT-203) is used to report the amount of sales tax you owe.  If you do not owe sales tax, enter “0” on Line 56. On page 42 of the IT-203 Instructions Booklet, there are instructions for computing the amount of tax due if you owe.  If you DO NOT owe Sales and Use tax, enter a ZERO on Line 56.  Do NOT leave line 56 blank.</vt:lpstr>
      <vt:lpstr>Page 4 of IT-203 – Line 62 is from IT-2</vt:lpstr>
      <vt:lpstr>Sign and Date NYS Income Tax Return.  Note: You may need to complete Form IT-203B</vt:lpstr>
      <vt:lpstr>If you maintain living quarters in NYS, and are completing an       IT-203, Nonresident Income Tax Return, complete Section B on Form IT-203-B and attach it to Form IT-203. </vt:lpstr>
      <vt:lpstr>Filing a resident NYS income tax return </vt:lpstr>
      <vt:lpstr>  </vt:lpstr>
      <vt:lpstr>W-2 from the State of New York</vt:lpstr>
      <vt:lpstr>Transfer ALL W-2 Information to Form IT-2</vt:lpstr>
      <vt:lpstr>Completing IT-150 –  School District NAME and CODES can be found on page 37 of the Form IT-150/201 Instructions Booklet. </vt:lpstr>
      <vt:lpstr>Transfer the amounts from Form 1040-NR EZ</vt:lpstr>
      <vt:lpstr>Slide 50</vt:lpstr>
      <vt:lpstr>If you have NYS taxable income, find your income tax in the tables in the  Form IT-150/201 Instructions Booklet beginning on page 41. </vt:lpstr>
      <vt:lpstr>Slide 52</vt:lpstr>
      <vt:lpstr>NYS Household Credit chart for a single person who CANNOT be claimed on another taxpayer’s federal (IRS) income tax return</vt:lpstr>
      <vt:lpstr>Slide 54</vt:lpstr>
      <vt:lpstr>Note: Line 46 - Enter New York tax Withholding Tax </vt:lpstr>
      <vt:lpstr>Sign and Date NYS Income Tax Return</vt:lpstr>
      <vt:lpstr>Where to File NYS Income Tax Returns</vt:lpstr>
      <vt:lpstr>NYS residents who earned income in other states</vt:lpstr>
      <vt:lpstr>General Guidelines </vt:lpstr>
      <vt:lpstr>Due Date of NYS Income Tax Return</vt:lpstr>
      <vt:lpstr>Extensions</vt:lpstr>
      <vt:lpstr>Income Tax Filing Tips </vt:lpstr>
      <vt:lpstr>Free Tax Information 518-457-5181 (foreign language assistance is available)</vt:lpstr>
      <vt:lpstr>The material included in this slide show is intended only to highlight NYS tax issues as of the date presented.  For more comprehensive information, please refer to our        TSB-M’s, forms, instructions and publications.</vt:lpstr>
    </vt:vector>
  </TitlesOfParts>
  <Company>CHIDA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Hornell-Corning-Steuben County Empire Zone</dc:title>
  <dc:creator>Win98</dc:creator>
  <cp:lastModifiedBy>Administrator</cp:lastModifiedBy>
  <cp:revision>915</cp:revision>
  <cp:lastPrinted>2002-04-02T20:08:30Z</cp:lastPrinted>
  <dcterms:created xsi:type="dcterms:W3CDTF">2001-10-04T18:13:40Z</dcterms:created>
  <dcterms:modified xsi:type="dcterms:W3CDTF">2011-03-04T01:52:51Z</dcterms:modified>
</cp:coreProperties>
</file>