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13"/>
  </p:notesMasterIdLst>
  <p:sldIdLst>
    <p:sldId id="256" r:id="rId2"/>
    <p:sldId id="272" r:id="rId3"/>
    <p:sldId id="276" r:id="rId4"/>
    <p:sldId id="299" r:id="rId5"/>
    <p:sldId id="268" r:id="rId6"/>
    <p:sldId id="265" r:id="rId7"/>
    <p:sldId id="297" r:id="rId8"/>
    <p:sldId id="302" r:id="rId9"/>
    <p:sldId id="341" r:id="rId10"/>
    <p:sldId id="288" r:id="rId11"/>
    <p:sldId id="261" r:id="rId12"/>
  </p:sldIdLst>
  <p:sldSz cx="9144000" cy="5143500" type="screen16x9"/>
  <p:notesSz cx="6858000" cy="9144000"/>
  <p:embeddedFontLst>
    <p:embeddedFont>
      <p:font typeface="Aldrich" panose="020B0604020202020204" charset="0"/>
      <p:regular r:id="rId14"/>
    </p:embeddedFont>
    <p:embeddedFont>
      <p:font typeface="Anaheim" panose="020B0604020202020204" charset="0"/>
      <p:regular r:id="rId15"/>
    </p:embeddedFont>
    <p:embeddedFont>
      <p:font typeface="Bai Jamjuree" panose="020B0604020202020204" charset="-34"/>
      <p:regular r:id="rId16"/>
      <p:bold r:id="rId17"/>
      <p:italic r:id="rId18"/>
      <p:boldItalic r:id="rId19"/>
    </p:embeddedFont>
    <p:embeddedFont>
      <p:font typeface="Calibri" panose="020F0502020204030204" pitchFamily="34" charset="0"/>
      <p:regular r:id="rId20"/>
      <p:bold r:id="rId21"/>
      <p:italic r:id="rId22"/>
      <p:boldItalic r:id="rId23"/>
    </p:embeddedFont>
    <p:embeddedFont>
      <p:font typeface="Cascadia Mono" panose="020B0609020000020004" pitchFamily="49" charset="0"/>
      <p:regular r:id="rId24"/>
      <p:bold r:id="rId25"/>
      <p:italic r:id="rId26"/>
      <p:boldItalic r:id="rId27"/>
    </p:embeddedFont>
    <p:embeddedFont>
      <p:font typeface="Segoe UI" panose="020B0502040204020203"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B0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F841A355-B030-4EF6-9F42-9380B51B8EDB}">
  <a:tblStyle styleId="{F841A355-B030-4EF6-9F42-9380B51B8E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7" autoAdjust="0"/>
    <p:restoredTop sz="86405" autoAdjust="0"/>
  </p:normalViewPr>
  <p:slideViewPr>
    <p:cSldViewPr snapToGrid="0">
      <p:cViewPr varScale="1">
        <p:scale>
          <a:sx n="87" d="100"/>
          <a:sy n="87" d="100"/>
        </p:scale>
        <p:origin x="384" y="67"/>
      </p:cViewPr>
      <p:guideLst/>
    </p:cSldViewPr>
  </p:slideViewPr>
  <p:outlineViewPr>
    <p:cViewPr>
      <p:scale>
        <a:sx n="33" d="100"/>
        <a:sy n="33" d="100"/>
      </p:scale>
      <p:origin x="0" y="-2266"/>
    </p:cViewPr>
    <p:sldLst>
      <p:sld r:id="rId1"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tableStyles" Target="tableStyle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7"/>
        <p:cNvGrpSpPr/>
        <p:nvPr/>
      </p:nvGrpSpPr>
      <p:grpSpPr>
        <a:xfrm>
          <a:off x="0" y="0"/>
          <a:ext cx="0" cy="0"/>
          <a:chOff x="0" y="0"/>
          <a:chExt cx="0" cy="0"/>
        </a:xfrm>
      </p:grpSpPr>
      <p:sp>
        <p:nvSpPr>
          <p:cNvPr id="2588" name="Google Shape;25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9" name="Google Shape;25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2"/>
        <p:cNvGrpSpPr/>
        <p:nvPr/>
      </p:nvGrpSpPr>
      <p:grpSpPr>
        <a:xfrm>
          <a:off x="0" y="0"/>
          <a:ext cx="0" cy="0"/>
          <a:chOff x="0" y="0"/>
          <a:chExt cx="0" cy="0"/>
        </a:xfrm>
      </p:grpSpPr>
      <p:sp>
        <p:nvSpPr>
          <p:cNvPr id="3733" name="Google Shape;3733;g13e437834e8_0_6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4" name="Google Shape;3734;g13e437834e8_0_6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07000"/>
              </a:lnSpc>
              <a:spcAft>
                <a:spcPts val="800"/>
              </a:spcAft>
            </a:pPr>
            <a:r>
              <a:rPr lang="en-MY" sz="1800" kern="100" dirty="0">
                <a:effectLst/>
                <a:latin typeface="Calibri" panose="020F0502020204030204" pitchFamily="34" charset="0"/>
                <a:ea typeface="Calibri" panose="020F0502020204030204" pitchFamily="34" charset="0"/>
                <a:cs typeface="Times New Roman" panose="02020603050405020304" pitchFamily="18" charset="0"/>
              </a:rPr>
              <a:t>ROC(</a:t>
            </a:r>
            <a:r>
              <a:rPr lang="en-MY" sz="1800" kern="100" dirty="0">
                <a:solidFill>
                  <a:srgbClr val="232629"/>
                </a:solidFill>
                <a:effectLst/>
                <a:latin typeface="Cascadia Mono" panose="020B0609020000020004" pitchFamily="49" charset="0"/>
                <a:ea typeface="Calibri" panose="020F0502020204030204" pitchFamily="34" charset="0"/>
                <a:cs typeface="Times New Roman" panose="02020603050405020304" pitchFamily="18" charset="0"/>
              </a:rPr>
              <a:t>Receiver Operating Characteristics)</a:t>
            </a:r>
            <a:r>
              <a:rPr lang="en-MY" sz="1800" kern="100" dirty="0">
                <a:effectLst/>
                <a:latin typeface="Calibri" panose="020F0502020204030204" pitchFamily="34" charset="0"/>
                <a:ea typeface="Calibri" panose="020F0502020204030204" pitchFamily="34" charset="0"/>
                <a:cs typeface="Times New Roman" panose="02020603050405020304" pitchFamily="18" charset="0"/>
              </a:rPr>
              <a:t>-AUC(</a:t>
            </a:r>
            <a:r>
              <a:rPr lang="en-MY" sz="1800" kern="100" dirty="0">
                <a:solidFill>
                  <a:srgbClr val="232629"/>
                </a:solidFill>
                <a:effectLst/>
                <a:latin typeface="Cascadia Mono" panose="020B0609020000020004" pitchFamily="49" charset="0"/>
                <a:ea typeface="Calibri" panose="020F0502020204030204" pitchFamily="34" charset="0"/>
                <a:cs typeface="Times New Roman" panose="02020603050405020304" pitchFamily="18" charset="0"/>
              </a:rPr>
              <a:t>Area Under the Curve)</a:t>
            </a:r>
            <a:r>
              <a:rPr lang="en-MY" sz="1800" kern="100" dirty="0">
                <a:effectLst/>
                <a:latin typeface="Calibri" panose="020F0502020204030204" pitchFamily="34" charset="0"/>
                <a:ea typeface="Calibri" panose="020F0502020204030204" pitchFamily="34" charset="0"/>
                <a:cs typeface="Times New Roman" panose="02020603050405020304" pitchFamily="18" charset="0"/>
              </a:rPr>
              <a:t> more robust metric in such cases because it focuses on the model's ability to distinguish between the two classes, regardless of their imbalance. A higher AUC indicates that the model is better at separating the classes.</a:t>
            </a:r>
          </a:p>
          <a:p>
            <a:pPr marL="158750" indent="0">
              <a:lnSpc>
                <a:spcPct val="107000"/>
              </a:lnSpc>
              <a:spcAft>
                <a:spcPts val="800"/>
              </a:spcAft>
              <a:buNone/>
            </a:pPr>
            <a:endParaRPr lang="en-MY"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kern="1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A</a:t>
            </a:r>
            <a:r>
              <a:rPr lang="en-MY" sz="1800" kern="10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ccuracy </a:t>
            </a:r>
            <a:r>
              <a:rPr lang="en-MY" sz="1800" kern="1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may appear high in imbalanced datasets due to its bias towards the majority class. However, AUC provides a better assessment of the models with imbalanced data.</a:t>
            </a:r>
            <a:endParaRPr lang="en-MY"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4"/>
        <p:cNvGrpSpPr/>
        <p:nvPr/>
      </p:nvGrpSpPr>
      <p:grpSpPr>
        <a:xfrm>
          <a:off x="0" y="0"/>
          <a:ext cx="0" cy="0"/>
          <a:chOff x="0" y="0"/>
          <a:chExt cx="0" cy="0"/>
        </a:xfrm>
      </p:grpSpPr>
      <p:sp>
        <p:nvSpPr>
          <p:cNvPr id="2695" name="Google Shape;2695;g13e9dbcaf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6" name="Google Shape;2696;g13e9dbcaf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6"/>
        <p:cNvGrpSpPr/>
        <p:nvPr/>
      </p:nvGrpSpPr>
      <p:grpSpPr>
        <a:xfrm>
          <a:off x="0" y="0"/>
          <a:ext cx="0" cy="0"/>
          <a:chOff x="0" y="0"/>
          <a:chExt cx="0" cy="0"/>
        </a:xfrm>
      </p:grpSpPr>
      <p:sp>
        <p:nvSpPr>
          <p:cNvPr id="3057" name="Google Shape;3057;g12948bcd1fb_0_229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8" name="Google Shape;3058;g12948bcd1fb_0_229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1"/>
        <p:cNvGrpSpPr/>
        <p:nvPr/>
      </p:nvGrpSpPr>
      <p:grpSpPr>
        <a:xfrm>
          <a:off x="0" y="0"/>
          <a:ext cx="0" cy="0"/>
          <a:chOff x="0" y="0"/>
          <a:chExt cx="0" cy="0"/>
        </a:xfrm>
      </p:grpSpPr>
      <p:sp>
        <p:nvSpPr>
          <p:cNvPr id="3202" name="Google Shape;3202;g12948bcd1fb_0_22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3" name="Google Shape;3203;g12948bcd1fb_0_22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4"/>
        <p:cNvGrpSpPr/>
        <p:nvPr/>
      </p:nvGrpSpPr>
      <p:grpSpPr>
        <a:xfrm>
          <a:off x="0" y="0"/>
          <a:ext cx="0" cy="0"/>
          <a:chOff x="0" y="0"/>
          <a:chExt cx="0" cy="0"/>
        </a:xfrm>
      </p:grpSpPr>
      <p:sp>
        <p:nvSpPr>
          <p:cNvPr id="4315" name="Google Shape;4315;g13e437834e8_0_2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6" name="Google Shape;4316;g13e437834e8_0_2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07000"/>
              </a:lnSpc>
              <a:spcAft>
                <a:spcPts val="800"/>
              </a:spcAft>
            </a:pPr>
            <a:r>
              <a:rPr lang="en-MY" sz="1800" kern="0" dirty="0">
                <a:effectLst/>
                <a:latin typeface="Segoe UI" panose="020B0502040204020203" pitchFamily="34" charset="0"/>
                <a:ea typeface="Times New Roman" panose="02020603050405020304" pitchFamily="18" charset="0"/>
                <a:cs typeface="Times New Roman" panose="02020603050405020304" pitchFamily="18" charset="0"/>
              </a:rPr>
              <a:t>The first variable is the "Number of Unique Claims per Beneficiary." To calculate this, I grouped the dataset by both '</a:t>
            </a:r>
            <a:r>
              <a:rPr lang="en-MY" sz="1800" kern="0" dirty="0" err="1">
                <a:effectLst/>
                <a:latin typeface="Segoe UI" panose="020B0502040204020203" pitchFamily="34" charset="0"/>
                <a:ea typeface="Times New Roman" panose="02020603050405020304" pitchFamily="18" charset="0"/>
                <a:cs typeface="Times New Roman" panose="02020603050405020304" pitchFamily="18" charset="0"/>
              </a:rPr>
              <a:t>BeneID</a:t>
            </a:r>
            <a:r>
              <a:rPr lang="en-MY" sz="1800" kern="0" dirty="0">
                <a:effectLst/>
                <a:latin typeface="Segoe UI" panose="020B0502040204020203" pitchFamily="34" charset="0"/>
                <a:ea typeface="Times New Roman" panose="02020603050405020304" pitchFamily="18" charset="0"/>
                <a:cs typeface="Times New Roman" panose="02020603050405020304" pitchFamily="18" charset="0"/>
              </a:rPr>
              <a:t>' and '</a:t>
            </a:r>
            <a:r>
              <a:rPr lang="en-MY" sz="1800" kern="0" dirty="0" err="1">
                <a:effectLst/>
                <a:latin typeface="Segoe UI" panose="020B0502040204020203" pitchFamily="34" charset="0"/>
                <a:ea typeface="Times New Roman" panose="02020603050405020304" pitchFamily="18" charset="0"/>
                <a:cs typeface="Times New Roman" panose="02020603050405020304" pitchFamily="18" charset="0"/>
              </a:rPr>
              <a:t>ClaimID</a:t>
            </a:r>
            <a:r>
              <a:rPr lang="en-MY" sz="1800" kern="0" dirty="0">
                <a:effectLst/>
                <a:latin typeface="Segoe UI" panose="020B0502040204020203" pitchFamily="34" charset="0"/>
                <a:ea typeface="Times New Roman" panose="02020603050405020304" pitchFamily="18" charset="0"/>
                <a:cs typeface="Times New Roman" panose="02020603050405020304" pitchFamily="18" charset="0"/>
              </a:rPr>
              <a:t>' and counted the unique values in the '</a:t>
            </a:r>
            <a:r>
              <a:rPr lang="en-MY" sz="1800" kern="0" dirty="0" err="1">
                <a:effectLst/>
                <a:latin typeface="Segoe UI" panose="020B0502040204020203" pitchFamily="34" charset="0"/>
                <a:ea typeface="Times New Roman" panose="02020603050405020304" pitchFamily="18" charset="0"/>
                <a:cs typeface="Times New Roman" panose="02020603050405020304" pitchFamily="18" charset="0"/>
              </a:rPr>
              <a:t>ClaimID</a:t>
            </a:r>
            <a:r>
              <a:rPr lang="en-MY" sz="1800" kern="0" dirty="0">
                <a:effectLst/>
                <a:latin typeface="Segoe UI" panose="020B0502040204020203" pitchFamily="34" charset="0"/>
                <a:ea typeface="Times New Roman" panose="02020603050405020304" pitchFamily="18" charset="0"/>
                <a:cs typeface="Times New Roman" panose="02020603050405020304" pitchFamily="18" charset="0"/>
              </a:rPr>
              <a:t>' column within each group. The 'transform' function ensures that this count is applied to each row within its respective group. The variable '</a:t>
            </a:r>
            <a:r>
              <a:rPr lang="en-MY" sz="1800" kern="0" dirty="0" err="1">
                <a:effectLst/>
                <a:latin typeface="Segoe UI" panose="020B0502040204020203" pitchFamily="34" charset="0"/>
                <a:ea typeface="Times New Roman" panose="02020603050405020304" pitchFamily="18" charset="0"/>
                <a:cs typeface="Times New Roman" panose="02020603050405020304" pitchFamily="18" charset="0"/>
              </a:rPr>
              <a:t>NumUniqueClaims</a:t>
            </a:r>
            <a:r>
              <a:rPr lang="en-MY" sz="1800" kern="0" dirty="0">
                <a:effectLst/>
                <a:latin typeface="Segoe UI" panose="020B0502040204020203" pitchFamily="34" charset="0"/>
                <a:ea typeface="Times New Roman" panose="02020603050405020304" pitchFamily="18" charset="0"/>
                <a:cs typeface="Times New Roman" panose="02020603050405020304" pitchFamily="18" charset="0"/>
              </a:rPr>
              <a:t>' is created to provide a feature for the models, aiding in differentiating between fraud and non-fraud cases.</a:t>
            </a:r>
            <a:endParaRPr lang="en-MY"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lnSpc>
                <a:spcPct val="107000"/>
              </a:lnSpc>
              <a:spcAft>
                <a:spcPts val="800"/>
              </a:spcAft>
              <a:buNone/>
            </a:pPr>
            <a:endParaRPr lang="en-MY"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kern="0" dirty="0">
                <a:effectLst/>
                <a:latin typeface="Segoe UI" panose="020B0502040204020203" pitchFamily="34" charset="0"/>
                <a:ea typeface="Times New Roman" panose="02020603050405020304" pitchFamily="18" charset="0"/>
                <a:cs typeface="Times New Roman" panose="02020603050405020304" pitchFamily="18" charset="0"/>
              </a:rPr>
              <a:t>The second variable pertains to "Claim Days." This variable is calculated to provide information about the duration of claims, which is relevant for identifying irregularities in claim patterns. Unusually long durations of claims may raise suspicion, as they could indicate fraud through overbilling.</a:t>
            </a:r>
            <a:endParaRPr lang="en-MY"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lnSpc>
                <a:spcPct val="107000"/>
              </a:lnSpc>
              <a:spcAft>
                <a:spcPts val="800"/>
              </a:spcAft>
              <a:buNone/>
            </a:pPr>
            <a:endParaRPr lang="en-MY"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kern="0" dirty="0">
                <a:effectLst/>
                <a:latin typeface="Segoe UI" panose="020B0502040204020203" pitchFamily="34" charset="0"/>
                <a:ea typeface="Times New Roman" panose="02020603050405020304" pitchFamily="18" charset="0"/>
                <a:cs typeface="Times New Roman" panose="02020603050405020304" pitchFamily="18" charset="0"/>
              </a:rPr>
              <a:t>The third variable relates to "Age." It is used to detect inconsistencies between the reported age and the Date of Birth (DOB) in the dataset. This helps identify any age-related discrepancies that may be indicative of fraud activity.</a:t>
            </a:r>
            <a:endParaRPr lang="en-MY"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1"/>
        <p:cNvGrpSpPr/>
        <p:nvPr/>
      </p:nvGrpSpPr>
      <p:grpSpPr>
        <a:xfrm>
          <a:off x="0" y="0"/>
          <a:ext cx="0" cy="0"/>
          <a:chOff x="0" y="0"/>
          <a:chExt cx="0" cy="0"/>
        </a:xfrm>
      </p:grpSpPr>
      <p:sp>
        <p:nvSpPr>
          <p:cNvPr id="2992" name="Google Shape;2992;g12948bcd1fb_0_22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3" name="Google Shape;2993;g12948bcd1fb_0_22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07000"/>
              </a:lnSpc>
              <a:spcAft>
                <a:spcPts val="800"/>
              </a:spcAft>
            </a:pPr>
            <a:r>
              <a:rPr lang="en-MY" sz="1800" kern="0" dirty="0">
                <a:effectLst/>
                <a:highlight>
                  <a:srgbClr val="FFFF00"/>
                </a:highlight>
                <a:latin typeface="Segoe UI" panose="020B0502040204020203" pitchFamily="34" charset="0"/>
                <a:ea typeface="Times New Roman" panose="02020603050405020304" pitchFamily="18" charset="0"/>
                <a:cs typeface="Times New Roman" panose="02020603050405020304" pitchFamily="18" charset="0"/>
              </a:rPr>
              <a:t>First EDA - Class Distribution:</a:t>
            </a:r>
          </a:p>
          <a:p>
            <a:pPr marL="158750" indent="0">
              <a:lnSpc>
                <a:spcPct val="107000"/>
              </a:lnSpc>
              <a:spcAft>
                <a:spcPts val="800"/>
              </a:spcAft>
              <a:buNone/>
            </a:pPr>
            <a:endParaRPr lang="en-MY"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kern="0" dirty="0">
                <a:effectLst/>
                <a:latin typeface="Segoe UI" panose="020B0502040204020203" pitchFamily="34" charset="0"/>
                <a:ea typeface="Times New Roman" panose="02020603050405020304" pitchFamily="18" charset="0"/>
                <a:cs typeface="Times New Roman" panose="02020603050405020304" pitchFamily="18" charset="0"/>
              </a:rPr>
              <a:t>The initial EDA focuses on the distribution of the potential fraud class within the dataset. A bar plot is utilized to illustrate the class distribution. It clearly demonstrates a significant class imbalance in the fraud detection data. Approximately 90.65% of the data is </a:t>
            </a:r>
            <a:r>
              <a:rPr lang="en-MY" sz="1800" kern="0" dirty="0" err="1">
                <a:effectLst/>
                <a:latin typeface="Segoe UI" panose="020B0502040204020203" pitchFamily="34" charset="0"/>
                <a:ea typeface="Times New Roman" panose="02020603050405020304" pitchFamily="18" charset="0"/>
                <a:cs typeface="Times New Roman" panose="02020603050405020304" pitchFamily="18" charset="0"/>
              </a:rPr>
              <a:t>labeled</a:t>
            </a:r>
            <a:r>
              <a:rPr lang="en-MY" sz="1800" kern="0" dirty="0">
                <a:effectLst/>
                <a:latin typeface="Segoe UI" panose="020B0502040204020203" pitchFamily="34" charset="0"/>
                <a:ea typeface="Times New Roman" panose="02020603050405020304" pitchFamily="18" charset="0"/>
                <a:cs typeface="Times New Roman" panose="02020603050405020304" pitchFamily="18" charset="0"/>
              </a:rPr>
              <a:t> as 'Non-Fraud,' while the 'Fraud' class comprises a smaller portion, approximately 9.35% of the dataset. This class imbalance is a critical observation as it may lead to a bias toward the majority class, rendering the detection of the fraud class less effective. Therefore, a suitable model technique to address this imbalance is linear regression, which is commonly used for binary classification with imbalanced data.</a:t>
            </a:r>
            <a:endParaRPr lang="en-MY"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0"/>
        <p:cNvGrpSpPr/>
        <p:nvPr/>
      </p:nvGrpSpPr>
      <p:grpSpPr>
        <a:xfrm>
          <a:off x="0" y="0"/>
          <a:ext cx="0" cy="0"/>
          <a:chOff x="0" y="0"/>
          <a:chExt cx="0" cy="0"/>
        </a:xfrm>
      </p:grpSpPr>
      <p:sp>
        <p:nvSpPr>
          <p:cNvPr id="2921" name="Google Shape;2921;g127f379f983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2" name="Google Shape;2922;g127f379f983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07000"/>
              </a:lnSpc>
              <a:spcAft>
                <a:spcPts val="800"/>
              </a:spcAft>
            </a:pPr>
            <a:r>
              <a:rPr lang="en-MY" sz="1800" kern="0" dirty="0">
                <a:effectLst/>
                <a:highlight>
                  <a:srgbClr val="FFFF00"/>
                </a:highlight>
                <a:latin typeface="Segoe UI" panose="020B0502040204020203" pitchFamily="34" charset="0"/>
                <a:ea typeface="Times New Roman" panose="02020603050405020304" pitchFamily="18" charset="0"/>
                <a:cs typeface="Times New Roman" panose="02020603050405020304" pitchFamily="18" charset="0"/>
              </a:rPr>
              <a:t>Second EDA - Mismatch Between Deductible and Reimbursement:</a:t>
            </a:r>
          </a:p>
          <a:p>
            <a:pPr marL="158750" indent="0">
              <a:lnSpc>
                <a:spcPct val="107000"/>
              </a:lnSpc>
              <a:spcAft>
                <a:spcPts val="800"/>
              </a:spcAft>
              <a:buNone/>
            </a:pPr>
            <a:endParaRPr lang="en-MY"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kern="0" dirty="0">
                <a:effectLst/>
                <a:latin typeface="Segoe UI" panose="020B0502040204020203" pitchFamily="34" charset="0"/>
                <a:ea typeface="Times New Roman" panose="02020603050405020304" pitchFamily="18" charset="0"/>
                <a:cs typeface="Times New Roman" panose="02020603050405020304" pitchFamily="18" charset="0"/>
              </a:rPr>
              <a:t>The second EDA involves examining discrepancies between deductible and reimbursement amounts, which could potentially indicate fraud. For instance, take the case of 'BENE155688,' where the reimbursement amount is $262,720, significantly higher than the deductible of $104,251. This substantial imbalance raises concerns and warrants further investigation as a potential red flag for fraudulent activity. In this scenario, a suitable model for addressing such cases would be supervised learning for classification. The primary objective is to classify instances as fraud or non-fraud, and accuracy serves as a key metric for assessment. While linear regression is a valuable tool for prediction, it is not appropriate for classifying fraud and non-fraud cases in this context.</a:t>
            </a:r>
            <a:endParaRPr lang="en-MY"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3"/>
        <p:cNvGrpSpPr/>
        <p:nvPr/>
      </p:nvGrpSpPr>
      <p:grpSpPr>
        <a:xfrm>
          <a:off x="0" y="0"/>
          <a:ext cx="0" cy="0"/>
          <a:chOff x="0" y="0"/>
          <a:chExt cx="0" cy="0"/>
        </a:xfrm>
      </p:grpSpPr>
      <p:sp>
        <p:nvSpPr>
          <p:cNvPr id="4224" name="Google Shape;4224;g12948bcd1fb_0_22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5" name="Google Shape;4225;g12948bcd1fb_0_22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07000"/>
              </a:lnSpc>
              <a:spcAft>
                <a:spcPts val="800"/>
              </a:spcAft>
            </a:pPr>
            <a:r>
              <a:rPr lang="en-MY" sz="1800" kern="0" dirty="0">
                <a:effectLst/>
                <a:highlight>
                  <a:srgbClr val="FFFF00"/>
                </a:highlight>
                <a:latin typeface="Segoe UI" panose="020B0502040204020203" pitchFamily="34" charset="0"/>
                <a:ea typeface="Times New Roman" panose="02020603050405020304" pitchFamily="18" charset="0"/>
                <a:cs typeface="Times New Roman" panose="02020603050405020304" pitchFamily="18" charset="0"/>
              </a:rPr>
              <a:t>Supervised learning will be implemented</a:t>
            </a:r>
            <a:r>
              <a:rPr lang="en-MY" sz="1800" kern="0" dirty="0">
                <a:effectLst/>
                <a:latin typeface="Segoe UI" panose="020B0502040204020203" pitchFamily="34" charset="0"/>
                <a:ea typeface="Times New Roman" panose="02020603050405020304" pitchFamily="18" charset="0"/>
                <a:cs typeface="Times New Roman" panose="02020603050405020304" pitchFamily="18" charset="0"/>
              </a:rPr>
              <a:t> in this project. Out of the logistic regression, k-nearest </a:t>
            </a:r>
            <a:r>
              <a:rPr lang="en-MY" sz="1800" kern="0" dirty="0" err="1">
                <a:effectLst/>
                <a:latin typeface="Segoe UI" panose="020B0502040204020203" pitchFamily="34" charset="0"/>
                <a:ea typeface="Times New Roman" panose="02020603050405020304" pitchFamily="18" charset="0"/>
                <a:cs typeface="Times New Roman" panose="02020603050405020304" pitchFamily="18" charset="0"/>
              </a:rPr>
              <a:t>neighbors</a:t>
            </a:r>
            <a:r>
              <a:rPr lang="en-MY" sz="1800" kern="0" dirty="0">
                <a:effectLst/>
                <a:latin typeface="Segoe UI" panose="020B0502040204020203" pitchFamily="34" charset="0"/>
                <a:ea typeface="Times New Roman" panose="02020603050405020304" pitchFamily="18" charset="0"/>
                <a:cs typeface="Times New Roman" panose="02020603050405020304" pitchFamily="18" charset="0"/>
              </a:rPr>
              <a:t> (KNN), and random forest models, the top two models with the highest accuracies will be selected. Following accuracy testing, it was found that logistic regression achieved the highest accuracy of 93.07%, followed by random forest with an accuracy of 92.88%.</a:t>
            </a:r>
            <a:endParaRPr lang="en-MY"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lnSpc>
                <a:spcPct val="107000"/>
              </a:lnSpc>
              <a:spcAft>
                <a:spcPts val="800"/>
              </a:spcAft>
              <a:buNone/>
            </a:pPr>
            <a:endParaRPr lang="en-MY"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1800" kern="100" dirty="0">
                <a:effectLst/>
                <a:latin typeface="Calibri" panose="020F0502020204030204" pitchFamily="34" charset="0"/>
                <a:ea typeface="Calibri" panose="020F0502020204030204" pitchFamily="34" charset="0"/>
                <a:cs typeface="Times New Roman" panose="02020603050405020304" pitchFamily="18" charset="0"/>
              </a:rPr>
              <a:t>Both the logistic regression and random forest models then go through permutation importance and feature importance analysis. From the resulting plots, the top three features were selected, and accuracy was recalculated. As a result, the accuracy for both models increased to 93.44% and 93.07%, respectively.</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7"/>
        <p:cNvGrpSpPr/>
        <p:nvPr/>
      </p:nvGrpSpPr>
      <p:grpSpPr>
        <a:xfrm>
          <a:off x="0" y="0"/>
          <a:ext cx="0" cy="0"/>
          <a:chOff x="0" y="0"/>
          <a:chExt cx="0" cy="0"/>
        </a:xfrm>
      </p:grpSpPr>
      <p:sp>
        <p:nvSpPr>
          <p:cNvPr id="4478" name="Google Shape;4478;g12948bcd1fb_0_22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9" name="Google Shape;4479;g12948bcd1fb_0_22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MY"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In imbalanced datasets, accuracy can be misleading</a:t>
            </a:r>
            <a:r>
              <a:rPr lang="en-MY" sz="1800" kern="100" dirty="0">
                <a:effectLst/>
                <a:latin typeface="Calibri" panose="020F0502020204030204" pitchFamily="34" charset="0"/>
                <a:ea typeface="Calibri" panose="020F0502020204030204" pitchFamily="34" charset="0"/>
                <a:cs typeface="Times New Roman" panose="02020603050405020304" pitchFamily="18" charset="0"/>
              </a:rPr>
              <a:t> because it often leans towards the majority class, where the data is most biased. As a result, accuracy tends to be high, even if the model is not effectively identifying the minority class (the imbalanced or rare class).</a:t>
            </a: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7"/>
        <p:cNvGrpSpPr/>
        <p:nvPr/>
      </p:nvGrpSpPr>
      <p:grpSpPr>
        <a:xfrm>
          <a:off x="0" y="0"/>
          <a:ext cx="0" cy="0"/>
          <a:chOff x="0" y="0"/>
          <a:chExt cx="0" cy="0"/>
        </a:xfrm>
      </p:grpSpPr>
      <p:sp>
        <p:nvSpPr>
          <p:cNvPr id="4478" name="Google Shape;4478;g12948bcd1fb_0_22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9" name="Google Shape;4479;g12948bcd1fb_0_22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49304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10" name="Google Shape;10;p2"/>
          <p:cNvSpPr txBox="1">
            <a:spLocks noGrp="1"/>
          </p:cNvSpPr>
          <p:nvPr>
            <p:ph type="ctrTitle"/>
          </p:nvPr>
        </p:nvSpPr>
        <p:spPr>
          <a:xfrm>
            <a:off x="1248375" y="1541473"/>
            <a:ext cx="6647100" cy="1695900"/>
          </a:xfrm>
          <a:prstGeom prst="rect">
            <a:avLst/>
          </a:prstGeom>
        </p:spPr>
        <p:txBody>
          <a:bodyPr spcFirstLastPara="1" wrap="square" lIns="91425" tIns="0" rIns="91425" bIns="91425" anchor="t" anchorCtr="0">
            <a:noAutofit/>
          </a:bodyPr>
          <a:lstStyle>
            <a:lvl1pPr lvl="0" algn="ctr">
              <a:lnSpc>
                <a:spcPct val="90000"/>
              </a:lnSpc>
              <a:spcBef>
                <a:spcPts val="0"/>
              </a:spcBef>
              <a:spcAft>
                <a:spcPts val="0"/>
              </a:spcAft>
              <a:buSzPts val="5200"/>
              <a:buNone/>
              <a:defRPr sz="6000">
                <a:latin typeface="Aldrich"/>
                <a:ea typeface="Aldrich"/>
                <a:cs typeface="Aldrich"/>
                <a:sym typeface="Aldrich"/>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248525" y="3290708"/>
            <a:ext cx="6647100" cy="37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solidFill>
                  <a:schemeClr val="lt1"/>
                </a:solidFill>
                <a:latin typeface="Bai Jamjuree"/>
                <a:ea typeface="Bai Jamjuree"/>
                <a:cs typeface="Bai Jamjuree"/>
                <a:sym typeface="Bai Jamjure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2" name="Google Shape;12;p2"/>
          <p:cNvPicPr preferRelativeResize="0"/>
          <p:nvPr/>
        </p:nvPicPr>
        <p:blipFill>
          <a:blip r:embed="rId3">
            <a:alphaModFix/>
          </a:blip>
          <a:stretch>
            <a:fillRect/>
          </a:stretch>
        </p:blipFill>
        <p:spPr>
          <a:xfrm>
            <a:off x="-467701" y="3755650"/>
            <a:ext cx="9353213" cy="2681250"/>
          </a:xfrm>
          <a:prstGeom prst="rect">
            <a:avLst/>
          </a:prstGeom>
          <a:noFill/>
          <a:ln>
            <a:noFill/>
          </a:ln>
        </p:spPr>
      </p:pic>
      <p:grpSp>
        <p:nvGrpSpPr>
          <p:cNvPr id="13" name="Google Shape;13;p2"/>
          <p:cNvGrpSpPr/>
          <p:nvPr/>
        </p:nvGrpSpPr>
        <p:grpSpPr>
          <a:xfrm>
            <a:off x="391864" y="3545270"/>
            <a:ext cx="289170" cy="284718"/>
            <a:chOff x="426000" y="3302025"/>
            <a:chExt cx="220875" cy="217475"/>
          </a:xfrm>
        </p:grpSpPr>
        <p:sp>
          <p:nvSpPr>
            <p:cNvPr id="14" name="Google Shape;14;p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357713" y="905775"/>
            <a:ext cx="357454" cy="956304"/>
            <a:chOff x="357713" y="600975"/>
            <a:chExt cx="357454" cy="956304"/>
          </a:xfrm>
        </p:grpSpPr>
        <p:sp>
          <p:nvSpPr>
            <p:cNvPr id="17" name="Google Shape;17;p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5258308" y="722871"/>
            <a:ext cx="793256" cy="182899"/>
            <a:chOff x="2685575" y="2835950"/>
            <a:chExt cx="433000" cy="99825"/>
          </a:xfrm>
        </p:grpSpPr>
        <p:sp>
          <p:nvSpPr>
            <p:cNvPr id="22" name="Google Shape;22;p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1409864" y="-1010428"/>
            <a:ext cx="2019176" cy="2019176"/>
            <a:chOff x="1943325" y="-220375"/>
            <a:chExt cx="1298672" cy="1298672"/>
          </a:xfrm>
        </p:grpSpPr>
        <p:sp>
          <p:nvSpPr>
            <p:cNvPr id="27" name="Google Shape;27;p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8366565" y="3429220"/>
            <a:ext cx="1965289" cy="517060"/>
            <a:chOff x="3539975" y="3523525"/>
            <a:chExt cx="745925" cy="196250"/>
          </a:xfrm>
        </p:grpSpPr>
        <p:sp>
          <p:nvSpPr>
            <p:cNvPr id="76" name="Google Shape;76;p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2"/>
          <p:cNvSpPr/>
          <p:nvPr/>
        </p:nvSpPr>
        <p:spPr>
          <a:xfrm>
            <a:off x="7796285" y="27581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 name="Google Shape;93;p2"/>
          <p:cNvPicPr preferRelativeResize="0"/>
          <p:nvPr/>
        </p:nvPicPr>
        <p:blipFill>
          <a:blip r:embed="rId4">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3_1">
    <p:spTree>
      <p:nvGrpSpPr>
        <p:cNvPr id="1" name="Shape 2105"/>
        <p:cNvGrpSpPr/>
        <p:nvPr/>
      </p:nvGrpSpPr>
      <p:grpSpPr>
        <a:xfrm>
          <a:off x="0" y="0"/>
          <a:ext cx="0" cy="0"/>
          <a:chOff x="0" y="0"/>
          <a:chExt cx="0" cy="0"/>
        </a:xfrm>
      </p:grpSpPr>
      <p:pic>
        <p:nvPicPr>
          <p:cNvPr id="2106" name="Google Shape;2106;p43"/>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2107" name="Google Shape;2107;p43"/>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2108" name="Google Shape;2108;p43"/>
          <p:cNvGrpSpPr/>
          <p:nvPr/>
        </p:nvGrpSpPr>
        <p:grpSpPr>
          <a:xfrm>
            <a:off x="391864" y="3545270"/>
            <a:ext cx="289170" cy="284718"/>
            <a:chOff x="426000" y="3302025"/>
            <a:chExt cx="220875" cy="217475"/>
          </a:xfrm>
        </p:grpSpPr>
        <p:sp>
          <p:nvSpPr>
            <p:cNvPr id="2109" name="Google Shape;2109;p43"/>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3"/>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1" name="Google Shape;2111;p43"/>
          <p:cNvGrpSpPr/>
          <p:nvPr/>
        </p:nvGrpSpPr>
        <p:grpSpPr>
          <a:xfrm>
            <a:off x="357713" y="1210575"/>
            <a:ext cx="357454" cy="956304"/>
            <a:chOff x="357713" y="600975"/>
            <a:chExt cx="357454" cy="956304"/>
          </a:xfrm>
        </p:grpSpPr>
        <p:sp>
          <p:nvSpPr>
            <p:cNvPr id="2112" name="Google Shape;2112;p43"/>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3"/>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3"/>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3"/>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6" name="Google Shape;2116;p43"/>
          <p:cNvGrpSpPr/>
          <p:nvPr/>
        </p:nvGrpSpPr>
        <p:grpSpPr>
          <a:xfrm>
            <a:off x="8366565" y="3429220"/>
            <a:ext cx="1965289" cy="517060"/>
            <a:chOff x="3539975" y="3523525"/>
            <a:chExt cx="745925" cy="196250"/>
          </a:xfrm>
        </p:grpSpPr>
        <p:sp>
          <p:nvSpPr>
            <p:cNvPr id="2117" name="Google Shape;2117;p4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33" name="Google Shape;2133;p43"/>
          <p:cNvPicPr preferRelativeResize="0"/>
          <p:nvPr/>
        </p:nvPicPr>
        <p:blipFill>
          <a:blip r:embed="rId3">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5">
  <p:cSld name="CUSTOM_3_1_1_1_1">
    <p:spTree>
      <p:nvGrpSpPr>
        <p:cNvPr id="1" name="Shape 2192"/>
        <p:cNvGrpSpPr/>
        <p:nvPr/>
      </p:nvGrpSpPr>
      <p:grpSpPr>
        <a:xfrm>
          <a:off x="0" y="0"/>
          <a:ext cx="0" cy="0"/>
          <a:chOff x="0" y="0"/>
          <a:chExt cx="0" cy="0"/>
        </a:xfrm>
      </p:grpSpPr>
      <p:pic>
        <p:nvPicPr>
          <p:cNvPr id="2193" name="Google Shape;2193;p46"/>
          <p:cNvPicPr preferRelativeResize="0"/>
          <p:nvPr/>
        </p:nvPicPr>
        <p:blipFill rotWithShape="1">
          <a:blip r:embed="rId2">
            <a:alphaModFix amt="60000"/>
          </a:blip>
          <a:srcRect l="39" r="29"/>
          <a:stretch/>
        </p:blipFill>
        <p:spPr>
          <a:xfrm>
            <a:off x="0" y="1"/>
            <a:ext cx="9144002" cy="5143499"/>
          </a:xfrm>
          <a:prstGeom prst="rect">
            <a:avLst/>
          </a:prstGeom>
          <a:noFill/>
          <a:ln>
            <a:noFill/>
          </a:ln>
        </p:spPr>
      </p:pic>
      <p:sp>
        <p:nvSpPr>
          <p:cNvPr id="2194" name="Google Shape;2194;p46"/>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pic>
        <p:nvPicPr>
          <p:cNvPr id="2195" name="Google Shape;2195;p46"/>
          <p:cNvPicPr preferRelativeResize="0"/>
          <p:nvPr/>
        </p:nvPicPr>
        <p:blipFill>
          <a:blip r:embed="rId3">
            <a:alphaModFix/>
          </a:blip>
          <a:stretch>
            <a:fillRect/>
          </a:stretch>
        </p:blipFill>
        <p:spPr>
          <a:xfrm rot="150349" flipH="1">
            <a:off x="-1128684" y="4246704"/>
            <a:ext cx="9353212" cy="2681250"/>
          </a:xfrm>
          <a:prstGeom prst="rect">
            <a:avLst/>
          </a:prstGeom>
          <a:noFill/>
          <a:ln>
            <a:noFill/>
          </a:ln>
        </p:spPr>
      </p:pic>
      <p:grpSp>
        <p:nvGrpSpPr>
          <p:cNvPr id="2196" name="Google Shape;2196;p46"/>
          <p:cNvGrpSpPr/>
          <p:nvPr/>
        </p:nvGrpSpPr>
        <p:grpSpPr>
          <a:xfrm flipH="1">
            <a:off x="435156" y="4236070"/>
            <a:ext cx="289285" cy="284718"/>
            <a:chOff x="419162" y="3302025"/>
            <a:chExt cx="220963" cy="217475"/>
          </a:xfrm>
        </p:grpSpPr>
        <p:sp>
          <p:nvSpPr>
            <p:cNvPr id="2197" name="Google Shape;2197;p46"/>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6"/>
            <p:cNvSpPr/>
            <p:nvPr/>
          </p:nvSpPr>
          <p:spPr>
            <a:xfrm>
              <a:off x="419162"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9" name="Google Shape;2199;p46"/>
          <p:cNvGrpSpPr/>
          <p:nvPr/>
        </p:nvGrpSpPr>
        <p:grpSpPr>
          <a:xfrm flipH="1">
            <a:off x="-1328926" y="2418978"/>
            <a:ext cx="1965289" cy="517060"/>
            <a:chOff x="3539975" y="3523525"/>
            <a:chExt cx="745925" cy="196250"/>
          </a:xfrm>
        </p:grpSpPr>
        <p:sp>
          <p:nvSpPr>
            <p:cNvPr id="2200" name="Google Shape;2200;p46"/>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6"/>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6"/>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6"/>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6"/>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6"/>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6"/>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6"/>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6"/>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6"/>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6"/>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6"/>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6"/>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6"/>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6"/>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6"/>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2469"/>
        <p:cNvGrpSpPr/>
        <p:nvPr/>
      </p:nvGrpSpPr>
      <p:grpSpPr>
        <a:xfrm>
          <a:off x="0" y="0"/>
          <a:ext cx="0" cy="0"/>
          <a:chOff x="0" y="0"/>
          <a:chExt cx="0" cy="0"/>
        </a:xfrm>
      </p:grpSpPr>
      <p:pic>
        <p:nvPicPr>
          <p:cNvPr id="2470" name="Google Shape;2470;p51"/>
          <p:cNvPicPr preferRelativeResize="0"/>
          <p:nvPr/>
        </p:nvPicPr>
        <p:blipFill rotWithShape="1">
          <a:blip r:embed="rId2">
            <a:alphaModFix amt="60000"/>
          </a:blip>
          <a:srcRect t="9" b="9"/>
          <a:stretch/>
        </p:blipFill>
        <p:spPr>
          <a:xfrm>
            <a:off x="0" y="1"/>
            <a:ext cx="9144002" cy="5143499"/>
          </a:xfrm>
          <a:prstGeom prst="rect">
            <a:avLst/>
          </a:prstGeom>
          <a:noFill/>
          <a:ln>
            <a:noFill/>
          </a:ln>
        </p:spPr>
      </p:pic>
      <p:pic>
        <p:nvPicPr>
          <p:cNvPr id="2471" name="Google Shape;2471;p51"/>
          <p:cNvPicPr preferRelativeResize="0"/>
          <p:nvPr/>
        </p:nvPicPr>
        <p:blipFill rotWithShape="1">
          <a:blip r:embed="rId3">
            <a:alphaModFix amt="60000"/>
          </a:blip>
          <a:srcRect t="9" b="9"/>
          <a:stretch/>
        </p:blipFill>
        <p:spPr>
          <a:xfrm>
            <a:off x="0" y="1"/>
            <a:ext cx="9144002" cy="5143499"/>
          </a:xfrm>
          <a:prstGeom prst="rect">
            <a:avLst/>
          </a:prstGeom>
          <a:noFill/>
          <a:ln>
            <a:noFill/>
          </a:ln>
        </p:spPr>
      </p:pic>
      <p:pic>
        <p:nvPicPr>
          <p:cNvPr id="2472" name="Google Shape;2472;p51"/>
          <p:cNvPicPr preferRelativeResize="0"/>
          <p:nvPr/>
        </p:nvPicPr>
        <p:blipFill>
          <a:blip r:embed="rId4">
            <a:alphaModFix/>
          </a:blip>
          <a:stretch>
            <a:fillRect/>
          </a:stretch>
        </p:blipFill>
        <p:spPr>
          <a:xfrm>
            <a:off x="-467701" y="3755650"/>
            <a:ext cx="9353213" cy="2681250"/>
          </a:xfrm>
          <a:prstGeom prst="rect">
            <a:avLst/>
          </a:prstGeom>
          <a:noFill/>
          <a:ln>
            <a:noFill/>
          </a:ln>
        </p:spPr>
      </p:pic>
      <p:grpSp>
        <p:nvGrpSpPr>
          <p:cNvPr id="2473" name="Google Shape;2473;p51"/>
          <p:cNvGrpSpPr/>
          <p:nvPr/>
        </p:nvGrpSpPr>
        <p:grpSpPr>
          <a:xfrm>
            <a:off x="391864" y="3545270"/>
            <a:ext cx="289170" cy="284718"/>
            <a:chOff x="426000" y="3302025"/>
            <a:chExt cx="220875" cy="217475"/>
          </a:xfrm>
        </p:grpSpPr>
        <p:sp>
          <p:nvSpPr>
            <p:cNvPr id="2474" name="Google Shape;2474;p5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6" name="Google Shape;2476;p51"/>
          <p:cNvGrpSpPr/>
          <p:nvPr/>
        </p:nvGrpSpPr>
        <p:grpSpPr>
          <a:xfrm>
            <a:off x="357713" y="905775"/>
            <a:ext cx="357454" cy="956304"/>
            <a:chOff x="357713" y="600975"/>
            <a:chExt cx="357454" cy="956304"/>
          </a:xfrm>
        </p:grpSpPr>
        <p:sp>
          <p:nvSpPr>
            <p:cNvPr id="2477" name="Google Shape;2477;p5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1" name="Google Shape;2481;p51"/>
          <p:cNvGrpSpPr/>
          <p:nvPr/>
        </p:nvGrpSpPr>
        <p:grpSpPr>
          <a:xfrm>
            <a:off x="5258308" y="722871"/>
            <a:ext cx="793256" cy="182899"/>
            <a:chOff x="2685575" y="2835950"/>
            <a:chExt cx="433000" cy="99825"/>
          </a:xfrm>
        </p:grpSpPr>
        <p:sp>
          <p:nvSpPr>
            <p:cNvPr id="2482" name="Google Shape;2482;p51"/>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1"/>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1"/>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1"/>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6" name="Google Shape;2486;p51"/>
          <p:cNvGrpSpPr/>
          <p:nvPr/>
        </p:nvGrpSpPr>
        <p:grpSpPr>
          <a:xfrm>
            <a:off x="8366565" y="3429220"/>
            <a:ext cx="1965289" cy="517060"/>
            <a:chOff x="3539975" y="3523525"/>
            <a:chExt cx="745925" cy="196250"/>
          </a:xfrm>
        </p:grpSpPr>
        <p:sp>
          <p:nvSpPr>
            <p:cNvPr id="2487" name="Google Shape;2487;p5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03" name="Google Shape;2503;p51"/>
          <p:cNvPicPr preferRelativeResize="0"/>
          <p:nvPr/>
        </p:nvPicPr>
        <p:blipFill>
          <a:blip r:embed="rId5">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2504"/>
        <p:cNvGrpSpPr/>
        <p:nvPr/>
      </p:nvGrpSpPr>
      <p:grpSpPr>
        <a:xfrm>
          <a:off x="0" y="0"/>
          <a:ext cx="0" cy="0"/>
          <a:chOff x="0" y="0"/>
          <a:chExt cx="0" cy="0"/>
        </a:xfrm>
      </p:grpSpPr>
      <p:pic>
        <p:nvPicPr>
          <p:cNvPr id="2505" name="Google Shape;2505;p52"/>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pic>
        <p:nvPicPr>
          <p:cNvPr id="2506" name="Google Shape;2506;p52"/>
          <p:cNvPicPr preferRelativeResize="0"/>
          <p:nvPr/>
        </p:nvPicPr>
        <p:blipFill rotWithShape="1">
          <a:blip r:embed="rId3">
            <a:alphaModFix/>
          </a:blip>
          <a:srcRect l="228" r="238"/>
          <a:stretch/>
        </p:blipFill>
        <p:spPr>
          <a:xfrm flipH="1">
            <a:off x="-9" y="4016075"/>
            <a:ext cx="9353213" cy="2681250"/>
          </a:xfrm>
          <a:prstGeom prst="rect">
            <a:avLst/>
          </a:prstGeom>
          <a:noFill/>
          <a:ln>
            <a:noFill/>
          </a:ln>
        </p:spPr>
      </p:pic>
      <p:grpSp>
        <p:nvGrpSpPr>
          <p:cNvPr id="2507" name="Google Shape;2507;p52"/>
          <p:cNvGrpSpPr/>
          <p:nvPr/>
        </p:nvGrpSpPr>
        <p:grpSpPr>
          <a:xfrm flipH="1">
            <a:off x="8483181" y="4016070"/>
            <a:ext cx="283332" cy="284718"/>
            <a:chOff x="423709" y="3302025"/>
            <a:chExt cx="216416" cy="217475"/>
          </a:xfrm>
        </p:grpSpPr>
        <p:sp>
          <p:nvSpPr>
            <p:cNvPr id="2508" name="Google Shape;2508;p5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2"/>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0" name="Google Shape;2510;p52"/>
          <p:cNvGrpSpPr/>
          <p:nvPr/>
        </p:nvGrpSpPr>
        <p:grpSpPr>
          <a:xfrm flipH="1">
            <a:off x="8175513" y="140497"/>
            <a:ext cx="2019176" cy="2019176"/>
            <a:chOff x="1943325" y="-220375"/>
            <a:chExt cx="1298672" cy="1298672"/>
          </a:xfrm>
        </p:grpSpPr>
        <p:sp>
          <p:nvSpPr>
            <p:cNvPr id="2511" name="Google Shape;2511;p5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9" name="Google Shape;2559;p52"/>
          <p:cNvGrpSpPr/>
          <p:nvPr/>
        </p:nvGrpSpPr>
        <p:grpSpPr>
          <a:xfrm flipH="1">
            <a:off x="-467701" y="3429220"/>
            <a:ext cx="1965289" cy="517060"/>
            <a:chOff x="3539975" y="3523525"/>
            <a:chExt cx="745925" cy="196250"/>
          </a:xfrm>
        </p:grpSpPr>
        <p:sp>
          <p:nvSpPr>
            <p:cNvPr id="2560" name="Google Shape;2560;p5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76" name="Google Shape;2576;p52"/>
          <p:cNvPicPr preferRelativeResize="0"/>
          <p:nvPr/>
        </p:nvPicPr>
        <p:blipFill>
          <a:blip r:embed="rId4">
            <a:alphaModFix/>
          </a:blip>
          <a:stretch>
            <a:fillRect/>
          </a:stretch>
        </p:blipFill>
        <p:spPr>
          <a:xfrm flipH="1">
            <a:off x="-403499" y="-646075"/>
            <a:ext cx="2527512" cy="26812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2"/>
        <p:cNvGrpSpPr/>
        <p:nvPr/>
      </p:nvGrpSpPr>
      <p:grpSpPr>
        <a:xfrm>
          <a:off x="0" y="0"/>
          <a:ext cx="0" cy="0"/>
          <a:chOff x="0" y="0"/>
          <a:chExt cx="0" cy="0"/>
        </a:xfrm>
      </p:grpSpPr>
      <p:pic>
        <p:nvPicPr>
          <p:cNvPr id="183" name="Google Shape;183;p5"/>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184" name="Google Shape;184;p5"/>
          <p:cNvSpPr txBox="1">
            <a:spLocks noGrp="1"/>
          </p:cNvSpPr>
          <p:nvPr>
            <p:ph type="subTitle" idx="1"/>
          </p:nvPr>
        </p:nvSpPr>
        <p:spPr>
          <a:xfrm>
            <a:off x="4981770" y="2451554"/>
            <a:ext cx="2281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5" name="Google Shape;185;p5"/>
          <p:cNvSpPr txBox="1">
            <a:spLocks noGrp="1"/>
          </p:cNvSpPr>
          <p:nvPr>
            <p:ph type="subTitle" idx="2"/>
          </p:nvPr>
        </p:nvSpPr>
        <p:spPr>
          <a:xfrm>
            <a:off x="4981771" y="2964124"/>
            <a:ext cx="2281800" cy="66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6" name="Google Shape;186;p5"/>
          <p:cNvSpPr txBox="1">
            <a:spLocks noGrp="1"/>
          </p:cNvSpPr>
          <p:nvPr>
            <p:ph type="subTitle" idx="3"/>
          </p:nvPr>
        </p:nvSpPr>
        <p:spPr>
          <a:xfrm>
            <a:off x="1880430" y="2451554"/>
            <a:ext cx="2281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7" name="Google Shape;187;p5"/>
          <p:cNvSpPr txBox="1">
            <a:spLocks noGrp="1"/>
          </p:cNvSpPr>
          <p:nvPr>
            <p:ph type="subTitle" idx="4"/>
          </p:nvPr>
        </p:nvSpPr>
        <p:spPr>
          <a:xfrm>
            <a:off x="1880425" y="2964124"/>
            <a:ext cx="2281800" cy="66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8" name="Google Shape;188;p5"/>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pic>
        <p:nvPicPr>
          <p:cNvPr id="189" name="Google Shape;189;p5"/>
          <p:cNvPicPr preferRelativeResize="0"/>
          <p:nvPr/>
        </p:nvPicPr>
        <p:blipFill>
          <a:blip r:embed="rId3">
            <a:alphaModFix/>
          </a:blip>
          <a:stretch>
            <a:fillRect/>
          </a:stretch>
        </p:blipFill>
        <p:spPr>
          <a:xfrm rot="10800000">
            <a:off x="-2384751" y="3735300"/>
            <a:ext cx="9353213" cy="2681250"/>
          </a:xfrm>
          <a:prstGeom prst="rect">
            <a:avLst/>
          </a:prstGeom>
          <a:noFill/>
          <a:ln>
            <a:noFill/>
          </a:ln>
        </p:spPr>
      </p:pic>
      <p:grpSp>
        <p:nvGrpSpPr>
          <p:cNvPr id="190" name="Google Shape;190;p5"/>
          <p:cNvGrpSpPr/>
          <p:nvPr/>
        </p:nvGrpSpPr>
        <p:grpSpPr>
          <a:xfrm rot="10800000" flipH="1">
            <a:off x="400702" y="1439175"/>
            <a:ext cx="283332" cy="284718"/>
            <a:chOff x="432750" y="3302025"/>
            <a:chExt cx="216416" cy="217475"/>
          </a:xfrm>
        </p:grpSpPr>
        <p:sp>
          <p:nvSpPr>
            <p:cNvPr id="191" name="Google Shape;191;p5"/>
            <p:cNvSpPr/>
            <p:nvPr/>
          </p:nvSpPr>
          <p:spPr>
            <a:xfrm>
              <a:off x="435041"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5"/>
          <p:cNvGrpSpPr/>
          <p:nvPr/>
        </p:nvGrpSpPr>
        <p:grpSpPr>
          <a:xfrm rot="10800000" flipH="1">
            <a:off x="357713" y="2873685"/>
            <a:ext cx="357454" cy="956304"/>
            <a:chOff x="357713" y="600975"/>
            <a:chExt cx="357454" cy="956304"/>
          </a:xfrm>
        </p:grpSpPr>
        <p:sp>
          <p:nvSpPr>
            <p:cNvPr id="194" name="Google Shape;194;p5"/>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5"/>
          <p:cNvGrpSpPr/>
          <p:nvPr/>
        </p:nvGrpSpPr>
        <p:grpSpPr>
          <a:xfrm>
            <a:off x="8013814" y="-799203"/>
            <a:ext cx="2019176" cy="2019176"/>
            <a:chOff x="1943325" y="-220375"/>
            <a:chExt cx="1298672" cy="1298672"/>
          </a:xfrm>
        </p:grpSpPr>
        <p:sp>
          <p:nvSpPr>
            <p:cNvPr id="199" name="Google Shape;199;p5"/>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5"/>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5"/>
          <p:cNvGrpSpPr/>
          <p:nvPr/>
        </p:nvGrpSpPr>
        <p:grpSpPr>
          <a:xfrm>
            <a:off x="8366565" y="3429220"/>
            <a:ext cx="1965289" cy="517060"/>
            <a:chOff x="3539975" y="3523525"/>
            <a:chExt cx="745925" cy="196250"/>
          </a:xfrm>
        </p:grpSpPr>
        <p:sp>
          <p:nvSpPr>
            <p:cNvPr id="248" name="Google Shape;248;p5"/>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3"/>
        <p:cNvGrpSpPr/>
        <p:nvPr/>
      </p:nvGrpSpPr>
      <p:grpSpPr>
        <a:xfrm>
          <a:off x="0" y="0"/>
          <a:ext cx="0" cy="0"/>
          <a:chOff x="0" y="0"/>
          <a:chExt cx="0" cy="0"/>
        </a:xfrm>
      </p:grpSpPr>
      <p:pic>
        <p:nvPicPr>
          <p:cNvPr id="294" name="Google Shape;294;p7"/>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295" name="Google Shape;295;p7"/>
          <p:cNvSpPr txBox="1">
            <a:spLocks noGrp="1"/>
          </p:cNvSpPr>
          <p:nvPr>
            <p:ph type="body" idx="1"/>
          </p:nvPr>
        </p:nvSpPr>
        <p:spPr>
          <a:xfrm>
            <a:off x="1221000" y="1512026"/>
            <a:ext cx="6702000" cy="23475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sz="1400">
                <a:solidFill>
                  <a:schemeClr val="lt1"/>
                </a:solidFill>
              </a:defRPr>
            </a:lvl1pPr>
            <a:lvl2pPr marL="914400" lvl="1" indent="-317500">
              <a:spcBef>
                <a:spcPts val="0"/>
              </a:spcBef>
              <a:spcAft>
                <a:spcPts val="0"/>
              </a:spcAft>
              <a:buClr>
                <a:schemeClr val="lt1"/>
              </a:buClr>
              <a:buSzPts val="1400"/>
              <a:buFont typeface="Anaheim"/>
              <a:buChar char="○"/>
              <a:defRPr sz="1200">
                <a:solidFill>
                  <a:schemeClr val="lt1"/>
                </a:solidFill>
              </a:defRPr>
            </a:lvl2pPr>
            <a:lvl3pPr marL="1371600" lvl="2" indent="-317500">
              <a:spcBef>
                <a:spcPts val="0"/>
              </a:spcBef>
              <a:spcAft>
                <a:spcPts val="0"/>
              </a:spcAft>
              <a:buClr>
                <a:schemeClr val="lt1"/>
              </a:buClr>
              <a:buSzPts val="1400"/>
              <a:buFont typeface="Anaheim"/>
              <a:buChar char="■"/>
              <a:defRPr sz="1200">
                <a:solidFill>
                  <a:schemeClr val="lt1"/>
                </a:solidFill>
              </a:defRPr>
            </a:lvl3pPr>
            <a:lvl4pPr marL="1828800" lvl="3" indent="-317500">
              <a:spcBef>
                <a:spcPts val="0"/>
              </a:spcBef>
              <a:spcAft>
                <a:spcPts val="0"/>
              </a:spcAft>
              <a:buClr>
                <a:schemeClr val="lt1"/>
              </a:buClr>
              <a:buSzPts val="1400"/>
              <a:buFont typeface="Anaheim"/>
              <a:buChar char="●"/>
              <a:defRPr sz="1200">
                <a:solidFill>
                  <a:schemeClr val="lt1"/>
                </a:solidFill>
              </a:defRPr>
            </a:lvl4pPr>
            <a:lvl5pPr marL="2286000" lvl="4" indent="-317500">
              <a:spcBef>
                <a:spcPts val="0"/>
              </a:spcBef>
              <a:spcAft>
                <a:spcPts val="0"/>
              </a:spcAft>
              <a:buClr>
                <a:schemeClr val="lt1"/>
              </a:buClr>
              <a:buSzPts val="1400"/>
              <a:buFont typeface="Anaheim"/>
              <a:buChar char="○"/>
              <a:defRPr sz="1200">
                <a:solidFill>
                  <a:schemeClr val="lt1"/>
                </a:solidFill>
              </a:defRPr>
            </a:lvl5pPr>
            <a:lvl6pPr marL="2743200" lvl="5" indent="-317500">
              <a:spcBef>
                <a:spcPts val="0"/>
              </a:spcBef>
              <a:spcAft>
                <a:spcPts val="0"/>
              </a:spcAft>
              <a:buClr>
                <a:schemeClr val="lt1"/>
              </a:buClr>
              <a:buSzPts val="1400"/>
              <a:buFont typeface="Anaheim"/>
              <a:buChar char="■"/>
              <a:defRPr sz="1200">
                <a:solidFill>
                  <a:schemeClr val="lt1"/>
                </a:solidFill>
              </a:defRPr>
            </a:lvl6pPr>
            <a:lvl7pPr marL="3200400" lvl="6" indent="-317500">
              <a:spcBef>
                <a:spcPts val="0"/>
              </a:spcBef>
              <a:spcAft>
                <a:spcPts val="0"/>
              </a:spcAft>
              <a:buClr>
                <a:schemeClr val="lt1"/>
              </a:buClr>
              <a:buSzPts val="1400"/>
              <a:buFont typeface="Anaheim"/>
              <a:buChar char="●"/>
              <a:defRPr sz="1200">
                <a:solidFill>
                  <a:schemeClr val="lt1"/>
                </a:solidFill>
              </a:defRPr>
            </a:lvl7pPr>
            <a:lvl8pPr marL="3657600" lvl="7" indent="-317500">
              <a:spcBef>
                <a:spcPts val="0"/>
              </a:spcBef>
              <a:spcAft>
                <a:spcPts val="0"/>
              </a:spcAft>
              <a:buClr>
                <a:schemeClr val="lt1"/>
              </a:buClr>
              <a:buSzPts val="1400"/>
              <a:buFont typeface="Anaheim"/>
              <a:buChar char="○"/>
              <a:defRPr sz="1200">
                <a:solidFill>
                  <a:schemeClr val="lt1"/>
                </a:solidFill>
              </a:defRPr>
            </a:lvl8pPr>
            <a:lvl9pPr marL="4114800" lvl="8" indent="-317500">
              <a:spcBef>
                <a:spcPts val="0"/>
              </a:spcBef>
              <a:spcAft>
                <a:spcPts val="0"/>
              </a:spcAft>
              <a:buClr>
                <a:schemeClr val="lt1"/>
              </a:buClr>
              <a:buSzPts val="1400"/>
              <a:buFont typeface="Anaheim"/>
              <a:buChar char="■"/>
              <a:defRPr sz="1200">
                <a:solidFill>
                  <a:schemeClr val="lt1"/>
                </a:solidFill>
              </a:defRPr>
            </a:lvl9pPr>
          </a:lstStyle>
          <a:p>
            <a:endParaRPr/>
          </a:p>
        </p:txBody>
      </p:sp>
      <p:sp>
        <p:nvSpPr>
          <p:cNvPr id="296" name="Google Shape;296;p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pic>
        <p:nvPicPr>
          <p:cNvPr id="297" name="Google Shape;297;p7"/>
          <p:cNvPicPr preferRelativeResize="0"/>
          <p:nvPr/>
        </p:nvPicPr>
        <p:blipFill rotWithShape="1">
          <a:blip r:embed="rId3">
            <a:alphaModFix/>
          </a:blip>
          <a:srcRect l="228" r="238"/>
          <a:stretch/>
        </p:blipFill>
        <p:spPr>
          <a:xfrm>
            <a:off x="-303901" y="3830000"/>
            <a:ext cx="9353213" cy="2681250"/>
          </a:xfrm>
          <a:prstGeom prst="rect">
            <a:avLst/>
          </a:prstGeom>
          <a:noFill/>
          <a:ln>
            <a:noFill/>
          </a:ln>
        </p:spPr>
      </p:pic>
      <p:grpSp>
        <p:nvGrpSpPr>
          <p:cNvPr id="298" name="Google Shape;298;p7"/>
          <p:cNvGrpSpPr/>
          <p:nvPr/>
        </p:nvGrpSpPr>
        <p:grpSpPr>
          <a:xfrm>
            <a:off x="391864" y="3545270"/>
            <a:ext cx="289170" cy="284718"/>
            <a:chOff x="426000" y="3302025"/>
            <a:chExt cx="220875" cy="217475"/>
          </a:xfrm>
        </p:grpSpPr>
        <p:sp>
          <p:nvSpPr>
            <p:cNvPr id="299" name="Google Shape;299;p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301;p7"/>
          <p:cNvGrpSpPr/>
          <p:nvPr/>
        </p:nvGrpSpPr>
        <p:grpSpPr>
          <a:xfrm>
            <a:off x="357713" y="1210575"/>
            <a:ext cx="357454" cy="956304"/>
            <a:chOff x="357713" y="600975"/>
            <a:chExt cx="357454" cy="956304"/>
          </a:xfrm>
        </p:grpSpPr>
        <p:sp>
          <p:nvSpPr>
            <p:cNvPr id="302" name="Google Shape;302;p7"/>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7"/>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7"/>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7"/>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7"/>
          <p:cNvGrpSpPr/>
          <p:nvPr/>
        </p:nvGrpSpPr>
        <p:grpSpPr>
          <a:xfrm>
            <a:off x="8209964" y="1045747"/>
            <a:ext cx="2019176" cy="2019176"/>
            <a:chOff x="1943325" y="-220375"/>
            <a:chExt cx="1298672" cy="1298672"/>
          </a:xfrm>
        </p:grpSpPr>
        <p:sp>
          <p:nvSpPr>
            <p:cNvPr id="307" name="Google Shape;307;p7"/>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7"/>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7"/>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7"/>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7"/>
          <p:cNvGrpSpPr/>
          <p:nvPr/>
        </p:nvGrpSpPr>
        <p:grpSpPr>
          <a:xfrm>
            <a:off x="-1031260" y="2597545"/>
            <a:ext cx="1965289" cy="517060"/>
            <a:chOff x="3539975" y="3523525"/>
            <a:chExt cx="745925" cy="196250"/>
          </a:xfrm>
        </p:grpSpPr>
        <p:sp>
          <p:nvSpPr>
            <p:cNvPr id="356" name="Google Shape;356;p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2" name="Google Shape;372;p7"/>
          <p:cNvSpPr/>
          <p:nvPr/>
        </p:nvSpPr>
        <p:spPr>
          <a:xfrm>
            <a:off x="2947150" y="42584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5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Numbers and text 2">
  <p:cSld name="CUSTOM_11_1">
    <p:spTree>
      <p:nvGrpSpPr>
        <p:cNvPr id="1" name="Shape 1220"/>
        <p:cNvGrpSpPr/>
        <p:nvPr/>
      </p:nvGrpSpPr>
      <p:grpSpPr>
        <a:xfrm>
          <a:off x="0" y="0"/>
          <a:ext cx="0" cy="0"/>
          <a:chOff x="0" y="0"/>
          <a:chExt cx="0" cy="0"/>
        </a:xfrm>
      </p:grpSpPr>
      <p:pic>
        <p:nvPicPr>
          <p:cNvPr id="1221" name="Google Shape;1221;p28"/>
          <p:cNvPicPr preferRelativeResize="0"/>
          <p:nvPr/>
        </p:nvPicPr>
        <p:blipFill rotWithShape="1">
          <a:blip r:embed="rId2">
            <a:alphaModFix amt="60000"/>
          </a:blip>
          <a:srcRect l="39" r="29"/>
          <a:stretch/>
        </p:blipFill>
        <p:spPr>
          <a:xfrm>
            <a:off x="0" y="1"/>
            <a:ext cx="9144002" cy="5143499"/>
          </a:xfrm>
          <a:prstGeom prst="rect">
            <a:avLst/>
          </a:prstGeom>
          <a:noFill/>
          <a:ln>
            <a:noFill/>
          </a:ln>
        </p:spPr>
      </p:pic>
      <p:sp>
        <p:nvSpPr>
          <p:cNvPr id="1222" name="Google Shape;1222;p28"/>
          <p:cNvSpPr txBox="1">
            <a:spLocks noGrp="1"/>
          </p:cNvSpPr>
          <p:nvPr>
            <p:ph type="title" hasCustomPrompt="1"/>
          </p:nvPr>
        </p:nvSpPr>
        <p:spPr>
          <a:xfrm>
            <a:off x="1694250" y="2876163"/>
            <a:ext cx="5755500" cy="982800"/>
          </a:xfrm>
          <a:prstGeom prst="rect">
            <a:avLst/>
          </a:prstGeom>
        </p:spPr>
        <p:txBody>
          <a:bodyPr spcFirstLastPara="1" wrap="square" lIns="91425" tIns="0" rIns="91425" bIns="91425" anchor="t" anchorCtr="0">
            <a:noAutofit/>
          </a:bodyPr>
          <a:lstStyle>
            <a:lvl1pPr lvl="0" algn="ctr" rtl="0">
              <a:spcBef>
                <a:spcPts val="0"/>
              </a:spcBef>
              <a:spcAft>
                <a:spcPts val="0"/>
              </a:spcAft>
              <a:buSzPts val="12000"/>
              <a:buNone/>
              <a:defRPr sz="6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23" name="Google Shape;1223;p28"/>
          <p:cNvSpPr txBox="1">
            <a:spLocks noGrp="1"/>
          </p:cNvSpPr>
          <p:nvPr>
            <p:ph type="subTitle" idx="1"/>
          </p:nvPr>
        </p:nvSpPr>
        <p:spPr>
          <a:xfrm>
            <a:off x="1694250" y="2215382"/>
            <a:ext cx="5755500" cy="28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224" name="Google Shape;1224;p28"/>
          <p:cNvGrpSpPr/>
          <p:nvPr/>
        </p:nvGrpSpPr>
        <p:grpSpPr>
          <a:xfrm flipH="1">
            <a:off x="-577263" y="3979395"/>
            <a:ext cx="1965289" cy="517060"/>
            <a:chOff x="3539975" y="3523525"/>
            <a:chExt cx="745925" cy="196250"/>
          </a:xfrm>
        </p:grpSpPr>
        <p:sp>
          <p:nvSpPr>
            <p:cNvPr id="1225" name="Google Shape;1225;p2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1" name="Google Shape;1241;p28"/>
          <p:cNvSpPr txBox="1">
            <a:spLocks noGrp="1"/>
          </p:cNvSpPr>
          <p:nvPr>
            <p:ph type="title" idx="2" hasCustomPrompt="1"/>
          </p:nvPr>
        </p:nvSpPr>
        <p:spPr>
          <a:xfrm>
            <a:off x="1694250" y="1082500"/>
            <a:ext cx="5755500" cy="982800"/>
          </a:xfrm>
          <a:prstGeom prst="rect">
            <a:avLst/>
          </a:prstGeom>
        </p:spPr>
        <p:txBody>
          <a:bodyPr spcFirstLastPara="1" wrap="square" lIns="91425" tIns="0" rIns="91425" bIns="91425" anchor="t" anchorCtr="0">
            <a:noAutofit/>
          </a:bodyPr>
          <a:lstStyle>
            <a:lvl1pPr lvl="0" algn="ctr" rtl="0">
              <a:spcBef>
                <a:spcPts val="0"/>
              </a:spcBef>
              <a:spcAft>
                <a:spcPts val="0"/>
              </a:spcAft>
              <a:buSzPts val="12000"/>
              <a:buNone/>
              <a:defRPr sz="6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42" name="Google Shape;1242;p28"/>
          <p:cNvSpPr txBox="1">
            <a:spLocks noGrp="1"/>
          </p:cNvSpPr>
          <p:nvPr>
            <p:ph type="subTitle" idx="3"/>
          </p:nvPr>
        </p:nvSpPr>
        <p:spPr>
          <a:xfrm>
            <a:off x="1694250" y="4008699"/>
            <a:ext cx="5755500" cy="28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413"/>
        <p:cNvGrpSpPr/>
        <p:nvPr/>
      </p:nvGrpSpPr>
      <p:grpSpPr>
        <a:xfrm>
          <a:off x="0" y="0"/>
          <a:ext cx="0" cy="0"/>
          <a:chOff x="0" y="0"/>
          <a:chExt cx="0" cy="0"/>
        </a:xfrm>
      </p:grpSpPr>
      <p:pic>
        <p:nvPicPr>
          <p:cNvPr id="1414" name="Google Shape;1414;p32"/>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1415" name="Google Shape;1415;p32"/>
          <p:cNvSpPr txBox="1">
            <a:spLocks noGrp="1"/>
          </p:cNvSpPr>
          <p:nvPr>
            <p:ph type="title"/>
          </p:nvPr>
        </p:nvSpPr>
        <p:spPr>
          <a:xfrm>
            <a:off x="5880200" y="1545007"/>
            <a:ext cx="2548200" cy="794400"/>
          </a:xfrm>
          <a:prstGeom prst="rect">
            <a:avLst/>
          </a:prstGeom>
        </p:spPr>
        <p:txBody>
          <a:bodyPr spcFirstLastPara="1" wrap="square" lIns="91425" tIns="0" rIns="91425" bIns="91425" anchor="t" anchorCtr="0">
            <a:noAutofit/>
          </a:bodyPr>
          <a:lstStyle>
            <a:lvl1pPr lvl="0" algn="r">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endParaRPr/>
          </a:p>
        </p:txBody>
      </p:sp>
      <p:sp>
        <p:nvSpPr>
          <p:cNvPr id="1416" name="Google Shape;1416;p32"/>
          <p:cNvSpPr txBox="1">
            <a:spLocks noGrp="1"/>
          </p:cNvSpPr>
          <p:nvPr>
            <p:ph type="subTitle" idx="1"/>
          </p:nvPr>
        </p:nvSpPr>
        <p:spPr>
          <a:xfrm>
            <a:off x="4572000" y="2466700"/>
            <a:ext cx="3856200" cy="1289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417" name="Google Shape;1417;p32"/>
          <p:cNvPicPr preferRelativeResize="0"/>
          <p:nvPr/>
        </p:nvPicPr>
        <p:blipFill>
          <a:blip r:embed="rId3">
            <a:alphaModFix/>
          </a:blip>
          <a:stretch>
            <a:fillRect/>
          </a:stretch>
        </p:blipFill>
        <p:spPr>
          <a:xfrm>
            <a:off x="2495026" y="-1108430"/>
            <a:ext cx="2733675" cy="2899964"/>
          </a:xfrm>
          <a:prstGeom prst="rect">
            <a:avLst/>
          </a:prstGeom>
          <a:noFill/>
          <a:ln>
            <a:noFill/>
          </a:ln>
        </p:spPr>
      </p:pic>
      <p:grpSp>
        <p:nvGrpSpPr>
          <p:cNvPr id="1418" name="Google Shape;1418;p32"/>
          <p:cNvGrpSpPr/>
          <p:nvPr/>
        </p:nvGrpSpPr>
        <p:grpSpPr>
          <a:xfrm>
            <a:off x="4093457" y="3925450"/>
            <a:ext cx="1039906" cy="679800"/>
            <a:chOff x="4082325" y="3790650"/>
            <a:chExt cx="1039906" cy="679800"/>
          </a:xfrm>
        </p:grpSpPr>
        <p:sp>
          <p:nvSpPr>
            <p:cNvPr id="1419" name="Google Shape;1419;p32"/>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2"/>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2"/>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32"/>
          <p:cNvGrpSpPr/>
          <p:nvPr/>
        </p:nvGrpSpPr>
        <p:grpSpPr>
          <a:xfrm>
            <a:off x="7538846" y="4021496"/>
            <a:ext cx="793256" cy="182899"/>
            <a:chOff x="2685575" y="2835950"/>
            <a:chExt cx="433000" cy="99825"/>
          </a:xfrm>
        </p:grpSpPr>
        <p:sp>
          <p:nvSpPr>
            <p:cNvPr id="1423" name="Google Shape;1423;p3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7" name="Google Shape;1427;p32"/>
          <p:cNvGrpSpPr/>
          <p:nvPr/>
        </p:nvGrpSpPr>
        <p:grpSpPr>
          <a:xfrm>
            <a:off x="6492952" y="563770"/>
            <a:ext cx="1965289" cy="517060"/>
            <a:chOff x="3539975" y="3523525"/>
            <a:chExt cx="745925" cy="196250"/>
          </a:xfrm>
        </p:grpSpPr>
        <p:sp>
          <p:nvSpPr>
            <p:cNvPr id="1428" name="Google Shape;1428;p3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4" name="Google Shape;1444;p32"/>
          <p:cNvSpPr/>
          <p:nvPr/>
        </p:nvSpPr>
        <p:spPr>
          <a:xfrm>
            <a:off x="6088025" y="39882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2_2">
    <p:spTree>
      <p:nvGrpSpPr>
        <p:cNvPr id="1" name="Shape 1445"/>
        <p:cNvGrpSpPr/>
        <p:nvPr/>
      </p:nvGrpSpPr>
      <p:grpSpPr>
        <a:xfrm>
          <a:off x="0" y="0"/>
          <a:ext cx="0" cy="0"/>
          <a:chOff x="0" y="0"/>
          <a:chExt cx="0" cy="0"/>
        </a:xfrm>
      </p:grpSpPr>
      <p:pic>
        <p:nvPicPr>
          <p:cNvPr id="1446" name="Google Shape;1446;p33"/>
          <p:cNvPicPr preferRelativeResize="0"/>
          <p:nvPr/>
        </p:nvPicPr>
        <p:blipFill rotWithShape="1">
          <a:blip r:embed="rId2">
            <a:alphaModFix amt="60000"/>
          </a:blip>
          <a:srcRect l="39" r="29"/>
          <a:stretch/>
        </p:blipFill>
        <p:spPr>
          <a:xfrm flipH="1">
            <a:off x="0" y="1"/>
            <a:ext cx="9144002" cy="5143499"/>
          </a:xfrm>
          <a:prstGeom prst="rect">
            <a:avLst/>
          </a:prstGeom>
          <a:noFill/>
          <a:ln>
            <a:noFill/>
          </a:ln>
        </p:spPr>
      </p:pic>
      <p:sp>
        <p:nvSpPr>
          <p:cNvPr id="1447" name="Google Shape;1447;p33"/>
          <p:cNvSpPr txBox="1">
            <a:spLocks noGrp="1"/>
          </p:cNvSpPr>
          <p:nvPr>
            <p:ph type="title"/>
          </p:nvPr>
        </p:nvSpPr>
        <p:spPr>
          <a:xfrm>
            <a:off x="4963975" y="1838875"/>
            <a:ext cx="3396300" cy="371700"/>
          </a:xfrm>
          <a:prstGeom prst="rect">
            <a:avLst/>
          </a:prstGeom>
        </p:spPr>
        <p:txBody>
          <a:bodyPr spcFirstLastPara="1" wrap="square" lIns="91425" tIns="0" rIns="91425" bIns="91425" anchor="t" anchorCtr="0">
            <a:noAutofit/>
          </a:bodyPr>
          <a:lstStyle>
            <a:lvl1pPr lvl="0" algn="r"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448" name="Google Shape;1448;p33"/>
          <p:cNvSpPr txBox="1">
            <a:spLocks noGrp="1"/>
          </p:cNvSpPr>
          <p:nvPr>
            <p:ph type="subTitle" idx="1"/>
          </p:nvPr>
        </p:nvSpPr>
        <p:spPr>
          <a:xfrm>
            <a:off x="4963950" y="2332050"/>
            <a:ext cx="3396300" cy="118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449" name="Google Shape;1449;p33"/>
          <p:cNvGrpSpPr/>
          <p:nvPr/>
        </p:nvGrpSpPr>
        <p:grpSpPr>
          <a:xfrm>
            <a:off x="391864" y="3545270"/>
            <a:ext cx="289170" cy="284718"/>
            <a:chOff x="426000" y="3302025"/>
            <a:chExt cx="220875" cy="217475"/>
          </a:xfrm>
        </p:grpSpPr>
        <p:sp>
          <p:nvSpPr>
            <p:cNvPr id="1450" name="Google Shape;1450;p33"/>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3"/>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33"/>
          <p:cNvGrpSpPr/>
          <p:nvPr/>
        </p:nvGrpSpPr>
        <p:grpSpPr>
          <a:xfrm>
            <a:off x="357713" y="905775"/>
            <a:ext cx="357454" cy="956304"/>
            <a:chOff x="357713" y="600975"/>
            <a:chExt cx="357454" cy="956304"/>
          </a:xfrm>
        </p:grpSpPr>
        <p:sp>
          <p:nvSpPr>
            <p:cNvPr id="1453" name="Google Shape;1453;p33"/>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3"/>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3"/>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3"/>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7" name="Google Shape;1457;p33"/>
          <p:cNvGrpSpPr/>
          <p:nvPr/>
        </p:nvGrpSpPr>
        <p:grpSpPr>
          <a:xfrm>
            <a:off x="5258308" y="722871"/>
            <a:ext cx="793256" cy="182899"/>
            <a:chOff x="2685575" y="2835950"/>
            <a:chExt cx="433000" cy="99825"/>
          </a:xfrm>
        </p:grpSpPr>
        <p:sp>
          <p:nvSpPr>
            <p:cNvPr id="1458" name="Google Shape;1458;p33"/>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3"/>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3"/>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3"/>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33"/>
          <p:cNvGrpSpPr/>
          <p:nvPr/>
        </p:nvGrpSpPr>
        <p:grpSpPr>
          <a:xfrm>
            <a:off x="1587414" y="-1495728"/>
            <a:ext cx="2019176" cy="2019176"/>
            <a:chOff x="1943325" y="-220375"/>
            <a:chExt cx="1298672" cy="1298672"/>
          </a:xfrm>
        </p:grpSpPr>
        <p:sp>
          <p:nvSpPr>
            <p:cNvPr id="1463" name="Google Shape;1463;p3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1" name="Google Shape;1511;p33"/>
          <p:cNvGrpSpPr/>
          <p:nvPr/>
        </p:nvGrpSpPr>
        <p:grpSpPr>
          <a:xfrm>
            <a:off x="8366565" y="3429220"/>
            <a:ext cx="1965289" cy="517060"/>
            <a:chOff x="3539975" y="3523525"/>
            <a:chExt cx="745925" cy="196250"/>
          </a:xfrm>
        </p:grpSpPr>
        <p:sp>
          <p:nvSpPr>
            <p:cNvPr id="1512" name="Google Shape;1512;p3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8" name="Google Shape;1528;p33"/>
          <p:cNvSpPr/>
          <p:nvPr/>
        </p:nvSpPr>
        <p:spPr>
          <a:xfrm rot="-5400000">
            <a:off x="6334322" y="335567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3"/>
          <p:cNvSpPr/>
          <p:nvPr/>
        </p:nvSpPr>
        <p:spPr>
          <a:xfrm>
            <a:off x="4572000" y="40509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30" name="Google Shape;1530;p33"/>
          <p:cNvPicPr preferRelativeResize="0"/>
          <p:nvPr/>
        </p:nvPicPr>
        <p:blipFill>
          <a:blip r:embed="rId3">
            <a:alphaModFix/>
          </a:blip>
          <a:stretch>
            <a:fillRect/>
          </a:stretch>
        </p:blipFill>
        <p:spPr>
          <a:xfrm>
            <a:off x="7294914" y="-963850"/>
            <a:ext cx="2527512" cy="2681250"/>
          </a:xfrm>
          <a:prstGeom prst="rect">
            <a:avLst/>
          </a:prstGeom>
          <a:noFill/>
          <a:ln>
            <a:noFill/>
          </a:ln>
        </p:spPr>
      </p:pic>
      <p:grpSp>
        <p:nvGrpSpPr>
          <p:cNvPr id="1531" name="Google Shape;1531;p33"/>
          <p:cNvGrpSpPr/>
          <p:nvPr/>
        </p:nvGrpSpPr>
        <p:grpSpPr>
          <a:xfrm rot="10800000">
            <a:off x="-1284662" y="4546071"/>
            <a:ext cx="3952129" cy="3175881"/>
            <a:chOff x="5256209" y="-1994879"/>
            <a:chExt cx="3952129" cy="3175881"/>
          </a:xfrm>
        </p:grpSpPr>
        <p:sp>
          <p:nvSpPr>
            <p:cNvPr id="1532" name="Google Shape;1532;p3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4">
  <p:cSld name="CUSTOM_2_2_1_1_1">
    <p:spTree>
      <p:nvGrpSpPr>
        <p:cNvPr id="1" name="Shape 1641"/>
        <p:cNvGrpSpPr/>
        <p:nvPr/>
      </p:nvGrpSpPr>
      <p:grpSpPr>
        <a:xfrm>
          <a:off x="0" y="0"/>
          <a:ext cx="0" cy="0"/>
          <a:chOff x="0" y="0"/>
          <a:chExt cx="0" cy="0"/>
        </a:xfrm>
      </p:grpSpPr>
      <p:pic>
        <p:nvPicPr>
          <p:cNvPr id="1642" name="Google Shape;1642;p36"/>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643" name="Google Shape;1643;p36"/>
          <p:cNvSpPr txBox="1">
            <a:spLocks noGrp="1"/>
          </p:cNvSpPr>
          <p:nvPr>
            <p:ph type="subTitle" idx="1"/>
          </p:nvPr>
        </p:nvSpPr>
        <p:spPr>
          <a:xfrm>
            <a:off x="5071875" y="2238850"/>
            <a:ext cx="3288300" cy="1185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44" name="Google Shape;1644;p36"/>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1645" name="Google Shape;1645;p36"/>
          <p:cNvGrpSpPr/>
          <p:nvPr/>
        </p:nvGrpSpPr>
        <p:grpSpPr>
          <a:xfrm rot="10800000" flipH="1">
            <a:off x="391864" y="1596484"/>
            <a:ext cx="289170" cy="284718"/>
            <a:chOff x="426000" y="3302025"/>
            <a:chExt cx="220875" cy="217475"/>
          </a:xfrm>
        </p:grpSpPr>
        <p:sp>
          <p:nvSpPr>
            <p:cNvPr id="1646" name="Google Shape;1646;p36"/>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6"/>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8" name="Google Shape;1648;p36"/>
          <p:cNvGrpSpPr/>
          <p:nvPr/>
        </p:nvGrpSpPr>
        <p:grpSpPr>
          <a:xfrm rot="10800000" flipH="1">
            <a:off x="357713" y="3564393"/>
            <a:ext cx="357454" cy="956304"/>
            <a:chOff x="357713" y="600975"/>
            <a:chExt cx="357454" cy="956304"/>
          </a:xfrm>
        </p:grpSpPr>
        <p:sp>
          <p:nvSpPr>
            <p:cNvPr id="1649" name="Google Shape;1649;p36"/>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6"/>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6"/>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6"/>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3" name="Google Shape;1653;p36"/>
          <p:cNvGrpSpPr/>
          <p:nvPr/>
        </p:nvGrpSpPr>
        <p:grpSpPr>
          <a:xfrm rot="10800000" flipH="1">
            <a:off x="2065283" y="4732777"/>
            <a:ext cx="793256" cy="182899"/>
            <a:chOff x="2685575" y="2835950"/>
            <a:chExt cx="433000" cy="99825"/>
          </a:xfrm>
        </p:grpSpPr>
        <p:sp>
          <p:nvSpPr>
            <p:cNvPr id="1654" name="Google Shape;1654;p36"/>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6"/>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6"/>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6"/>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8" name="Google Shape;1658;p36"/>
          <p:cNvGrpSpPr/>
          <p:nvPr/>
        </p:nvGrpSpPr>
        <p:grpSpPr>
          <a:xfrm rot="10800000" flipH="1">
            <a:off x="4571989" y="4152949"/>
            <a:ext cx="2019176" cy="2019176"/>
            <a:chOff x="1943325" y="-220375"/>
            <a:chExt cx="1298672" cy="1298672"/>
          </a:xfrm>
        </p:grpSpPr>
        <p:sp>
          <p:nvSpPr>
            <p:cNvPr id="1659" name="Google Shape;1659;p36"/>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6"/>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6"/>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6"/>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6"/>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6"/>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6"/>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6"/>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6"/>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6"/>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6"/>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6"/>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6"/>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6"/>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6"/>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6"/>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6"/>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6"/>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6"/>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6"/>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6"/>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6"/>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6"/>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6"/>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6"/>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6"/>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6"/>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6"/>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6"/>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6"/>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6"/>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6"/>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6"/>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6"/>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6"/>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6"/>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6"/>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6"/>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6"/>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6"/>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6"/>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6"/>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6"/>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6"/>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6"/>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6"/>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6"/>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6"/>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7" name="Google Shape;1707;p36"/>
          <p:cNvGrpSpPr/>
          <p:nvPr/>
        </p:nvGrpSpPr>
        <p:grpSpPr>
          <a:xfrm rot="10800000" flipH="1">
            <a:off x="7601640" y="490017"/>
            <a:ext cx="1965289" cy="517060"/>
            <a:chOff x="3539975" y="3523525"/>
            <a:chExt cx="745925" cy="196250"/>
          </a:xfrm>
        </p:grpSpPr>
        <p:sp>
          <p:nvSpPr>
            <p:cNvPr id="1708" name="Google Shape;1708;p36"/>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6"/>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6"/>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6"/>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6"/>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6"/>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6"/>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6"/>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6"/>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6"/>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6"/>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6"/>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6"/>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6"/>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6"/>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6"/>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24" name="Google Shape;1724;p36"/>
          <p:cNvPicPr preferRelativeResize="0"/>
          <p:nvPr/>
        </p:nvPicPr>
        <p:blipFill rotWithShape="1">
          <a:blip r:embed="rId3">
            <a:alphaModFix/>
          </a:blip>
          <a:srcRect t="1770" r="38199" b="-1770"/>
          <a:stretch/>
        </p:blipFill>
        <p:spPr>
          <a:xfrm rot="10800000" flipH="1">
            <a:off x="7676541" y="3065075"/>
            <a:ext cx="6276551" cy="26812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6">
  <p:cSld name="CUSTOM_2_2_1_1_1_1_1">
    <p:spTree>
      <p:nvGrpSpPr>
        <p:cNvPr id="1" name="Shape 1804"/>
        <p:cNvGrpSpPr/>
        <p:nvPr/>
      </p:nvGrpSpPr>
      <p:grpSpPr>
        <a:xfrm>
          <a:off x="0" y="0"/>
          <a:ext cx="0" cy="0"/>
          <a:chOff x="0" y="0"/>
          <a:chExt cx="0" cy="0"/>
        </a:xfrm>
      </p:grpSpPr>
      <p:pic>
        <p:nvPicPr>
          <p:cNvPr id="1805" name="Google Shape;1805;p38"/>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806" name="Google Shape;1806;p38"/>
          <p:cNvSpPr txBox="1">
            <a:spLocks noGrp="1"/>
          </p:cNvSpPr>
          <p:nvPr>
            <p:ph type="title"/>
          </p:nvPr>
        </p:nvSpPr>
        <p:spPr>
          <a:xfrm>
            <a:off x="1825050" y="1909850"/>
            <a:ext cx="5493900" cy="420600"/>
          </a:xfrm>
          <a:prstGeom prst="rect">
            <a:avLst/>
          </a:prstGeom>
        </p:spPr>
        <p:txBody>
          <a:bodyPr spcFirstLastPara="1" wrap="square" lIns="91425" tIns="0" rIns="91425" bIns="91425" anchor="t" anchorCtr="0">
            <a:noAutofit/>
          </a:bodyPr>
          <a:lstStyle>
            <a:lvl1pPr lvl="0" algn="ctr"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1807" name="Google Shape;1807;p38"/>
          <p:cNvGrpSpPr/>
          <p:nvPr/>
        </p:nvGrpSpPr>
        <p:grpSpPr>
          <a:xfrm>
            <a:off x="1364665" y="639534"/>
            <a:ext cx="1965289" cy="517060"/>
            <a:chOff x="3539975" y="3523525"/>
            <a:chExt cx="745925" cy="196250"/>
          </a:xfrm>
        </p:grpSpPr>
        <p:sp>
          <p:nvSpPr>
            <p:cNvPr id="1808" name="Google Shape;1808;p3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24" name="Google Shape;1824;p38"/>
          <p:cNvPicPr preferRelativeResize="0"/>
          <p:nvPr/>
        </p:nvPicPr>
        <p:blipFill>
          <a:blip r:embed="rId3">
            <a:alphaModFix/>
          </a:blip>
          <a:stretch>
            <a:fillRect/>
          </a:stretch>
        </p:blipFill>
        <p:spPr>
          <a:xfrm rot="10800000">
            <a:off x="-201200" y="3499563"/>
            <a:ext cx="7194375" cy="2062375"/>
          </a:xfrm>
          <a:prstGeom prst="rect">
            <a:avLst/>
          </a:prstGeom>
          <a:noFill/>
          <a:ln>
            <a:noFill/>
          </a:ln>
        </p:spPr>
      </p:pic>
      <p:grpSp>
        <p:nvGrpSpPr>
          <p:cNvPr id="1825" name="Google Shape;1825;p38"/>
          <p:cNvGrpSpPr/>
          <p:nvPr/>
        </p:nvGrpSpPr>
        <p:grpSpPr>
          <a:xfrm>
            <a:off x="8063763" y="2173397"/>
            <a:ext cx="357454" cy="956304"/>
            <a:chOff x="357713" y="600975"/>
            <a:chExt cx="357454" cy="956304"/>
          </a:xfrm>
        </p:grpSpPr>
        <p:sp>
          <p:nvSpPr>
            <p:cNvPr id="1826" name="Google Shape;1826;p3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0" name="Google Shape;1830;p38"/>
          <p:cNvSpPr/>
          <p:nvPr/>
        </p:nvSpPr>
        <p:spPr>
          <a:xfrm flipH="1">
            <a:off x="4294245" y="62091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1" name="Google Shape;1831;p38"/>
          <p:cNvGrpSpPr/>
          <p:nvPr/>
        </p:nvGrpSpPr>
        <p:grpSpPr>
          <a:xfrm rot="-5400000">
            <a:off x="-2779003" y="-1736891"/>
            <a:ext cx="3952129" cy="3175881"/>
            <a:chOff x="5256209" y="-1994879"/>
            <a:chExt cx="3952129" cy="3175881"/>
          </a:xfrm>
        </p:grpSpPr>
        <p:sp>
          <p:nvSpPr>
            <p:cNvPr id="1832" name="Google Shape;1832;p38"/>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8"/>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4" name="Google Shape;1834;p38"/>
          <p:cNvSpPr txBox="1">
            <a:spLocks noGrp="1"/>
          </p:cNvSpPr>
          <p:nvPr>
            <p:ph type="subTitle" idx="1"/>
          </p:nvPr>
        </p:nvSpPr>
        <p:spPr>
          <a:xfrm>
            <a:off x="1825050" y="2427700"/>
            <a:ext cx="5493900" cy="9420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500" y="538250"/>
            <a:ext cx="7713000" cy="479400"/>
          </a:xfrm>
          <a:prstGeom prst="rect">
            <a:avLst/>
          </a:prstGeom>
          <a:noFill/>
          <a:ln>
            <a:noFill/>
          </a:ln>
        </p:spPr>
        <p:txBody>
          <a:bodyPr spcFirstLastPara="1" wrap="square" lIns="91425" tIns="0" rIns="91425" bIns="91425" anchor="t" anchorCtr="0">
            <a:noAutofit/>
          </a:bodyPr>
          <a:lstStyle>
            <a:lvl1pPr lv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1pPr>
            <a:lvl2pPr lvl="1">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2pPr>
            <a:lvl3pPr lvl="2">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3pPr>
            <a:lvl4pPr lvl="3">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4pPr>
            <a:lvl5pPr lvl="4">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5pPr>
            <a:lvl6pPr lvl="5">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6pPr>
            <a:lvl7pPr lvl="6">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7pPr>
            <a:lvl8pPr lvl="7">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8pPr>
            <a:lvl9pPr lvl="8">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9pPr>
          </a:lstStyle>
          <a:p>
            <a:endParaRPr/>
          </a:p>
        </p:txBody>
      </p:sp>
      <p:sp>
        <p:nvSpPr>
          <p:cNvPr id="7" name="Google Shape;7;p1"/>
          <p:cNvSpPr txBox="1">
            <a:spLocks noGrp="1"/>
          </p:cNvSpPr>
          <p:nvPr>
            <p:ph type="body" idx="1"/>
          </p:nvPr>
        </p:nvSpPr>
        <p:spPr>
          <a:xfrm>
            <a:off x="715550" y="1152475"/>
            <a:ext cx="7713000" cy="34527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1pPr>
            <a:lvl2pPr marL="914400" lvl="1"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2pPr>
            <a:lvl3pPr marL="1371600" lvl="2"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3pPr>
            <a:lvl4pPr marL="1828800" lvl="3"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4pPr>
            <a:lvl5pPr marL="2286000" lvl="4"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5pPr>
            <a:lvl6pPr marL="2743200" lvl="5"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6pPr>
            <a:lvl7pPr marL="3200400" lvl="6"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7pPr>
            <a:lvl8pPr marL="3657600" lvl="7"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8pPr>
            <a:lvl9pPr marL="4114800" lvl="8"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8" r:id="rId4"/>
    <p:sldLayoutId id="2147483674" r:id="rId5"/>
    <p:sldLayoutId id="2147483678" r:id="rId6"/>
    <p:sldLayoutId id="2147483679" r:id="rId7"/>
    <p:sldLayoutId id="2147483682" r:id="rId8"/>
    <p:sldLayoutId id="2147483684" r:id="rId9"/>
    <p:sldLayoutId id="2147483689" r:id="rId10"/>
    <p:sldLayoutId id="2147483692" r:id="rId11"/>
    <p:sldLayoutId id="2147483697" r:id="rId12"/>
    <p:sldLayoutId id="2147483698" r:id="rId13"/>
  </p:sldLayoutIdLst>
  <mc:AlternateContent xmlns:mc="http://schemas.openxmlformats.org/markup-compatibility/2006" xmlns:p14="http://schemas.microsoft.com/office/powerpoint/2010/main">
    <mc:Choice Requires="p14">
      <p:transition spd="med" p14:dur="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docs.google.com/spreadsheets/d/1FQUWFL7kPh56JuleE8-AtKslUE-w_LMGJEh3ooxyfqw/copy"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90"/>
        <p:cNvGrpSpPr/>
        <p:nvPr/>
      </p:nvGrpSpPr>
      <p:grpSpPr>
        <a:xfrm>
          <a:off x="0" y="0"/>
          <a:ext cx="0" cy="0"/>
          <a:chOff x="0" y="0"/>
          <a:chExt cx="0" cy="0"/>
        </a:xfrm>
      </p:grpSpPr>
      <p:sp>
        <p:nvSpPr>
          <p:cNvPr id="2591" name="Google Shape;2591;p58"/>
          <p:cNvSpPr txBox="1">
            <a:spLocks noGrp="1"/>
          </p:cNvSpPr>
          <p:nvPr>
            <p:ph type="ctrTitle"/>
          </p:nvPr>
        </p:nvSpPr>
        <p:spPr>
          <a:xfrm>
            <a:off x="1248375" y="1557375"/>
            <a:ext cx="6647100" cy="1695900"/>
          </a:xfrm>
          <a:prstGeom prst="rect">
            <a:avLst/>
          </a:prstGeom>
        </p:spPr>
        <p:txBody>
          <a:bodyPr spcFirstLastPara="1" wrap="square" lIns="91425" tIns="0" rIns="91425" bIns="91425" anchor="t" anchorCtr="0">
            <a:noAutofit/>
          </a:bodyPr>
          <a:lstStyle/>
          <a:p>
            <a:pPr marL="0" lvl="0" indent="0" algn="ctr" rtl="0">
              <a:spcBef>
                <a:spcPts val="0"/>
              </a:spcBef>
              <a:spcAft>
                <a:spcPts val="200"/>
              </a:spcAft>
              <a:buNone/>
            </a:pPr>
            <a:r>
              <a:rPr lang="en" sz="4000" dirty="0"/>
              <a:t>CAPSTONE PROJECT:</a:t>
            </a:r>
            <a:br>
              <a:rPr lang="en" sz="2800" dirty="0"/>
            </a:br>
            <a:r>
              <a:rPr lang="en" sz="5050" dirty="0">
                <a:solidFill>
                  <a:schemeClr val="dk2"/>
                </a:solidFill>
              </a:rPr>
              <a:t>HEALTHCARE FRAUD DETECTION</a:t>
            </a:r>
            <a:endParaRPr sz="5050" dirty="0">
              <a:solidFill>
                <a:schemeClr val="dk2"/>
              </a:solidFill>
            </a:endParaRPr>
          </a:p>
        </p:txBody>
      </p:sp>
      <p:sp>
        <p:nvSpPr>
          <p:cNvPr id="2592" name="Google Shape;2592;p58"/>
          <p:cNvSpPr txBox="1">
            <a:spLocks noGrp="1"/>
          </p:cNvSpPr>
          <p:nvPr>
            <p:ph type="subTitle" idx="1"/>
          </p:nvPr>
        </p:nvSpPr>
        <p:spPr>
          <a:xfrm>
            <a:off x="1248525" y="3608053"/>
            <a:ext cx="6647100" cy="283996"/>
          </a:xfrm>
          <a:prstGeom prst="rect">
            <a:avLst/>
          </a:prstGeom>
        </p:spPr>
        <p:txBody>
          <a:bodyPr spcFirstLastPara="1" wrap="square" lIns="91425" tIns="0" rIns="91425" bIns="91425" anchor="t" anchorCtr="0">
            <a:noAutofit/>
          </a:bodyPr>
          <a:lstStyle/>
          <a:p>
            <a:pPr marL="0" lvl="0" indent="0" algn="ctr" rtl="0">
              <a:spcBef>
                <a:spcPts val="0"/>
              </a:spcBef>
              <a:spcAft>
                <a:spcPts val="0"/>
              </a:spcAft>
              <a:buClr>
                <a:schemeClr val="dk1"/>
              </a:buClr>
              <a:buSzPts val="1100"/>
              <a:buFont typeface="Arial"/>
              <a:buNone/>
            </a:pPr>
            <a:r>
              <a:rPr lang="en" dirty="0"/>
              <a:t>Presenter: QAISARA MARDHIAH BINTI ROSLAN</a:t>
            </a:r>
            <a:endParaRPr dirty="0"/>
          </a:p>
        </p:txBody>
      </p:sp>
      <p:sp>
        <p:nvSpPr>
          <p:cNvPr id="2593" name="Google Shape;2593;p58"/>
          <p:cNvSpPr/>
          <p:nvPr/>
        </p:nvSpPr>
        <p:spPr>
          <a:xfrm>
            <a:off x="715550" y="23917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94" name="Google Shape;2594;p58"/>
          <p:cNvCxnSpPr/>
          <p:nvPr/>
        </p:nvCxnSpPr>
        <p:spPr>
          <a:xfrm>
            <a:off x="1863750" y="3449095"/>
            <a:ext cx="54165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591"/>
                                        </p:tgtEl>
                                        <p:attrNameLst>
                                          <p:attrName>style.visibility</p:attrName>
                                        </p:attrNameLst>
                                      </p:cBhvr>
                                      <p:to>
                                        <p:strVal val="visible"/>
                                      </p:to>
                                    </p:set>
                                    <p:anim calcmode="lin" valueType="num">
                                      <p:cBhvr additive="base">
                                        <p:cTn id="7" dur="1000"/>
                                        <p:tgtEl>
                                          <p:spTgt spid="2591"/>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2594"/>
                                        </p:tgtEl>
                                        <p:attrNameLst>
                                          <p:attrName>style.visibility</p:attrName>
                                        </p:attrNameLst>
                                      </p:cBhvr>
                                      <p:to>
                                        <p:strVal val="visible"/>
                                      </p:to>
                                    </p:set>
                                    <p:anim calcmode="lin" valueType="num">
                                      <p:cBhvr additive="base">
                                        <p:cTn id="10" dur="1000"/>
                                        <p:tgtEl>
                                          <p:spTgt spid="2594"/>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2592"/>
                                        </p:tgtEl>
                                        <p:attrNameLst>
                                          <p:attrName>style.visibility</p:attrName>
                                        </p:attrNameLst>
                                      </p:cBhvr>
                                      <p:to>
                                        <p:strVal val="visible"/>
                                      </p:to>
                                    </p:set>
                                    <p:animEffect transition="in" filter="fade">
                                      <p:cBhvr>
                                        <p:cTn id="13" dur="1000"/>
                                        <p:tgtEl>
                                          <p:spTgt spid="2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35"/>
        <p:cNvGrpSpPr/>
        <p:nvPr/>
      </p:nvGrpSpPr>
      <p:grpSpPr>
        <a:xfrm>
          <a:off x="0" y="0"/>
          <a:ext cx="0" cy="0"/>
          <a:chOff x="0" y="0"/>
          <a:chExt cx="0" cy="0"/>
        </a:xfrm>
      </p:grpSpPr>
      <p:pic>
        <p:nvPicPr>
          <p:cNvPr id="3736" name="Google Shape;3736;p90"/>
          <p:cNvPicPr preferRelativeResize="0"/>
          <p:nvPr/>
        </p:nvPicPr>
        <p:blipFill>
          <a:blip r:embed="rId3">
            <a:alphaModFix/>
          </a:blip>
          <a:stretch>
            <a:fillRect/>
          </a:stretch>
        </p:blipFill>
        <p:spPr>
          <a:xfrm>
            <a:off x="7000327" y="-1288375"/>
            <a:ext cx="2527512" cy="2681250"/>
          </a:xfrm>
          <a:prstGeom prst="rect">
            <a:avLst/>
          </a:prstGeom>
          <a:noFill/>
          <a:ln>
            <a:noFill/>
          </a:ln>
        </p:spPr>
      </p:pic>
      <p:sp>
        <p:nvSpPr>
          <p:cNvPr id="3740" name="Google Shape;3740;p90"/>
          <p:cNvSpPr txBox="1">
            <a:spLocks noGrp="1"/>
          </p:cNvSpPr>
          <p:nvPr>
            <p:ph type="subTitle" idx="3"/>
          </p:nvPr>
        </p:nvSpPr>
        <p:spPr>
          <a:xfrm>
            <a:off x="1694250" y="4008699"/>
            <a:ext cx="5755500" cy="287400"/>
          </a:xfrm>
          <a:prstGeom prst="rect">
            <a:avLst/>
          </a:prstGeom>
        </p:spPr>
        <p:txBody>
          <a:bodyPr spcFirstLastPara="1" wrap="square" lIns="91425" tIns="91425" rIns="91425" bIns="91425" anchor="t" anchorCtr="0">
            <a:noAutofit/>
          </a:bodyPr>
          <a:lstStyle/>
          <a:p>
            <a:pPr marL="0" lvl="0" indent="0"/>
            <a:r>
              <a:rPr lang="en-US" dirty="0"/>
              <a:t>The top three features were selected, and accuracy was recalculated. As a result, the accuracy for both models increased to 93.44% and 93.07%, respectively</a:t>
            </a:r>
            <a:endParaRPr dirty="0"/>
          </a:p>
        </p:txBody>
      </p:sp>
      <p:grpSp>
        <p:nvGrpSpPr>
          <p:cNvPr id="3741" name="Google Shape;3741;p90"/>
          <p:cNvGrpSpPr/>
          <p:nvPr/>
        </p:nvGrpSpPr>
        <p:grpSpPr>
          <a:xfrm flipH="1">
            <a:off x="4175363" y="446796"/>
            <a:ext cx="793256" cy="182899"/>
            <a:chOff x="2685575" y="2835950"/>
            <a:chExt cx="433000" cy="99825"/>
          </a:xfrm>
        </p:grpSpPr>
        <p:sp>
          <p:nvSpPr>
            <p:cNvPr id="3742" name="Google Shape;3742;p90"/>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90"/>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90"/>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90"/>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6" name="Google Shape;3746;p90"/>
          <p:cNvGrpSpPr/>
          <p:nvPr/>
        </p:nvGrpSpPr>
        <p:grpSpPr>
          <a:xfrm>
            <a:off x="221576" y="-766803"/>
            <a:ext cx="2019176" cy="2019176"/>
            <a:chOff x="1943325" y="-220375"/>
            <a:chExt cx="1298672" cy="1298672"/>
          </a:xfrm>
        </p:grpSpPr>
        <p:sp>
          <p:nvSpPr>
            <p:cNvPr id="3747" name="Google Shape;3747;p90"/>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90"/>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90"/>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90"/>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90"/>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90"/>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90"/>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90"/>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90"/>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90"/>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90"/>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90"/>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90"/>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90"/>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90"/>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90"/>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90"/>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90"/>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90"/>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90"/>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90"/>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90"/>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90"/>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90"/>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90"/>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90"/>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90"/>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90"/>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90"/>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90"/>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90"/>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90"/>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90"/>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90"/>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90"/>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90"/>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90"/>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90"/>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90"/>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90"/>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90"/>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90"/>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90"/>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90"/>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90"/>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90"/>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90"/>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90"/>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97" name="Google Shape;3797;p90"/>
          <p:cNvSpPr/>
          <p:nvPr/>
        </p:nvSpPr>
        <p:spPr>
          <a:xfrm flipH="1">
            <a:off x="1195278" y="1793688"/>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8" name="Google Shape;3798;p90"/>
          <p:cNvGrpSpPr/>
          <p:nvPr/>
        </p:nvGrpSpPr>
        <p:grpSpPr>
          <a:xfrm flipH="1">
            <a:off x="7314289" y="3406232"/>
            <a:ext cx="282962" cy="284718"/>
            <a:chOff x="432750" y="3302025"/>
            <a:chExt cx="216133" cy="217475"/>
          </a:xfrm>
        </p:grpSpPr>
        <p:sp>
          <p:nvSpPr>
            <p:cNvPr id="3799" name="Google Shape;3799;p90"/>
            <p:cNvSpPr/>
            <p:nvPr/>
          </p:nvSpPr>
          <p:spPr>
            <a:xfrm>
              <a:off x="434758"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90"/>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1" name="Google Shape;3801;p90"/>
          <p:cNvGrpSpPr/>
          <p:nvPr/>
        </p:nvGrpSpPr>
        <p:grpSpPr>
          <a:xfrm flipH="1">
            <a:off x="7282786" y="1452537"/>
            <a:ext cx="357454" cy="956304"/>
            <a:chOff x="357713" y="600975"/>
            <a:chExt cx="357454" cy="956304"/>
          </a:xfrm>
        </p:grpSpPr>
        <p:sp>
          <p:nvSpPr>
            <p:cNvPr id="3802" name="Google Shape;3802;p90"/>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90"/>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90"/>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90"/>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06" name="Google Shape;3806;p9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9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90">
            <a:hlinkClick r:id="" action="ppaction://noaction"/>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9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9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descr="A screenshot of a computer&#10;&#10;Description automatically generated">
            <a:extLst>
              <a:ext uri="{FF2B5EF4-FFF2-40B4-BE49-F238E27FC236}">
                <a16:creationId xmlns:a16="http://schemas.microsoft.com/office/drawing/2014/main" id="{84D17CA3-8643-D9CA-D8DB-8EC23C2CBA01}"/>
              </a:ext>
            </a:extLst>
          </p:cNvPr>
          <p:cNvPicPr>
            <a:picLocks noChangeAspect="1"/>
          </p:cNvPicPr>
          <p:nvPr/>
        </p:nvPicPr>
        <p:blipFill rotWithShape="1">
          <a:blip r:embed="rId4"/>
          <a:srcRect l="17019" t="16941" r="31405" b="23710"/>
          <a:stretch/>
        </p:blipFill>
        <p:spPr>
          <a:xfrm>
            <a:off x="500949" y="963606"/>
            <a:ext cx="4716082" cy="3052597"/>
          </a:xfrm>
          <a:prstGeom prst="rect">
            <a:avLst/>
          </a:prstGeom>
        </p:spPr>
      </p:pic>
      <p:pic>
        <p:nvPicPr>
          <p:cNvPr id="3" name="Picture 2">
            <a:extLst>
              <a:ext uri="{FF2B5EF4-FFF2-40B4-BE49-F238E27FC236}">
                <a16:creationId xmlns:a16="http://schemas.microsoft.com/office/drawing/2014/main" id="{12BB39E6-0722-D1F0-9498-FDF98EF69288}"/>
              </a:ext>
            </a:extLst>
          </p:cNvPr>
          <p:cNvPicPr>
            <a:picLocks noChangeAspect="1"/>
          </p:cNvPicPr>
          <p:nvPr/>
        </p:nvPicPr>
        <p:blipFill rotWithShape="1">
          <a:blip r:embed="rId5"/>
          <a:srcRect l="4619" t="42834" r="4444" b="30155"/>
          <a:stretch/>
        </p:blipFill>
        <p:spPr>
          <a:xfrm>
            <a:off x="5350439" y="2181185"/>
            <a:ext cx="3621387" cy="6050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40"/>
                                        </p:tgtEl>
                                        <p:attrNameLst>
                                          <p:attrName>style.visibility</p:attrName>
                                        </p:attrNameLst>
                                      </p:cBhvr>
                                      <p:to>
                                        <p:strVal val="visible"/>
                                      </p:to>
                                    </p:set>
                                    <p:animEffect transition="in" filter="fade">
                                      <p:cBhvr>
                                        <p:cTn id="7" dur="1000"/>
                                        <p:tgtEl>
                                          <p:spTgt spid="3740"/>
                                        </p:tgtEl>
                                      </p:cBhvr>
                                    </p:animEffect>
                                  </p:childTnLst>
                                </p:cTn>
                              </p:par>
                              <p:par>
                                <p:cTn id="8" presetID="2" presetClass="entr" presetSubtype="8" fill="hold" nodeType="withEffect">
                                  <p:stCondLst>
                                    <p:cond delay="0"/>
                                  </p:stCondLst>
                                  <p:childTnLst>
                                    <p:set>
                                      <p:cBhvr>
                                        <p:cTn id="9" dur="1" fill="hold">
                                          <p:stCondLst>
                                            <p:cond delay="0"/>
                                          </p:stCondLst>
                                        </p:cTn>
                                        <p:tgtEl>
                                          <p:spTgt spid="3741"/>
                                        </p:tgtEl>
                                        <p:attrNameLst>
                                          <p:attrName>style.visibility</p:attrName>
                                        </p:attrNameLst>
                                      </p:cBhvr>
                                      <p:to>
                                        <p:strVal val="visible"/>
                                      </p:to>
                                    </p:set>
                                    <p:anim calcmode="lin" valueType="num">
                                      <p:cBhvr additive="base">
                                        <p:cTn id="10" dur="1000"/>
                                        <p:tgtEl>
                                          <p:spTgt spid="3741"/>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3736"/>
                                        </p:tgtEl>
                                        <p:attrNameLst>
                                          <p:attrName>style.visibility</p:attrName>
                                        </p:attrNameLst>
                                      </p:cBhvr>
                                      <p:to>
                                        <p:strVal val="visible"/>
                                      </p:to>
                                    </p:set>
                                    <p:anim calcmode="lin" valueType="num">
                                      <p:cBhvr additive="base">
                                        <p:cTn id="13" dur="1000"/>
                                        <p:tgtEl>
                                          <p:spTgt spid="3736"/>
                                        </p:tgtEl>
                                        <p:attrNameLst>
                                          <p:attrName>ppt_x</p:attrName>
                                        </p:attrNameLst>
                                      </p:cBhvr>
                                      <p:tavLst>
                                        <p:tav tm="0">
                                          <p:val>
                                            <p:strVal val="#ppt_x+1"/>
                                          </p:val>
                                        </p:tav>
                                        <p:tav tm="100000">
                                          <p:val>
                                            <p:strVal val="#ppt_x"/>
                                          </p:val>
                                        </p:tav>
                                      </p:tavLst>
                                    </p:anim>
                                  </p:childTnLst>
                                </p:cTn>
                              </p:par>
                              <p:par>
                                <p:cTn id="14" presetID="8" presetClass="emph" presetSubtype="0" fill="hold" nodeType="withEffect">
                                  <p:stCondLst>
                                    <p:cond delay="0"/>
                                  </p:stCondLst>
                                  <p:childTnLst>
                                    <p:animRot by="-21600000">
                                      <p:cBhvr>
                                        <p:cTn id="15" dur="1000" fill="hold"/>
                                        <p:tgtEl>
                                          <p:spTgt spid="3746"/>
                                        </p:tgtEl>
                                        <p:attrNameLst>
                                          <p:attrName>r</p:attrName>
                                        </p:attrNameLst>
                                      </p:cBhvr>
                                    </p:animRot>
                                  </p:childTnLst>
                                </p:cTn>
                              </p:par>
                              <p:par>
                                <p:cTn id="16" presetID="8" presetClass="emph" presetSubtype="0" fill="hold" nodeType="withEffect">
                                  <p:stCondLst>
                                    <p:cond delay="0"/>
                                  </p:stCondLst>
                                  <p:childTnLst>
                                    <p:animRot by="-21600000">
                                      <p:cBhvr>
                                        <p:cTn id="17" dur="1000" fill="hold"/>
                                        <p:tgtEl>
                                          <p:spTgt spid="3797"/>
                                        </p:tgtEl>
                                        <p:attrNameLst>
                                          <p:attrName>r</p:attrName>
                                        </p:attrNameLst>
                                      </p:cBhvr>
                                    </p:animRot>
                                  </p:childTnLst>
                                </p:cTn>
                              </p:par>
                              <p:par>
                                <p:cTn id="18" presetID="2" presetClass="entr" presetSubtype="1" fill="hold" nodeType="withEffect">
                                  <p:stCondLst>
                                    <p:cond delay="0"/>
                                  </p:stCondLst>
                                  <p:childTnLst>
                                    <p:set>
                                      <p:cBhvr>
                                        <p:cTn id="19" dur="1" fill="hold">
                                          <p:stCondLst>
                                            <p:cond delay="0"/>
                                          </p:stCondLst>
                                        </p:cTn>
                                        <p:tgtEl>
                                          <p:spTgt spid="3798"/>
                                        </p:tgtEl>
                                        <p:attrNameLst>
                                          <p:attrName>style.visibility</p:attrName>
                                        </p:attrNameLst>
                                      </p:cBhvr>
                                      <p:to>
                                        <p:strVal val="visible"/>
                                      </p:to>
                                    </p:set>
                                    <p:anim calcmode="lin" valueType="num">
                                      <p:cBhvr additive="base">
                                        <p:cTn id="20" dur="1000"/>
                                        <p:tgtEl>
                                          <p:spTgt spid="3798"/>
                                        </p:tgtEl>
                                        <p:attrNameLst>
                                          <p:attrName>ppt_y</p:attrName>
                                        </p:attrNameLst>
                                      </p:cBhvr>
                                      <p:tavLst>
                                        <p:tav tm="0">
                                          <p:val>
                                            <p:strVal val="#ppt_y-1"/>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3801"/>
                                        </p:tgtEl>
                                        <p:attrNameLst>
                                          <p:attrName>style.visibility</p:attrName>
                                        </p:attrNameLst>
                                      </p:cBhvr>
                                      <p:to>
                                        <p:strVal val="visible"/>
                                      </p:to>
                                    </p:set>
                                    <p:anim calcmode="lin" valueType="num">
                                      <p:cBhvr additive="base">
                                        <p:cTn id="23" dur="1000"/>
                                        <p:tgtEl>
                                          <p:spTgt spid="3801"/>
                                        </p:tgtEl>
                                        <p:attrNameLst>
                                          <p:attrName>ppt_y</p:attrName>
                                        </p:attrNameLst>
                                      </p:cBhvr>
                                      <p:tavLst>
                                        <p:tav tm="0">
                                          <p:val>
                                            <p:strVal val="#ppt_y-1"/>
                                          </p:val>
                                        </p:tav>
                                        <p:tav tm="100000">
                                          <p:val>
                                            <p:strVal val="#ppt_y"/>
                                          </p:val>
                                        </p:tav>
                                      </p:tavLst>
                                    </p:anim>
                                  </p:childTnLst>
                                </p:cTn>
                              </p:par>
                              <p:par>
                                <p:cTn id="24" presetID="10" presetClass="entr" presetSubtype="0" fill="hold" nodeType="withEffect">
                                  <p:stCondLst>
                                    <p:cond delay="0"/>
                                  </p:stCondLst>
                                  <p:childTnLst>
                                    <p:set>
                                      <p:cBhvr>
                                        <p:cTn id="25" dur="1" fill="hold">
                                          <p:stCondLst>
                                            <p:cond delay="0"/>
                                          </p:stCondLst>
                                        </p:cTn>
                                        <p:tgtEl>
                                          <p:spTgt spid="3806"/>
                                        </p:tgtEl>
                                        <p:attrNameLst>
                                          <p:attrName>style.visibility</p:attrName>
                                        </p:attrNameLst>
                                      </p:cBhvr>
                                      <p:to>
                                        <p:strVal val="visible"/>
                                      </p:to>
                                    </p:set>
                                    <p:animEffect transition="in" filter="fade">
                                      <p:cBhvr>
                                        <p:cTn id="26" dur="1000"/>
                                        <p:tgtEl>
                                          <p:spTgt spid="3806"/>
                                        </p:tgtEl>
                                      </p:cBhvr>
                                    </p:animEffect>
                                  </p:childTnLst>
                                </p:cTn>
                              </p:par>
                              <p:par>
                                <p:cTn id="27" presetID="10" presetClass="entr" presetSubtype="0" fill="hold" nodeType="withEffect">
                                  <p:stCondLst>
                                    <p:cond delay="0"/>
                                  </p:stCondLst>
                                  <p:childTnLst>
                                    <p:set>
                                      <p:cBhvr>
                                        <p:cTn id="28" dur="1" fill="hold">
                                          <p:stCondLst>
                                            <p:cond delay="0"/>
                                          </p:stCondLst>
                                        </p:cTn>
                                        <p:tgtEl>
                                          <p:spTgt spid="3807"/>
                                        </p:tgtEl>
                                        <p:attrNameLst>
                                          <p:attrName>style.visibility</p:attrName>
                                        </p:attrNameLst>
                                      </p:cBhvr>
                                      <p:to>
                                        <p:strVal val="visible"/>
                                      </p:to>
                                    </p:set>
                                    <p:animEffect transition="in" filter="fade">
                                      <p:cBhvr>
                                        <p:cTn id="29" dur="1000"/>
                                        <p:tgtEl>
                                          <p:spTgt spid="3807"/>
                                        </p:tgtEl>
                                      </p:cBhvr>
                                    </p:animEffect>
                                  </p:childTnLst>
                                </p:cTn>
                              </p:par>
                              <p:par>
                                <p:cTn id="30" presetID="10" presetClass="entr" presetSubtype="0" fill="hold" nodeType="withEffect">
                                  <p:stCondLst>
                                    <p:cond delay="0"/>
                                  </p:stCondLst>
                                  <p:childTnLst>
                                    <p:set>
                                      <p:cBhvr>
                                        <p:cTn id="31" dur="1" fill="hold">
                                          <p:stCondLst>
                                            <p:cond delay="0"/>
                                          </p:stCondLst>
                                        </p:cTn>
                                        <p:tgtEl>
                                          <p:spTgt spid="3808"/>
                                        </p:tgtEl>
                                        <p:attrNameLst>
                                          <p:attrName>style.visibility</p:attrName>
                                        </p:attrNameLst>
                                      </p:cBhvr>
                                      <p:to>
                                        <p:strVal val="visible"/>
                                      </p:to>
                                    </p:set>
                                    <p:animEffect transition="in" filter="fade">
                                      <p:cBhvr>
                                        <p:cTn id="32" dur="1000"/>
                                        <p:tgtEl>
                                          <p:spTgt spid="3808"/>
                                        </p:tgtEl>
                                      </p:cBhvr>
                                    </p:animEffect>
                                  </p:childTnLst>
                                </p:cTn>
                              </p:par>
                              <p:par>
                                <p:cTn id="33" presetID="10" presetClass="entr" presetSubtype="0" fill="hold" nodeType="withEffect">
                                  <p:stCondLst>
                                    <p:cond delay="0"/>
                                  </p:stCondLst>
                                  <p:childTnLst>
                                    <p:set>
                                      <p:cBhvr>
                                        <p:cTn id="34" dur="1" fill="hold">
                                          <p:stCondLst>
                                            <p:cond delay="0"/>
                                          </p:stCondLst>
                                        </p:cTn>
                                        <p:tgtEl>
                                          <p:spTgt spid="3809"/>
                                        </p:tgtEl>
                                        <p:attrNameLst>
                                          <p:attrName>style.visibility</p:attrName>
                                        </p:attrNameLst>
                                      </p:cBhvr>
                                      <p:to>
                                        <p:strVal val="visible"/>
                                      </p:to>
                                    </p:set>
                                    <p:animEffect transition="in" filter="fade">
                                      <p:cBhvr>
                                        <p:cTn id="35" dur="1000"/>
                                        <p:tgtEl>
                                          <p:spTgt spid="3809"/>
                                        </p:tgtEl>
                                      </p:cBhvr>
                                    </p:animEffect>
                                  </p:childTnLst>
                                </p:cTn>
                              </p:par>
                              <p:par>
                                <p:cTn id="36" presetID="10" presetClass="entr" presetSubtype="0" fill="hold" nodeType="withEffect">
                                  <p:stCondLst>
                                    <p:cond delay="0"/>
                                  </p:stCondLst>
                                  <p:childTnLst>
                                    <p:set>
                                      <p:cBhvr>
                                        <p:cTn id="37" dur="1" fill="hold">
                                          <p:stCondLst>
                                            <p:cond delay="0"/>
                                          </p:stCondLst>
                                        </p:cTn>
                                        <p:tgtEl>
                                          <p:spTgt spid="3810"/>
                                        </p:tgtEl>
                                        <p:attrNameLst>
                                          <p:attrName>style.visibility</p:attrName>
                                        </p:attrNameLst>
                                      </p:cBhvr>
                                      <p:to>
                                        <p:strVal val="visible"/>
                                      </p:to>
                                    </p:set>
                                    <p:animEffect transition="in" filter="fade">
                                      <p:cBhvr>
                                        <p:cTn id="38" dur="1000"/>
                                        <p:tgtEl>
                                          <p:spTgt spid="3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97"/>
        <p:cNvGrpSpPr/>
        <p:nvPr/>
      </p:nvGrpSpPr>
      <p:grpSpPr>
        <a:xfrm>
          <a:off x="0" y="0"/>
          <a:ext cx="0" cy="0"/>
          <a:chOff x="0" y="0"/>
          <a:chExt cx="0" cy="0"/>
        </a:xfrm>
      </p:grpSpPr>
      <p:sp>
        <p:nvSpPr>
          <p:cNvPr id="2698" name="Google Shape;2698;p63"/>
          <p:cNvSpPr txBox="1">
            <a:spLocks noGrp="1"/>
          </p:cNvSpPr>
          <p:nvPr>
            <p:ph type="title"/>
          </p:nvPr>
        </p:nvSpPr>
        <p:spPr>
          <a:xfrm>
            <a:off x="1825050" y="1909850"/>
            <a:ext cx="5493900" cy="4206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RECOMMENDATION</a:t>
            </a:r>
            <a:endParaRPr dirty="0"/>
          </a:p>
        </p:txBody>
      </p:sp>
      <p:grpSp>
        <p:nvGrpSpPr>
          <p:cNvPr id="2699" name="Google Shape;2699;p63"/>
          <p:cNvGrpSpPr/>
          <p:nvPr/>
        </p:nvGrpSpPr>
        <p:grpSpPr>
          <a:xfrm>
            <a:off x="5268783" y="-1501970"/>
            <a:ext cx="2795003" cy="2795003"/>
            <a:chOff x="1943325" y="-220375"/>
            <a:chExt cx="1298672" cy="1298672"/>
          </a:xfrm>
        </p:grpSpPr>
        <p:sp>
          <p:nvSpPr>
            <p:cNvPr id="2700" name="Google Shape;2700;p6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6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6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6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6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6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6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6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6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6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6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6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6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6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6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6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6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6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6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6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6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6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6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6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6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6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6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6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6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6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6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6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6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6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6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6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6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6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6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6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6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6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6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6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6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6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6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6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8" name="Google Shape;2748;p63"/>
          <p:cNvSpPr/>
          <p:nvPr/>
        </p:nvSpPr>
        <p:spPr>
          <a:xfrm rot="10800000" flipH="1">
            <a:off x="873954" y="2003240"/>
            <a:ext cx="639486" cy="1296623"/>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9" name="Google Shape;2749;p63"/>
          <p:cNvGrpSpPr/>
          <p:nvPr/>
        </p:nvGrpSpPr>
        <p:grpSpPr>
          <a:xfrm flipH="1">
            <a:off x="6977175" y="3697061"/>
            <a:ext cx="793256" cy="182899"/>
            <a:chOff x="2685575" y="2835950"/>
            <a:chExt cx="433000" cy="99825"/>
          </a:xfrm>
        </p:grpSpPr>
        <p:sp>
          <p:nvSpPr>
            <p:cNvPr id="2750" name="Google Shape;2750;p63"/>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63"/>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63"/>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63"/>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4" name="Google Shape;2754;p63"/>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63"/>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63">
            <a:hlinkClick r:id="" action="ppaction://noaction"/>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63">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63">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63"/>
          <p:cNvSpPr txBox="1">
            <a:spLocks noGrp="1"/>
          </p:cNvSpPr>
          <p:nvPr>
            <p:ph type="subTitle" idx="1"/>
          </p:nvPr>
        </p:nvSpPr>
        <p:spPr>
          <a:xfrm>
            <a:off x="1825050" y="2427700"/>
            <a:ext cx="5493900" cy="942000"/>
          </a:xfrm>
          <a:prstGeom prst="rect">
            <a:avLst/>
          </a:prstGeom>
        </p:spPr>
        <p:txBody>
          <a:bodyPr spcFirstLastPara="1" wrap="square" lIns="91425" tIns="91425" rIns="91425" bIns="91425" anchor="t" anchorCtr="0">
            <a:noAutofit/>
          </a:bodyPr>
          <a:lstStyle/>
          <a:p>
            <a:pPr marL="0" lvl="0" indent="0">
              <a:spcAft>
                <a:spcPts val="1200"/>
              </a:spcAft>
            </a:pPr>
            <a:r>
              <a:rPr lang="en-US" dirty="0"/>
              <a:t>Increasing the amount of fraud data in the training dataset is able to improve machine learning model performance. Balancing the dataset with a sufficient representation of both fraud and non-fraud data enhances the model's ability to accurately learn and distinguish fraud patterns</a:t>
            </a:r>
            <a:endParaRPr dirty="0"/>
          </a:p>
        </p:txBody>
      </p:sp>
      <p:cxnSp>
        <p:nvCxnSpPr>
          <p:cNvPr id="2" name="Google Shape;2774;p64">
            <a:extLst>
              <a:ext uri="{FF2B5EF4-FFF2-40B4-BE49-F238E27FC236}">
                <a16:creationId xmlns:a16="http://schemas.microsoft.com/office/drawing/2014/main" id="{F62BD3DE-31CB-24CA-230B-410BF2BE588E}"/>
              </a:ext>
            </a:extLst>
          </p:cNvPr>
          <p:cNvCxnSpPr>
            <a:cxnSpLocks/>
          </p:cNvCxnSpPr>
          <p:nvPr/>
        </p:nvCxnSpPr>
        <p:spPr>
          <a:xfrm flipV="1">
            <a:off x="2591566" y="2309361"/>
            <a:ext cx="3975344" cy="572"/>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698"/>
                                        </p:tgtEl>
                                        <p:attrNameLst>
                                          <p:attrName>style.visibility</p:attrName>
                                        </p:attrNameLst>
                                      </p:cBhvr>
                                      <p:to>
                                        <p:strVal val="visible"/>
                                      </p:to>
                                    </p:set>
                                    <p:anim calcmode="lin" valueType="num">
                                      <p:cBhvr additive="base">
                                        <p:cTn id="7" dur="1000"/>
                                        <p:tgtEl>
                                          <p:spTgt spid="2698"/>
                                        </p:tgtEl>
                                        <p:attrNameLst>
                                          <p:attrName>ppt_y</p:attrName>
                                        </p:attrNameLst>
                                      </p:cBhvr>
                                      <p:tavLst>
                                        <p:tav tm="0">
                                          <p:val>
                                            <p:strVal val="#ppt_y-1"/>
                                          </p:val>
                                        </p:tav>
                                        <p:tav tm="100000">
                                          <p:val>
                                            <p:strVal val="#ppt_y"/>
                                          </p:val>
                                        </p:tav>
                                      </p:tavLst>
                                    </p:anim>
                                  </p:childTnLst>
                                </p:cTn>
                              </p:par>
                              <p:par>
                                <p:cTn id="8" presetID="8" presetClass="emph" presetSubtype="0" fill="hold" nodeType="withEffect">
                                  <p:stCondLst>
                                    <p:cond delay="0"/>
                                  </p:stCondLst>
                                  <p:childTnLst>
                                    <p:animRot by="-21600000">
                                      <p:cBhvr>
                                        <p:cTn id="9" dur="1000" fill="hold"/>
                                        <p:tgtEl>
                                          <p:spTgt spid="2699"/>
                                        </p:tgtEl>
                                        <p:attrNameLst>
                                          <p:attrName>r</p:attrName>
                                        </p:attrNameLst>
                                      </p:cBhvr>
                                    </p:animRot>
                                  </p:childTnLst>
                                </p:cTn>
                              </p:par>
                              <p:par>
                                <p:cTn id="10" presetID="8" presetClass="emph" presetSubtype="0" fill="hold" nodeType="withEffect">
                                  <p:stCondLst>
                                    <p:cond delay="0"/>
                                  </p:stCondLst>
                                  <p:childTnLst>
                                    <p:animRot by="-21600000">
                                      <p:cBhvr>
                                        <p:cTn id="11" dur="1000" fill="hold"/>
                                        <p:tgtEl>
                                          <p:spTgt spid="2748"/>
                                        </p:tgtEl>
                                        <p:attrNameLst>
                                          <p:attrName>r</p:attrName>
                                        </p:attrNameLst>
                                      </p:cBhvr>
                                    </p:animRot>
                                  </p:childTnLst>
                                </p:cTn>
                              </p:par>
                              <p:par>
                                <p:cTn id="12" presetID="2" presetClass="entr" presetSubtype="8" fill="hold" nodeType="withEffect">
                                  <p:stCondLst>
                                    <p:cond delay="0"/>
                                  </p:stCondLst>
                                  <p:childTnLst>
                                    <p:set>
                                      <p:cBhvr>
                                        <p:cTn id="13" dur="1" fill="hold">
                                          <p:stCondLst>
                                            <p:cond delay="0"/>
                                          </p:stCondLst>
                                        </p:cTn>
                                        <p:tgtEl>
                                          <p:spTgt spid="2749"/>
                                        </p:tgtEl>
                                        <p:attrNameLst>
                                          <p:attrName>style.visibility</p:attrName>
                                        </p:attrNameLst>
                                      </p:cBhvr>
                                      <p:to>
                                        <p:strVal val="visible"/>
                                      </p:to>
                                    </p:set>
                                    <p:anim calcmode="lin" valueType="num">
                                      <p:cBhvr additive="base">
                                        <p:cTn id="14" dur="1000"/>
                                        <p:tgtEl>
                                          <p:spTgt spid="2749"/>
                                        </p:tgtEl>
                                        <p:attrNameLst>
                                          <p:attrName>ppt_x</p:attrName>
                                        </p:attrNameLst>
                                      </p:cBhvr>
                                      <p:tavLst>
                                        <p:tav tm="0">
                                          <p:val>
                                            <p:strVal val="#ppt_x-1"/>
                                          </p:val>
                                        </p:tav>
                                        <p:tav tm="100000">
                                          <p:val>
                                            <p:strVal val="#ppt_x"/>
                                          </p:val>
                                        </p:tav>
                                      </p:tavLst>
                                    </p:anim>
                                  </p:childTnLst>
                                </p:cTn>
                              </p:par>
                              <p:par>
                                <p:cTn id="15" presetID="10" presetClass="entr" presetSubtype="0" fill="hold" nodeType="withEffect">
                                  <p:stCondLst>
                                    <p:cond delay="0"/>
                                  </p:stCondLst>
                                  <p:childTnLst>
                                    <p:set>
                                      <p:cBhvr>
                                        <p:cTn id="16" dur="1" fill="hold">
                                          <p:stCondLst>
                                            <p:cond delay="0"/>
                                          </p:stCondLst>
                                        </p:cTn>
                                        <p:tgtEl>
                                          <p:spTgt spid="2754"/>
                                        </p:tgtEl>
                                        <p:attrNameLst>
                                          <p:attrName>style.visibility</p:attrName>
                                        </p:attrNameLst>
                                      </p:cBhvr>
                                      <p:to>
                                        <p:strVal val="visible"/>
                                      </p:to>
                                    </p:set>
                                    <p:animEffect transition="in" filter="fade">
                                      <p:cBhvr>
                                        <p:cTn id="17" dur="1000"/>
                                        <p:tgtEl>
                                          <p:spTgt spid="2754"/>
                                        </p:tgtEl>
                                      </p:cBhvr>
                                    </p:animEffect>
                                  </p:childTnLst>
                                </p:cTn>
                              </p:par>
                              <p:par>
                                <p:cTn id="18" presetID="10" presetClass="entr" presetSubtype="0" fill="hold" nodeType="withEffect">
                                  <p:stCondLst>
                                    <p:cond delay="0"/>
                                  </p:stCondLst>
                                  <p:childTnLst>
                                    <p:set>
                                      <p:cBhvr>
                                        <p:cTn id="19" dur="1" fill="hold">
                                          <p:stCondLst>
                                            <p:cond delay="0"/>
                                          </p:stCondLst>
                                        </p:cTn>
                                        <p:tgtEl>
                                          <p:spTgt spid="2755"/>
                                        </p:tgtEl>
                                        <p:attrNameLst>
                                          <p:attrName>style.visibility</p:attrName>
                                        </p:attrNameLst>
                                      </p:cBhvr>
                                      <p:to>
                                        <p:strVal val="visible"/>
                                      </p:to>
                                    </p:set>
                                    <p:animEffect transition="in" filter="fade">
                                      <p:cBhvr>
                                        <p:cTn id="20" dur="1000"/>
                                        <p:tgtEl>
                                          <p:spTgt spid="2755"/>
                                        </p:tgtEl>
                                      </p:cBhvr>
                                    </p:animEffect>
                                  </p:childTnLst>
                                </p:cTn>
                              </p:par>
                              <p:par>
                                <p:cTn id="21" presetID="10" presetClass="entr" presetSubtype="0" fill="hold" nodeType="withEffect">
                                  <p:stCondLst>
                                    <p:cond delay="0"/>
                                  </p:stCondLst>
                                  <p:childTnLst>
                                    <p:set>
                                      <p:cBhvr>
                                        <p:cTn id="22" dur="1" fill="hold">
                                          <p:stCondLst>
                                            <p:cond delay="0"/>
                                          </p:stCondLst>
                                        </p:cTn>
                                        <p:tgtEl>
                                          <p:spTgt spid="2756"/>
                                        </p:tgtEl>
                                        <p:attrNameLst>
                                          <p:attrName>style.visibility</p:attrName>
                                        </p:attrNameLst>
                                      </p:cBhvr>
                                      <p:to>
                                        <p:strVal val="visible"/>
                                      </p:to>
                                    </p:set>
                                    <p:animEffect transition="in" filter="fade">
                                      <p:cBhvr>
                                        <p:cTn id="23" dur="1000"/>
                                        <p:tgtEl>
                                          <p:spTgt spid="2756"/>
                                        </p:tgtEl>
                                      </p:cBhvr>
                                    </p:animEffect>
                                  </p:childTnLst>
                                </p:cTn>
                              </p:par>
                              <p:par>
                                <p:cTn id="24" presetID="10" presetClass="entr" presetSubtype="0" fill="hold" nodeType="withEffect">
                                  <p:stCondLst>
                                    <p:cond delay="0"/>
                                  </p:stCondLst>
                                  <p:childTnLst>
                                    <p:set>
                                      <p:cBhvr>
                                        <p:cTn id="25" dur="1" fill="hold">
                                          <p:stCondLst>
                                            <p:cond delay="0"/>
                                          </p:stCondLst>
                                        </p:cTn>
                                        <p:tgtEl>
                                          <p:spTgt spid="2757"/>
                                        </p:tgtEl>
                                        <p:attrNameLst>
                                          <p:attrName>style.visibility</p:attrName>
                                        </p:attrNameLst>
                                      </p:cBhvr>
                                      <p:to>
                                        <p:strVal val="visible"/>
                                      </p:to>
                                    </p:set>
                                    <p:animEffect transition="in" filter="fade">
                                      <p:cBhvr>
                                        <p:cTn id="26" dur="1000"/>
                                        <p:tgtEl>
                                          <p:spTgt spid="2757"/>
                                        </p:tgtEl>
                                      </p:cBhvr>
                                    </p:animEffect>
                                  </p:childTnLst>
                                </p:cTn>
                              </p:par>
                              <p:par>
                                <p:cTn id="27" presetID="10" presetClass="entr" presetSubtype="0" fill="hold" nodeType="withEffect">
                                  <p:stCondLst>
                                    <p:cond delay="0"/>
                                  </p:stCondLst>
                                  <p:childTnLst>
                                    <p:set>
                                      <p:cBhvr>
                                        <p:cTn id="28" dur="1" fill="hold">
                                          <p:stCondLst>
                                            <p:cond delay="0"/>
                                          </p:stCondLst>
                                        </p:cTn>
                                        <p:tgtEl>
                                          <p:spTgt spid="2758"/>
                                        </p:tgtEl>
                                        <p:attrNameLst>
                                          <p:attrName>style.visibility</p:attrName>
                                        </p:attrNameLst>
                                      </p:cBhvr>
                                      <p:to>
                                        <p:strVal val="visible"/>
                                      </p:to>
                                    </p:set>
                                    <p:animEffect transition="in" filter="fade">
                                      <p:cBhvr>
                                        <p:cTn id="29" dur="1000"/>
                                        <p:tgtEl>
                                          <p:spTgt spid="2758"/>
                                        </p:tgtEl>
                                      </p:cBhvr>
                                    </p:animEffect>
                                  </p:childTnLst>
                                </p:cTn>
                              </p:par>
                              <p:par>
                                <p:cTn id="30" presetID="10" presetClass="entr" presetSubtype="0" fill="hold" nodeType="withEffect">
                                  <p:stCondLst>
                                    <p:cond delay="0"/>
                                  </p:stCondLst>
                                  <p:childTnLst>
                                    <p:set>
                                      <p:cBhvr>
                                        <p:cTn id="31" dur="1" fill="hold">
                                          <p:stCondLst>
                                            <p:cond delay="0"/>
                                          </p:stCondLst>
                                        </p:cTn>
                                        <p:tgtEl>
                                          <p:spTgt spid="2759"/>
                                        </p:tgtEl>
                                        <p:attrNameLst>
                                          <p:attrName>style.visibility</p:attrName>
                                        </p:attrNameLst>
                                      </p:cBhvr>
                                      <p:to>
                                        <p:strVal val="visible"/>
                                      </p:to>
                                    </p:set>
                                    <p:animEffect transition="in" filter="fade">
                                      <p:cBhvr>
                                        <p:cTn id="32" dur="1000"/>
                                        <p:tgtEl>
                                          <p:spTgt spid="2759"/>
                                        </p:tgtEl>
                                      </p:cBhvr>
                                    </p:animEffect>
                                  </p:childTnLst>
                                </p:cTn>
                              </p:par>
                              <p:par>
                                <p:cTn id="33" presetID="2" presetClass="entr" presetSubtype="8"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1000"/>
                                        <p:tgtEl>
                                          <p:spTgt spid="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59"/>
        <p:cNvGrpSpPr/>
        <p:nvPr/>
      </p:nvGrpSpPr>
      <p:grpSpPr>
        <a:xfrm>
          <a:off x="0" y="0"/>
          <a:ext cx="0" cy="0"/>
          <a:chOff x="0" y="0"/>
          <a:chExt cx="0" cy="0"/>
        </a:xfrm>
      </p:grpSpPr>
      <p:sp>
        <p:nvSpPr>
          <p:cNvPr id="3060" name="Google Shape;3060;p74"/>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INTRODUCTION</a:t>
            </a:r>
            <a:endParaRPr dirty="0"/>
          </a:p>
        </p:txBody>
      </p:sp>
      <p:sp>
        <p:nvSpPr>
          <p:cNvPr id="3061" name="Google Shape;3061;p74"/>
          <p:cNvSpPr txBox="1">
            <a:spLocks noGrp="1"/>
          </p:cNvSpPr>
          <p:nvPr>
            <p:ph type="body" idx="1"/>
          </p:nvPr>
        </p:nvSpPr>
        <p:spPr>
          <a:xfrm>
            <a:off x="958872" y="1202715"/>
            <a:ext cx="6702000" cy="2347500"/>
          </a:xfrm>
          <a:prstGeom prst="rect">
            <a:avLst/>
          </a:prstGeom>
        </p:spPr>
        <p:txBody>
          <a:bodyPr spcFirstLastPara="1" wrap="square" lIns="91425" tIns="91425" rIns="91425" bIns="91425" anchor="t" anchorCtr="0">
            <a:noAutofit/>
          </a:bodyPr>
          <a:lstStyle/>
          <a:p>
            <a:pPr marL="0" indent="0">
              <a:buNone/>
            </a:pPr>
            <a:r>
              <a:rPr lang="en-US" b="1" dirty="0"/>
              <a:t>PROBLEM STATEMENT:</a:t>
            </a:r>
          </a:p>
          <a:p>
            <a:pPr marL="0" lvl="0" indent="0" algn="l" rtl="0">
              <a:spcBef>
                <a:spcPts val="0"/>
              </a:spcBef>
              <a:spcAft>
                <a:spcPts val="0"/>
              </a:spcAft>
              <a:buNone/>
            </a:pPr>
            <a:endParaRPr lang="en" dirty="0"/>
          </a:p>
          <a:p>
            <a:pPr marL="0" lvl="0" indent="0" algn="just">
              <a:buNone/>
            </a:pPr>
            <a:r>
              <a:rPr lang="en-US" dirty="0"/>
              <a:t>Detecting healthcare fraud is a complex task due to the evolving tactics used by fraudsters. The problem is to develop an effective healthcare fraud detection system using a Supervised Learning model that can identify fraudulent activities within healthcare claims and transactions.</a:t>
            </a:r>
          </a:p>
          <a:p>
            <a:pPr marL="0" lvl="0" indent="0" algn="just" rtl="0">
              <a:spcBef>
                <a:spcPts val="0"/>
              </a:spcBef>
              <a:spcAft>
                <a:spcPts val="0"/>
              </a:spcAft>
              <a:buNone/>
            </a:pPr>
            <a:endParaRPr dirty="0">
              <a:solidFill>
                <a:schemeClr val="lt1"/>
              </a:solidFill>
            </a:endParaRPr>
          </a:p>
          <a:p>
            <a:pPr marL="0" lvl="0" indent="0" algn="just" rtl="0">
              <a:spcBef>
                <a:spcPts val="0"/>
              </a:spcBef>
              <a:spcAft>
                <a:spcPts val="0"/>
              </a:spcAft>
              <a:buNone/>
            </a:pPr>
            <a:r>
              <a:rPr lang="en" b="1" dirty="0"/>
              <a:t>OBJECTIVES</a:t>
            </a:r>
            <a:r>
              <a:rPr lang="en" b="1" dirty="0">
                <a:solidFill>
                  <a:schemeClr val="lt1"/>
                </a:solidFill>
              </a:rPr>
              <a:t>:</a:t>
            </a:r>
            <a:endParaRPr b="1" dirty="0">
              <a:solidFill>
                <a:schemeClr val="lt1"/>
              </a:solidFill>
            </a:endParaRPr>
          </a:p>
          <a:p>
            <a:pPr marL="0" lvl="0" indent="0" algn="just" rtl="0">
              <a:spcBef>
                <a:spcPts val="0"/>
              </a:spcBef>
              <a:spcAft>
                <a:spcPts val="0"/>
              </a:spcAft>
              <a:buNone/>
            </a:pPr>
            <a:endParaRPr dirty="0">
              <a:solidFill>
                <a:schemeClr val="lt1"/>
              </a:solidFill>
            </a:endParaRPr>
          </a:p>
          <a:p>
            <a:pPr lvl="0" algn="just">
              <a:buClr>
                <a:schemeClr val="dk2"/>
              </a:buClr>
            </a:pPr>
            <a:r>
              <a:rPr lang="en-US" dirty="0"/>
              <a:t>Develop a system capable of identifying a wide range of fraudulent activities within healthcare claims.</a:t>
            </a:r>
          </a:p>
          <a:p>
            <a:pPr lvl="0" algn="just">
              <a:buClr>
                <a:schemeClr val="dk2"/>
              </a:buClr>
            </a:pPr>
            <a:r>
              <a:rPr lang="en-US" dirty="0"/>
              <a:t>Utilizing supervised learning models and algorithms to enhance the accuracy of fraud detection.</a:t>
            </a:r>
            <a:endParaRPr dirty="0">
              <a:solidFill>
                <a:schemeClr val="lt1"/>
              </a:solidFill>
            </a:endParaRPr>
          </a:p>
        </p:txBody>
      </p:sp>
      <p:grpSp>
        <p:nvGrpSpPr>
          <p:cNvPr id="3062" name="Google Shape;3062;p74"/>
          <p:cNvGrpSpPr/>
          <p:nvPr/>
        </p:nvGrpSpPr>
        <p:grpSpPr>
          <a:xfrm>
            <a:off x="4175372" y="657100"/>
            <a:ext cx="793256" cy="182899"/>
            <a:chOff x="2685575" y="2835950"/>
            <a:chExt cx="433000" cy="99825"/>
          </a:xfrm>
        </p:grpSpPr>
        <p:sp>
          <p:nvSpPr>
            <p:cNvPr id="3063" name="Google Shape;3063;p7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7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7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7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7" name="Google Shape;3067;p74"/>
          <p:cNvSpPr/>
          <p:nvPr/>
        </p:nvSpPr>
        <p:spPr>
          <a:xfrm flipH="1">
            <a:off x="7444698" y="2644902"/>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7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7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74">
            <a:hlinkClick r:id="" action="ppaction://noaction"/>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7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7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 name="Google Shape;2774;p64">
            <a:extLst>
              <a:ext uri="{FF2B5EF4-FFF2-40B4-BE49-F238E27FC236}">
                <a16:creationId xmlns:a16="http://schemas.microsoft.com/office/drawing/2014/main" id="{3A40013F-3586-2763-07A6-8AF3BD04EF50}"/>
              </a:ext>
            </a:extLst>
          </p:cNvPr>
          <p:cNvCxnSpPr>
            <a:cxnSpLocks/>
          </p:cNvCxnSpPr>
          <p:nvPr/>
        </p:nvCxnSpPr>
        <p:spPr>
          <a:xfrm>
            <a:off x="831114" y="1034943"/>
            <a:ext cx="2887446"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060"/>
                                        </p:tgtEl>
                                        <p:attrNameLst>
                                          <p:attrName>style.visibility</p:attrName>
                                        </p:attrNameLst>
                                      </p:cBhvr>
                                      <p:to>
                                        <p:strVal val="visible"/>
                                      </p:to>
                                    </p:set>
                                    <p:anim calcmode="lin" valueType="num">
                                      <p:cBhvr additive="base">
                                        <p:cTn id="7" dur="1000"/>
                                        <p:tgtEl>
                                          <p:spTgt spid="3060"/>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062"/>
                                        </p:tgtEl>
                                        <p:attrNameLst>
                                          <p:attrName>style.visibility</p:attrName>
                                        </p:attrNameLst>
                                      </p:cBhvr>
                                      <p:to>
                                        <p:strVal val="visible"/>
                                      </p:to>
                                    </p:set>
                                    <p:anim calcmode="lin" valueType="num">
                                      <p:cBhvr additive="base">
                                        <p:cTn id="10" dur="1000"/>
                                        <p:tgtEl>
                                          <p:spTgt spid="3062"/>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3061"/>
                                        </p:tgtEl>
                                        <p:attrNameLst>
                                          <p:attrName>style.visibility</p:attrName>
                                        </p:attrNameLst>
                                      </p:cBhvr>
                                      <p:to>
                                        <p:strVal val="visible"/>
                                      </p:to>
                                    </p:set>
                                    <p:animEffect transition="in" filter="fade">
                                      <p:cBhvr>
                                        <p:cTn id="13" dur="1000"/>
                                        <p:tgtEl>
                                          <p:spTgt spid="3061"/>
                                        </p:tgtEl>
                                      </p:cBhvr>
                                    </p:animEffect>
                                  </p:childTnLst>
                                </p:cTn>
                              </p:par>
                              <p:par>
                                <p:cTn id="14" presetID="8" presetClass="emph" presetSubtype="0" fill="hold" nodeType="withEffect">
                                  <p:stCondLst>
                                    <p:cond delay="0"/>
                                  </p:stCondLst>
                                  <p:childTnLst>
                                    <p:animRot by="-21600000">
                                      <p:cBhvr>
                                        <p:cTn id="15" dur="1000" fill="hold"/>
                                        <p:tgtEl>
                                          <p:spTgt spid="3067"/>
                                        </p:tgtEl>
                                        <p:attrNameLst>
                                          <p:attrName>r</p:attrName>
                                        </p:attrNameLst>
                                      </p:cBhvr>
                                    </p:animRot>
                                  </p:childTnLst>
                                </p:cTn>
                              </p:par>
                              <p:par>
                                <p:cTn id="16" presetID="10" presetClass="entr" presetSubtype="0" fill="hold" nodeType="withEffect">
                                  <p:stCondLst>
                                    <p:cond delay="0"/>
                                  </p:stCondLst>
                                  <p:childTnLst>
                                    <p:set>
                                      <p:cBhvr>
                                        <p:cTn id="17" dur="1" fill="hold">
                                          <p:stCondLst>
                                            <p:cond delay="0"/>
                                          </p:stCondLst>
                                        </p:cTn>
                                        <p:tgtEl>
                                          <p:spTgt spid="3068"/>
                                        </p:tgtEl>
                                        <p:attrNameLst>
                                          <p:attrName>style.visibility</p:attrName>
                                        </p:attrNameLst>
                                      </p:cBhvr>
                                      <p:to>
                                        <p:strVal val="visible"/>
                                      </p:to>
                                    </p:set>
                                    <p:animEffect transition="in" filter="fade">
                                      <p:cBhvr>
                                        <p:cTn id="18" dur="1000"/>
                                        <p:tgtEl>
                                          <p:spTgt spid="3068"/>
                                        </p:tgtEl>
                                      </p:cBhvr>
                                    </p:animEffect>
                                  </p:childTnLst>
                                </p:cTn>
                              </p:par>
                              <p:par>
                                <p:cTn id="19" presetID="10" presetClass="entr" presetSubtype="0" fill="hold" nodeType="withEffect">
                                  <p:stCondLst>
                                    <p:cond delay="0"/>
                                  </p:stCondLst>
                                  <p:childTnLst>
                                    <p:set>
                                      <p:cBhvr>
                                        <p:cTn id="20" dur="1" fill="hold">
                                          <p:stCondLst>
                                            <p:cond delay="0"/>
                                          </p:stCondLst>
                                        </p:cTn>
                                        <p:tgtEl>
                                          <p:spTgt spid="3069"/>
                                        </p:tgtEl>
                                        <p:attrNameLst>
                                          <p:attrName>style.visibility</p:attrName>
                                        </p:attrNameLst>
                                      </p:cBhvr>
                                      <p:to>
                                        <p:strVal val="visible"/>
                                      </p:to>
                                    </p:set>
                                    <p:animEffect transition="in" filter="fade">
                                      <p:cBhvr>
                                        <p:cTn id="21" dur="1000"/>
                                        <p:tgtEl>
                                          <p:spTgt spid="3069"/>
                                        </p:tgtEl>
                                      </p:cBhvr>
                                    </p:animEffect>
                                  </p:childTnLst>
                                </p:cTn>
                              </p:par>
                              <p:par>
                                <p:cTn id="22" presetID="10" presetClass="entr" presetSubtype="0" fill="hold" nodeType="withEffect">
                                  <p:stCondLst>
                                    <p:cond delay="0"/>
                                  </p:stCondLst>
                                  <p:childTnLst>
                                    <p:set>
                                      <p:cBhvr>
                                        <p:cTn id="23" dur="1" fill="hold">
                                          <p:stCondLst>
                                            <p:cond delay="0"/>
                                          </p:stCondLst>
                                        </p:cTn>
                                        <p:tgtEl>
                                          <p:spTgt spid="3070"/>
                                        </p:tgtEl>
                                        <p:attrNameLst>
                                          <p:attrName>style.visibility</p:attrName>
                                        </p:attrNameLst>
                                      </p:cBhvr>
                                      <p:to>
                                        <p:strVal val="visible"/>
                                      </p:to>
                                    </p:set>
                                    <p:animEffect transition="in" filter="fade">
                                      <p:cBhvr>
                                        <p:cTn id="24" dur="1000"/>
                                        <p:tgtEl>
                                          <p:spTgt spid="3070"/>
                                        </p:tgtEl>
                                      </p:cBhvr>
                                    </p:animEffect>
                                  </p:childTnLst>
                                </p:cTn>
                              </p:par>
                              <p:par>
                                <p:cTn id="25" presetID="10" presetClass="entr" presetSubtype="0" fill="hold" nodeType="withEffect">
                                  <p:stCondLst>
                                    <p:cond delay="0"/>
                                  </p:stCondLst>
                                  <p:childTnLst>
                                    <p:set>
                                      <p:cBhvr>
                                        <p:cTn id="26" dur="1" fill="hold">
                                          <p:stCondLst>
                                            <p:cond delay="0"/>
                                          </p:stCondLst>
                                        </p:cTn>
                                        <p:tgtEl>
                                          <p:spTgt spid="3071"/>
                                        </p:tgtEl>
                                        <p:attrNameLst>
                                          <p:attrName>style.visibility</p:attrName>
                                        </p:attrNameLst>
                                      </p:cBhvr>
                                      <p:to>
                                        <p:strVal val="visible"/>
                                      </p:to>
                                    </p:set>
                                    <p:animEffect transition="in" filter="fade">
                                      <p:cBhvr>
                                        <p:cTn id="27" dur="1000"/>
                                        <p:tgtEl>
                                          <p:spTgt spid="3071"/>
                                        </p:tgtEl>
                                      </p:cBhvr>
                                    </p:animEffect>
                                  </p:childTnLst>
                                </p:cTn>
                              </p:par>
                              <p:par>
                                <p:cTn id="28" presetID="10" presetClass="entr" presetSubtype="0" fill="hold" nodeType="withEffect">
                                  <p:stCondLst>
                                    <p:cond delay="0"/>
                                  </p:stCondLst>
                                  <p:childTnLst>
                                    <p:set>
                                      <p:cBhvr>
                                        <p:cTn id="29" dur="1" fill="hold">
                                          <p:stCondLst>
                                            <p:cond delay="0"/>
                                          </p:stCondLst>
                                        </p:cTn>
                                        <p:tgtEl>
                                          <p:spTgt spid="3072"/>
                                        </p:tgtEl>
                                        <p:attrNameLst>
                                          <p:attrName>style.visibility</p:attrName>
                                        </p:attrNameLst>
                                      </p:cBhvr>
                                      <p:to>
                                        <p:strVal val="visible"/>
                                      </p:to>
                                    </p:set>
                                    <p:animEffect transition="in" filter="fade">
                                      <p:cBhvr>
                                        <p:cTn id="30" dur="1000"/>
                                        <p:tgtEl>
                                          <p:spTgt spid="3072"/>
                                        </p:tgtEl>
                                      </p:cBhvr>
                                    </p:animEffect>
                                  </p:childTnLst>
                                </p:cTn>
                              </p:par>
                              <p:par>
                                <p:cTn id="31" presetID="2" presetClass="entr" presetSubtype="8"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1000"/>
                                        <p:tgtEl>
                                          <p:spTgt spid="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04"/>
        <p:cNvGrpSpPr/>
        <p:nvPr/>
      </p:nvGrpSpPr>
      <p:grpSpPr>
        <a:xfrm>
          <a:off x="0" y="0"/>
          <a:ext cx="0" cy="0"/>
          <a:chOff x="0" y="0"/>
          <a:chExt cx="0" cy="0"/>
        </a:xfrm>
      </p:grpSpPr>
      <p:sp>
        <p:nvSpPr>
          <p:cNvPr id="3205" name="Google Shape;3205;p78"/>
          <p:cNvSpPr txBox="1">
            <a:spLocks noGrp="1"/>
          </p:cNvSpPr>
          <p:nvPr>
            <p:ph type="subTitle" idx="1"/>
          </p:nvPr>
        </p:nvSpPr>
        <p:spPr>
          <a:xfrm>
            <a:off x="5506118" y="2451554"/>
            <a:ext cx="22818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Cleaning</a:t>
            </a:r>
            <a:endParaRPr dirty="0"/>
          </a:p>
        </p:txBody>
      </p:sp>
      <p:sp>
        <p:nvSpPr>
          <p:cNvPr id="3206" name="Google Shape;3206;p78"/>
          <p:cNvSpPr txBox="1">
            <a:spLocks noGrp="1"/>
          </p:cNvSpPr>
          <p:nvPr>
            <p:ph type="subTitle" idx="2"/>
          </p:nvPr>
        </p:nvSpPr>
        <p:spPr>
          <a:xfrm>
            <a:off x="4981771" y="2964124"/>
            <a:ext cx="2281800" cy="6684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Venus has a beautiful name and is the second planet from the Sun</a:t>
            </a:r>
            <a:endParaRPr/>
          </a:p>
        </p:txBody>
      </p:sp>
      <p:sp>
        <p:nvSpPr>
          <p:cNvPr id="3207" name="Google Shape;3207;p78"/>
          <p:cNvSpPr txBox="1">
            <a:spLocks noGrp="1"/>
          </p:cNvSpPr>
          <p:nvPr>
            <p:ph type="subTitle" idx="3"/>
          </p:nvPr>
        </p:nvSpPr>
        <p:spPr>
          <a:xfrm>
            <a:off x="1686506" y="2451554"/>
            <a:ext cx="22818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Cleaning</a:t>
            </a:r>
            <a:endParaRPr dirty="0"/>
          </a:p>
        </p:txBody>
      </p:sp>
      <p:sp>
        <p:nvSpPr>
          <p:cNvPr id="3208" name="Google Shape;3208;p78"/>
          <p:cNvSpPr txBox="1">
            <a:spLocks noGrp="1"/>
          </p:cNvSpPr>
          <p:nvPr>
            <p:ph type="subTitle" idx="4"/>
          </p:nvPr>
        </p:nvSpPr>
        <p:spPr>
          <a:xfrm>
            <a:off x="1880425" y="2964124"/>
            <a:ext cx="2281800" cy="6684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Mercury is the closest planet to the Sun and the smallest one</a:t>
            </a:r>
            <a:endParaRPr/>
          </a:p>
        </p:txBody>
      </p:sp>
      <p:sp>
        <p:nvSpPr>
          <p:cNvPr id="3210" name="Google Shape;3210;p78"/>
          <p:cNvSpPr/>
          <p:nvPr/>
        </p:nvSpPr>
        <p:spPr>
          <a:xfrm>
            <a:off x="6414756" y="182807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1" name="Google Shape;3211;p78"/>
          <p:cNvGrpSpPr/>
          <p:nvPr/>
        </p:nvGrpSpPr>
        <p:grpSpPr>
          <a:xfrm>
            <a:off x="7008536" y="616270"/>
            <a:ext cx="793256" cy="182899"/>
            <a:chOff x="2685575" y="2835950"/>
            <a:chExt cx="433000" cy="99825"/>
          </a:xfrm>
        </p:grpSpPr>
        <p:sp>
          <p:nvSpPr>
            <p:cNvPr id="3212" name="Google Shape;3212;p78"/>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78"/>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78"/>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78"/>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roup 3">
            <a:extLst>
              <a:ext uri="{FF2B5EF4-FFF2-40B4-BE49-F238E27FC236}">
                <a16:creationId xmlns:a16="http://schemas.microsoft.com/office/drawing/2014/main" id="{B2EA3C1D-0644-8E86-4AD3-96A4ED9D6BFA}"/>
              </a:ext>
            </a:extLst>
          </p:cNvPr>
          <p:cNvGrpSpPr/>
          <p:nvPr/>
        </p:nvGrpSpPr>
        <p:grpSpPr>
          <a:xfrm>
            <a:off x="2569531" y="1828075"/>
            <a:ext cx="555517" cy="554294"/>
            <a:chOff x="2967092" y="1828075"/>
            <a:chExt cx="555517" cy="554294"/>
          </a:xfrm>
        </p:grpSpPr>
        <p:sp>
          <p:nvSpPr>
            <p:cNvPr id="3209" name="Google Shape;3209;p78"/>
            <p:cNvSpPr/>
            <p:nvPr/>
          </p:nvSpPr>
          <p:spPr>
            <a:xfrm>
              <a:off x="2967092" y="182807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8" name="Google Shape;3218;p78"/>
            <p:cNvGrpSpPr/>
            <p:nvPr/>
          </p:nvGrpSpPr>
          <p:grpSpPr>
            <a:xfrm>
              <a:off x="3081731" y="1904139"/>
              <a:ext cx="355822" cy="354827"/>
              <a:chOff x="3868125" y="2689450"/>
              <a:chExt cx="411450" cy="410300"/>
            </a:xfrm>
          </p:grpSpPr>
          <p:sp>
            <p:nvSpPr>
              <p:cNvPr id="3219" name="Google Shape;3219;p78"/>
              <p:cNvSpPr/>
              <p:nvPr/>
            </p:nvSpPr>
            <p:spPr>
              <a:xfrm>
                <a:off x="4160275" y="2953500"/>
                <a:ext cx="55050" cy="108200"/>
              </a:xfrm>
              <a:custGeom>
                <a:avLst/>
                <a:gdLst/>
                <a:ahLst/>
                <a:cxnLst/>
                <a:rect l="l" t="t" r="r" b="b"/>
                <a:pathLst>
                  <a:path w="2202" h="4328" extrusionOk="0">
                    <a:moveTo>
                      <a:pt x="825" y="945"/>
                    </a:moveTo>
                    <a:lnTo>
                      <a:pt x="825" y="1642"/>
                    </a:lnTo>
                    <a:cubicBezTo>
                      <a:pt x="780" y="1617"/>
                      <a:pt x="737" y="1588"/>
                      <a:pt x="695" y="1556"/>
                    </a:cubicBezTo>
                    <a:cubicBezTo>
                      <a:pt x="620" y="1497"/>
                      <a:pt x="588" y="1376"/>
                      <a:pt x="611" y="1247"/>
                    </a:cubicBezTo>
                    <a:cubicBezTo>
                      <a:pt x="632" y="1138"/>
                      <a:pt x="699" y="1010"/>
                      <a:pt x="825" y="945"/>
                    </a:cubicBezTo>
                    <a:close/>
                    <a:moveTo>
                      <a:pt x="1307" y="2370"/>
                    </a:moveTo>
                    <a:lnTo>
                      <a:pt x="1316" y="2373"/>
                    </a:lnTo>
                    <a:cubicBezTo>
                      <a:pt x="1685" y="2505"/>
                      <a:pt x="1663" y="2821"/>
                      <a:pt x="1647" y="2915"/>
                    </a:cubicBezTo>
                    <a:cubicBezTo>
                      <a:pt x="1614" y="3110"/>
                      <a:pt x="1487" y="3276"/>
                      <a:pt x="1307" y="3359"/>
                    </a:cubicBezTo>
                    <a:lnTo>
                      <a:pt x="1307" y="2370"/>
                    </a:lnTo>
                    <a:close/>
                    <a:moveTo>
                      <a:pt x="1067" y="0"/>
                    </a:moveTo>
                    <a:cubicBezTo>
                      <a:pt x="933" y="0"/>
                      <a:pt x="825" y="107"/>
                      <a:pt x="825" y="241"/>
                    </a:cubicBezTo>
                    <a:lnTo>
                      <a:pt x="825" y="438"/>
                    </a:lnTo>
                    <a:cubicBezTo>
                      <a:pt x="802" y="444"/>
                      <a:pt x="775" y="452"/>
                      <a:pt x="750" y="459"/>
                    </a:cubicBezTo>
                    <a:cubicBezTo>
                      <a:pt x="437" y="553"/>
                      <a:pt x="203" y="821"/>
                      <a:pt x="140" y="1157"/>
                    </a:cubicBezTo>
                    <a:cubicBezTo>
                      <a:pt x="81" y="1466"/>
                      <a:pt x="181" y="1764"/>
                      <a:pt x="399" y="1934"/>
                    </a:cubicBezTo>
                    <a:cubicBezTo>
                      <a:pt x="509" y="2020"/>
                      <a:pt x="642" y="2099"/>
                      <a:pt x="825" y="2181"/>
                    </a:cubicBezTo>
                    <a:lnTo>
                      <a:pt x="825" y="3402"/>
                    </a:lnTo>
                    <a:cubicBezTo>
                      <a:pt x="677" y="3388"/>
                      <a:pt x="575" y="3345"/>
                      <a:pt x="408" y="3235"/>
                    </a:cubicBezTo>
                    <a:cubicBezTo>
                      <a:pt x="367" y="3209"/>
                      <a:pt x="322" y="3196"/>
                      <a:pt x="277" y="3196"/>
                    </a:cubicBezTo>
                    <a:cubicBezTo>
                      <a:pt x="198" y="3196"/>
                      <a:pt x="120" y="3235"/>
                      <a:pt x="74" y="3306"/>
                    </a:cubicBezTo>
                    <a:cubicBezTo>
                      <a:pt x="1" y="3417"/>
                      <a:pt x="33" y="3565"/>
                      <a:pt x="144" y="3638"/>
                    </a:cubicBezTo>
                    <a:cubicBezTo>
                      <a:pt x="411" y="3812"/>
                      <a:pt x="595" y="3868"/>
                      <a:pt x="825" y="3884"/>
                    </a:cubicBezTo>
                    <a:lnTo>
                      <a:pt x="825" y="4088"/>
                    </a:lnTo>
                    <a:cubicBezTo>
                      <a:pt x="825" y="4220"/>
                      <a:pt x="933" y="4328"/>
                      <a:pt x="1067" y="4328"/>
                    </a:cubicBezTo>
                    <a:cubicBezTo>
                      <a:pt x="1198" y="4328"/>
                      <a:pt x="1307" y="4220"/>
                      <a:pt x="1307" y="4088"/>
                    </a:cubicBezTo>
                    <a:lnTo>
                      <a:pt x="1307" y="3864"/>
                    </a:lnTo>
                    <a:cubicBezTo>
                      <a:pt x="1764" y="3760"/>
                      <a:pt x="2057" y="3375"/>
                      <a:pt x="2121" y="2994"/>
                    </a:cubicBezTo>
                    <a:cubicBezTo>
                      <a:pt x="2202" y="2509"/>
                      <a:pt x="1948" y="2087"/>
                      <a:pt x="1475" y="1920"/>
                    </a:cubicBezTo>
                    <a:cubicBezTo>
                      <a:pt x="1420" y="1900"/>
                      <a:pt x="1362" y="1879"/>
                      <a:pt x="1307" y="1859"/>
                    </a:cubicBezTo>
                    <a:lnTo>
                      <a:pt x="1307" y="901"/>
                    </a:lnTo>
                    <a:cubicBezTo>
                      <a:pt x="1431" y="935"/>
                      <a:pt x="1496" y="999"/>
                      <a:pt x="1500" y="1004"/>
                    </a:cubicBezTo>
                    <a:cubicBezTo>
                      <a:pt x="1548" y="1058"/>
                      <a:pt x="1614" y="1085"/>
                      <a:pt x="1681" y="1085"/>
                    </a:cubicBezTo>
                    <a:cubicBezTo>
                      <a:pt x="1737" y="1085"/>
                      <a:pt x="1793" y="1066"/>
                      <a:pt x="1838" y="1026"/>
                    </a:cubicBezTo>
                    <a:cubicBezTo>
                      <a:pt x="1939" y="938"/>
                      <a:pt x="1948" y="785"/>
                      <a:pt x="1862" y="686"/>
                    </a:cubicBezTo>
                    <a:cubicBezTo>
                      <a:pt x="1850" y="674"/>
                      <a:pt x="1663" y="463"/>
                      <a:pt x="1307" y="411"/>
                    </a:cubicBezTo>
                    <a:lnTo>
                      <a:pt x="1307" y="241"/>
                    </a:lnTo>
                    <a:cubicBezTo>
                      <a:pt x="1307" y="107"/>
                      <a:pt x="1198" y="0"/>
                      <a:pt x="10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78"/>
              <p:cNvSpPr/>
              <p:nvPr/>
            </p:nvSpPr>
            <p:spPr>
              <a:xfrm>
                <a:off x="3868125" y="2689450"/>
                <a:ext cx="411450" cy="410300"/>
              </a:xfrm>
              <a:custGeom>
                <a:avLst/>
                <a:gdLst/>
                <a:ahLst/>
                <a:cxnLst/>
                <a:rect l="l" t="t" r="r" b="b"/>
                <a:pathLst>
                  <a:path w="16458" h="16412" extrusionOk="0">
                    <a:moveTo>
                      <a:pt x="6448" y="963"/>
                    </a:moveTo>
                    <a:cubicBezTo>
                      <a:pt x="6643" y="963"/>
                      <a:pt x="6817" y="1080"/>
                      <a:pt x="6892" y="1259"/>
                    </a:cubicBezTo>
                    <a:cubicBezTo>
                      <a:pt x="6967" y="1439"/>
                      <a:pt x="6926" y="1645"/>
                      <a:pt x="6788" y="1783"/>
                    </a:cubicBezTo>
                    <a:cubicBezTo>
                      <a:pt x="6696" y="1875"/>
                      <a:pt x="6573" y="1924"/>
                      <a:pt x="6448" y="1924"/>
                    </a:cubicBezTo>
                    <a:cubicBezTo>
                      <a:pt x="6386" y="1924"/>
                      <a:pt x="6323" y="1912"/>
                      <a:pt x="6264" y="1887"/>
                    </a:cubicBezTo>
                    <a:cubicBezTo>
                      <a:pt x="6085" y="1812"/>
                      <a:pt x="5968" y="1638"/>
                      <a:pt x="5968" y="1443"/>
                    </a:cubicBezTo>
                    <a:cubicBezTo>
                      <a:pt x="5968" y="1178"/>
                      <a:pt x="6183" y="963"/>
                      <a:pt x="6448" y="963"/>
                    </a:cubicBezTo>
                    <a:close/>
                    <a:moveTo>
                      <a:pt x="6928" y="4895"/>
                    </a:moveTo>
                    <a:cubicBezTo>
                      <a:pt x="7529" y="4949"/>
                      <a:pt x="8116" y="5106"/>
                      <a:pt x="8664" y="5359"/>
                    </a:cubicBezTo>
                    <a:lnTo>
                      <a:pt x="8435" y="5758"/>
                    </a:lnTo>
                    <a:cubicBezTo>
                      <a:pt x="8302" y="5988"/>
                      <a:pt x="8381" y="6282"/>
                      <a:pt x="8611" y="6414"/>
                    </a:cubicBezTo>
                    <a:cubicBezTo>
                      <a:pt x="8687" y="6458"/>
                      <a:pt x="8770" y="6478"/>
                      <a:pt x="8851" y="6478"/>
                    </a:cubicBezTo>
                    <a:cubicBezTo>
                      <a:pt x="9017" y="6478"/>
                      <a:pt x="9178" y="6392"/>
                      <a:pt x="9267" y="6238"/>
                    </a:cubicBezTo>
                    <a:lnTo>
                      <a:pt x="9497" y="5841"/>
                    </a:lnTo>
                    <a:cubicBezTo>
                      <a:pt x="9991" y="6190"/>
                      <a:pt x="10420" y="6619"/>
                      <a:pt x="10768" y="7112"/>
                    </a:cubicBezTo>
                    <a:lnTo>
                      <a:pt x="10370" y="7342"/>
                    </a:lnTo>
                    <a:cubicBezTo>
                      <a:pt x="10140" y="7474"/>
                      <a:pt x="10062" y="7768"/>
                      <a:pt x="10194" y="7998"/>
                    </a:cubicBezTo>
                    <a:cubicBezTo>
                      <a:pt x="10284" y="8152"/>
                      <a:pt x="10445" y="8239"/>
                      <a:pt x="10612" y="8239"/>
                    </a:cubicBezTo>
                    <a:cubicBezTo>
                      <a:pt x="10693" y="8239"/>
                      <a:pt x="10776" y="8218"/>
                      <a:pt x="10852" y="8174"/>
                    </a:cubicBezTo>
                    <a:lnTo>
                      <a:pt x="11250" y="7944"/>
                    </a:lnTo>
                    <a:cubicBezTo>
                      <a:pt x="11436" y="8348"/>
                      <a:pt x="11571" y="8776"/>
                      <a:pt x="11651" y="9214"/>
                    </a:cubicBezTo>
                    <a:cubicBezTo>
                      <a:pt x="10165" y="9690"/>
                      <a:pt x="9086" y="11084"/>
                      <a:pt x="9086" y="12726"/>
                    </a:cubicBezTo>
                    <a:cubicBezTo>
                      <a:pt x="9084" y="13333"/>
                      <a:pt x="9234" y="13931"/>
                      <a:pt x="9522" y="14465"/>
                    </a:cubicBezTo>
                    <a:cubicBezTo>
                      <a:pt x="9513" y="14471"/>
                      <a:pt x="9506" y="14477"/>
                      <a:pt x="9497" y="14483"/>
                    </a:cubicBezTo>
                    <a:lnTo>
                      <a:pt x="9497" y="14481"/>
                    </a:lnTo>
                    <a:lnTo>
                      <a:pt x="9269" y="14085"/>
                    </a:lnTo>
                    <a:cubicBezTo>
                      <a:pt x="9181" y="13927"/>
                      <a:pt x="9017" y="13838"/>
                      <a:pt x="8849" y="13838"/>
                    </a:cubicBezTo>
                    <a:cubicBezTo>
                      <a:pt x="8767" y="13838"/>
                      <a:pt x="8684" y="13859"/>
                      <a:pt x="8608" y="13903"/>
                    </a:cubicBezTo>
                    <a:cubicBezTo>
                      <a:pt x="8375" y="14036"/>
                      <a:pt x="8298" y="14335"/>
                      <a:pt x="8435" y="14566"/>
                    </a:cubicBezTo>
                    <a:lnTo>
                      <a:pt x="8665" y="14963"/>
                    </a:lnTo>
                    <a:cubicBezTo>
                      <a:pt x="8116" y="15215"/>
                      <a:pt x="7530" y="15373"/>
                      <a:pt x="6928" y="15427"/>
                    </a:cubicBezTo>
                    <a:lnTo>
                      <a:pt x="6928" y="14969"/>
                    </a:lnTo>
                    <a:cubicBezTo>
                      <a:pt x="6924" y="14707"/>
                      <a:pt x="6710" y="14497"/>
                      <a:pt x="6448" y="14497"/>
                    </a:cubicBezTo>
                    <a:cubicBezTo>
                      <a:pt x="6186" y="14497"/>
                      <a:pt x="5972" y="14707"/>
                      <a:pt x="5968" y="14969"/>
                    </a:cubicBezTo>
                    <a:lnTo>
                      <a:pt x="5968" y="15427"/>
                    </a:lnTo>
                    <a:cubicBezTo>
                      <a:pt x="5366" y="15373"/>
                      <a:pt x="4779" y="15217"/>
                      <a:pt x="4231" y="14963"/>
                    </a:cubicBezTo>
                    <a:lnTo>
                      <a:pt x="4461" y="14566"/>
                    </a:lnTo>
                    <a:cubicBezTo>
                      <a:pt x="4593" y="14335"/>
                      <a:pt x="4515" y="14042"/>
                      <a:pt x="4285" y="13909"/>
                    </a:cubicBezTo>
                    <a:cubicBezTo>
                      <a:pt x="4209" y="13865"/>
                      <a:pt x="4127" y="13844"/>
                      <a:pt x="4045" y="13844"/>
                    </a:cubicBezTo>
                    <a:cubicBezTo>
                      <a:pt x="3879" y="13844"/>
                      <a:pt x="3717" y="13930"/>
                      <a:pt x="3628" y="14085"/>
                    </a:cubicBezTo>
                    <a:lnTo>
                      <a:pt x="3399" y="14480"/>
                    </a:lnTo>
                    <a:cubicBezTo>
                      <a:pt x="2907" y="14131"/>
                      <a:pt x="2478" y="13702"/>
                      <a:pt x="2129" y="13210"/>
                    </a:cubicBezTo>
                    <a:lnTo>
                      <a:pt x="2525" y="12982"/>
                    </a:lnTo>
                    <a:cubicBezTo>
                      <a:pt x="2755" y="12849"/>
                      <a:pt x="2834" y="12554"/>
                      <a:pt x="2701" y="12324"/>
                    </a:cubicBezTo>
                    <a:cubicBezTo>
                      <a:pt x="2611" y="12170"/>
                      <a:pt x="2449" y="12084"/>
                      <a:pt x="2283" y="12084"/>
                    </a:cubicBezTo>
                    <a:cubicBezTo>
                      <a:pt x="2202" y="12084"/>
                      <a:pt x="2119" y="12105"/>
                      <a:pt x="2043" y="12149"/>
                    </a:cubicBezTo>
                    <a:lnTo>
                      <a:pt x="1648" y="12378"/>
                    </a:lnTo>
                    <a:cubicBezTo>
                      <a:pt x="1393" y="11831"/>
                      <a:pt x="1236" y="11243"/>
                      <a:pt x="1182" y="10642"/>
                    </a:cubicBezTo>
                    <a:lnTo>
                      <a:pt x="1640" y="10642"/>
                    </a:lnTo>
                    <a:cubicBezTo>
                      <a:pt x="1644" y="10642"/>
                      <a:pt x="1647" y="10642"/>
                      <a:pt x="1651" y="10642"/>
                    </a:cubicBezTo>
                    <a:cubicBezTo>
                      <a:pt x="1916" y="10642"/>
                      <a:pt x="2131" y="10427"/>
                      <a:pt x="2131" y="10161"/>
                    </a:cubicBezTo>
                    <a:cubicBezTo>
                      <a:pt x="2131" y="9895"/>
                      <a:pt x="1916" y="9681"/>
                      <a:pt x="1651" y="9681"/>
                    </a:cubicBezTo>
                    <a:cubicBezTo>
                      <a:pt x="1647" y="9681"/>
                      <a:pt x="1644" y="9681"/>
                      <a:pt x="1640" y="9681"/>
                    </a:cubicBezTo>
                    <a:lnTo>
                      <a:pt x="1182" y="9681"/>
                    </a:lnTo>
                    <a:cubicBezTo>
                      <a:pt x="1236" y="9079"/>
                      <a:pt x="1393" y="8492"/>
                      <a:pt x="1648" y="7944"/>
                    </a:cubicBezTo>
                    <a:lnTo>
                      <a:pt x="2043" y="8174"/>
                    </a:lnTo>
                    <a:cubicBezTo>
                      <a:pt x="2121" y="8221"/>
                      <a:pt x="2207" y="8243"/>
                      <a:pt x="2291" y="8243"/>
                    </a:cubicBezTo>
                    <a:cubicBezTo>
                      <a:pt x="2458" y="8243"/>
                      <a:pt x="2620" y="8157"/>
                      <a:pt x="2708" y="8003"/>
                    </a:cubicBezTo>
                    <a:cubicBezTo>
                      <a:pt x="2843" y="7770"/>
                      <a:pt x="2761" y="7471"/>
                      <a:pt x="2525" y="7341"/>
                    </a:cubicBezTo>
                    <a:lnTo>
                      <a:pt x="2128" y="7112"/>
                    </a:lnTo>
                    <a:cubicBezTo>
                      <a:pt x="2476" y="6620"/>
                      <a:pt x="2906" y="6191"/>
                      <a:pt x="3399" y="5843"/>
                    </a:cubicBezTo>
                    <a:lnTo>
                      <a:pt x="3628" y="6238"/>
                    </a:lnTo>
                    <a:cubicBezTo>
                      <a:pt x="3718" y="6388"/>
                      <a:pt x="3877" y="6472"/>
                      <a:pt x="4040" y="6472"/>
                    </a:cubicBezTo>
                    <a:cubicBezTo>
                      <a:pt x="4122" y="6472"/>
                      <a:pt x="4205" y="6451"/>
                      <a:pt x="4281" y="6408"/>
                    </a:cubicBezTo>
                    <a:cubicBezTo>
                      <a:pt x="4508" y="6276"/>
                      <a:pt x="4588" y="5986"/>
                      <a:pt x="4459" y="5758"/>
                    </a:cubicBezTo>
                    <a:lnTo>
                      <a:pt x="4231" y="5361"/>
                    </a:lnTo>
                    <a:cubicBezTo>
                      <a:pt x="4779" y="5106"/>
                      <a:pt x="5366" y="4949"/>
                      <a:pt x="5966" y="4895"/>
                    </a:cubicBezTo>
                    <a:lnTo>
                      <a:pt x="5966" y="5353"/>
                    </a:lnTo>
                    <a:cubicBezTo>
                      <a:pt x="5971" y="5616"/>
                      <a:pt x="6185" y="5825"/>
                      <a:pt x="6447" y="5825"/>
                    </a:cubicBezTo>
                    <a:cubicBezTo>
                      <a:pt x="6709" y="5825"/>
                      <a:pt x="6923" y="5616"/>
                      <a:pt x="6928" y="5353"/>
                    </a:cubicBezTo>
                    <a:lnTo>
                      <a:pt x="6928" y="4895"/>
                    </a:lnTo>
                    <a:close/>
                    <a:moveTo>
                      <a:pt x="12772" y="10002"/>
                    </a:moveTo>
                    <a:cubicBezTo>
                      <a:pt x="14274" y="10002"/>
                      <a:pt x="15496" y="11223"/>
                      <a:pt x="15496" y="12726"/>
                    </a:cubicBezTo>
                    <a:cubicBezTo>
                      <a:pt x="15496" y="14228"/>
                      <a:pt x="14273" y="15449"/>
                      <a:pt x="12772" y="15449"/>
                    </a:cubicBezTo>
                    <a:cubicBezTo>
                      <a:pt x="11269" y="15449"/>
                      <a:pt x="10048" y="14228"/>
                      <a:pt x="10048" y="12726"/>
                    </a:cubicBezTo>
                    <a:cubicBezTo>
                      <a:pt x="10048" y="11223"/>
                      <a:pt x="11269" y="10002"/>
                      <a:pt x="12772" y="10002"/>
                    </a:cubicBezTo>
                    <a:close/>
                    <a:moveTo>
                      <a:pt x="6448" y="1"/>
                    </a:moveTo>
                    <a:cubicBezTo>
                      <a:pt x="5745" y="1"/>
                      <a:pt x="5145" y="506"/>
                      <a:pt x="5026" y="1199"/>
                    </a:cubicBezTo>
                    <a:cubicBezTo>
                      <a:pt x="4908" y="1891"/>
                      <a:pt x="5304" y="2568"/>
                      <a:pt x="5968" y="2802"/>
                    </a:cubicBezTo>
                    <a:lnTo>
                      <a:pt x="5968" y="3930"/>
                    </a:lnTo>
                    <a:cubicBezTo>
                      <a:pt x="4644" y="4031"/>
                      <a:pt x="3389" y="4552"/>
                      <a:pt x="2384" y="5418"/>
                    </a:cubicBezTo>
                    <a:lnTo>
                      <a:pt x="1689" y="4722"/>
                    </a:lnTo>
                    <a:lnTo>
                      <a:pt x="1829" y="4580"/>
                    </a:lnTo>
                    <a:cubicBezTo>
                      <a:pt x="2023" y="4394"/>
                      <a:pt x="2025" y="4084"/>
                      <a:pt x="1835" y="3895"/>
                    </a:cubicBezTo>
                    <a:cubicBezTo>
                      <a:pt x="1741" y="3801"/>
                      <a:pt x="1618" y="3754"/>
                      <a:pt x="1495" y="3754"/>
                    </a:cubicBezTo>
                    <a:cubicBezTo>
                      <a:pt x="1369" y="3754"/>
                      <a:pt x="1243" y="3803"/>
                      <a:pt x="1148" y="3901"/>
                    </a:cubicBezTo>
                    <a:lnTo>
                      <a:pt x="188" y="4863"/>
                    </a:lnTo>
                    <a:cubicBezTo>
                      <a:pt x="0" y="5050"/>
                      <a:pt x="0" y="5355"/>
                      <a:pt x="188" y="5542"/>
                    </a:cubicBezTo>
                    <a:cubicBezTo>
                      <a:pt x="281" y="5636"/>
                      <a:pt x="404" y="5683"/>
                      <a:pt x="527" y="5683"/>
                    </a:cubicBezTo>
                    <a:cubicBezTo>
                      <a:pt x="650" y="5683"/>
                      <a:pt x="773" y="5636"/>
                      <a:pt x="867" y="5542"/>
                    </a:cubicBezTo>
                    <a:lnTo>
                      <a:pt x="1008" y="5402"/>
                    </a:lnTo>
                    <a:lnTo>
                      <a:pt x="1703" y="6097"/>
                    </a:lnTo>
                    <a:cubicBezTo>
                      <a:pt x="731" y="7228"/>
                      <a:pt x="196" y="8669"/>
                      <a:pt x="198" y="10161"/>
                    </a:cubicBezTo>
                    <a:cubicBezTo>
                      <a:pt x="198" y="13607"/>
                      <a:pt x="3001" y="16412"/>
                      <a:pt x="6448" y="16412"/>
                    </a:cubicBezTo>
                    <a:cubicBezTo>
                      <a:pt x="7752" y="16410"/>
                      <a:pt x="9023" y="16001"/>
                      <a:pt x="10083" y="15244"/>
                    </a:cubicBezTo>
                    <a:cubicBezTo>
                      <a:pt x="10779" y="15988"/>
                      <a:pt x="11752" y="16412"/>
                      <a:pt x="12772" y="16412"/>
                    </a:cubicBezTo>
                    <a:cubicBezTo>
                      <a:pt x="14804" y="16412"/>
                      <a:pt x="16458" y="14758"/>
                      <a:pt x="16458" y="12726"/>
                    </a:cubicBezTo>
                    <a:cubicBezTo>
                      <a:pt x="16458" y="10693"/>
                      <a:pt x="14804" y="9039"/>
                      <a:pt x="12772" y="9039"/>
                    </a:cubicBezTo>
                    <a:cubicBezTo>
                      <a:pt x="12713" y="9039"/>
                      <a:pt x="12656" y="9041"/>
                      <a:pt x="12597" y="9044"/>
                    </a:cubicBezTo>
                    <a:cubicBezTo>
                      <a:pt x="12401" y="7953"/>
                      <a:pt x="11916" y="6935"/>
                      <a:pt x="11194" y="6094"/>
                    </a:cubicBezTo>
                    <a:lnTo>
                      <a:pt x="11887" y="5402"/>
                    </a:lnTo>
                    <a:lnTo>
                      <a:pt x="12028" y="5542"/>
                    </a:lnTo>
                    <a:cubicBezTo>
                      <a:pt x="12122" y="5636"/>
                      <a:pt x="12245" y="5683"/>
                      <a:pt x="12368" y="5683"/>
                    </a:cubicBezTo>
                    <a:cubicBezTo>
                      <a:pt x="12491" y="5683"/>
                      <a:pt x="12614" y="5636"/>
                      <a:pt x="12709" y="5542"/>
                    </a:cubicBezTo>
                    <a:cubicBezTo>
                      <a:pt x="12896" y="5355"/>
                      <a:pt x="12896" y="5050"/>
                      <a:pt x="12709" y="4863"/>
                    </a:cubicBezTo>
                    <a:lnTo>
                      <a:pt x="11747" y="3901"/>
                    </a:lnTo>
                    <a:cubicBezTo>
                      <a:pt x="11653" y="3803"/>
                      <a:pt x="11527" y="3754"/>
                      <a:pt x="11401" y="3754"/>
                    </a:cubicBezTo>
                    <a:cubicBezTo>
                      <a:pt x="11277" y="3754"/>
                      <a:pt x="11154" y="3801"/>
                      <a:pt x="11060" y="3895"/>
                    </a:cubicBezTo>
                    <a:cubicBezTo>
                      <a:pt x="10869" y="4085"/>
                      <a:pt x="10872" y="4394"/>
                      <a:pt x="11067" y="4582"/>
                    </a:cubicBezTo>
                    <a:lnTo>
                      <a:pt x="11208" y="4722"/>
                    </a:lnTo>
                    <a:lnTo>
                      <a:pt x="10515" y="5415"/>
                    </a:lnTo>
                    <a:cubicBezTo>
                      <a:pt x="9507" y="4551"/>
                      <a:pt x="8251" y="4031"/>
                      <a:pt x="6928" y="3930"/>
                    </a:cubicBezTo>
                    <a:lnTo>
                      <a:pt x="6928" y="2802"/>
                    </a:lnTo>
                    <a:cubicBezTo>
                      <a:pt x="7590" y="2568"/>
                      <a:pt x="7989" y="1891"/>
                      <a:pt x="7870" y="1199"/>
                    </a:cubicBezTo>
                    <a:cubicBezTo>
                      <a:pt x="7750" y="506"/>
                      <a:pt x="7151"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78"/>
              <p:cNvSpPr/>
              <p:nvPr/>
            </p:nvSpPr>
            <p:spPr>
              <a:xfrm>
                <a:off x="3975600" y="2862200"/>
                <a:ext cx="91550" cy="155775"/>
              </a:xfrm>
              <a:custGeom>
                <a:avLst/>
                <a:gdLst/>
                <a:ahLst/>
                <a:cxnLst/>
                <a:rect l="l" t="t" r="r" b="b"/>
                <a:pathLst>
                  <a:path w="3662" h="6231" extrusionOk="0">
                    <a:moveTo>
                      <a:pt x="2144" y="2768"/>
                    </a:moveTo>
                    <a:cubicBezTo>
                      <a:pt x="2392" y="2768"/>
                      <a:pt x="2629" y="2961"/>
                      <a:pt x="2629" y="3251"/>
                    </a:cubicBezTo>
                    <a:cubicBezTo>
                      <a:pt x="2629" y="3516"/>
                      <a:pt x="2414" y="3732"/>
                      <a:pt x="2148" y="3732"/>
                    </a:cubicBezTo>
                    <a:cubicBezTo>
                      <a:pt x="1720" y="3732"/>
                      <a:pt x="1505" y="3213"/>
                      <a:pt x="1808" y="2910"/>
                    </a:cubicBezTo>
                    <a:cubicBezTo>
                      <a:pt x="1906" y="2812"/>
                      <a:pt x="2026" y="2768"/>
                      <a:pt x="2144" y="2768"/>
                    </a:cubicBezTo>
                    <a:close/>
                    <a:moveTo>
                      <a:pt x="548" y="1"/>
                    </a:moveTo>
                    <a:cubicBezTo>
                      <a:pt x="467" y="1"/>
                      <a:pt x="384" y="21"/>
                      <a:pt x="308" y="65"/>
                    </a:cubicBezTo>
                    <a:cubicBezTo>
                      <a:pt x="81" y="196"/>
                      <a:pt x="1" y="486"/>
                      <a:pt x="130" y="716"/>
                    </a:cubicBezTo>
                    <a:lnTo>
                      <a:pt x="1052" y="2315"/>
                    </a:lnTo>
                    <a:cubicBezTo>
                      <a:pt x="591" y="2854"/>
                      <a:pt x="591" y="3650"/>
                      <a:pt x="1052" y="4188"/>
                    </a:cubicBezTo>
                    <a:lnTo>
                      <a:pt x="291" y="5509"/>
                    </a:lnTo>
                    <a:cubicBezTo>
                      <a:pt x="157" y="5739"/>
                      <a:pt x="237" y="6034"/>
                      <a:pt x="466" y="6166"/>
                    </a:cubicBezTo>
                    <a:cubicBezTo>
                      <a:pt x="542" y="6209"/>
                      <a:pt x="625" y="6230"/>
                      <a:pt x="706" y="6230"/>
                    </a:cubicBezTo>
                    <a:cubicBezTo>
                      <a:pt x="872" y="6230"/>
                      <a:pt x="1033" y="6144"/>
                      <a:pt x="1123" y="5990"/>
                    </a:cubicBezTo>
                    <a:lnTo>
                      <a:pt x="1886" y="4669"/>
                    </a:lnTo>
                    <a:cubicBezTo>
                      <a:pt x="1975" y="4685"/>
                      <a:pt x="2064" y="4693"/>
                      <a:pt x="2151" y="4693"/>
                    </a:cubicBezTo>
                    <a:cubicBezTo>
                      <a:pt x="2881" y="4693"/>
                      <a:pt x="3515" y="4137"/>
                      <a:pt x="3584" y="3383"/>
                    </a:cubicBezTo>
                    <a:cubicBezTo>
                      <a:pt x="3662" y="2538"/>
                      <a:pt x="2997" y="1809"/>
                      <a:pt x="2149" y="1809"/>
                    </a:cubicBezTo>
                    <a:lnTo>
                      <a:pt x="2148" y="1809"/>
                    </a:lnTo>
                    <a:cubicBezTo>
                      <a:pt x="2060" y="1809"/>
                      <a:pt x="1972" y="1818"/>
                      <a:pt x="1886" y="1834"/>
                    </a:cubicBezTo>
                    <a:lnTo>
                      <a:pt x="961" y="236"/>
                    </a:lnTo>
                    <a:cubicBezTo>
                      <a:pt x="871" y="84"/>
                      <a:pt x="712" y="1"/>
                      <a:pt x="5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22" name="Google Shape;3222;p78"/>
          <p:cNvSpPr/>
          <p:nvPr/>
        </p:nvSpPr>
        <p:spPr>
          <a:xfrm>
            <a:off x="6484269" y="1923504"/>
            <a:ext cx="341488" cy="338395"/>
          </a:xfrm>
          <a:custGeom>
            <a:avLst/>
            <a:gdLst/>
            <a:ahLst/>
            <a:cxnLst/>
            <a:rect l="l" t="t" r="r" b="b"/>
            <a:pathLst>
              <a:path w="16561" h="16411" extrusionOk="0">
                <a:moveTo>
                  <a:pt x="10712" y="962"/>
                </a:moveTo>
                <a:lnTo>
                  <a:pt x="10712" y="2007"/>
                </a:lnTo>
                <a:cubicBezTo>
                  <a:pt x="10554" y="1993"/>
                  <a:pt x="10393" y="1987"/>
                  <a:pt x="10232" y="1987"/>
                </a:cubicBezTo>
                <a:cubicBezTo>
                  <a:pt x="10069" y="1987"/>
                  <a:pt x="9909" y="1993"/>
                  <a:pt x="9750" y="2007"/>
                </a:cubicBezTo>
                <a:lnTo>
                  <a:pt x="9750" y="962"/>
                </a:lnTo>
                <a:close/>
                <a:moveTo>
                  <a:pt x="10229" y="6796"/>
                </a:moveTo>
                <a:cubicBezTo>
                  <a:pt x="10310" y="6796"/>
                  <a:pt x="10392" y="6803"/>
                  <a:pt x="10475" y="6817"/>
                </a:cubicBezTo>
                <a:cubicBezTo>
                  <a:pt x="11167" y="6936"/>
                  <a:pt x="11674" y="7536"/>
                  <a:pt x="11674" y="8238"/>
                </a:cubicBezTo>
                <a:cubicBezTo>
                  <a:pt x="11674" y="8941"/>
                  <a:pt x="11167" y="9541"/>
                  <a:pt x="10475" y="9660"/>
                </a:cubicBezTo>
                <a:cubicBezTo>
                  <a:pt x="10393" y="9674"/>
                  <a:pt x="10311" y="9681"/>
                  <a:pt x="10230" y="9681"/>
                </a:cubicBezTo>
                <a:cubicBezTo>
                  <a:pt x="9629" y="9681"/>
                  <a:pt x="9078" y="9303"/>
                  <a:pt x="8871" y="8720"/>
                </a:cubicBezTo>
                <a:lnTo>
                  <a:pt x="10232" y="8720"/>
                </a:lnTo>
                <a:cubicBezTo>
                  <a:pt x="10234" y="8720"/>
                  <a:pt x="10237" y="8720"/>
                  <a:pt x="10240" y="8720"/>
                </a:cubicBezTo>
                <a:cubicBezTo>
                  <a:pt x="10504" y="8720"/>
                  <a:pt x="10721" y="8505"/>
                  <a:pt x="10721" y="8238"/>
                </a:cubicBezTo>
                <a:cubicBezTo>
                  <a:pt x="10721" y="7972"/>
                  <a:pt x="10505" y="7757"/>
                  <a:pt x="10242" y="7757"/>
                </a:cubicBezTo>
                <a:cubicBezTo>
                  <a:pt x="10239" y="7757"/>
                  <a:pt x="10235" y="7757"/>
                  <a:pt x="10232" y="7757"/>
                </a:cubicBezTo>
                <a:lnTo>
                  <a:pt x="8871" y="7757"/>
                </a:lnTo>
                <a:cubicBezTo>
                  <a:pt x="9077" y="7174"/>
                  <a:pt x="9628" y="6796"/>
                  <a:pt x="10229" y="6796"/>
                </a:cubicBezTo>
                <a:close/>
                <a:moveTo>
                  <a:pt x="10232" y="4874"/>
                </a:moveTo>
                <a:cubicBezTo>
                  <a:pt x="12087" y="4874"/>
                  <a:pt x="13597" y="6384"/>
                  <a:pt x="13597" y="8239"/>
                </a:cubicBezTo>
                <a:cubicBezTo>
                  <a:pt x="13597" y="10095"/>
                  <a:pt x="12087" y="11603"/>
                  <a:pt x="10232" y="11603"/>
                </a:cubicBezTo>
                <a:cubicBezTo>
                  <a:pt x="8539" y="11603"/>
                  <a:pt x="7134" y="10348"/>
                  <a:pt x="6900" y="8720"/>
                </a:cubicBezTo>
                <a:lnTo>
                  <a:pt x="7875" y="8720"/>
                </a:lnTo>
                <a:cubicBezTo>
                  <a:pt x="8099" y="9815"/>
                  <a:pt x="9070" y="10642"/>
                  <a:pt x="10232" y="10642"/>
                </a:cubicBezTo>
                <a:cubicBezTo>
                  <a:pt x="11557" y="10642"/>
                  <a:pt x="12635" y="9565"/>
                  <a:pt x="12635" y="8238"/>
                </a:cubicBezTo>
                <a:cubicBezTo>
                  <a:pt x="12635" y="6912"/>
                  <a:pt x="11557" y="5836"/>
                  <a:pt x="10232" y="5836"/>
                </a:cubicBezTo>
                <a:cubicBezTo>
                  <a:pt x="9070" y="5836"/>
                  <a:pt x="8099" y="6662"/>
                  <a:pt x="7875" y="7759"/>
                </a:cubicBezTo>
                <a:lnTo>
                  <a:pt x="6900" y="7759"/>
                </a:lnTo>
                <a:cubicBezTo>
                  <a:pt x="7134" y="6129"/>
                  <a:pt x="8539" y="4874"/>
                  <a:pt x="10232" y="4874"/>
                </a:cubicBezTo>
                <a:close/>
                <a:moveTo>
                  <a:pt x="10232" y="2950"/>
                </a:moveTo>
                <a:cubicBezTo>
                  <a:pt x="13147" y="2950"/>
                  <a:pt x="15520" y="5322"/>
                  <a:pt x="15520" y="8238"/>
                </a:cubicBezTo>
                <a:cubicBezTo>
                  <a:pt x="15520" y="11155"/>
                  <a:pt x="13147" y="13527"/>
                  <a:pt x="10232" y="13527"/>
                </a:cubicBezTo>
                <a:cubicBezTo>
                  <a:pt x="7477" y="13527"/>
                  <a:pt x="5208" y="11411"/>
                  <a:pt x="4964" y="8720"/>
                </a:cubicBezTo>
                <a:lnTo>
                  <a:pt x="5932" y="8720"/>
                </a:lnTo>
                <a:cubicBezTo>
                  <a:pt x="6172" y="10880"/>
                  <a:pt x="8008" y="12565"/>
                  <a:pt x="10232" y="12565"/>
                </a:cubicBezTo>
                <a:cubicBezTo>
                  <a:pt x="12617" y="12565"/>
                  <a:pt x="14559" y="10625"/>
                  <a:pt x="14559" y="8238"/>
                </a:cubicBezTo>
                <a:cubicBezTo>
                  <a:pt x="14559" y="5852"/>
                  <a:pt x="12619" y="3912"/>
                  <a:pt x="10232" y="3912"/>
                </a:cubicBezTo>
                <a:cubicBezTo>
                  <a:pt x="8008" y="3912"/>
                  <a:pt x="6171" y="5597"/>
                  <a:pt x="5932" y="7757"/>
                </a:cubicBezTo>
                <a:lnTo>
                  <a:pt x="4965" y="7757"/>
                </a:lnTo>
                <a:cubicBezTo>
                  <a:pt x="5208" y="5066"/>
                  <a:pt x="7478" y="2950"/>
                  <a:pt x="10232" y="2950"/>
                </a:cubicBezTo>
                <a:close/>
                <a:moveTo>
                  <a:pt x="6002" y="12835"/>
                </a:moveTo>
                <a:cubicBezTo>
                  <a:pt x="6318" y="13128"/>
                  <a:pt x="6666" y="13387"/>
                  <a:pt x="7036" y="13608"/>
                </a:cubicBezTo>
                <a:lnTo>
                  <a:pt x="5807" y="15450"/>
                </a:lnTo>
                <a:lnTo>
                  <a:pt x="5129" y="15450"/>
                </a:lnTo>
                <a:lnTo>
                  <a:pt x="6002" y="12835"/>
                </a:lnTo>
                <a:close/>
                <a:moveTo>
                  <a:pt x="14461" y="12835"/>
                </a:moveTo>
                <a:lnTo>
                  <a:pt x="15334" y="15450"/>
                </a:lnTo>
                <a:lnTo>
                  <a:pt x="14656" y="15450"/>
                </a:lnTo>
                <a:lnTo>
                  <a:pt x="13427" y="13608"/>
                </a:lnTo>
                <a:cubicBezTo>
                  <a:pt x="13798" y="13387"/>
                  <a:pt x="14145" y="13128"/>
                  <a:pt x="14461" y="12835"/>
                </a:cubicBezTo>
                <a:close/>
                <a:moveTo>
                  <a:pt x="9271" y="0"/>
                </a:moveTo>
                <a:cubicBezTo>
                  <a:pt x="9004" y="0"/>
                  <a:pt x="8789" y="215"/>
                  <a:pt x="8789" y="482"/>
                </a:cubicBezTo>
                <a:lnTo>
                  <a:pt x="8789" y="2156"/>
                </a:lnTo>
                <a:cubicBezTo>
                  <a:pt x="6187" y="2774"/>
                  <a:pt x="4208" y="5022"/>
                  <a:pt x="3999" y="7757"/>
                </a:cubicBezTo>
                <a:lnTo>
                  <a:pt x="3678" y="7757"/>
                </a:lnTo>
                <a:lnTo>
                  <a:pt x="2859" y="6668"/>
                </a:lnTo>
                <a:cubicBezTo>
                  <a:pt x="2766" y="6538"/>
                  <a:pt x="2619" y="6469"/>
                  <a:pt x="2470" y="6469"/>
                </a:cubicBezTo>
                <a:cubicBezTo>
                  <a:pt x="2370" y="6469"/>
                  <a:pt x="2268" y="6500"/>
                  <a:pt x="2181" y="6565"/>
                </a:cubicBezTo>
                <a:cubicBezTo>
                  <a:pt x="1968" y="6726"/>
                  <a:pt x="1927" y="7033"/>
                  <a:pt x="2091" y="7245"/>
                </a:cubicBezTo>
                <a:lnTo>
                  <a:pt x="2476" y="7757"/>
                </a:lnTo>
                <a:lnTo>
                  <a:pt x="1754" y="7757"/>
                </a:lnTo>
                <a:lnTo>
                  <a:pt x="937" y="6668"/>
                </a:lnTo>
                <a:cubicBezTo>
                  <a:pt x="843" y="6538"/>
                  <a:pt x="696" y="6468"/>
                  <a:pt x="547" y="6468"/>
                </a:cubicBezTo>
                <a:cubicBezTo>
                  <a:pt x="447" y="6468"/>
                  <a:pt x="345" y="6500"/>
                  <a:pt x="259" y="6565"/>
                </a:cubicBezTo>
                <a:cubicBezTo>
                  <a:pt x="43" y="6726"/>
                  <a:pt x="4" y="7033"/>
                  <a:pt x="168" y="7245"/>
                </a:cubicBezTo>
                <a:lnTo>
                  <a:pt x="553" y="7757"/>
                </a:lnTo>
                <a:cubicBezTo>
                  <a:pt x="291" y="7762"/>
                  <a:pt x="81" y="7976"/>
                  <a:pt x="81" y="8238"/>
                </a:cubicBezTo>
                <a:cubicBezTo>
                  <a:pt x="81" y="8500"/>
                  <a:pt x="291" y="8714"/>
                  <a:pt x="553" y="8718"/>
                </a:cubicBezTo>
                <a:lnTo>
                  <a:pt x="168" y="9231"/>
                </a:lnTo>
                <a:cubicBezTo>
                  <a:pt x="1" y="9443"/>
                  <a:pt x="42" y="9751"/>
                  <a:pt x="257" y="9913"/>
                </a:cubicBezTo>
                <a:cubicBezTo>
                  <a:pt x="344" y="9978"/>
                  <a:pt x="445" y="10009"/>
                  <a:pt x="545" y="10009"/>
                </a:cubicBezTo>
                <a:cubicBezTo>
                  <a:pt x="695" y="10009"/>
                  <a:pt x="843" y="9939"/>
                  <a:pt x="937" y="9808"/>
                </a:cubicBezTo>
                <a:lnTo>
                  <a:pt x="1754" y="8718"/>
                </a:lnTo>
                <a:lnTo>
                  <a:pt x="2476" y="8718"/>
                </a:lnTo>
                <a:lnTo>
                  <a:pt x="2091" y="9231"/>
                </a:lnTo>
                <a:cubicBezTo>
                  <a:pt x="1924" y="9443"/>
                  <a:pt x="1965" y="9751"/>
                  <a:pt x="2180" y="9913"/>
                </a:cubicBezTo>
                <a:cubicBezTo>
                  <a:pt x="2267" y="9978"/>
                  <a:pt x="2368" y="10009"/>
                  <a:pt x="2468" y="10009"/>
                </a:cubicBezTo>
                <a:cubicBezTo>
                  <a:pt x="2618" y="10009"/>
                  <a:pt x="2766" y="9939"/>
                  <a:pt x="2859" y="9808"/>
                </a:cubicBezTo>
                <a:lnTo>
                  <a:pt x="3678" y="8720"/>
                </a:lnTo>
                <a:lnTo>
                  <a:pt x="4000" y="8720"/>
                </a:lnTo>
                <a:cubicBezTo>
                  <a:pt x="4092" y="9918"/>
                  <a:pt x="4529" y="11064"/>
                  <a:pt x="5260" y="12020"/>
                </a:cubicBezTo>
                <a:lnTo>
                  <a:pt x="4006" y="15778"/>
                </a:lnTo>
                <a:cubicBezTo>
                  <a:pt x="3902" y="16090"/>
                  <a:pt x="4135" y="16411"/>
                  <a:pt x="4463" y="16411"/>
                </a:cubicBezTo>
                <a:lnTo>
                  <a:pt x="6065" y="16411"/>
                </a:lnTo>
                <a:cubicBezTo>
                  <a:pt x="6226" y="16411"/>
                  <a:pt x="6376" y="16332"/>
                  <a:pt x="6465" y="16197"/>
                </a:cubicBezTo>
                <a:lnTo>
                  <a:pt x="7905" y="14039"/>
                </a:lnTo>
                <a:cubicBezTo>
                  <a:pt x="8651" y="14339"/>
                  <a:pt x="9442" y="14489"/>
                  <a:pt x="10232" y="14489"/>
                </a:cubicBezTo>
                <a:cubicBezTo>
                  <a:pt x="11023" y="14489"/>
                  <a:pt x="11813" y="14339"/>
                  <a:pt x="12560" y="14039"/>
                </a:cubicBezTo>
                <a:lnTo>
                  <a:pt x="13998" y="16197"/>
                </a:lnTo>
                <a:cubicBezTo>
                  <a:pt x="14087" y="16332"/>
                  <a:pt x="14238" y="16411"/>
                  <a:pt x="14399" y="16411"/>
                </a:cubicBezTo>
                <a:lnTo>
                  <a:pt x="16002" y="16411"/>
                </a:lnTo>
                <a:cubicBezTo>
                  <a:pt x="16330" y="16411"/>
                  <a:pt x="16561" y="16090"/>
                  <a:pt x="16457" y="15778"/>
                </a:cubicBezTo>
                <a:lnTo>
                  <a:pt x="15203" y="12020"/>
                </a:lnTo>
                <a:cubicBezTo>
                  <a:pt x="16034" y="10934"/>
                  <a:pt x="16483" y="9606"/>
                  <a:pt x="16482" y="8238"/>
                </a:cubicBezTo>
                <a:cubicBezTo>
                  <a:pt x="16482" y="5288"/>
                  <a:pt x="14427" y="2809"/>
                  <a:pt x="11674" y="2156"/>
                </a:cubicBezTo>
                <a:lnTo>
                  <a:pt x="11674" y="482"/>
                </a:lnTo>
                <a:cubicBezTo>
                  <a:pt x="11674" y="215"/>
                  <a:pt x="11459" y="0"/>
                  <a:pt x="11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78"/>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78"/>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78">
            <a:hlinkClick r:id="" action="ppaction://noaction"/>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78">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78">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3443;p83">
            <a:extLst>
              <a:ext uri="{FF2B5EF4-FFF2-40B4-BE49-F238E27FC236}">
                <a16:creationId xmlns:a16="http://schemas.microsoft.com/office/drawing/2014/main" id="{9EC34A89-9D90-5C5B-B91C-55EB4D76A810}"/>
              </a:ext>
            </a:extLst>
          </p:cNvPr>
          <p:cNvSpPr txBox="1">
            <a:spLocks/>
          </p:cNvSpPr>
          <p:nvPr/>
        </p:nvSpPr>
        <p:spPr>
          <a:xfrm>
            <a:off x="663906" y="477683"/>
            <a:ext cx="6535129" cy="4206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1pPr>
            <a:lvl2pPr marR="0" lvl="1"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2pPr>
            <a:lvl3pPr marR="0" lvl="2"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3pPr>
            <a:lvl4pPr marR="0" lvl="3"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4pPr>
            <a:lvl5pPr marR="0" lvl="4"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5pPr>
            <a:lvl6pPr marR="0" lvl="5"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6pPr>
            <a:lvl7pPr marR="0" lvl="6"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7pPr>
            <a:lvl8pPr marR="0" lvl="7"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8pPr>
            <a:lvl9pPr marR="0" lvl="8"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9pPr>
          </a:lstStyle>
          <a:p>
            <a:r>
              <a:rPr lang="en-MY" sz="2800" dirty="0"/>
              <a:t>DATA GATHER &amp; PREPARATIONS</a:t>
            </a:r>
          </a:p>
        </p:txBody>
      </p:sp>
      <p:cxnSp>
        <p:nvCxnSpPr>
          <p:cNvPr id="3" name="Google Shape;2774;p64">
            <a:extLst>
              <a:ext uri="{FF2B5EF4-FFF2-40B4-BE49-F238E27FC236}">
                <a16:creationId xmlns:a16="http://schemas.microsoft.com/office/drawing/2014/main" id="{FDDD2310-3939-B45D-10E2-2C2560359816}"/>
              </a:ext>
            </a:extLst>
          </p:cNvPr>
          <p:cNvCxnSpPr>
            <a:cxnSpLocks/>
          </p:cNvCxnSpPr>
          <p:nvPr/>
        </p:nvCxnSpPr>
        <p:spPr>
          <a:xfrm>
            <a:off x="779536" y="919840"/>
            <a:ext cx="5959300" cy="0"/>
          </a:xfrm>
          <a:prstGeom prst="straightConnector1">
            <a:avLst/>
          </a:prstGeom>
          <a:noFill/>
          <a:ln w="9525" cap="flat" cmpd="sng">
            <a:solidFill>
              <a:schemeClr val="lt1"/>
            </a:solidFill>
            <a:prstDash val="solid"/>
            <a:round/>
            <a:headEnd type="none" w="med" len="med"/>
            <a:tailEnd type="none" w="med" len="med"/>
          </a:ln>
        </p:spPr>
      </p:cxnSp>
      <p:pic>
        <p:nvPicPr>
          <p:cNvPr id="6" name="Picture 5">
            <a:extLst>
              <a:ext uri="{FF2B5EF4-FFF2-40B4-BE49-F238E27FC236}">
                <a16:creationId xmlns:a16="http://schemas.microsoft.com/office/drawing/2014/main" id="{E7BBD949-6F4C-BFD1-3270-A47542995F8A}"/>
              </a:ext>
            </a:extLst>
          </p:cNvPr>
          <p:cNvPicPr>
            <a:picLocks noChangeAspect="1"/>
          </p:cNvPicPr>
          <p:nvPr/>
        </p:nvPicPr>
        <p:blipFill rotWithShape="1">
          <a:blip r:embed="rId3"/>
          <a:srcRect l="9826" t="29368" r="35417" b="33915"/>
          <a:stretch/>
        </p:blipFill>
        <p:spPr>
          <a:xfrm>
            <a:off x="1290524" y="2888960"/>
            <a:ext cx="3184389" cy="1275100"/>
          </a:xfrm>
          <a:prstGeom prst="rect">
            <a:avLst/>
          </a:prstGeom>
        </p:spPr>
      </p:pic>
      <p:pic>
        <p:nvPicPr>
          <p:cNvPr id="5" name="Picture 4" descr="A screenshot of a computer screen&#10;&#10;Description automatically generated">
            <a:extLst>
              <a:ext uri="{FF2B5EF4-FFF2-40B4-BE49-F238E27FC236}">
                <a16:creationId xmlns:a16="http://schemas.microsoft.com/office/drawing/2014/main" id="{7FD831C4-4E91-9205-4A31-021A5EB28263}"/>
              </a:ext>
            </a:extLst>
          </p:cNvPr>
          <p:cNvPicPr>
            <a:picLocks noChangeAspect="1"/>
          </p:cNvPicPr>
          <p:nvPr/>
        </p:nvPicPr>
        <p:blipFill rotWithShape="1">
          <a:blip r:embed="rId4"/>
          <a:srcRect l="10255" t="58630" r="23354" b="18753"/>
          <a:stretch/>
        </p:blipFill>
        <p:spPr>
          <a:xfrm>
            <a:off x="4981771" y="2888960"/>
            <a:ext cx="3295183" cy="12839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211"/>
                                        </p:tgtEl>
                                        <p:attrNameLst>
                                          <p:attrName>style.visibility</p:attrName>
                                        </p:attrNameLst>
                                      </p:cBhvr>
                                      <p:to>
                                        <p:strVal val="visible"/>
                                      </p:to>
                                    </p:set>
                                    <p:anim calcmode="lin" valueType="num">
                                      <p:cBhvr additive="base">
                                        <p:cTn id="7" dur="1000"/>
                                        <p:tgtEl>
                                          <p:spTgt spid="3211"/>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3205"/>
                                        </p:tgtEl>
                                        <p:attrNameLst>
                                          <p:attrName>style.visibility</p:attrName>
                                        </p:attrNameLst>
                                      </p:cBhvr>
                                      <p:to>
                                        <p:strVal val="visible"/>
                                      </p:to>
                                    </p:set>
                                    <p:animEffect transition="in" filter="fade">
                                      <p:cBhvr>
                                        <p:cTn id="10" dur="1000"/>
                                        <p:tgtEl>
                                          <p:spTgt spid="3205"/>
                                        </p:tgtEl>
                                      </p:cBhvr>
                                    </p:animEffect>
                                  </p:childTnLst>
                                </p:cTn>
                              </p:par>
                              <p:par>
                                <p:cTn id="11" presetID="10" presetClass="entr" presetSubtype="0" fill="hold" nodeType="withEffect">
                                  <p:stCondLst>
                                    <p:cond delay="0"/>
                                  </p:stCondLst>
                                  <p:childTnLst>
                                    <p:set>
                                      <p:cBhvr>
                                        <p:cTn id="12" dur="1" fill="hold">
                                          <p:stCondLst>
                                            <p:cond delay="0"/>
                                          </p:stCondLst>
                                        </p:cTn>
                                        <p:tgtEl>
                                          <p:spTgt spid="3206"/>
                                        </p:tgtEl>
                                        <p:attrNameLst>
                                          <p:attrName>style.visibility</p:attrName>
                                        </p:attrNameLst>
                                      </p:cBhvr>
                                      <p:to>
                                        <p:strVal val="visible"/>
                                      </p:to>
                                    </p:set>
                                    <p:animEffect transition="in" filter="fade">
                                      <p:cBhvr>
                                        <p:cTn id="13" dur="1000"/>
                                        <p:tgtEl>
                                          <p:spTgt spid="3206"/>
                                        </p:tgtEl>
                                      </p:cBhvr>
                                    </p:animEffect>
                                  </p:childTnLst>
                                </p:cTn>
                              </p:par>
                              <p:par>
                                <p:cTn id="14" presetID="10" presetClass="entr" presetSubtype="0" fill="hold" nodeType="withEffect">
                                  <p:stCondLst>
                                    <p:cond delay="0"/>
                                  </p:stCondLst>
                                  <p:childTnLst>
                                    <p:set>
                                      <p:cBhvr>
                                        <p:cTn id="15" dur="1" fill="hold">
                                          <p:stCondLst>
                                            <p:cond delay="0"/>
                                          </p:stCondLst>
                                        </p:cTn>
                                        <p:tgtEl>
                                          <p:spTgt spid="3207"/>
                                        </p:tgtEl>
                                        <p:attrNameLst>
                                          <p:attrName>style.visibility</p:attrName>
                                        </p:attrNameLst>
                                      </p:cBhvr>
                                      <p:to>
                                        <p:strVal val="visible"/>
                                      </p:to>
                                    </p:set>
                                    <p:animEffect transition="in" filter="fade">
                                      <p:cBhvr>
                                        <p:cTn id="16" dur="1000"/>
                                        <p:tgtEl>
                                          <p:spTgt spid="3207"/>
                                        </p:tgtEl>
                                      </p:cBhvr>
                                    </p:animEffect>
                                  </p:childTnLst>
                                </p:cTn>
                              </p:par>
                              <p:par>
                                <p:cTn id="17" presetID="10" presetClass="entr" presetSubtype="0" fill="hold" nodeType="withEffect">
                                  <p:stCondLst>
                                    <p:cond delay="0"/>
                                  </p:stCondLst>
                                  <p:childTnLst>
                                    <p:set>
                                      <p:cBhvr>
                                        <p:cTn id="18" dur="1" fill="hold">
                                          <p:stCondLst>
                                            <p:cond delay="0"/>
                                          </p:stCondLst>
                                        </p:cTn>
                                        <p:tgtEl>
                                          <p:spTgt spid="3208"/>
                                        </p:tgtEl>
                                        <p:attrNameLst>
                                          <p:attrName>style.visibility</p:attrName>
                                        </p:attrNameLst>
                                      </p:cBhvr>
                                      <p:to>
                                        <p:strVal val="visible"/>
                                      </p:to>
                                    </p:set>
                                    <p:animEffect transition="in" filter="fade">
                                      <p:cBhvr>
                                        <p:cTn id="19" dur="1000"/>
                                        <p:tgtEl>
                                          <p:spTgt spid="3208"/>
                                        </p:tgtEl>
                                      </p:cBhvr>
                                    </p:animEffect>
                                  </p:childTnLst>
                                </p:cTn>
                              </p:par>
                              <p:par>
                                <p:cTn id="20" presetID="10" presetClass="entr" presetSubtype="0" fill="hold" nodeType="withEffect">
                                  <p:stCondLst>
                                    <p:cond delay="0"/>
                                  </p:stCondLst>
                                  <p:childTnLst>
                                    <p:set>
                                      <p:cBhvr>
                                        <p:cTn id="21" dur="1" fill="hold">
                                          <p:stCondLst>
                                            <p:cond delay="0"/>
                                          </p:stCondLst>
                                        </p:cTn>
                                        <p:tgtEl>
                                          <p:spTgt spid="3222"/>
                                        </p:tgtEl>
                                        <p:attrNameLst>
                                          <p:attrName>style.visibility</p:attrName>
                                        </p:attrNameLst>
                                      </p:cBhvr>
                                      <p:to>
                                        <p:strVal val="visible"/>
                                      </p:to>
                                    </p:set>
                                    <p:animEffect transition="in" filter="fade">
                                      <p:cBhvr>
                                        <p:cTn id="22" dur="1000"/>
                                        <p:tgtEl>
                                          <p:spTgt spid="3222"/>
                                        </p:tgtEl>
                                      </p:cBhvr>
                                    </p:animEffect>
                                  </p:childTnLst>
                                </p:cTn>
                              </p:par>
                              <p:par>
                                <p:cTn id="23" presetID="23" presetClass="entr" presetSubtype="16" fill="hold" nodeType="withEffect">
                                  <p:stCondLst>
                                    <p:cond delay="0"/>
                                  </p:stCondLst>
                                  <p:childTnLst>
                                    <p:set>
                                      <p:cBhvr>
                                        <p:cTn id="24" dur="1" fill="hold">
                                          <p:stCondLst>
                                            <p:cond delay="0"/>
                                          </p:stCondLst>
                                        </p:cTn>
                                        <p:tgtEl>
                                          <p:spTgt spid="3210"/>
                                        </p:tgtEl>
                                        <p:attrNameLst>
                                          <p:attrName>style.visibility</p:attrName>
                                        </p:attrNameLst>
                                      </p:cBhvr>
                                      <p:to>
                                        <p:strVal val="visible"/>
                                      </p:to>
                                    </p:set>
                                    <p:anim calcmode="lin" valueType="num">
                                      <p:cBhvr additive="base">
                                        <p:cTn id="25" dur="1000"/>
                                        <p:tgtEl>
                                          <p:spTgt spid="3210"/>
                                        </p:tgtEl>
                                        <p:attrNameLst>
                                          <p:attrName>ppt_w</p:attrName>
                                        </p:attrNameLst>
                                      </p:cBhvr>
                                      <p:tavLst>
                                        <p:tav tm="0">
                                          <p:val>
                                            <p:strVal val="0"/>
                                          </p:val>
                                        </p:tav>
                                        <p:tav tm="100000">
                                          <p:val>
                                            <p:strVal val="#ppt_w"/>
                                          </p:val>
                                        </p:tav>
                                      </p:tavLst>
                                    </p:anim>
                                    <p:anim calcmode="lin" valueType="num">
                                      <p:cBhvr additive="base">
                                        <p:cTn id="26" dur="1000"/>
                                        <p:tgtEl>
                                          <p:spTgt spid="3210"/>
                                        </p:tgtEl>
                                        <p:attrNameLst>
                                          <p:attrName>ppt_h</p:attrName>
                                        </p:attrNameLst>
                                      </p:cBhvr>
                                      <p:tavLst>
                                        <p:tav tm="0">
                                          <p:val>
                                            <p:strVal val="0"/>
                                          </p:val>
                                        </p:tav>
                                        <p:tav tm="100000">
                                          <p:val>
                                            <p:strVal val="#ppt_h"/>
                                          </p:val>
                                        </p:tav>
                                      </p:tavLst>
                                    </p:anim>
                                  </p:childTnLst>
                                </p:cTn>
                              </p:par>
                              <p:par>
                                <p:cTn id="27" presetID="10" presetClass="entr" presetSubtype="0" fill="hold" nodeType="withEffect">
                                  <p:stCondLst>
                                    <p:cond delay="0"/>
                                  </p:stCondLst>
                                  <p:childTnLst>
                                    <p:set>
                                      <p:cBhvr>
                                        <p:cTn id="28" dur="1" fill="hold">
                                          <p:stCondLst>
                                            <p:cond delay="0"/>
                                          </p:stCondLst>
                                        </p:cTn>
                                        <p:tgtEl>
                                          <p:spTgt spid="3223"/>
                                        </p:tgtEl>
                                        <p:attrNameLst>
                                          <p:attrName>style.visibility</p:attrName>
                                        </p:attrNameLst>
                                      </p:cBhvr>
                                      <p:to>
                                        <p:strVal val="visible"/>
                                      </p:to>
                                    </p:set>
                                    <p:animEffect transition="in" filter="fade">
                                      <p:cBhvr>
                                        <p:cTn id="29" dur="1000"/>
                                        <p:tgtEl>
                                          <p:spTgt spid="3223"/>
                                        </p:tgtEl>
                                      </p:cBhvr>
                                    </p:animEffect>
                                  </p:childTnLst>
                                </p:cTn>
                              </p:par>
                              <p:par>
                                <p:cTn id="30" presetID="10" presetClass="entr" presetSubtype="0" fill="hold" nodeType="withEffect">
                                  <p:stCondLst>
                                    <p:cond delay="0"/>
                                  </p:stCondLst>
                                  <p:childTnLst>
                                    <p:set>
                                      <p:cBhvr>
                                        <p:cTn id="31" dur="1" fill="hold">
                                          <p:stCondLst>
                                            <p:cond delay="0"/>
                                          </p:stCondLst>
                                        </p:cTn>
                                        <p:tgtEl>
                                          <p:spTgt spid="3224"/>
                                        </p:tgtEl>
                                        <p:attrNameLst>
                                          <p:attrName>style.visibility</p:attrName>
                                        </p:attrNameLst>
                                      </p:cBhvr>
                                      <p:to>
                                        <p:strVal val="visible"/>
                                      </p:to>
                                    </p:set>
                                    <p:animEffect transition="in" filter="fade">
                                      <p:cBhvr>
                                        <p:cTn id="32" dur="1000"/>
                                        <p:tgtEl>
                                          <p:spTgt spid="3224"/>
                                        </p:tgtEl>
                                      </p:cBhvr>
                                    </p:animEffect>
                                  </p:childTnLst>
                                </p:cTn>
                              </p:par>
                              <p:par>
                                <p:cTn id="33" presetID="10" presetClass="entr" presetSubtype="0" fill="hold" nodeType="withEffect">
                                  <p:stCondLst>
                                    <p:cond delay="0"/>
                                  </p:stCondLst>
                                  <p:childTnLst>
                                    <p:set>
                                      <p:cBhvr>
                                        <p:cTn id="34" dur="1" fill="hold">
                                          <p:stCondLst>
                                            <p:cond delay="0"/>
                                          </p:stCondLst>
                                        </p:cTn>
                                        <p:tgtEl>
                                          <p:spTgt spid="3225"/>
                                        </p:tgtEl>
                                        <p:attrNameLst>
                                          <p:attrName>style.visibility</p:attrName>
                                        </p:attrNameLst>
                                      </p:cBhvr>
                                      <p:to>
                                        <p:strVal val="visible"/>
                                      </p:to>
                                    </p:set>
                                    <p:animEffect transition="in" filter="fade">
                                      <p:cBhvr>
                                        <p:cTn id="35" dur="1000"/>
                                        <p:tgtEl>
                                          <p:spTgt spid="3225"/>
                                        </p:tgtEl>
                                      </p:cBhvr>
                                    </p:animEffect>
                                  </p:childTnLst>
                                </p:cTn>
                              </p:par>
                              <p:par>
                                <p:cTn id="36" presetID="10" presetClass="entr" presetSubtype="0" fill="hold" nodeType="withEffect">
                                  <p:stCondLst>
                                    <p:cond delay="0"/>
                                  </p:stCondLst>
                                  <p:childTnLst>
                                    <p:set>
                                      <p:cBhvr>
                                        <p:cTn id="37" dur="1" fill="hold">
                                          <p:stCondLst>
                                            <p:cond delay="0"/>
                                          </p:stCondLst>
                                        </p:cTn>
                                        <p:tgtEl>
                                          <p:spTgt spid="3226"/>
                                        </p:tgtEl>
                                        <p:attrNameLst>
                                          <p:attrName>style.visibility</p:attrName>
                                        </p:attrNameLst>
                                      </p:cBhvr>
                                      <p:to>
                                        <p:strVal val="visible"/>
                                      </p:to>
                                    </p:set>
                                    <p:animEffect transition="in" filter="fade">
                                      <p:cBhvr>
                                        <p:cTn id="38" dur="1000"/>
                                        <p:tgtEl>
                                          <p:spTgt spid="3226"/>
                                        </p:tgtEl>
                                      </p:cBhvr>
                                    </p:animEffect>
                                  </p:childTnLst>
                                </p:cTn>
                              </p:par>
                              <p:par>
                                <p:cTn id="39" presetID="10" presetClass="entr" presetSubtype="0" fill="hold" nodeType="withEffect">
                                  <p:stCondLst>
                                    <p:cond delay="0"/>
                                  </p:stCondLst>
                                  <p:childTnLst>
                                    <p:set>
                                      <p:cBhvr>
                                        <p:cTn id="40" dur="1" fill="hold">
                                          <p:stCondLst>
                                            <p:cond delay="0"/>
                                          </p:stCondLst>
                                        </p:cTn>
                                        <p:tgtEl>
                                          <p:spTgt spid="3227"/>
                                        </p:tgtEl>
                                        <p:attrNameLst>
                                          <p:attrName>style.visibility</p:attrName>
                                        </p:attrNameLst>
                                      </p:cBhvr>
                                      <p:to>
                                        <p:strVal val="visible"/>
                                      </p:to>
                                    </p:set>
                                    <p:animEffect transition="in" filter="fade">
                                      <p:cBhvr>
                                        <p:cTn id="41" dur="1000"/>
                                        <p:tgtEl>
                                          <p:spTgt spid="3227"/>
                                        </p:tgtEl>
                                      </p:cBhvr>
                                    </p:animEffect>
                                  </p:childTnLst>
                                </p:cTn>
                              </p:par>
                              <p:par>
                                <p:cTn id="42" presetID="2" presetClass="entr" presetSubtype="8" fill="hold" nodeType="withEffect">
                                  <p:stCondLst>
                                    <p:cond delay="0"/>
                                  </p:stCondLst>
                                  <p:childTnLst>
                                    <p:set>
                                      <p:cBhvr>
                                        <p:cTn id="43" dur="1" fill="hold">
                                          <p:stCondLst>
                                            <p:cond delay="0"/>
                                          </p:stCondLst>
                                        </p:cTn>
                                        <p:tgtEl>
                                          <p:spTgt spid="2"/>
                                        </p:tgtEl>
                                        <p:attrNameLst>
                                          <p:attrName>style.visibility</p:attrName>
                                        </p:attrNameLst>
                                      </p:cBhvr>
                                      <p:to>
                                        <p:strVal val="visible"/>
                                      </p:to>
                                    </p:set>
                                    <p:anim calcmode="lin" valueType="num">
                                      <p:cBhvr additive="base">
                                        <p:cTn id="44" dur="1000"/>
                                        <p:tgtEl>
                                          <p:spTgt spid="2"/>
                                        </p:tgtEl>
                                        <p:attrNameLst>
                                          <p:attrName>ppt_x</p:attrName>
                                        </p:attrNameLst>
                                      </p:cBhvr>
                                      <p:tavLst>
                                        <p:tav tm="0">
                                          <p:val>
                                            <p:strVal val="#ppt_x-1"/>
                                          </p:val>
                                        </p:tav>
                                        <p:tav tm="100000">
                                          <p:val>
                                            <p:strVal val="#ppt_x"/>
                                          </p:val>
                                        </p:tav>
                                      </p:tavLst>
                                    </p:anim>
                                  </p:childTnLst>
                                </p:cTn>
                              </p:par>
                              <p:par>
                                <p:cTn id="45" presetID="2" presetClass="entr" presetSubtype="8" fill="hold" nodeType="with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additive="base">
                                        <p:cTn id="47" dur="1000"/>
                                        <p:tgtEl>
                                          <p:spTgt spid="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17"/>
        <p:cNvGrpSpPr/>
        <p:nvPr/>
      </p:nvGrpSpPr>
      <p:grpSpPr>
        <a:xfrm>
          <a:off x="0" y="0"/>
          <a:ext cx="0" cy="0"/>
          <a:chOff x="0" y="0"/>
          <a:chExt cx="0" cy="0"/>
        </a:xfrm>
      </p:grpSpPr>
      <p:sp>
        <p:nvSpPr>
          <p:cNvPr id="4319" name="Google Shape;4319;p101"/>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DATA PREPARATION</a:t>
            </a:r>
            <a:endParaRPr dirty="0"/>
          </a:p>
        </p:txBody>
      </p:sp>
      <p:sp>
        <p:nvSpPr>
          <p:cNvPr id="4320" name="Google Shape;4320;p101"/>
          <p:cNvSpPr/>
          <p:nvPr/>
        </p:nvSpPr>
        <p:spPr>
          <a:xfrm>
            <a:off x="8435589" y="45812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21" name="Google Shape;4321;p101"/>
          <p:cNvGrpSpPr/>
          <p:nvPr/>
        </p:nvGrpSpPr>
        <p:grpSpPr>
          <a:xfrm rot="10800000" flipH="1">
            <a:off x="1498496" y="4607619"/>
            <a:ext cx="793256" cy="182899"/>
            <a:chOff x="2685575" y="2835950"/>
            <a:chExt cx="433000" cy="99825"/>
          </a:xfrm>
        </p:grpSpPr>
        <p:sp>
          <p:nvSpPr>
            <p:cNvPr id="4322" name="Google Shape;4322;p101"/>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101"/>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101"/>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101"/>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26" name="Google Shape;4326;p10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10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101">
            <a:hlinkClick r:id="" action="ppaction://noaction"/>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10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10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101"/>
          <p:cNvSpPr txBox="1"/>
          <p:nvPr/>
        </p:nvSpPr>
        <p:spPr>
          <a:xfrm>
            <a:off x="5335044" y="1819062"/>
            <a:ext cx="3195909" cy="356100"/>
          </a:xfrm>
          <a:prstGeom prst="rect">
            <a:avLst/>
          </a:prstGeom>
          <a:noFill/>
          <a:ln>
            <a:noFill/>
          </a:ln>
        </p:spPr>
        <p:txBody>
          <a:bodyPr spcFirstLastPara="1" wrap="square" lIns="91425" tIns="0" rIns="91425" bIns="91425" anchor="ctr" anchorCtr="0">
            <a:noAutofit/>
          </a:bodyPr>
          <a:lstStyle/>
          <a:p>
            <a:pPr marL="285750" lvl="0" indent="-285750" algn="just">
              <a:buClr>
                <a:schemeClr val="bg1">
                  <a:lumMod val="65000"/>
                </a:schemeClr>
              </a:buClr>
              <a:buFont typeface="Wingdings" panose="05000000000000000000" pitchFamily="2" charset="2"/>
              <a:buChar char="q"/>
            </a:pPr>
            <a:r>
              <a:rPr lang="en-US" dirty="0">
                <a:solidFill>
                  <a:schemeClr val="lt1"/>
                </a:solidFill>
                <a:latin typeface="Bai Jamjuree"/>
                <a:ea typeface="Bai Jamjuree"/>
                <a:cs typeface="Bai Jamjuree"/>
                <a:sym typeface="Bai Jamjuree"/>
              </a:rPr>
              <a:t>Identify unusual claim pattern</a:t>
            </a:r>
          </a:p>
          <a:p>
            <a:pPr marL="285750" lvl="0" indent="-285750" algn="just">
              <a:buClr>
                <a:schemeClr val="bg1">
                  <a:lumMod val="65000"/>
                </a:schemeClr>
              </a:buClr>
              <a:buFont typeface="Wingdings" panose="05000000000000000000" pitchFamily="2" charset="2"/>
              <a:buChar char="q"/>
            </a:pPr>
            <a:r>
              <a:rPr lang="en-MY" dirty="0">
                <a:solidFill>
                  <a:schemeClr val="lt1"/>
                </a:solidFill>
                <a:latin typeface="Bai Jamjuree"/>
                <a:ea typeface="Bai Jamjuree"/>
                <a:cs typeface="Bai Jamjuree"/>
                <a:sym typeface="Bai Jamjuree"/>
              </a:rPr>
              <a:t>Create a feature for the model</a:t>
            </a:r>
            <a:endParaRPr dirty="0">
              <a:solidFill>
                <a:schemeClr val="lt1"/>
              </a:solidFill>
              <a:latin typeface="Bai Jamjuree"/>
              <a:ea typeface="Bai Jamjuree"/>
              <a:cs typeface="Bai Jamjuree"/>
              <a:sym typeface="Bai Jamjuree"/>
            </a:endParaRPr>
          </a:p>
        </p:txBody>
      </p:sp>
      <p:sp>
        <p:nvSpPr>
          <p:cNvPr id="4333" name="Google Shape;4333;p101"/>
          <p:cNvSpPr txBox="1"/>
          <p:nvPr/>
        </p:nvSpPr>
        <p:spPr>
          <a:xfrm>
            <a:off x="5335044" y="2805716"/>
            <a:ext cx="3057713" cy="463888"/>
          </a:xfrm>
          <a:prstGeom prst="rect">
            <a:avLst/>
          </a:prstGeom>
          <a:noFill/>
          <a:ln>
            <a:noFill/>
          </a:ln>
        </p:spPr>
        <p:txBody>
          <a:bodyPr spcFirstLastPara="1" wrap="square" lIns="91425" tIns="0" rIns="91425" bIns="91425" anchor="ctr" anchorCtr="0">
            <a:noAutofit/>
          </a:bodyPr>
          <a:lstStyle/>
          <a:p>
            <a:pPr marL="285750" lvl="0" indent="-285750" algn="just">
              <a:buClr>
                <a:schemeClr val="bg1">
                  <a:lumMod val="65000"/>
                </a:schemeClr>
              </a:buClr>
              <a:buFont typeface="Wingdings" panose="05000000000000000000" pitchFamily="2" charset="2"/>
              <a:buChar char="q"/>
            </a:pPr>
            <a:r>
              <a:rPr lang="en-US" dirty="0">
                <a:solidFill>
                  <a:schemeClr val="lt1"/>
                </a:solidFill>
                <a:latin typeface="Bai Jamjuree"/>
                <a:ea typeface="Bai Jamjuree"/>
                <a:cs typeface="Bai Jamjuree"/>
                <a:sym typeface="Bai Jamjuree"/>
              </a:rPr>
              <a:t>Unusual long or short claim durations can be indicative of potential fraud</a:t>
            </a:r>
            <a:endParaRPr dirty="0">
              <a:solidFill>
                <a:schemeClr val="lt1"/>
              </a:solidFill>
              <a:latin typeface="Bai Jamjuree"/>
              <a:ea typeface="Bai Jamjuree"/>
              <a:cs typeface="Bai Jamjuree"/>
              <a:sym typeface="Bai Jamjuree"/>
            </a:endParaRPr>
          </a:p>
        </p:txBody>
      </p:sp>
      <p:sp>
        <p:nvSpPr>
          <p:cNvPr id="4334" name="Google Shape;4334;p101"/>
          <p:cNvSpPr txBox="1"/>
          <p:nvPr/>
        </p:nvSpPr>
        <p:spPr>
          <a:xfrm>
            <a:off x="5335044" y="1246760"/>
            <a:ext cx="3381062" cy="420600"/>
          </a:xfrm>
          <a:prstGeom prst="rect">
            <a:avLst/>
          </a:prstGeom>
          <a:noFill/>
          <a:ln>
            <a:noFill/>
          </a:ln>
        </p:spPr>
        <p:txBody>
          <a:bodyPr spcFirstLastPara="1" wrap="square" lIns="91425" tIns="91425" rIns="91425" bIns="91425" anchor="ctr" anchorCtr="0">
            <a:noAutofit/>
          </a:bodyPr>
          <a:lstStyle/>
          <a:p>
            <a:pPr lvl="0" algn="just"/>
            <a:r>
              <a:rPr lang="en-US" sz="1800" dirty="0">
                <a:solidFill>
                  <a:schemeClr val="accent1"/>
                </a:solidFill>
                <a:latin typeface="Aldrich"/>
                <a:ea typeface="Aldrich"/>
                <a:cs typeface="Aldrich"/>
                <a:sym typeface="Aldrich"/>
              </a:rPr>
              <a:t>Number of Unique Claims per Beneficiary</a:t>
            </a:r>
            <a:endParaRPr sz="1800" dirty="0">
              <a:solidFill>
                <a:schemeClr val="accent1"/>
              </a:solidFill>
              <a:latin typeface="Aldrich"/>
              <a:ea typeface="Aldrich"/>
              <a:cs typeface="Aldrich"/>
              <a:sym typeface="Aldrich"/>
            </a:endParaRPr>
          </a:p>
        </p:txBody>
      </p:sp>
      <p:sp>
        <p:nvSpPr>
          <p:cNvPr id="4335" name="Google Shape;4335;p101"/>
          <p:cNvSpPr txBox="1"/>
          <p:nvPr/>
        </p:nvSpPr>
        <p:spPr>
          <a:xfrm>
            <a:off x="5335044" y="2221764"/>
            <a:ext cx="3347455" cy="484800"/>
          </a:xfrm>
          <a:prstGeom prst="rect">
            <a:avLst/>
          </a:prstGeom>
          <a:noFill/>
          <a:ln>
            <a:noFill/>
          </a:ln>
        </p:spPr>
        <p:txBody>
          <a:bodyPr spcFirstLastPara="1" wrap="square" lIns="91425" tIns="91425" rIns="91425" bIns="91425" anchor="ctr" anchorCtr="0">
            <a:noAutofit/>
          </a:bodyPr>
          <a:lstStyle/>
          <a:p>
            <a:pPr lvl="0" algn="just"/>
            <a:r>
              <a:rPr lang="en-MY" sz="1800" dirty="0">
                <a:solidFill>
                  <a:schemeClr val="dk2"/>
                </a:solidFill>
                <a:latin typeface="Aldrich"/>
                <a:ea typeface="Aldrich"/>
                <a:cs typeface="Aldrich"/>
                <a:sym typeface="Aldrich"/>
              </a:rPr>
              <a:t>Claim Days</a:t>
            </a:r>
            <a:endParaRPr sz="1800" dirty="0">
              <a:solidFill>
                <a:schemeClr val="dk2"/>
              </a:solidFill>
              <a:latin typeface="Aldrich"/>
              <a:ea typeface="Aldrich"/>
              <a:cs typeface="Aldrich"/>
              <a:sym typeface="Aldrich"/>
            </a:endParaRPr>
          </a:p>
        </p:txBody>
      </p:sp>
      <p:sp>
        <p:nvSpPr>
          <p:cNvPr id="4336" name="Google Shape;4336;p101"/>
          <p:cNvSpPr txBox="1"/>
          <p:nvPr/>
        </p:nvSpPr>
        <p:spPr>
          <a:xfrm>
            <a:off x="5335044" y="3368756"/>
            <a:ext cx="3381062" cy="484800"/>
          </a:xfrm>
          <a:prstGeom prst="rect">
            <a:avLst/>
          </a:prstGeom>
          <a:noFill/>
          <a:ln>
            <a:noFill/>
          </a:ln>
        </p:spPr>
        <p:txBody>
          <a:bodyPr spcFirstLastPara="1" wrap="square" lIns="91425" tIns="91425" rIns="91425" bIns="91425" anchor="ctr" anchorCtr="0">
            <a:noAutofit/>
          </a:bodyPr>
          <a:lstStyle/>
          <a:p>
            <a:pPr lvl="0" algn="just"/>
            <a:r>
              <a:rPr lang="en-MY" sz="1800" dirty="0">
                <a:solidFill>
                  <a:schemeClr val="lt2"/>
                </a:solidFill>
                <a:latin typeface="Aldrich"/>
                <a:ea typeface="Aldrich"/>
                <a:cs typeface="Aldrich"/>
                <a:sym typeface="Aldrich"/>
              </a:rPr>
              <a:t>Age</a:t>
            </a:r>
            <a:endParaRPr sz="1800" dirty="0">
              <a:solidFill>
                <a:schemeClr val="lt2"/>
              </a:solidFill>
              <a:latin typeface="Aldrich"/>
              <a:ea typeface="Aldrich"/>
              <a:cs typeface="Aldrich"/>
              <a:sym typeface="Aldrich"/>
            </a:endParaRPr>
          </a:p>
        </p:txBody>
      </p:sp>
      <p:sp>
        <p:nvSpPr>
          <p:cNvPr id="4337" name="Google Shape;4337;p101"/>
          <p:cNvSpPr txBox="1"/>
          <p:nvPr/>
        </p:nvSpPr>
        <p:spPr>
          <a:xfrm>
            <a:off x="5335044" y="3952706"/>
            <a:ext cx="3229315" cy="356100"/>
          </a:xfrm>
          <a:prstGeom prst="rect">
            <a:avLst/>
          </a:prstGeom>
          <a:noFill/>
          <a:ln>
            <a:noFill/>
          </a:ln>
        </p:spPr>
        <p:txBody>
          <a:bodyPr spcFirstLastPara="1" wrap="square" lIns="91425" tIns="0" rIns="91425" bIns="91425" anchor="ctr" anchorCtr="0">
            <a:noAutofit/>
          </a:bodyPr>
          <a:lstStyle/>
          <a:p>
            <a:pPr marL="285750" lvl="0" indent="-285750" algn="just">
              <a:buClr>
                <a:schemeClr val="bg1">
                  <a:lumMod val="65000"/>
                </a:schemeClr>
              </a:buClr>
              <a:buFont typeface="Wingdings" panose="05000000000000000000" pitchFamily="2" charset="2"/>
              <a:buChar char="q"/>
            </a:pPr>
            <a:r>
              <a:rPr lang="en-US" dirty="0">
                <a:solidFill>
                  <a:schemeClr val="lt1"/>
                </a:solidFill>
                <a:latin typeface="Bai Jamjuree"/>
                <a:ea typeface="Bai Jamjuree"/>
                <a:cs typeface="Bai Jamjuree"/>
                <a:sym typeface="Bai Jamjuree"/>
              </a:rPr>
              <a:t>Detecting age inconsistencies between the reported age and the DOB</a:t>
            </a:r>
            <a:endParaRPr dirty="0">
              <a:solidFill>
                <a:schemeClr val="lt1"/>
              </a:solidFill>
              <a:latin typeface="Bai Jamjuree"/>
              <a:ea typeface="Bai Jamjuree"/>
              <a:cs typeface="Bai Jamjuree"/>
              <a:sym typeface="Bai Jamjuree"/>
            </a:endParaRPr>
          </a:p>
        </p:txBody>
      </p:sp>
      <p:grpSp>
        <p:nvGrpSpPr>
          <p:cNvPr id="4338" name="Google Shape;4338;p101"/>
          <p:cNvGrpSpPr/>
          <p:nvPr/>
        </p:nvGrpSpPr>
        <p:grpSpPr>
          <a:xfrm flipH="1">
            <a:off x="5648788" y="-1060328"/>
            <a:ext cx="2019176" cy="2019176"/>
            <a:chOff x="1943325" y="-220375"/>
            <a:chExt cx="1298672" cy="1298672"/>
          </a:xfrm>
        </p:grpSpPr>
        <p:sp>
          <p:nvSpPr>
            <p:cNvPr id="4339" name="Google Shape;4339;p101"/>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101"/>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101"/>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101"/>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101"/>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101"/>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101"/>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101"/>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101"/>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101"/>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101"/>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101"/>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101"/>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101"/>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101"/>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101"/>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101"/>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101"/>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101"/>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101"/>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101"/>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101"/>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101"/>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101"/>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101"/>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101"/>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101"/>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101"/>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101"/>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101"/>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101"/>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101"/>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101"/>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101"/>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101"/>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101"/>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101"/>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101"/>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101"/>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101"/>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101"/>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101"/>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101"/>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101"/>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101"/>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101"/>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101"/>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101"/>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A screenshot of a computer screen&#10;&#10;Description automatically generated">
            <a:extLst>
              <a:ext uri="{FF2B5EF4-FFF2-40B4-BE49-F238E27FC236}">
                <a16:creationId xmlns:a16="http://schemas.microsoft.com/office/drawing/2014/main" id="{63302EDE-6E9B-9269-617A-A96755682DF1}"/>
              </a:ext>
            </a:extLst>
          </p:cNvPr>
          <p:cNvPicPr>
            <a:picLocks noChangeAspect="1"/>
          </p:cNvPicPr>
          <p:nvPr/>
        </p:nvPicPr>
        <p:blipFill rotWithShape="1">
          <a:blip r:embed="rId3"/>
          <a:srcRect l="9089" t="20482" r="23524" b="29102"/>
          <a:stretch/>
        </p:blipFill>
        <p:spPr>
          <a:xfrm>
            <a:off x="809297" y="1198674"/>
            <a:ext cx="4487770" cy="3184140"/>
          </a:xfrm>
          <a:prstGeom prst="rect">
            <a:avLst/>
          </a:prstGeom>
        </p:spPr>
      </p:pic>
      <p:cxnSp>
        <p:nvCxnSpPr>
          <p:cNvPr id="3" name="Google Shape;2774;p64">
            <a:extLst>
              <a:ext uri="{FF2B5EF4-FFF2-40B4-BE49-F238E27FC236}">
                <a16:creationId xmlns:a16="http://schemas.microsoft.com/office/drawing/2014/main" id="{FC2AF87D-40B0-31B6-C474-6985C56FBD1F}"/>
              </a:ext>
            </a:extLst>
          </p:cNvPr>
          <p:cNvCxnSpPr>
            <a:cxnSpLocks/>
          </p:cNvCxnSpPr>
          <p:nvPr/>
        </p:nvCxnSpPr>
        <p:spPr>
          <a:xfrm flipV="1">
            <a:off x="779536" y="919268"/>
            <a:ext cx="3975344" cy="572"/>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320"/>
                                        </p:tgtEl>
                                        <p:attrNameLst>
                                          <p:attrName>style.visibility</p:attrName>
                                        </p:attrNameLst>
                                      </p:cBhvr>
                                      <p:to>
                                        <p:strVal val="visible"/>
                                      </p:to>
                                    </p:set>
                                    <p:anim calcmode="lin" valueType="num">
                                      <p:cBhvr additive="base">
                                        <p:cTn id="7" dur="1000"/>
                                        <p:tgtEl>
                                          <p:spTgt spid="4320"/>
                                        </p:tgtEl>
                                        <p:attrNameLst>
                                          <p:attrName>ppt_w</p:attrName>
                                        </p:attrNameLst>
                                      </p:cBhvr>
                                      <p:tavLst>
                                        <p:tav tm="0">
                                          <p:val>
                                            <p:strVal val="0"/>
                                          </p:val>
                                        </p:tav>
                                        <p:tav tm="100000">
                                          <p:val>
                                            <p:strVal val="#ppt_w"/>
                                          </p:val>
                                        </p:tav>
                                      </p:tavLst>
                                    </p:anim>
                                    <p:anim calcmode="lin" valueType="num">
                                      <p:cBhvr additive="base">
                                        <p:cTn id="8" dur="1000"/>
                                        <p:tgtEl>
                                          <p:spTgt spid="4320"/>
                                        </p:tgtEl>
                                        <p:attrNameLst>
                                          <p:attrName>ppt_h</p:attrName>
                                        </p:attrNameLst>
                                      </p:cBhvr>
                                      <p:tavLst>
                                        <p:tav tm="0">
                                          <p:val>
                                            <p:strVal val="0"/>
                                          </p:val>
                                        </p:tav>
                                        <p:tav tm="100000">
                                          <p:val>
                                            <p:strVal val="#ppt_h"/>
                                          </p:val>
                                        </p:tav>
                                      </p:tavLst>
                                    </p:anim>
                                  </p:childTnLst>
                                </p:cTn>
                              </p:par>
                              <p:par>
                                <p:cTn id="9" presetID="2" presetClass="entr" presetSubtype="2" fill="hold" nodeType="withEffect">
                                  <p:stCondLst>
                                    <p:cond delay="0"/>
                                  </p:stCondLst>
                                  <p:childTnLst>
                                    <p:set>
                                      <p:cBhvr>
                                        <p:cTn id="10" dur="1" fill="hold">
                                          <p:stCondLst>
                                            <p:cond delay="0"/>
                                          </p:stCondLst>
                                        </p:cTn>
                                        <p:tgtEl>
                                          <p:spTgt spid="4321"/>
                                        </p:tgtEl>
                                        <p:attrNameLst>
                                          <p:attrName>style.visibility</p:attrName>
                                        </p:attrNameLst>
                                      </p:cBhvr>
                                      <p:to>
                                        <p:strVal val="visible"/>
                                      </p:to>
                                    </p:set>
                                    <p:anim calcmode="lin" valueType="num">
                                      <p:cBhvr additive="base">
                                        <p:cTn id="11" dur="1000"/>
                                        <p:tgtEl>
                                          <p:spTgt spid="4321"/>
                                        </p:tgtEl>
                                        <p:attrNameLst>
                                          <p:attrName>ppt_x</p:attrName>
                                        </p:attrNameLst>
                                      </p:cBhvr>
                                      <p:tavLst>
                                        <p:tav tm="0">
                                          <p:val>
                                            <p:strVal val="#ppt_x+1"/>
                                          </p:val>
                                        </p:tav>
                                        <p:tav tm="100000">
                                          <p:val>
                                            <p:strVal val="#ppt_x"/>
                                          </p:val>
                                        </p:tav>
                                      </p:tavLst>
                                    </p:anim>
                                  </p:childTnLst>
                                </p:cTn>
                              </p:par>
                              <p:par>
                                <p:cTn id="12" presetID="2" presetClass="entr" presetSubtype="8" fill="hold" nodeType="withEffect">
                                  <p:stCondLst>
                                    <p:cond delay="0"/>
                                  </p:stCondLst>
                                  <p:childTnLst>
                                    <p:set>
                                      <p:cBhvr>
                                        <p:cTn id="13" dur="1" fill="hold">
                                          <p:stCondLst>
                                            <p:cond delay="0"/>
                                          </p:stCondLst>
                                        </p:cTn>
                                        <p:tgtEl>
                                          <p:spTgt spid="4319"/>
                                        </p:tgtEl>
                                        <p:attrNameLst>
                                          <p:attrName>style.visibility</p:attrName>
                                        </p:attrNameLst>
                                      </p:cBhvr>
                                      <p:to>
                                        <p:strVal val="visible"/>
                                      </p:to>
                                    </p:set>
                                    <p:anim calcmode="lin" valueType="num">
                                      <p:cBhvr additive="base">
                                        <p:cTn id="14" dur="1000"/>
                                        <p:tgtEl>
                                          <p:spTgt spid="4319"/>
                                        </p:tgtEl>
                                        <p:attrNameLst>
                                          <p:attrName>ppt_x</p:attrName>
                                        </p:attrNameLst>
                                      </p:cBhvr>
                                      <p:tavLst>
                                        <p:tav tm="0">
                                          <p:val>
                                            <p:strVal val="#ppt_x-1"/>
                                          </p:val>
                                        </p:tav>
                                        <p:tav tm="100000">
                                          <p:val>
                                            <p:strVal val="#ppt_x"/>
                                          </p:val>
                                        </p:tav>
                                      </p:tavLst>
                                    </p:anim>
                                  </p:childTnLst>
                                </p:cTn>
                              </p:par>
                              <p:par>
                                <p:cTn id="15" presetID="10" presetClass="entr" presetSubtype="0" fill="hold" nodeType="withEffect">
                                  <p:stCondLst>
                                    <p:cond delay="0"/>
                                  </p:stCondLst>
                                  <p:childTnLst>
                                    <p:set>
                                      <p:cBhvr>
                                        <p:cTn id="16" dur="1" fill="hold">
                                          <p:stCondLst>
                                            <p:cond delay="0"/>
                                          </p:stCondLst>
                                        </p:cTn>
                                        <p:tgtEl>
                                          <p:spTgt spid="4326"/>
                                        </p:tgtEl>
                                        <p:attrNameLst>
                                          <p:attrName>style.visibility</p:attrName>
                                        </p:attrNameLst>
                                      </p:cBhvr>
                                      <p:to>
                                        <p:strVal val="visible"/>
                                      </p:to>
                                    </p:set>
                                    <p:animEffect transition="in" filter="fade">
                                      <p:cBhvr>
                                        <p:cTn id="17" dur="1000"/>
                                        <p:tgtEl>
                                          <p:spTgt spid="4326"/>
                                        </p:tgtEl>
                                      </p:cBhvr>
                                    </p:animEffect>
                                  </p:childTnLst>
                                </p:cTn>
                              </p:par>
                              <p:par>
                                <p:cTn id="18" presetID="10" presetClass="entr" presetSubtype="0" fill="hold" nodeType="withEffect">
                                  <p:stCondLst>
                                    <p:cond delay="0"/>
                                  </p:stCondLst>
                                  <p:childTnLst>
                                    <p:set>
                                      <p:cBhvr>
                                        <p:cTn id="19" dur="1" fill="hold">
                                          <p:stCondLst>
                                            <p:cond delay="0"/>
                                          </p:stCondLst>
                                        </p:cTn>
                                        <p:tgtEl>
                                          <p:spTgt spid="4327"/>
                                        </p:tgtEl>
                                        <p:attrNameLst>
                                          <p:attrName>style.visibility</p:attrName>
                                        </p:attrNameLst>
                                      </p:cBhvr>
                                      <p:to>
                                        <p:strVal val="visible"/>
                                      </p:to>
                                    </p:set>
                                    <p:animEffect transition="in" filter="fade">
                                      <p:cBhvr>
                                        <p:cTn id="20" dur="1000"/>
                                        <p:tgtEl>
                                          <p:spTgt spid="4327"/>
                                        </p:tgtEl>
                                      </p:cBhvr>
                                    </p:animEffect>
                                  </p:childTnLst>
                                </p:cTn>
                              </p:par>
                              <p:par>
                                <p:cTn id="21" presetID="10" presetClass="entr" presetSubtype="0" fill="hold" nodeType="withEffect">
                                  <p:stCondLst>
                                    <p:cond delay="0"/>
                                  </p:stCondLst>
                                  <p:childTnLst>
                                    <p:set>
                                      <p:cBhvr>
                                        <p:cTn id="22" dur="1" fill="hold">
                                          <p:stCondLst>
                                            <p:cond delay="0"/>
                                          </p:stCondLst>
                                        </p:cTn>
                                        <p:tgtEl>
                                          <p:spTgt spid="4328"/>
                                        </p:tgtEl>
                                        <p:attrNameLst>
                                          <p:attrName>style.visibility</p:attrName>
                                        </p:attrNameLst>
                                      </p:cBhvr>
                                      <p:to>
                                        <p:strVal val="visible"/>
                                      </p:to>
                                    </p:set>
                                    <p:animEffect transition="in" filter="fade">
                                      <p:cBhvr>
                                        <p:cTn id="23" dur="1000"/>
                                        <p:tgtEl>
                                          <p:spTgt spid="4328"/>
                                        </p:tgtEl>
                                      </p:cBhvr>
                                    </p:animEffect>
                                  </p:childTnLst>
                                </p:cTn>
                              </p:par>
                              <p:par>
                                <p:cTn id="24" presetID="10" presetClass="entr" presetSubtype="0" fill="hold" nodeType="withEffect">
                                  <p:stCondLst>
                                    <p:cond delay="0"/>
                                  </p:stCondLst>
                                  <p:childTnLst>
                                    <p:set>
                                      <p:cBhvr>
                                        <p:cTn id="25" dur="1" fill="hold">
                                          <p:stCondLst>
                                            <p:cond delay="0"/>
                                          </p:stCondLst>
                                        </p:cTn>
                                        <p:tgtEl>
                                          <p:spTgt spid="4329"/>
                                        </p:tgtEl>
                                        <p:attrNameLst>
                                          <p:attrName>style.visibility</p:attrName>
                                        </p:attrNameLst>
                                      </p:cBhvr>
                                      <p:to>
                                        <p:strVal val="visible"/>
                                      </p:to>
                                    </p:set>
                                    <p:animEffect transition="in" filter="fade">
                                      <p:cBhvr>
                                        <p:cTn id="26" dur="1000"/>
                                        <p:tgtEl>
                                          <p:spTgt spid="4329"/>
                                        </p:tgtEl>
                                      </p:cBhvr>
                                    </p:animEffect>
                                  </p:childTnLst>
                                </p:cTn>
                              </p:par>
                              <p:par>
                                <p:cTn id="27" presetID="10" presetClass="entr" presetSubtype="0" fill="hold" nodeType="withEffect">
                                  <p:stCondLst>
                                    <p:cond delay="0"/>
                                  </p:stCondLst>
                                  <p:childTnLst>
                                    <p:set>
                                      <p:cBhvr>
                                        <p:cTn id="28" dur="1" fill="hold">
                                          <p:stCondLst>
                                            <p:cond delay="0"/>
                                          </p:stCondLst>
                                        </p:cTn>
                                        <p:tgtEl>
                                          <p:spTgt spid="4330"/>
                                        </p:tgtEl>
                                        <p:attrNameLst>
                                          <p:attrName>style.visibility</p:attrName>
                                        </p:attrNameLst>
                                      </p:cBhvr>
                                      <p:to>
                                        <p:strVal val="visible"/>
                                      </p:to>
                                    </p:set>
                                    <p:animEffect transition="in" filter="fade">
                                      <p:cBhvr>
                                        <p:cTn id="29" dur="1000"/>
                                        <p:tgtEl>
                                          <p:spTgt spid="4330"/>
                                        </p:tgtEl>
                                      </p:cBhvr>
                                    </p:animEffect>
                                  </p:childTnLst>
                                </p:cTn>
                              </p:par>
                              <p:par>
                                <p:cTn id="30" presetID="8" presetClass="emph" presetSubtype="0" fill="hold" nodeType="withEffect">
                                  <p:stCondLst>
                                    <p:cond delay="0"/>
                                  </p:stCondLst>
                                  <p:childTnLst>
                                    <p:animRot by="-21600000">
                                      <p:cBhvr>
                                        <p:cTn id="31" dur="1000" fill="hold"/>
                                        <p:tgtEl>
                                          <p:spTgt spid="4338"/>
                                        </p:tgtEl>
                                        <p:attrNameLst>
                                          <p:attrName>r</p:attrName>
                                        </p:attrNameLst>
                                      </p:cBhvr>
                                    </p:animRot>
                                  </p:childTnLst>
                                </p:cTn>
                              </p:par>
                              <p:par>
                                <p:cTn id="32" presetID="10" presetClass="entr" presetSubtype="0" fill="hold" nodeType="withEffect">
                                  <p:stCondLst>
                                    <p:cond delay="0"/>
                                  </p:stCondLst>
                                  <p:childTnLst>
                                    <p:set>
                                      <p:cBhvr>
                                        <p:cTn id="33" dur="1" fill="hold">
                                          <p:stCondLst>
                                            <p:cond delay="0"/>
                                          </p:stCondLst>
                                        </p:cTn>
                                        <p:tgtEl>
                                          <p:spTgt spid="4332"/>
                                        </p:tgtEl>
                                        <p:attrNameLst>
                                          <p:attrName>style.visibility</p:attrName>
                                        </p:attrNameLst>
                                      </p:cBhvr>
                                      <p:to>
                                        <p:strVal val="visible"/>
                                      </p:to>
                                    </p:set>
                                    <p:animEffect transition="in" filter="fade">
                                      <p:cBhvr>
                                        <p:cTn id="34" dur="1000"/>
                                        <p:tgtEl>
                                          <p:spTgt spid="4332"/>
                                        </p:tgtEl>
                                      </p:cBhvr>
                                    </p:animEffect>
                                  </p:childTnLst>
                                </p:cTn>
                              </p:par>
                              <p:par>
                                <p:cTn id="35" presetID="10" presetClass="entr" presetSubtype="0" fill="hold" nodeType="withEffect">
                                  <p:stCondLst>
                                    <p:cond delay="0"/>
                                  </p:stCondLst>
                                  <p:childTnLst>
                                    <p:set>
                                      <p:cBhvr>
                                        <p:cTn id="36" dur="1" fill="hold">
                                          <p:stCondLst>
                                            <p:cond delay="0"/>
                                          </p:stCondLst>
                                        </p:cTn>
                                        <p:tgtEl>
                                          <p:spTgt spid="4333"/>
                                        </p:tgtEl>
                                        <p:attrNameLst>
                                          <p:attrName>style.visibility</p:attrName>
                                        </p:attrNameLst>
                                      </p:cBhvr>
                                      <p:to>
                                        <p:strVal val="visible"/>
                                      </p:to>
                                    </p:set>
                                    <p:animEffect transition="in" filter="fade">
                                      <p:cBhvr>
                                        <p:cTn id="37" dur="1000"/>
                                        <p:tgtEl>
                                          <p:spTgt spid="4333"/>
                                        </p:tgtEl>
                                      </p:cBhvr>
                                    </p:animEffect>
                                  </p:childTnLst>
                                </p:cTn>
                              </p:par>
                              <p:par>
                                <p:cTn id="38" presetID="10" presetClass="entr" presetSubtype="0" fill="hold" nodeType="withEffect">
                                  <p:stCondLst>
                                    <p:cond delay="0"/>
                                  </p:stCondLst>
                                  <p:childTnLst>
                                    <p:set>
                                      <p:cBhvr>
                                        <p:cTn id="39" dur="1" fill="hold">
                                          <p:stCondLst>
                                            <p:cond delay="0"/>
                                          </p:stCondLst>
                                        </p:cTn>
                                        <p:tgtEl>
                                          <p:spTgt spid="4334"/>
                                        </p:tgtEl>
                                        <p:attrNameLst>
                                          <p:attrName>style.visibility</p:attrName>
                                        </p:attrNameLst>
                                      </p:cBhvr>
                                      <p:to>
                                        <p:strVal val="visible"/>
                                      </p:to>
                                    </p:set>
                                    <p:animEffect transition="in" filter="fade">
                                      <p:cBhvr>
                                        <p:cTn id="40" dur="1000"/>
                                        <p:tgtEl>
                                          <p:spTgt spid="4334"/>
                                        </p:tgtEl>
                                      </p:cBhvr>
                                    </p:animEffect>
                                  </p:childTnLst>
                                </p:cTn>
                              </p:par>
                              <p:par>
                                <p:cTn id="41" presetID="10" presetClass="entr" presetSubtype="0" fill="hold" nodeType="withEffect">
                                  <p:stCondLst>
                                    <p:cond delay="0"/>
                                  </p:stCondLst>
                                  <p:childTnLst>
                                    <p:set>
                                      <p:cBhvr>
                                        <p:cTn id="42" dur="1" fill="hold">
                                          <p:stCondLst>
                                            <p:cond delay="0"/>
                                          </p:stCondLst>
                                        </p:cTn>
                                        <p:tgtEl>
                                          <p:spTgt spid="4335"/>
                                        </p:tgtEl>
                                        <p:attrNameLst>
                                          <p:attrName>style.visibility</p:attrName>
                                        </p:attrNameLst>
                                      </p:cBhvr>
                                      <p:to>
                                        <p:strVal val="visible"/>
                                      </p:to>
                                    </p:set>
                                    <p:animEffect transition="in" filter="fade">
                                      <p:cBhvr>
                                        <p:cTn id="43" dur="1000"/>
                                        <p:tgtEl>
                                          <p:spTgt spid="4335"/>
                                        </p:tgtEl>
                                      </p:cBhvr>
                                    </p:animEffect>
                                  </p:childTnLst>
                                </p:cTn>
                              </p:par>
                              <p:par>
                                <p:cTn id="44" presetID="10" presetClass="entr" presetSubtype="0" fill="hold" nodeType="withEffect">
                                  <p:stCondLst>
                                    <p:cond delay="0"/>
                                  </p:stCondLst>
                                  <p:childTnLst>
                                    <p:set>
                                      <p:cBhvr>
                                        <p:cTn id="45" dur="1" fill="hold">
                                          <p:stCondLst>
                                            <p:cond delay="0"/>
                                          </p:stCondLst>
                                        </p:cTn>
                                        <p:tgtEl>
                                          <p:spTgt spid="4336"/>
                                        </p:tgtEl>
                                        <p:attrNameLst>
                                          <p:attrName>style.visibility</p:attrName>
                                        </p:attrNameLst>
                                      </p:cBhvr>
                                      <p:to>
                                        <p:strVal val="visible"/>
                                      </p:to>
                                    </p:set>
                                    <p:animEffect transition="in" filter="fade">
                                      <p:cBhvr>
                                        <p:cTn id="46" dur="1000"/>
                                        <p:tgtEl>
                                          <p:spTgt spid="4336"/>
                                        </p:tgtEl>
                                      </p:cBhvr>
                                    </p:animEffect>
                                  </p:childTnLst>
                                </p:cTn>
                              </p:par>
                              <p:par>
                                <p:cTn id="47" presetID="10" presetClass="entr" presetSubtype="0" fill="hold" nodeType="withEffect">
                                  <p:stCondLst>
                                    <p:cond delay="0"/>
                                  </p:stCondLst>
                                  <p:childTnLst>
                                    <p:set>
                                      <p:cBhvr>
                                        <p:cTn id="48" dur="1" fill="hold">
                                          <p:stCondLst>
                                            <p:cond delay="0"/>
                                          </p:stCondLst>
                                        </p:cTn>
                                        <p:tgtEl>
                                          <p:spTgt spid="4337"/>
                                        </p:tgtEl>
                                        <p:attrNameLst>
                                          <p:attrName>style.visibility</p:attrName>
                                        </p:attrNameLst>
                                      </p:cBhvr>
                                      <p:to>
                                        <p:strVal val="visible"/>
                                      </p:to>
                                    </p:set>
                                    <p:animEffect transition="in" filter="fade">
                                      <p:cBhvr>
                                        <p:cTn id="49" dur="1000"/>
                                        <p:tgtEl>
                                          <p:spTgt spid="4337"/>
                                        </p:tgtEl>
                                      </p:cBhvr>
                                    </p:animEffect>
                                  </p:childTnLst>
                                </p:cTn>
                              </p:par>
                              <p:par>
                                <p:cTn id="50" presetID="2" presetClass="entr" presetSubtype="8" fill="hold"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additive="base">
                                        <p:cTn id="52" dur="1000"/>
                                        <p:tgtEl>
                                          <p:spTgt spid="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94"/>
        <p:cNvGrpSpPr/>
        <p:nvPr/>
      </p:nvGrpSpPr>
      <p:grpSpPr>
        <a:xfrm>
          <a:off x="0" y="0"/>
          <a:ext cx="0" cy="0"/>
          <a:chOff x="0" y="0"/>
          <a:chExt cx="0" cy="0"/>
        </a:xfrm>
      </p:grpSpPr>
      <p:sp>
        <p:nvSpPr>
          <p:cNvPr id="2995" name="Google Shape;2995;p70"/>
          <p:cNvSpPr txBox="1">
            <a:spLocks noGrp="1"/>
          </p:cNvSpPr>
          <p:nvPr>
            <p:ph type="title"/>
          </p:nvPr>
        </p:nvSpPr>
        <p:spPr>
          <a:xfrm>
            <a:off x="3836215" y="618900"/>
            <a:ext cx="3396300" cy="371700"/>
          </a:xfrm>
          <a:prstGeom prst="rect">
            <a:avLst/>
          </a:prstGeom>
        </p:spPr>
        <p:txBody>
          <a:bodyPr spcFirstLastPara="1" wrap="square" lIns="91425" tIns="0" rIns="155425" bIns="91425" anchor="t" anchorCtr="0">
            <a:noAutofit/>
          </a:bodyPr>
          <a:lstStyle/>
          <a:p>
            <a:pPr marL="0" lvl="0" indent="0" algn="r" rtl="0">
              <a:spcBef>
                <a:spcPts val="0"/>
              </a:spcBef>
              <a:spcAft>
                <a:spcPts val="0"/>
              </a:spcAft>
              <a:buNone/>
            </a:pPr>
            <a:r>
              <a:rPr lang="en" dirty="0"/>
              <a:t>EDA</a:t>
            </a:r>
            <a:endParaRPr dirty="0"/>
          </a:p>
        </p:txBody>
      </p:sp>
      <p:sp>
        <p:nvSpPr>
          <p:cNvPr id="2996" name="Google Shape;2996;p70"/>
          <p:cNvSpPr txBox="1">
            <a:spLocks noGrp="1"/>
          </p:cNvSpPr>
          <p:nvPr>
            <p:ph type="subTitle" idx="1"/>
          </p:nvPr>
        </p:nvSpPr>
        <p:spPr>
          <a:xfrm>
            <a:off x="4963950" y="1570050"/>
            <a:ext cx="3470281" cy="1181400"/>
          </a:xfrm>
          <a:prstGeom prst="rect">
            <a:avLst/>
          </a:prstGeom>
        </p:spPr>
        <p:txBody>
          <a:bodyPr spcFirstLastPara="1" wrap="square" lIns="91425" tIns="91425" rIns="155425" bIns="91425" anchor="t" anchorCtr="0">
            <a:noAutofit/>
          </a:bodyPr>
          <a:lstStyle/>
          <a:p>
            <a:pPr marL="285750" lvl="0" indent="-285750" algn="just">
              <a:buFont typeface="Wingdings" panose="05000000000000000000" pitchFamily="2" charset="2"/>
              <a:buChar char="q"/>
            </a:pPr>
            <a:r>
              <a:rPr lang="en-US" dirty="0"/>
              <a:t>Bar plot highlights class distribution in the dataset.</a:t>
            </a:r>
          </a:p>
          <a:p>
            <a:pPr marL="285750" lvl="0" indent="-285750" algn="just">
              <a:buFont typeface="Wingdings" panose="05000000000000000000" pitchFamily="2" charset="2"/>
              <a:buChar char="q"/>
            </a:pPr>
            <a:r>
              <a:rPr lang="en-US" dirty="0"/>
              <a:t>Demonstrates substantial class imbalance in fraud detection data.</a:t>
            </a:r>
          </a:p>
          <a:p>
            <a:pPr marL="285750" lvl="0" indent="-285750" algn="just">
              <a:buFont typeface="Wingdings" panose="05000000000000000000" pitchFamily="2" charset="2"/>
              <a:buChar char="q"/>
            </a:pPr>
            <a:r>
              <a:rPr lang="en-US" dirty="0"/>
              <a:t>About 90.65% of data labeled as ‘Non-Fraud.’</a:t>
            </a:r>
          </a:p>
          <a:p>
            <a:pPr marL="285750" lvl="0" indent="-285750" algn="just">
              <a:buFont typeface="Wingdings" panose="05000000000000000000" pitchFamily="2" charset="2"/>
              <a:buChar char="q"/>
            </a:pPr>
            <a:r>
              <a:rPr lang="en-US" dirty="0"/>
              <a:t> The 'Fraud' class constitutes a smaller portion, around 9.35% of the dataset.</a:t>
            </a:r>
          </a:p>
        </p:txBody>
      </p:sp>
      <p:sp>
        <p:nvSpPr>
          <p:cNvPr id="2998" name="Google Shape;2998;p7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7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70">
            <a:hlinkClick r:id="" action="ppaction://noaction"/>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7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7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red and blue bar graph&#10;&#10;Description automatically generated">
            <a:extLst>
              <a:ext uri="{FF2B5EF4-FFF2-40B4-BE49-F238E27FC236}">
                <a16:creationId xmlns:a16="http://schemas.microsoft.com/office/drawing/2014/main" id="{314DBD7D-3B80-2EFB-DFA2-D320C1140F40}"/>
              </a:ext>
            </a:extLst>
          </p:cNvPr>
          <p:cNvPicPr>
            <a:picLocks noChangeAspect="1"/>
          </p:cNvPicPr>
          <p:nvPr/>
        </p:nvPicPr>
        <p:blipFill rotWithShape="1">
          <a:blip r:embed="rId3"/>
          <a:srcRect l="5061" r="6747"/>
          <a:stretch/>
        </p:blipFill>
        <p:spPr>
          <a:xfrm>
            <a:off x="853440" y="990600"/>
            <a:ext cx="3718560" cy="3162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995"/>
                                        </p:tgtEl>
                                        <p:attrNameLst>
                                          <p:attrName>style.visibility</p:attrName>
                                        </p:attrNameLst>
                                      </p:cBhvr>
                                      <p:to>
                                        <p:strVal val="visible"/>
                                      </p:to>
                                    </p:set>
                                    <p:anim calcmode="lin" valueType="num">
                                      <p:cBhvr additive="base">
                                        <p:cTn id="7" dur="1000"/>
                                        <p:tgtEl>
                                          <p:spTgt spid="2995"/>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2996"/>
                                        </p:tgtEl>
                                        <p:attrNameLst>
                                          <p:attrName>style.visibility</p:attrName>
                                        </p:attrNameLst>
                                      </p:cBhvr>
                                      <p:to>
                                        <p:strVal val="visible"/>
                                      </p:to>
                                    </p:set>
                                    <p:animEffect transition="in" filter="fade">
                                      <p:cBhvr>
                                        <p:cTn id="10" dur="1000"/>
                                        <p:tgtEl>
                                          <p:spTgt spid="2996"/>
                                        </p:tgtEl>
                                      </p:cBhvr>
                                    </p:animEffect>
                                  </p:childTnLst>
                                </p:cTn>
                              </p:par>
                              <p:par>
                                <p:cTn id="11" presetID="10" presetClass="entr" presetSubtype="0" fill="hold" nodeType="withEffect">
                                  <p:stCondLst>
                                    <p:cond delay="0"/>
                                  </p:stCondLst>
                                  <p:childTnLst>
                                    <p:set>
                                      <p:cBhvr>
                                        <p:cTn id="12" dur="1" fill="hold">
                                          <p:stCondLst>
                                            <p:cond delay="0"/>
                                          </p:stCondLst>
                                        </p:cTn>
                                        <p:tgtEl>
                                          <p:spTgt spid="3000"/>
                                        </p:tgtEl>
                                        <p:attrNameLst>
                                          <p:attrName>style.visibility</p:attrName>
                                        </p:attrNameLst>
                                      </p:cBhvr>
                                      <p:to>
                                        <p:strVal val="visible"/>
                                      </p:to>
                                    </p:set>
                                    <p:animEffect transition="in" filter="fade">
                                      <p:cBhvr>
                                        <p:cTn id="13" dur="1000"/>
                                        <p:tgtEl>
                                          <p:spTgt spid="3000"/>
                                        </p:tgtEl>
                                      </p:cBhvr>
                                    </p:animEffect>
                                  </p:childTnLst>
                                </p:cTn>
                              </p:par>
                              <p:par>
                                <p:cTn id="14" presetID="10" presetClass="entr" presetSubtype="0" fill="hold" nodeType="withEffect">
                                  <p:stCondLst>
                                    <p:cond delay="0"/>
                                  </p:stCondLst>
                                  <p:childTnLst>
                                    <p:set>
                                      <p:cBhvr>
                                        <p:cTn id="15" dur="1" fill="hold">
                                          <p:stCondLst>
                                            <p:cond delay="0"/>
                                          </p:stCondLst>
                                        </p:cTn>
                                        <p:tgtEl>
                                          <p:spTgt spid="2998"/>
                                        </p:tgtEl>
                                        <p:attrNameLst>
                                          <p:attrName>style.visibility</p:attrName>
                                        </p:attrNameLst>
                                      </p:cBhvr>
                                      <p:to>
                                        <p:strVal val="visible"/>
                                      </p:to>
                                    </p:set>
                                    <p:animEffect transition="in" filter="fade">
                                      <p:cBhvr>
                                        <p:cTn id="16" dur="1000"/>
                                        <p:tgtEl>
                                          <p:spTgt spid="2998"/>
                                        </p:tgtEl>
                                      </p:cBhvr>
                                    </p:animEffect>
                                  </p:childTnLst>
                                </p:cTn>
                              </p:par>
                              <p:par>
                                <p:cTn id="17" presetID="10" presetClass="entr" presetSubtype="0" fill="hold" nodeType="withEffect">
                                  <p:stCondLst>
                                    <p:cond delay="0"/>
                                  </p:stCondLst>
                                  <p:childTnLst>
                                    <p:set>
                                      <p:cBhvr>
                                        <p:cTn id="18" dur="1" fill="hold">
                                          <p:stCondLst>
                                            <p:cond delay="0"/>
                                          </p:stCondLst>
                                        </p:cTn>
                                        <p:tgtEl>
                                          <p:spTgt spid="2999"/>
                                        </p:tgtEl>
                                        <p:attrNameLst>
                                          <p:attrName>style.visibility</p:attrName>
                                        </p:attrNameLst>
                                      </p:cBhvr>
                                      <p:to>
                                        <p:strVal val="visible"/>
                                      </p:to>
                                    </p:set>
                                    <p:animEffect transition="in" filter="fade">
                                      <p:cBhvr>
                                        <p:cTn id="19" dur="1000"/>
                                        <p:tgtEl>
                                          <p:spTgt spid="2999"/>
                                        </p:tgtEl>
                                      </p:cBhvr>
                                    </p:animEffect>
                                  </p:childTnLst>
                                </p:cTn>
                              </p:par>
                              <p:par>
                                <p:cTn id="20" presetID="10" presetClass="entr" presetSubtype="0" fill="hold" nodeType="withEffect">
                                  <p:stCondLst>
                                    <p:cond delay="0"/>
                                  </p:stCondLst>
                                  <p:childTnLst>
                                    <p:set>
                                      <p:cBhvr>
                                        <p:cTn id="21" dur="1" fill="hold">
                                          <p:stCondLst>
                                            <p:cond delay="0"/>
                                          </p:stCondLst>
                                        </p:cTn>
                                        <p:tgtEl>
                                          <p:spTgt spid="3000"/>
                                        </p:tgtEl>
                                        <p:attrNameLst>
                                          <p:attrName>style.visibility</p:attrName>
                                        </p:attrNameLst>
                                      </p:cBhvr>
                                      <p:to>
                                        <p:strVal val="visible"/>
                                      </p:to>
                                    </p:set>
                                    <p:animEffect transition="in" filter="fade">
                                      <p:cBhvr>
                                        <p:cTn id="22" dur="1000"/>
                                        <p:tgtEl>
                                          <p:spTgt spid="3000"/>
                                        </p:tgtEl>
                                      </p:cBhvr>
                                    </p:animEffect>
                                  </p:childTnLst>
                                </p:cTn>
                              </p:par>
                              <p:par>
                                <p:cTn id="23" presetID="10" presetClass="entr" presetSubtype="0" fill="hold" nodeType="withEffect">
                                  <p:stCondLst>
                                    <p:cond delay="0"/>
                                  </p:stCondLst>
                                  <p:childTnLst>
                                    <p:set>
                                      <p:cBhvr>
                                        <p:cTn id="24" dur="1" fill="hold">
                                          <p:stCondLst>
                                            <p:cond delay="0"/>
                                          </p:stCondLst>
                                        </p:cTn>
                                        <p:tgtEl>
                                          <p:spTgt spid="3001"/>
                                        </p:tgtEl>
                                        <p:attrNameLst>
                                          <p:attrName>style.visibility</p:attrName>
                                        </p:attrNameLst>
                                      </p:cBhvr>
                                      <p:to>
                                        <p:strVal val="visible"/>
                                      </p:to>
                                    </p:set>
                                    <p:animEffect transition="in" filter="fade">
                                      <p:cBhvr>
                                        <p:cTn id="25" dur="1000"/>
                                        <p:tgtEl>
                                          <p:spTgt spid="3001"/>
                                        </p:tgtEl>
                                      </p:cBhvr>
                                    </p:animEffect>
                                  </p:childTnLst>
                                </p:cTn>
                              </p:par>
                              <p:par>
                                <p:cTn id="26" presetID="10" presetClass="entr" presetSubtype="0" fill="hold" nodeType="withEffect">
                                  <p:stCondLst>
                                    <p:cond delay="0"/>
                                  </p:stCondLst>
                                  <p:childTnLst>
                                    <p:set>
                                      <p:cBhvr>
                                        <p:cTn id="27" dur="1" fill="hold">
                                          <p:stCondLst>
                                            <p:cond delay="0"/>
                                          </p:stCondLst>
                                        </p:cTn>
                                        <p:tgtEl>
                                          <p:spTgt spid="3002"/>
                                        </p:tgtEl>
                                        <p:attrNameLst>
                                          <p:attrName>style.visibility</p:attrName>
                                        </p:attrNameLst>
                                      </p:cBhvr>
                                      <p:to>
                                        <p:strVal val="visible"/>
                                      </p:to>
                                    </p:set>
                                    <p:animEffect transition="in" filter="fade">
                                      <p:cBhvr>
                                        <p:cTn id="28" dur="1000"/>
                                        <p:tgtEl>
                                          <p:spTgt spid="3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23"/>
        <p:cNvGrpSpPr/>
        <p:nvPr/>
      </p:nvGrpSpPr>
      <p:grpSpPr>
        <a:xfrm>
          <a:off x="0" y="0"/>
          <a:ext cx="0" cy="0"/>
          <a:chOff x="0" y="0"/>
          <a:chExt cx="0" cy="0"/>
        </a:xfrm>
      </p:grpSpPr>
      <p:sp>
        <p:nvSpPr>
          <p:cNvPr id="2924" name="Google Shape;2924;p67"/>
          <p:cNvSpPr txBox="1">
            <a:spLocks noGrp="1"/>
          </p:cNvSpPr>
          <p:nvPr>
            <p:ph type="title"/>
          </p:nvPr>
        </p:nvSpPr>
        <p:spPr>
          <a:xfrm>
            <a:off x="5491324" y="586736"/>
            <a:ext cx="2548200" cy="794400"/>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en" dirty="0"/>
              <a:t>EDA</a:t>
            </a:r>
            <a:endParaRPr dirty="0"/>
          </a:p>
        </p:txBody>
      </p:sp>
      <p:sp>
        <p:nvSpPr>
          <p:cNvPr id="2925" name="Google Shape;2925;p67"/>
          <p:cNvSpPr txBox="1">
            <a:spLocks noGrp="1"/>
          </p:cNvSpPr>
          <p:nvPr>
            <p:ph type="subTitle" idx="1"/>
          </p:nvPr>
        </p:nvSpPr>
        <p:spPr>
          <a:xfrm>
            <a:off x="5002126" y="1234178"/>
            <a:ext cx="3426274" cy="1238606"/>
          </a:xfrm>
          <a:prstGeom prst="rect">
            <a:avLst/>
          </a:prstGeom>
        </p:spPr>
        <p:txBody>
          <a:bodyPr spcFirstLastPara="1" wrap="square" lIns="91425" tIns="91425" rIns="91425" bIns="91425" anchor="t" anchorCtr="0">
            <a:noAutofit/>
          </a:bodyPr>
          <a:lstStyle/>
          <a:p>
            <a:pPr marL="285750" lvl="0" indent="-285750" algn="just">
              <a:buFont typeface="Wingdings" panose="05000000000000000000" pitchFamily="2" charset="2"/>
              <a:buChar char="q"/>
            </a:pPr>
            <a:r>
              <a:rPr lang="en-US" dirty="0"/>
              <a:t>Mismatch between deductible and reimbursement amounts may suggest potential fraud.</a:t>
            </a:r>
          </a:p>
          <a:p>
            <a:pPr marL="285750" lvl="0" indent="-285750" algn="just">
              <a:buFont typeface="Wingdings" panose="05000000000000000000" pitchFamily="2" charset="2"/>
              <a:buChar char="q"/>
            </a:pPr>
            <a:endParaRPr lang="en-US" dirty="0"/>
          </a:p>
          <a:p>
            <a:pPr marL="285750" lvl="0" indent="-285750" algn="just">
              <a:buFont typeface="Wingdings" panose="05000000000000000000" pitchFamily="2" charset="2"/>
              <a:buChar char="q"/>
            </a:pPr>
            <a:r>
              <a:rPr lang="en-US" dirty="0"/>
              <a:t>BENE155688, with a reimbursement of $262,720 and a much lower deductible of $104,251.</a:t>
            </a:r>
          </a:p>
          <a:p>
            <a:pPr marL="285750" lvl="0" indent="-285750" algn="just">
              <a:buFont typeface="Wingdings" panose="05000000000000000000" pitchFamily="2" charset="2"/>
              <a:buChar char="q"/>
            </a:pPr>
            <a:endParaRPr lang="en-US" dirty="0"/>
          </a:p>
          <a:p>
            <a:pPr marL="285750" lvl="0" indent="-285750" algn="just">
              <a:buFont typeface="Wingdings" panose="05000000000000000000" pitchFamily="2" charset="2"/>
              <a:buChar char="q"/>
            </a:pPr>
            <a:r>
              <a:rPr lang="en-US" dirty="0"/>
              <a:t>This substantial imbalance raises concerns and merits further investigation as a possible red flag for fraud activity.</a:t>
            </a:r>
          </a:p>
        </p:txBody>
      </p:sp>
      <p:grpSp>
        <p:nvGrpSpPr>
          <p:cNvPr id="2927" name="Google Shape;2927;p67"/>
          <p:cNvGrpSpPr/>
          <p:nvPr/>
        </p:nvGrpSpPr>
        <p:grpSpPr>
          <a:xfrm>
            <a:off x="391864" y="3545270"/>
            <a:ext cx="289170" cy="284718"/>
            <a:chOff x="426000" y="3302025"/>
            <a:chExt cx="220875" cy="217475"/>
          </a:xfrm>
        </p:grpSpPr>
        <p:sp>
          <p:nvSpPr>
            <p:cNvPr id="2928" name="Google Shape;2928;p6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6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0" name="Google Shape;2930;p67"/>
          <p:cNvGrpSpPr/>
          <p:nvPr/>
        </p:nvGrpSpPr>
        <p:grpSpPr>
          <a:xfrm rot="5400000">
            <a:off x="1273912" y="4127100"/>
            <a:ext cx="357454" cy="956304"/>
            <a:chOff x="357713" y="600975"/>
            <a:chExt cx="357454" cy="956304"/>
          </a:xfrm>
        </p:grpSpPr>
        <p:sp>
          <p:nvSpPr>
            <p:cNvPr id="2931" name="Google Shape;2931;p67"/>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67"/>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67"/>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67"/>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5" name="Google Shape;2935;p67"/>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67"/>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67">
            <a:hlinkClick r:id="" action="ppaction://noaction"/>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67">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67">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graph of blue and yellow bars&#10;&#10;Description automatically generated">
            <a:extLst>
              <a:ext uri="{FF2B5EF4-FFF2-40B4-BE49-F238E27FC236}">
                <a16:creationId xmlns:a16="http://schemas.microsoft.com/office/drawing/2014/main" id="{3D60D018-659F-2C56-72EF-097F6D04CCE8}"/>
              </a:ext>
            </a:extLst>
          </p:cNvPr>
          <p:cNvPicPr>
            <a:picLocks noChangeAspect="1"/>
          </p:cNvPicPr>
          <p:nvPr/>
        </p:nvPicPr>
        <p:blipFill rotWithShape="1">
          <a:blip r:embed="rId3"/>
          <a:srcRect r="11127"/>
          <a:stretch/>
        </p:blipFill>
        <p:spPr>
          <a:xfrm>
            <a:off x="76030" y="1462624"/>
            <a:ext cx="4926096" cy="24161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930"/>
                                        </p:tgtEl>
                                        <p:attrNameLst>
                                          <p:attrName>style.visibility</p:attrName>
                                        </p:attrNameLst>
                                      </p:cBhvr>
                                      <p:to>
                                        <p:strVal val="visible"/>
                                      </p:to>
                                    </p:set>
                                    <p:anim calcmode="lin" valueType="num">
                                      <p:cBhvr additive="base">
                                        <p:cTn id="7" dur="1000"/>
                                        <p:tgtEl>
                                          <p:spTgt spid="2930"/>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2927"/>
                                        </p:tgtEl>
                                        <p:attrNameLst>
                                          <p:attrName>style.visibility</p:attrName>
                                        </p:attrNameLst>
                                      </p:cBhvr>
                                      <p:to>
                                        <p:strVal val="visible"/>
                                      </p:to>
                                    </p:set>
                                    <p:anim calcmode="lin" valueType="num">
                                      <p:cBhvr additive="base">
                                        <p:cTn id="10" dur="1000"/>
                                        <p:tgtEl>
                                          <p:spTgt spid="2927"/>
                                        </p:tgtEl>
                                        <p:attrNameLst>
                                          <p:attrName>ppt_y</p:attrName>
                                        </p:attrNameLst>
                                      </p:cBhvr>
                                      <p:tavLst>
                                        <p:tav tm="0">
                                          <p:val>
                                            <p:strVal val="#ppt_y-1"/>
                                          </p:val>
                                        </p:tav>
                                        <p:tav tm="100000">
                                          <p:val>
                                            <p:strVal val="#ppt_y"/>
                                          </p:val>
                                        </p:tav>
                                      </p:tavLst>
                                    </p:anim>
                                  </p:childTnLst>
                                </p:cTn>
                              </p:par>
                              <p:par>
                                <p:cTn id="11" presetID="10" presetClass="entr" presetSubtype="0" fill="hold" nodeType="withEffect">
                                  <p:stCondLst>
                                    <p:cond delay="0"/>
                                  </p:stCondLst>
                                  <p:childTnLst>
                                    <p:set>
                                      <p:cBhvr>
                                        <p:cTn id="12" dur="1" fill="hold">
                                          <p:stCondLst>
                                            <p:cond delay="0"/>
                                          </p:stCondLst>
                                        </p:cTn>
                                        <p:tgtEl>
                                          <p:spTgt spid="2925"/>
                                        </p:tgtEl>
                                        <p:attrNameLst>
                                          <p:attrName>style.visibility</p:attrName>
                                        </p:attrNameLst>
                                      </p:cBhvr>
                                      <p:to>
                                        <p:strVal val="visible"/>
                                      </p:to>
                                    </p:set>
                                    <p:animEffect transition="in" filter="fade">
                                      <p:cBhvr>
                                        <p:cTn id="13" dur="1000"/>
                                        <p:tgtEl>
                                          <p:spTgt spid="2925"/>
                                        </p:tgtEl>
                                      </p:cBhvr>
                                    </p:animEffect>
                                  </p:childTnLst>
                                </p:cTn>
                              </p:par>
                              <p:par>
                                <p:cTn id="14" presetID="2" presetClass="entr" presetSubtype="2" fill="hold" nodeType="withEffect">
                                  <p:stCondLst>
                                    <p:cond delay="0"/>
                                  </p:stCondLst>
                                  <p:childTnLst>
                                    <p:set>
                                      <p:cBhvr>
                                        <p:cTn id="15" dur="1" fill="hold">
                                          <p:stCondLst>
                                            <p:cond delay="0"/>
                                          </p:stCondLst>
                                        </p:cTn>
                                        <p:tgtEl>
                                          <p:spTgt spid="2924"/>
                                        </p:tgtEl>
                                        <p:attrNameLst>
                                          <p:attrName>style.visibility</p:attrName>
                                        </p:attrNameLst>
                                      </p:cBhvr>
                                      <p:to>
                                        <p:strVal val="visible"/>
                                      </p:to>
                                    </p:set>
                                    <p:anim calcmode="lin" valueType="num">
                                      <p:cBhvr additive="base">
                                        <p:cTn id="16" dur="1000"/>
                                        <p:tgtEl>
                                          <p:spTgt spid="2924"/>
                                        </p:tgtEl>
                                        <p:attrNameLst>
                                          <p:attrName>ppt_x</p:attrName>
                                        </p:attrNameLst>
                                      </p:cBhvr>
                                      <p:tavLst>
                                        <p:tav tm="0">
                                          <p:val>
                                            <p:strVal val="#ppt_x+1"/>
                                          </p:val>
                                        </p:tav>
                                        <p:tav tm="100000">
                                          <p:val>
                                            <p:strVal val="#ppt_x"/>
                                          </p:val>
                                        </p:tav>
                                      </p:tavLst>
                                    </p:anim>
                                  </p:childTnLst>
                                </p:cTn>
                              </p:par>
                              <p:par>
                                <p:cTn id="17" presetID="10" presetClass="entr" presetSubtype="0" fill="hold" nodeType="withEffect">
                                  <p:stCondLst>
                                    <p:cond delay="0"/>
                                  </p:stCondLst>
                                  <p:childTnLst>
                                    <p:set>
                                      <p:cBhvr>
                                        <p:cTn id="18" dur="1" fill="hold">
                                          <p:stCondLst>
                                            <p:cond delay="0"/>
                                          </p:stCondLst>
                                        </p:cTn>
                                        <p:tgtEl>
                                          <p:spTgt spid="2935"/>
                                        </p:tgtEl>
                                        <p:attrNameLst>
                                          <p:attrName>style.visibility</p:attrName>
                                        </p:attrNameLst>
                                      </p:cBhvr>
                                      <p:to>
                                        <p:strVal val="visible"/>
                                      </p:to>
                                    </p:set>
                                    <p:animEffect transition="in" filter="fade">
                                      <p:cBhvr>
                                        <p:cTn id="19" dur="1000"/>
                                        <p:tgtEl>
                                          <p:spTgt spid="2935"/>
                                        </p:tgtEl>
                                      </p:cBhvr>
                                    </p:animEffect>
                                  </p:childTnLst>
                                </p:cTn>
                              </p:par>
                              <p:par>
                                <p:cTn id="20" presetID="10" presetClass="entr" presetSubtype="0" fill="hold" nodeType="withEffect">
                                  <p:stCondLst>
                                    <p:cond delay="0"/>
                                  </p:stCondLst>
                                  <p:childTnLst>
                                    <p:set>
                                      <p:cBhvr>
                                        <p:cTn id="21" dur="1" fill="hold">
                                          <p:stCondLst>
                                            <p:cond delay="0"/>
                                          </p:stCondLst>
                                        </p:cTn>
                                        <p:tgtEl>
                                          <p:spTgt spid="2936"/>
                                        </p:tgtEl>
                                        <p:attrNameLst>
                                          <p:attrName>style.visibility</p:attrName>
                                        </p:attrNameLst>
                                      </p:cBhvr>
                                      <p:to>
                                        <p:strVal val="visible"/>
                                      </p:to>
                                    </p:set>
                                    <p:animEffect transition="in" filter="fade">
                                      <p:cBhvr>
                                        <p:cTn id="22" dur="1000"/>
                                        <p:tgtEl>
                                          <p:spTgt spid="2936"/>
                                        </p:tgtEl>
                                      </p:cBhvr>
                                    </p:animEffect>
                                  </p:childTnLst>
                                </p:cTn>
                              </p:par>
                              <p:par>
                                <p:cTn id="23" presetID="10" presetClass="entr" presetSubtype="0" fill="hold" nodeType="withEffect">
                                  <p:stCondLst>
                                    <p:cond delay="0"/>
                                  </p:stCondLst>
                                  <p:childTnLst>
                                    <p:set>
                                      <p:cBhvr>
                                        <p:cTn id="24" dur="1" fill="hold">
                                          <p:stCondLst>
                                            <p:cond delay="0"/>
                                          </p:stCondLst>
                                        </p:cTn>
                                        <p:tgtEl>
                                          <p:spTgt spid="2937"/>
                                        </p:tgtEl>
                                        <p:attrNameLst>
                                          <p:attrName>style.visibility</p:attrName>
                                        </p:attrNameLst>
                                      </p:cBhvr>
                                      <p:to>
                                        <p:strVal val="visible"/>
                                      </p:to>
                                    </p:set>
                                    <p:animEffect transition="in" filter="fade">
                                      <p:cBhvr>
                                        <p:cTn id="25" dur="1000"/>
                                        <p:tgtEl>
                                          <p:spTgt spid="2937"/>
                                        </p:tgtEl>
                                      </p:cBhvr>
                                    </p:animEffect>
                                  </p:childTnLst>
                                </p:cTn>
                              </p:par>
                              <p:par>
                                <p:cTn id="26" presetID="10" presetClass="entr" presetSubtype="0" fill="hold" nodeType="withEffect">
                                  <p:stCondLst>
                                    <p:cond delay="0"/>
                                  </p:stCondLst>
                                  <p:childTnLst>
                                    <p:set>
                                      <p:cBhvr>
                                        <p:cTn id="27" dur="1" fill="hold">
                                          <p:stCondLst>
                                            <p:cond delay="0"/>
                                          </p:stCondLst>
                                        </p:cTn>
                                        <p:tgtEl>
                                          <p:spTgt spid="2938"/>
                                        </p:tgtEl>
                                        <p:attrNameLst>
                                          <p:attrName>style.visibility</p:attrName>
                                        </p:attrNameLst>
                                      </p:cBhvr>
                                      <p:to>
                                        <p:strVal val="visible"/>
                                      </p:to>
                                    </p:set>
                                    <p:animEffect transition="in" filter="fade">
                                      <p:cBhvr>
                                        <p:cTn id="28" dur="1000"/>
                                        <p:tgtEl>
                                          <p:spTgt spid="2938"/>
                                        </p:tgtEl>
                                      </p:cBhvr>
                                    </p:animEffect>
                                  </p:childTnLst>
                                </p:cTn>
                              </p:par>
                              <p:par>
                                <p:cTn id="29" presetID="10" presetClass="entr" presetSubtype="0" fill="hold" nodeType="withEffect">
                                  <p:stCondLst>
                                    <p:cond delay="0"/>
                                  </p:stCondLst>
                                  <p:childTnLst>
                                    <p:set>
                                      <p:cBhvr>
                                        <p:cTn id="30" dur="1" fill="hold">
                                          <p:stCondLst>
                                            <p:cond delay="0"/>
                                          </p:stCondLst>
                                        </p:cTn>
                                        <p:tgtEl>
                                          <p:spTgt spid="2939"/>
                                        </p:tgtEl>
                                        <p:attrNameLst>
                                          <p:attrName>style.visibility</p:attrName>
                                        </p:attrNameLst>
                                      </p:cBhvr>
                                      <p:to>
                                        <p:strVal val="visible"/>
                                      </p:to>
                                    </p:set>
                                    <p:animEffect transition="in" filter="fade">
                                      <p:cBhvr>
                                        <p:cTn id="31" dur="1000"/>
                                        <p:tgtEl>
                                          <p:spTgt spid="2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26"/>
        <p:cNvGrpSpPr/>
        <p:nvPr/>
      </p:nvGrpSpPr>
      <p:grpSpPr>
        <a:xfrm>
          <a:off x="0" y="0"/>
          <a:ext cx="0" cy="0"/>
          <a:chOff x="0" y="0"/>
          <a:chExt cx="0" cy="0"/>
        </a:xfrm>
      </p:grpSpPr>
      <p:sp>
        <p:nvSpPr>
          <p:cNvPr id="4227" name="Google Shape;4227;p99"/>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SUPERVISED LEARNING</a:t>
            </a:r>
            <a:endParaRPr dirty="0"/>
          </a:p>
        </p:txBody>
      </p:sp>
      <p:sp>
        <p:nvSpPr>
          <p:cNvPr id="4229" name="Google Shape;4229;p99"/>
          <p:cNvSpPr txBox="1"/>
          <p:nvPr/>
        </p:nvSpPr>
        <p:spPr>
          <a:xfrm flipH="1">
            <a:off x="5738174" y="2051820"/>
            <a:ext cx="2345121" cy="415200"/>
          </a:xfrm>
          <a:prstGeom prst="rect">
            <a:avLst/>
          </a:prstGeom>
          <a:noFill/>
          <a:ln>
            <a:noFill/>
          </a:ln>
        </p:spPr>
        <p:txBody>
          <a:bodyPr spcFirstLastPara="1" wrap="square" lIns="0" tIns="6350" rIns="0" bIns="0" anchor="t" anchorCtr="0">
            <a:noAutofit/>
          </a:bodyPr>
          <a:lstStyle/>
          <a:p>
            <a:pPr lvl="0"/>
            <a:r>
              <a:rPr lang="en-US" sz="1200" dirty="0">
                <a:solidFill>
                  <a:schemeClr val="lt1"/>
                </a:solidFill>
                <a:latin typeface="Bai Jamjuree"/>
                <a:ea typeface="Bai Jamjuree"/>
                <a:cs typeface="Bai Jamjuree"/>
                <a:sym typeface="Bai Jamjuree"/>
              </a:rPr>
              <a:t>used for binary classification, modeling the probability that a given input belongs to one of two classes</a:t>
            </a:r>
            <a:endParaRPr sz="1200" dirty="0">
              <a:solidFill>
                <a:schemeClr val="lt1"/>
              </a:solidFill>
              <a:latin typeface="Bai Jamjuree"/>
              <a:ea typeface="Bai Jamjuree"/>
              <a:cs typeface="Bai Jamjuree"/>
              <a:sym typeface="Bai Jamjuree"/>
            </a:endParaRPr>
          </a:p>
        </p:txBody>
      </p:sp>
      <p:sp>
        <p:nvSpPr>
          <p:cNvPr id="4230" name="Google Shape;4230;p99"/>
          <p:cNvSpPr txBox="1"/>
          <p:nvPr/>
        </p:nvSpPr>
        <p:spPr>
          <a:xfrm flipH="1">
            <a:off x="5738174" y="1724365"/>
            <a:ext cx="2960881" cy="287100"/>
          </a:xfrm>
          <a:prstGeom prst="rect">
            <a:avLst/>
          </a:prstGeom>
          <a:noFill/>
          <a:ln>
            <a:noFill/>
          </a:ln>
        </p:spPr>
        <p:txBody>
          <a:bodyPr spcFirstLastPara="1" wrap="square" lIns="0" tIns="6350" rIns="0" bIns="0" anchor="t" anchorCtr="0">
            <a:noAutofit/>
          </a:bodyPr>
          <a:lstStyle/>
          <a:p>
            <a:pPr marL="0" lvl="0" indent="0" algn="l" rtl="0">
              <a:spcBef>
                <a:spcPts val="0"/>
              </a:spcBef>
              <a:spcAft>
                <a:spcPts val="0"/>
              </a:spcAft>
              <a:buNone/>
            </a:pPr>
            <a:r>
              <a:rPr lang="en" sz="2100" dirty="0">
                <a:solidFill>
                  <a:schemeClr val="dk2"/>
                </a:solidFill>
                <a:latin typeface="Aldrich"/>
                <a:ea typeface="Aldrich"/>
                <a:cs typeface="Aldrich"/>
                <a:sym typeface="Aldrich"/>
              </a:rPr>
              <a:t>Logistic Regression</a:t>
            </a:r>
            <a:endParaRPr dirty="0">
              <a:solidFill>
                <a:schemeClr val="dk2"/>
              </a:solidFill>
              <a:latin typeface="Bai Jamjuree"/>
              <a:ea typeface="Bai Jamjuree"/>
              <a:cs typeface="Bai Jamjuree"/>
              <a:sym typeface="Bai Jamjuree"/>
            </a:endParaRPr>
          </a:p>
        </p:txBody>
      </p:sp>
      <p:sp>
        <p:nvSpPr>
          <p:cNvPr id="4231" name="Google Shape;4231;p99"/>
          <p:cNvSpPr txBox="1"/>
          <p:nvPr/>
        </p:nvSpPr>
        <p:spPr>
          <a:xfrm flipH="1">
            <a:off x="5738174" y="3276815"/>
            <a:ext cx="2275975" cy="415200"/>
          </a:xfrm>
          <a:prstGeom prst="rect">
            <a:avLst/>
          </a:prstGeom>
          <a:noFill/>
          <a:ln>
            <a:noFill/>
          </a:ln>
        </p:spPr>
        <p:txBody>
          <a:bodyPr spcFirstLastPara="1" wrap="square" lIns="0" tIns="6350" rIns="0" bIns="0" anchor="t" anchorCtr="0">
            <a:noAutofit/>
          </a:bodyPr>
          <a:lstStyle/>
          <a:p>
            <a:pPr lvl="0"/>
            <a:r>
              <a:rPr lang="en-US" sz="1200" dirty="0">
                <a:solidFill>
                  <a:schemeClr val="lt1"/>
                </a:solidFill>
                <a:latin typeface="Bai Jamjuree"/>
                <a:ea typeface="Bai Jamjuree"/>
                <a:cs typeface="Bai Jamjuree"/>
                <a:sym typeface="Bai Jamjuree"/>
              </a:rPr>
              <a:t>suitable for handling a large number of features to assess the importance of each feature.</a:t>
            </a:r>
            <a:endParaRPr sz="1200" dirty="0">
              <a:solidFill>
                <a:schemeClr val="lt1"/>
              </a:solidFill>
              <a:latin typeface="Bai Jamjuree"/>
              <a:ea typeface="Bai Jamjuree"/>
              <a:cs typeface="Bai Jamjuree"/>
              <a:sym typeface="Bai Jamjuree"/>
            </a:endParaRPr>
          </a:p>
        </p:txBody>
      </p:sp>
      <p:sp>
        <p:nvSpPr>
          <p:cNvPr id="4232" name="Google Shape;4232;p99"/>
          <p:cNvSpPr txBox="1"/>
          <p:nvPr/>
        </p:nvSpPr>
        <p:spPr>
          <a:xfrm flipH="1">
            <a:off x="5738174" y="2911759"/>
            <a:ext cx="2150100" cy="287100"/>
          </a:xfrm>
          <a:prstGeom prst="rect">
            <a:avLst/>
          </a:prstGeom>
          <a:noFill/>
          <a:ln>
            <a:noFill/>
          </a:ln>
        </p:spPr>
        <p:txBody>
          <a:bodyPr spcFirstLastPara="1" wrap="square" lIns="0" tIns="6350" rIns="0" bIns="0" anchor="t" anchorCtr="0">
            <a:noAutofit/>
          </a:bodyPr>
          <a:lstStyle/>
          <a:p>
            <a:pPr marL="0" lvl="0" indent="0" algn="l" rtl="0">
              <a:spcBef>
                <a:spcPts val="0"/>
              </a:spcBef>
              <a:spcAft>
                <a:spcPts val="0"/>
              </a:spcAft>
              <a:buNone/>
            </a:pPr>
            <a:r>
              <a:rPr lang="en" sz="2100" dirty="0">
                <a:solidFill>
                  <a:schemeClr val="lt2"/>
                </a:solidFill>
                <a:latin typeface="Aldrich"/>
                <a:ea typeface="Aldrich"/>
                <a:cs typeface="Aldrich"/>
                <a:sym typeface="Aldrich"/>
              </a:rPr>
              <a:t>Random Forest</a:t>
            </a:r>
            <a:endParaRPr sz="2100" dirty="0">
              <a:solidFill>
                <a:schemeClr val="lt2"/>
              </a:solidFill>
              <a:latin typeface="Aldrich"/>
              <a:ea typeface="Aldrich"/>
              <a:cs typeface="Aldrich"/>
              <a:sym typeface="Aldrich"/>
            </a:endParaRPr>
          </a:p>
        </p:txBody>
      </p:sp>
      <p:grpSp>
        <p:nvGrpSpPr>
          <p:cNvPr id="4233" name="Google Shape;4233;p99"/>
          <p:cNvGrpSpPr/>
          <p:nvPr/>
        </p:nvGrpSpPr>
        <p:grpSpPr>
          <a:xfrm>
            <a:off x="5614924" y="657100"/>
            <a:ext cx="793256" cy="182899"/>
            <a:chOff x="2685575" y="2835950"/>
            <a:chExt cx="433000" cy="99825"/>
          </a:xfrm>
        </p:grpSpPr>
        <p:sp>
          <p:nvSpPr>
            <p:cNvPr id="4234" name="Google Shape;4234;p99"/>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99"/>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99"/>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99"/>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38" name="Google Shape;4238;p99"/>
          <p:cNvSpPr/>
          <p:nvPr/>
        </p:nvSpPr>
        <p:spPr>
          <a:xfrm>
            <a:off x="8150741" y="2466486"/>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39" name="Google Shape;4239;p99" title="Chart">
            <a:hlinkClick r:id="rId3"/>
          </p:cNvPr>
          <p:cNvPicPr preferRelativeResize="0"/>
          <p:nvPr/>
        </p:nvPicPr>
        <p:blipFill>
          <a:blip r:embed="rId4">
            <a:alphaModFix/>
          </a:blip>
          <a:stretch>
            <a:fillRect/>
          </a:stretch>
        </p:blipFill>
        <p:spPr>
          <a:xfrm>
            <a:off x="1129850" y="1533900"/>
            <a:ext cx="4085115" cy="2525950"/>
          </a:xfrm>
          <a:prstGeom prst="rect">
            <a:avLst/>
          </a:prstGeom>
          <a:noFill/>
          <a:ln>
            <a:noFill/>
          </a:ln>
        </p:spPr>
      </p:pic>
      <p:sp>
        <p:nvSpPr>
          <p:cNvPr id="4240" name="Google Shape;4240;p99"/>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99"/>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99">
            <a:hlinkClick r:id="" action="ppaction://noaction"/>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99">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99">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screenshot of a computer&#10;&#10;Description automatically generated">
            <a:extLst>
              <a:ext uri="{FF2B5EF4-FFF2-40B4-BE49-F238E27FC236}">
                <a16:creationId xmlns:a16="http://schemas.microsoft.com/office/drawing/2014/main" id="{E6CE0295-B522-1F59-23AC-E192DE04A66B}"/>
              </a:ext>
            </a:extLst>
          </p:cNvPr>
          <p:cNvPicPr>
            <a:picLocks noChangeAspect="1"/>
          </p:cNvPicPr>
          <p:nvPr/>
        </p:nvPicPr>
        <p:blipFill rotWithShape="1">
          <a:blip r:embed="rId5"/>
          <a:srcRect l="26333" t="37333" r="24667" b="14146"/>
          <a:stretch/>
        </p:blipFill>
        <p:spPr>
          <a:xfrm>
            <a:off x="992410" y="1507028"/>
            <a:ext cx="4480560" cy="2495660"/>
          </a:xfrm>
          <a:prstGeom prst="rect">
            <a:avLst/>
          </a:prstGeom>
        </p:spPr>
      </p:pic>
      <p:cxnSp>
        <p:nvCxnSpPr>
          <p:cNvPr id="2" name="Google Shape;2774;p64">
            <a:extLst>
              <a:ext uri="{FF2B5EF4-FFF2-40B4-BE49-F238E27FC236}">
                <a16:creationId xmlns:a16="http://schemas.microsoft.com/office/drawing/2014/main" id="{3F73C665-09BB-BF58-DE2A-90BCF00F8ACE}"/>
              </a:ext>
            </a:extLst>
          </p:cNvPr>
          <p:cNvCxnSpPr>
            <a:cxnSpLocks/>
          </p:cNvCxnSpPr>
          <p:nvPr/>
        </p:nvCxnSpPr>
        <p:spPr>
          <a:xfrm>
            <a:off x="779536" y="919840"/>
            <a:ext cx="4542272"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238"/>
                                        </p:tgtEl>
                                        <p:attrNameLst>
                                          <p:attrName>style.visibility</p:attrName>
                                        </p:attrNameLst>
                                      </p:cBhvr>
                                      <p:to>
                                        <p:strVal val="visible"/>
                                      </p:to>
                                    </p:set>
                                    <p:anim calcmode="lin" valueType="num">
                                      <p:cBhvr additive="base">
                                        <p:cTn id="7" dur="1100"/>
                                        <p:tgtEl>
                                          <p:spTgt spid="4238"/>
                                        </p:tgtEl>
                                        <p:attrNameLst>
                                          <p:attrName>ppt_w</p:attrName>
                                        </p:attrNameLst>
                                      </p:cBhvr>
                                      <p:tavLst>
                                        <p:tav tm="0">
                                          <p:val>
                                            <p:strVal val="0"/>
                                          </p:val>
                                        </p:tav>
                                        <p:tav tm="100000">
                                          <p:val>
                                            <p:strVal val="#ppt_w"/>
                                          </p:val>
                                        </p:tav>
                                      </p:tavLst>
                                    </p:anim>
                                    <p:anim calcmode="lin" valueType="num">
                                      <p:cBhvr additive="base">
                                        <p:cTn id="8" dur="1100"/>
                                        <p:tgtEl>
                                          <p:spTgt spid="4238"/>
                                        </p:tgtEl>
                                        <p:attrNameLst>
                                          <p:attrName>ppt_h</p:attrName>
                                        </p:attrNameLst>
                                      </p:cBhvr>
                                      <p:tavLst>
                                        <p:tav tm="0">
                                          <p:val>
                                            <p:strVal val="0"/>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4229"/>
                                        </p:tgtEl>
                                        <p:attrNameLst>
                                          <p:attrName>style.visibility</p:attrName>
                                        </p:attrNameLst>
                                      </p:cBhvr>
                                      <p:to>
                                        <p:strVal val="visible"/>
                                      </p:to>
                                    </p:set>
                                    <p:animEffect transition="in" filter="fade">
                                      <p:cBhvr>
                                        <p:cTn id="11" dur="1000"/>
                                        <p:tgtEl>
                                          <p:spTgt spid="4229"/>
                                        </p:tgtEl>
                                      </p:cBhvr>
                                    </p:animEffect>
                                  </p:childTnLst>
                                </p:cTn>
                              </p:par>
                              <p:par>
                                <p:cTn id="12" presetID="10" presetClass="entr" presetSubtype="0" fill="hold" nodeType="withEffect">
                                  <p:stCondLst>
                                    <p:cond delay="0"/>
                                  </p:stCondLst>
                                  <p:childTnLst>
                                    <p:set>
                                      <p:cBhvr>
                                        <p:cTn id="13" dur="1" fill="hold">
                                          <p:stCondLst>
                                            <p:cond delay="0"/>
                                          </p:stCondLst>
                                        </p:cTn>
                                        <p:tgtEl>
                                          <p:spTgt spid="4230"/>
                                        </p:tgtEl>
                                        <p:attrNameLst>
                                          <p:attrName>style.visibility</p:attrName>
                                        </p:attrNameLst>
                                      </p:cBhvr>
                                      <p:to>
                                        <p:strVal val="visible"/>
                                      </p:to>
                                    </p:set>
                                    <p:animEffect transition="in" filter="fade">
                                      <p:cBhvr>
                                        <p:cTn id="14" dur="1000"/>
                                        <p:tgtEl>
                                          <p:spTgt spid="4230"/>
                                        </p:tgtEl>
                                      </p:cBhvr>
                                    </p:animEffect>
                                  </p:childTnLst>
                                </p:cTn>
                              </p:par>
                              <p:par>
                                <p:cTn id="15" presetID="10" presetClass="entr" presetSubtype="0" fill="hold" nodeType="withEffect">
                                  <p:stCondLst>
                                    <p:cond delay="0"/>
                                  </p:stCondLst>
                                  <p:childTnLst>
                                    <p:set>
                                      <p:cBhvr>
                                        <p:cTn id="16" dur="1" fill="hold">
                                          <p:stCondLst>
                                            <p:cond delay="0"/>
                                          </p:stCondLst>
                                        </p:cTn>
                                        <p:tgtEl>
                                          <p:spTgt spid="4231"/>
                                        </p:tgtEl>
                                        <p:attrNameLst>
                                          <p:attrName>style.visibility</p:attrName>
                                        </p:attrNameLst>
                                      </p:cBhvr>
                                      <p:to>
                                        <p:strVal val="visible"/>
                                      </p:to>
                                    </p:set>
                                    <p:animEffect transition="in" filter="fade">
                                      <p:cBhvr>
                                        <p:cTn id="17" dur="1000"/>
                                        <p:tgtEl>
                                          <p:spTgt spid="4231"/>
                                        </p:tgtEl>
                                      </p:cBhvr>
                                    </p:animEffect>
                                  </p:childTnLst>
                                </p:cTn>
                              </p:par>
                              <p:par>
                                <p:cTn id="18" presetID="10" presetClass="entr" presetSubtype="0" fill="hold" nodeType="withEffect">
                                  <p:stCondLst>
                                    <p:cond delay="0"/>
                                  </p:stCondLst>
                                  <p:childTnLst>
                                    <p:set>
                                      <p:cBhvr>
                                        <p:cTn id="19" dur="1" fill="hold">
                                          <p:stCondLst>
                                            <p:cond delay="0"/>
                                          </p:stCondLst>
                                        </p:cTn>
                                        <p:tgtEl>
                                          <p:spTgt spid="4232"/>
                                        </p:tgtEl>
                                        <p:attrNameLst>
                                          <p:attrName>style.visibility</p:attrName>
                                        </p:attrNameLst>
                                      </p:cBhvr>
                                      <p:to>
                                        <p:strVal val="visible"/>
                                      </p:to>
                                    </p:set>
                                    <p:animEffect transition="in" filter="fade">
                                      <p:cBhvr>
                                        <p:cTn id="20" dur="1000"/>
                                        <p:tgtEl>
                                          <p:spTgt spid="4232"/>
                                        </p:tgtEl>
                                      </p:cBhvr>
                                    </p:animEffect>
                                  </p:childTnLst>
                                </p:cTn>
                              </p:par>
                              <p:par>
                                <p:cTn id="21" presetID="2" presetClass="entr" presetSubtype="2" fill="hold" nodeType="withEffect">
                                  <p:stCondLst>
                                    <p:cond delay="0"/>
                                  </p:stCondLst>
                                  <p:childTnLst>
                                    <p:set>
                                      <p:cBhvr>
                                        <p:cTn id="22" dur="1" fill="hold">
                                          <p:stCondLst>
                                            <p:cond delay="0"/>
                                          </p:stCondLst>
                                        </p:cTn>
                                        <p:tgtEl>
                                          <p:spTgt spid="4233"/>
                                        </p:tgtEl>
                                        <p:attrNameLst>
                                          <p:attrName>style.visibility</p:attrName>
                                        </p:attrNameLst>
                                      </p:cBhvr>
                                      <p:to>
                                        <p:strVal val="visible"/>
                                      </p:to>
                                    </p:set>
                                    <p:anim calcmode="lin" valueType="num">
                                      <p:cBhvr additive="base">
                                        <p:cTn id="23" dur="1000"/>
                                        <p:tgtEl>
                                          <p:spTgt spid="4233"/>
                                        </p:tgtEl>
                                        <p:attrNameLst>
                                          <p:attrName>ppt_x</p:attrName>
                                        </p:attrNameLst>
                                      </p:cBhvr>
                                      <p:tavLst>
                                        <p:tav tm="0">
                                          <p:val>
                                            <p:strVal val="#ppt_x+1"/>
                                          </p:val>
                                        </p:tav>
                                        <p:tav tm="100000">
                                          <p:val>
                                            <p:strVal val="#ppt_x"/>
                                          </p:val>
                                        </p:tav>
                                      </p:tavLst>
                                    </p:anim>
                                  </p:childTnLst>
                                </p:cTn>
                              </p:par>
                              <p:par>
                                <p:cTn id="24" presetID="10" presetClass="entr" presetSubtype="0" fill="hold" nodeType="withEffect">
                                  <p:stCondLst>
                                    <p:cond delay="0"/>
                                  </p:stCondLst>
                                  <p:childTnLst>
                                    <p:set>
                                      <p:cBhvr>
                                        <p:cTn id="25" dur="1" fill="hold">
                                          <p:stCondLst>
                                            <p:cond delay="0"/>
                                          </p:stCondLst>
                                        </p:cTn>
                                        <p:tgtEl>
                                          <p:spTgt spid="4239"/>
                                        </p:tgtEl>
                                        <p:attrNameLst>
                                          <p:attrName>style.visibility</p:attrName>
                                        </p:attrNameLst>
                                      </p:cBhvr>
                                      <p:to>
                                        <p:strVal val="visible"/>
                                      </p:to>
                                    </p:set>
                                    <p:animEffect transition="in" filter="fade">
                                      <p:cBhvr>
                                        <p:cTn id="26" dur="1000"/>
                                        <p:tgtEl>
                                          <p:spTgt spid="4239"/>
                                        </p:tgtEl>
                                      </p:cBhvr>
                                    </p:animEffect>
                                  </p:childTnLst>
                                </p:cTn>
                              </p:par>
                              <p:par>
                                <p:cTn id="27" presetID="2" presetClass="entr" presetSubtype="8" fill="hold" nodeType="withEffect">
                                  <p:stCondLst>
                                    <p:cond delay="0"/>
                                  </p:stCondLst>
                                  <p:childTnLst>
                                    <p:set>
                                      <p:cBhvr>
                                        <p:cTn id="28" dur="1" fill="hold">
                                          <p:stCondLst>
                                            <p:cond delay="0"/>
                                          </p:stCondLst>
                                        </p:cTn>
                                        <p:tgtEl>
                                          <p:spTgt spid="4227"/>
                                        </p:tgtEl>
                                        <p:attrNameLst>
                                          <p:attrName>style.visibility</p:attrName>
                                        </p:attrNameLst>
                                      </p:cBhvr>
                                      <p:to>
                                        <p:strVal val="visible"/>
                                      </p:to>
                                    </p:set>
                                    <p:anim calcmode="lin" valueType="num">
                                      <p:cBhvr additive="base">
                                        <p:cTn id="29" dur="1000"/>
                                        <p:tgtEl>
                                          <p:spTgt spid="4227"/>
                                        </p:tgtEl>
                                        <p:attrNameLst>
                                          <p:attrName>ppt_x</p:attrName>
                                        </p:attrNameLst>
                                      </p:cBhvr>
                                      <p:tavLst>
                                        <p:tav tm="0">
                                          <p:val>
                                            <p:strVal val="#ppt_x-1"/>
                                          </p:val>
                                        </p:tav>
                                        <p:tav tm="100000">
                                          <p:val>
                                            <p:strVal val="#ppt_x"/>
                                          </p:val>
                                        </p:tav>
                                      </p:tavLst>
                                    </p:anim>
                                  </p:childTnLst>
                                </p:cTn>
                              </p:par>
                              <p:par>
                                <p:cTn id="30" presetID="10" presetClass="entr" presetSubtype="0" fill="hold" nodeType="withEffect">
                                  <p:stCondLst>
                                    <p:cond delay="0"/>
                                  </p:stCondLst>
                                  <p:childTnLst>
                                    <p:set>
                                      <p:cBhvr>
                                        <p:cTn id="31" dur="1" fill="hold">
                                          <p:stCondLst>
                                            <p:cond delay="0"/>
                                          </p:stCondLst>
                                        </p:cTn>
                                        <p:tgtEl>
                                          <p:spTgt spid="4240"/>
                                        </p:tgtEl>
                                        <p:attrNameLst>
                                          <p:attrName>style.visibility</p:attrName>
                                        </p:attrNameLst>
                                      </p:cBhvr>
                                      <p:to>
                                        <p:strVal val="visible"/>
                                      </p:to>
                                    </p:set>
                                    <p:animEffect transition="in" filter="fade">
                                      <p:cBhvr>
                                        <p:cTn id="32" dur="1000"/>
                                        <p:tgtEl>
                                          <p:spTgt spid="4240"/>
                                        </p:tgtEl>
                                      </p:cBhvr>
                                    </p:animEffect>
                                  </p:childTnLst>
                                </p:cTn>
                              </p:par>
                              <p:par>
                                <p:cTn id="33" presetID="10" presetClass="entr" presetSubtype="0" fill="hold" nodeType="withEffect">
                                  <p:stCondLst>
                                    <p:cond delay="0"/>
                                  </p:stCondLst>
                                  <p:childTnLst>
                                    <p:set>
                                      <p:cBhvr>
                                        <p:cTn id="34" dur="1" fill="hold">
                                          <p:stCondLst>
                                            <p:cond delay="0"/>
                                          </p:stCondLst>
                                        </p:cTn>
                                        <p:tgtEl>
                                          <p:spTgt spid="4241"/>
                                        </p:tgtEl>
                                        <p:attrNameLst>
                                          <p:attrName>style.visibility</p:attrName>
                                        </p:attrNameLst>
                                      </p:cBhvr>
                                      <p:to>
                                        <p:strVal val="visible"/>
                                      </p:to>
                                    </p:set>
                                    <p:animEffect transition="in" filter="fade">
                                      <p:cBhvr>
                                        <p:cTn id="35" dur="1000"/>
                                        <p:tgtEl>
                                          <p:spTgt spid="4241"/>
                                        </p:tgtEl>
                                      </p:cBhvr>
                                    </p:animEffect>
                                  </p:childTnLst>
                                </p:cTn>
                              </p:par>
                              <p:par>
                                <p:cTn id="36" presetID="10" presetClass="entr" presetSubtype="0" fill="hold" nodeType="withEffect">
                                  <p:stCondLst>
                                    <p:cond delay="0"/>
                                  </p:stCondLst>
                                  <p:childTnLst>
                                    <p:set>
                                      <p:cBhvr>
                                        <p:cTn id="37" dur="1" fill="hold">
                                          <p:stCondLst>
                                            <p:cond delay="0"/>
                                          </p:stCondLst>
                                        </p:cTn>
                                        <p:tgtEl>
                                          <p:spTgt spid="4242"/>
                                        </p:tgtEl>
                                        <p:attrNameLst>
                                          <p:attrName>style.visibility</p:attrName>
                                        </p:attrNameLst>
                                      </p:cBhvr>
                                      <p:to>
                                        <p:strVal val="visible"/>
                                      </p:to>
                                    </p:set>
                                    <p:animEffect transition="in" filter="fade">
                                      <p:cBhvr>
                                        <p:cTn id="38" dur="1000"/>
                                        <p:tgtEl>
                                          <p:spTgt spid="4242"/>
                                        </p:tgtEl>
                                      </p:cBhvr>
                                    </p:animEffect>
                                  </p:childTnLst>
                                </p:cTn>
                              </p:par>
                              <p:par>
                                <p:cTn id="39" presetID="10" presetClass="entr" presetSubtype="0" fill="hold" nodeType="withEffect">
                                  <p:stCondLst>
                                    <p:cond delay="0"/>
                                  </p:stCondLst>
                                  <p:childTnLst>
                                    <p:set>
                                      <p:cBhvr>
                                        <p:cTn id="40" dur="1" fill="hold">
                                          <p:stCondLst>
                                            <p:cond delay="0"/>
                                          </p:stCondLst>
                                        </p:cTn>
                                        <p:tgtEl>
                                          <p:spTgt spid="4243"/>
                                        </p:tgtEl>
                                        <p:attrNameLst>
                                          <p:attrName>style.visibility</p:attrName>
                                        </p:attrNameLst>
                                      </p:cBhvr>
                                      <p:to>
                                        <p:strVal val="visible"/>
                                      </p:to>
                                    </p:set>
                                    <p:animEffect transition="in" filter="fade">
                                      <p:cBhvr>
                                        <p:cTn id="41" dur="1000"/>
                                        <p:tgtEl>
                                          <p:spTgt spid="4243"/>
                                        </p:tgtEl>
                                      </p:cBhvr>
                                    </p:animEffect>
                                  </p:childTnLst>
                                </p:cTn>
                              </p:par>
                              <p:par>
                                <p:cTn id="42" presetID="10" presetClass="entr" presetSubtype="0" fill="hold" nodeType="withEffect">
                                  <p:stCondLst>
                                    <p:cond delay="0"/>
                                  </p:stCondLst>
                                  <p:childTnLst>
                                    <p:set>
                                      <p:cBhvr>
                                        <p:cTn id="43" dur="1" fill="hold">
                                          <p:stCondLst>
                                            <p:cond delay="0"/>
                                          </p:stCondLst>
                                        </p:cTn>
                                        <p:tgtEl>
                                          <p:spTgt spid="4244"/>
                                        </p:tgtEl>
                                        <p:attrNameLst>
                                          <p:attrName>style.visibility</p:attrName>
                                        </p:attrNameLst>
                                      </p:cBhvr>
                                      <p:to>
                                        <p:strVal val="visible"/>
                                      </p:to>
                                    </p:set>
                                    <p:animEffect transition="in" filter="fade">
                                      <p:cBhvr>
                                        <p:cTn id="44" dur="1000"/>
                                        <p:tgtEl>
                                          <p:spTgt spid="4244"/>
                                        </p:tgtEl>
                                      </p:cBhvr>
                                    </p:animEffect>
                                  </p:childTnLst>
                                </p:cTn>
                              </p:par>
                              <p:par>
                                <p:cTn id="45" presetID="2" presetClass="entr" presetSubtype="8" fill="hold" nodeType="with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1000"/>
                                        <p:tgtEl>
                                          <p:spTgt spid="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80"/>
        <p:cNvGrpSpPr/>
        <p:nvPr/>
      </p:nvGrpSpPr>
      <p:grpSpPr>
        <a:xfrm>
          <a:off x="0" y="0"/>
          <a:ext cx="0" cy="0"/>
          <a:chOff x="0" y="0"/>
          <a:chExt cx="0" cy="0"/>
        </a:xfrm>
      </p:grpSpPr>
      <p:sp>
        <p:nvSpPr>
          <p:cNvPr id="4481" name="Google Shape;4481;p104"/>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EVALUATION </a:t>
            </a:r>
            <a:endParaRPr dirty="0"/>
          </a:p>
        </p:txBody>
      </p:sp>
      <p:sp>
        <p:nvSpPr>
          <p:cNvPr id="4484" name="Google Shape;4484;p104"/>
          <p:cNvSpPr/>
          <p:nvPr/>
        </p:nvSpPr>
        <p:spPr>
          <a:xfrm rot="18938914" flipH="1">
            <a:off x="8114911" y="753619"/>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104"/>
          <p:cNvSpPr/>
          <p:nvPr/>
        </p:nvSpPr>
        <p:spPr>
          <a:xfrm rot="10800000" flipH="1">
            <a:off x="4450273" y="47140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10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10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104">
            <a:hlinkClick r:id="" action="ppaction://noaction"/>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10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10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 name="Google Shape;2774;p64">
            <a:extLst>
              <a:ext uri="{FF2B5EF4-FFF2-40B4-BE49-F238E27FC236}">
                <a16:creationId xmlns:a16="http://schemas.microsoft.com/office/drawing/2014/main" id="{6D611A14-0B2A-EE8A-D933-B512632564B3}"/>
              </a:ext>
            </a:extLst>
          </p:cNvPr>
          <p:cNvCxnSpPr>
            <a:cxnSpLocks/>
          </p:cNvCxnSpPr>
          <p:nvPr/>
        </p:nvCxnSpPr>
        <p:spPr>
          <a:xfrm>
            <a:off x="779536" y="919840"/>
            <a:ext cx="2457440" cy="0"/>
          </a:xfrm>
          <a:prstGeom prst="straightConnector1">
            <a:avLst/>
          </a:prstGeom>
          <a:noFill/>
          <a:ln w="9525" cap="flat" cmpd="sng">
            <a:solidFill>
              <a:schemeClr val="lt1"/>
            </a:solidFill>
            <a:prstDash val="solid"/>
            <a:round/>
            <a:headEnd type="none" w="med" len="med"/>
            <a:tailEnd type="none" w="med" len="med"/>
          </a:ln>
        </p:spPr>
      </p:cxnSp>
      <p:pic>
        <p:nvPicPr>
          <p:cNvPr id="8" name="Picture 7" descr="A screenshot of a computer&#10;&#10;Description automatically generated">
            <a:extLst>
              <a:ext uri="{FF2B5EF4-FFF2-40B4-BE49-F238E27FC236}">
                <a16:creationId xmlns:a16="http://schemas.microsoft.com/office/drawing/2014/main" id="{DF3EB40B-5013-EC38-C6CC-31F7768DE885}"/>
              </a:ext>
            </a:extLst>
          </p:cNvPr>
          <p:cNvPicPr>
            <a:picLocks noChangeAspect="1"/>
          </p:cNvPicPr>
          <p:nvPr/>
        </p:nvPicPr>
        <p:blipFill rotWithShape="1">
          <a:blip r:embed="rId3"/>
          <a:srcRect l="26751" t="20254" r="24763" b="8269"/>
          <a:stretch/>
        </p:blipFill>
        <p:spPr>
          <a:xfrm>
            <a:off x="1144708" y="1491750"/>
            <a:ext cx="3039028" cy="2520000"/>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4B64DB63-529A-1715-D9DA-6186376C2172}"/>
              </a:ext>
            </a:extLst>
          </p:cNvPr>
          <p:cNvPicPr>
            <a:picLocks noChangeAspect="1"/>
          </p:cNvPicPr>
          <p:nvPr/>
        </p:nvPicPr>
        <p:blipFill rotWithShape="1">
          <a:blip r:embed="rId4"/>
          <a:srcRect l="27109" t="15856" r="25057" b="12667"/>
          <a:stretch/>
        </p:blipFill>
        <p:spPr>
          <a:xfrm>
            <a:off x="4728031" y="1491750"/>
            <a:ext cx="2998045" cy="2520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481"/>
                                        </p:tgtEl>
                                        <p:attrNameLst>
                                          <p:attrName>style.visibility</p:attrName>
                                        </p:attrNameLst>
                                      </p:cBhvr>
                                      <p:to>
                                        <p:strVal val="visible"/>
                                      </p:to>
                                    </p:set>
                                    <p:anim calcmode="lin" valueType="num">
                                      <p:cBhvr additive="base">
                                        <p:cTn id="7" dur="1000"/>
                                        <p:tgtEl>
                                          <p:spTgt spid="4481"/>
                                        </p:tgtEl>
                                        <p:attrNameLst>
                                          <p:attrName>ppt_x</p:attrName>
                                        </p:attrNameLst>
                                      </p:cBhvr>
                                      <p:tavLst>
                                        <p:tav tm="0">
                                          <p:val>
                                            <p:strVal val="#ppt_x-1"/>
                                          </p:val>
                                        </p:tav>
                                        <p:tav tm="100000">
                                          <p:val>
                                            <p:strVal val="#ppt_x"/>
                                          </p:val>
                                        </p:tav>
                                      </p:tavLst>
                                    </p:anim>
                                  </p:childTnLst>
                                </p:cTn>
                              </p:par>
                              <p:par>
                                <p:cTn id="8" presetID="23" presetClass="entr" presetSubtype="16" fill="hold" nodeType="withEffect">
                                  <p:stCondLst>
                                    <p:cond delay="0"/>
                                  </p:stCondLst>
                                  <p:childTnLst>
                                    <p:set>
                                      <p:cBhvr>
                                        <p:cTn id="9" dur="1" fill="hold">
                                          <p:stCondLst>
                                            <p:cond delay="0"/>
                                          </p:stCondLst>
                                        </p:cTn>
                                        <p:tgtEl>
                                          <p:spTgt spid="4485"/>
                                        </p:tgtEl>
                                        <p:attrNameLst>
                                          <p:attrName>style.visibility</p:attrName>
                                        </p:attrNameLst>
                                      </p:cBhvr>
                                      <p:to>
                                        <p:strVal val="visible"/>
                                      </p:to>
                                    </p:set>
                                    <p:anim calcmode="lin" valueType="num">
                                      <p:cBhvr additive="base">
                                        <p:cTn id="10" dur="1000"/>
                                        <p:tgtEl>
                                          <p:spTgt spid="4485"/>
                                        </p:tgtEl>
                                        <p:attrNameLst>
                                          <p:attrName>ppt_w</p:attrName>
                                        </p:attrNameLst>
                                      </p:cBhvr>
                                      <p:tavLst>
                                        <p:tav tm="0">
                                          <p:val>
                                            <p:strVal val="0"/>
                                          </p:val>
                                        </p:tav>
                                        <p:tav tm="100000">
                                          <p:val>
                                            <p:strVal val="#ppt_w"/>
                                          </p:val>
                                        </p:tav>
                                      </p:tavLst>
                                    </p:anim>
                                    <p:anim calcmode="lin" valueType="num">
                                      <p:cBhvr additive="base">
                                        <p:cTn id="11" dur="1000"/>
                                        <p:tgtEl>
                                          <p:spTgt spid="4485"/>
                                        </p:tgtEl>
                                        <p:attrNameLst>
                                          <p:attrName>ppt_h</p:attrName>
                                        </p:attrNameLst>
                                      </p:cBhvr>
                                      <p:tavLst>
                                        <p:tav tm="0">
                                          <p:val>
                                            <p:strVal val="0"/>
                                          </p:val>
                                        </p:tav>
                                        <p:tav tm="100000">
                                          <p:val>
                                            <p:strVal val="#ppt_h"/>
                                          </p:val>
                                        </p:tav>
                                      </p:tavLst>
                                    </p:anim>
                                  </p:childTnLst>
                                </p:cTn>
                              </p:par>
                              <p:par>
                                <p:cTn id="12" presetID="8" presetClass="emph" presetSubtype="0" fill="hold" nodeType="withEffect">
                                  <p:stCondLst>
                                    <p:cond delay="0"/>
                                  </p:stCondLst>
                                  <p:childTnLst>
                                    <p:animRot by="-21600000">
                                      <p:cBhvr>
                                        <p:cTn id="13" dur="1000" fill="hold"/>
                                        <p:tgtEl>
                                          <p:spTgt spid="4484"/>
                                        </p:tgtEl>
                                        <p:attrNameLst>
                                          <p:attrName>r</p:attrName>
                                        </p:attrNameLst>
                                      </p:cBhvr>
                                    </p:animRot>
                                  </p:childTnLst>
                                </p:cTn>
                              </p:par>
                              <p:par>
                                <p:cTn id="14" presetID="10" presetClass="entr" presetSubtype="0" fill="hold" nodeType="withEffect">
                                  <p:stCondLst>
                                    <p:cond delay="0"/>
                                  </p:stCondLst>
                                  <p:childTnLst>
                                    <p:set>
                                      <p:cBhvr>
                                        <p:cTn id="15" dur="1" fill="hold">
                                          <p:stCondLst>
                                            <p:cond delay="0"/>
                                          </p:stCondLst>
                                        </p:cTn>
                                        <p:tgtEl>
                                          <p:spTgt spid="4486"/>
                                        </p:tgtEl>
                                        <p:attrNameLst>
                                          <p:attrName>style.visibility</p:attrName>
                                        </p:attrNameLst>
                                      </p:cBhvr>
                                      <p:to>
                                        <p:strVal val="visible"/>
                                      </p:to>
                                    </p:set>
                                    <p:animEffect transition="in" filter="fade">
                                      <p:cBhvr>
                                        <p:cTn id="16" dur="1000"/>
                                        <p:tgtEl>
                                          <p:spTgt spid="4486"/>
                                        </p:tgtEl>
                                      </p:cBhvr>
                                    </p:animEffect>
                                  </p:childTnLst>
                                </p:cTn>
                              </p:par>
                              <p:par>
                                <p:cTn id="17" presetID="10" presetClass="entr" presetSubtype="0" fill="hold" nodeType="withEffect">
                                  <p:stCondLst>
                                    <p:cond delay="0"/>
                                  </p:stCondLst>
                                  <p:childTnLst>
                                    <p:set>
                                      <p:cBhvr>
                                        <p:cTn id="18" dur="1" fill="hold">
                                          <p:stCondLst>
                                            <p:cond delay="0"/>
                                          </p:stCondLst>
                                        </p:cTn>
                                        <p:tgtEl>
                                          <p:spTgt spid="4487"/>
                                        </p:tgtEl>
                                        <p:attrNameLst>
                                          <p:attrName>style.visibility</p:attrName>
                                        </p:attrNameLst>
                                      </p:cBhvr>
                                      <p:to>
                                        <p:strVal val="visible"/>
                                      </p:to>
                                    </p:set>
                                    <p:animEffect transition="in" filter="fade">
                                      <p:cBhvr>
                                        <p:cTn id="19" dur="1000"/>
                                        <p:tgtEl>
                                          <p:spTgt spid="4487"/>
                                        </p:tgtEl>
                                      </p:cBhvr>
                                    </p:animEffect>
                                  </p:childTnLst>
                                </p:cTn>
                              </p:par>
                              <p:par>
                                <p:cTn id="20" presetID="10" presetClass="entr" presetSubtype="0" fill="hold" nodeType="withEffect">
                                  <p:stCondLst>
                                    <p:cond delay="0"/>
                                  </p:stCondLst>
                                  <p:childTnLst>
                                    <p:set>
                                      <p:cBhvr>
                                        <p:cTn id="21" dur="1" fill="hold">
                                          <p:stCondLst>
                                            <p:cond delay="0"/>
                                          </p:stCondLst>
                                        </p:cTn>
                                        <p:tgtEl>
                                          <p:spTgt spid="4488"/>
                                        </p:tgtEl>
                                        <p:attrNameLst>
                                          <p:attrName>style.visibility</p:attrName>
                                        </p:attrNameLst>
                                      </p:cBhvr>
                                      <p:to>
                                        <p:strVal val="visible"/>
                                      </p:to>
                                    </p:set>
                                    <p:animEffect transition="in" filter="fade">
                                      <p:cBhvr>
                                        <p:cTn id="22" dur="1000"/>
                                        <p:tgtEl>
                                          <p:spTgt spid="4488"/>
                                        </p:tgtEl>
                                      </p:cBhvr>
                                    </p:animEffect>
                                  </p:childTnLst>
                                </p:cTn>
                              </p:par>
                              <p:par>
                                <p:cTn id="23" presetID="10" presetClass="entr" presetSubtype="0" fill="hold" nodeType="withEffect">
                                  <p:stCondLst>
                                    <p:cond delay="0"/>
                                  </p:stCondLst>
                                  <p:childTnLst>
                                    <p:set>
                                      <p:cBhvr>
                                        <p:cTn id="24" dur="1" fill="hold">
                                          <p:stCondLst>
                                            <p:cond delay="0"/>
                                          </p:stCondLst>
                                        </p:cTn>
                                        <p:tgtEl>
                                          <p:spTgt spid="4489"/>
                                        </p:tgtEl>
                                        <p:attrNameLst>
                                          <p:attrName>style.visibility</p:attrName>
                                        </p:attrNameLst>
                                      </p:cBhvr>
                                      <p:to>
                                        <p:strVal val="visible"/>
                                      </p:to>
                                    </p:set>
                                    <p:animEffect transition="in" filter="fade">
                                      <p:cBhvr>
                                        <p:cTn id="25" dur="1000"/>
                                        <p:tgtEl>
                                          <p:spTgt spid="4489"/>
                                        </p:tgtEl>
                                      </p:cBhvr>
                                    </p:animEffect>
                                  </p:childTnLst>
                                </p:cTn>
                              </p:par>
                              <p:par>
                                <p:cTn id="26" presetID="10" presetClass="entr" presetSubtype="0" fill="hold" nodeType="withEffect">
                                  <p:stCondLst>
                                    <p:cond delay="0"/>
                                  </p:stCondLst>
                                  <p:childTnLst>
                                    <p:set>
                                      <p:cBhvr>
                                        <p:cTn id="27" dur="1" fill="hold">
                                          <p:stCondLst>
                                            <p:cond delay="0"/>
                                          </p:stCondLst>
                                        </p:cTn>
                                        <p:tgtEl>
                                          <p:spTgt spid="4490"/>
                                        </p:tgtEl>
                                        <p:attrNameLst>
                                          <p:attrName>style.visibility</p:attrName>
                                        </p:attrNameLst>
                                      </p:cBhvr>
                                      <p:to>
                                        <p:strVal val="visible"/>
                                      </p:to>
                                    </p:set>
                                    <p:animEffect transition="in" filter="fade">
                                      <p:cBhvr>
                                        <p:cTn id="28" dur="1000"/>
                                        <p:tgtEl>
                                          <p:spTgt spid="4490"/>
                                        </p:tgtEl>
                                      </p:cBhvr>
                                    </p:animEffect>
                                  </p:childTnLst>
                                </p:cTn>
                              </p:par>
                              <p:par>
                                <p:cTn id="29" presetID="2" presetClass="entr" presetSubtype="8"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1000"/>
                                        <p:tgtEl>
                                          <p:spTgt spid="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80"/>
        <p:cNvGrpSpPr/>
        <p:nvPr/>
      </p:nvGrpSpPr>
      <p:grpSpPr>
        <a:xfrm>
          <a:off x="0" y="0"/>
          <a:ext cx="0" cy="0"/>
          <a:chOff x="0" y="0"/>
          <a:chExt cx="0" cy="0"/>
        </a:xfrm>
      </p:grpSpPr>
      <p:sp>
        <p:nvSpPr>
          <p:cNvPr id="4481" name="Google Shape;4481;p104"/>
          <p:cNvSpPr txBox="1">
            <a:spLocks noGrp="1"/>
          </p:cNvSpPr>
          <p:nvPr>
            <p:ph type="title"/>
          </p:nvPr>
        </p:nvSpPr>
        <p:spPr>
          <a:xfrm>
            <a:off x="715500" y="92973"/>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EVALUATION </a:t>
            </a:r>
            <a:endParaRPr dirty="0"/>
          </a:p>
        </p:txBody>
      </p:sp>
      <p:sp>
        <p:nvSpPr>
          <p:cNvPr id="4485" name="Google Shape;4485;p104"/>
          <p:cNvSpPr/>
          <p:nvPr/>
        </p:nvSpPr>
        <p:spPr>
          <a:xfrm rot="10800000" flipH="1">
            <a:off x="3882596" y="324936"/>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roup 12">
            <a:extLst>
              <a:ext uri="{FF2B5EF4-FFF2-40B4-BE49-F238E27FC236}">
                <a16:creationId xmlns:a16="http://schemas.microsoft.com/office/drawing/2014/main" id="{97839501-141D-334F-FE98-D476EF15DE16}"/>
              </a:ext>
            </a:extLst>
          </p:cNvPr>
          <p:cNvGrpSpPr/>
          <p:nvPr/>
        </p:nvGrpSpPr>
        <p:grpSpPr>
          <a:xfrm>
            <a:off x="7853651" y="4641864"/>
            <a:ext cx="971514" cy="356100"/>
            <a:chOff x="7701251" y="4641864"/>
            <a:chExt cx="971514" cy="356100"/>
          </a:xfrm>
        </p:grpSpPr>
        <p:sp>
          <p:nvSpPr>
            <p:cNvPr id="4486" name="Google Shape;4486;p104"/>
            <p:cNvSpPr/>
            <p:nvPr/>
          </p:nvSpPr>
          <p:spPr>
            <a:xfrm>
              <a:off x="8032820"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104"/>
            <p:cNvSpPr/>
            <p:nvPr/>
          </p:nvSpPr>
          <p:spPr>
            <a:xfrm rot="-5400000">
              <a:off x="809954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roup 11">
              <a:extLst>
                <a:ext uri="{FF2B5EF4-FFF2-40B4-BE49-F238E27FC236}">
                  <a16:creationId xmlns:a16="http://schemas.microsoft.com/office/drawing/2014/main" id="{E7FA2987-B87E-07CB-E954-B9DFB589AB4D}"/>
                </a:ext>
              </a:extLst>
            </p:cNvPr>
            <p:cNvGrpSpPr/>
            <p:nvPr/>
          </p:nvGrpSpPr>
          <p:grpSpPr>
            <a:xfrm>
              <a:off x="7701251" y="4641864"/>
              <a:ext cx="971514" cy="356100"/>
              <a:chOff x="7462717" y="4641864"/>
              <a:chExt cx="971514" cy="356100"/>
            </a:xfrm>
          </p:grpSpPr>
          <p:sp>
            <p:nvSpPr>
              <p:cNvPr id="4488" name="Google Shape;4488;p104">
                <a:hlinkClick r:id="" action="ppaction://noaction"/>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9" name="Google Shape;4489;p10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10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screenshot of a computer&#10;&#10;Description automatically generated">
            <a:extLst>
              <a:ext uri="{FF2B5EF4-FFF2-40B4-BE49-F238E27FC236}">
                <a16:creationId xmlns:a16="http://schemas.microsoft.com/office/drawing/2014/main" id="{080A9899-CE56-179D-DE12-25319D9B82D5}"/>
              </a:ext>
            </a:extLst>
          </p:cNvPr>
          <p:cNvPicPr>
            <a:picLocks noChangeAspect="1"/>
          </p:cNvPicPr>
          <p:nvPr/>
        </p:nvPicPr>
        <p:blipFill rotWithShape="1">
          <a:blip r:embed="rId3"/>
          <a:srcRect l="4167" t="14222" r="14070" b="6815"/>
          <a:stretch/>
        </p:blipFill>
        <p:spPr>
          <a:xfrm>
            <a:off x="861539" y="606435"/>
            <a:ext cx="2816547" cy="2160000"/>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F0B42FBD-EACF-C0F2-267D-269310BFB63D}"/>
              </a:ext>
            </a:extLst>
          </p:cNvPr>
          <p:cNvPicPr>
            <a:picLocks noChangeAspect="1"/>
          </p:cNvPicPr>
          <p:nvPr/>
        </p:nvPicPr>
        <p:blipFill rotWithShape="1">
          <a:blip r:embed="rId4"/>
          <a:srcRect l="10417" t="19685" r="14070" b="8069"/>
          <a:stretch/>
        </p:blipFill>
        <p:spPr>
          <a:xfrm>
            <a:off x="4705888" y="602083"/>
            <a:ext cx="2816547" cy="216000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E0690DC3-DD67-5CC0-C7AD-7AA24080B6A2}"/>
              </a:ext>
            </a:extLst>
          </p:cNvPr>
          <p:cNvPicPr>
            <a:picLocks noChangeAspect="1"/>
          </p:cNvPicPr>
          <p:nvPr/>
        </p:nvPicPr>
        <p:blipFill rotWithShape="1">
          <a:blip r:embed="rId5"/>
          <a:srcRect l="10333" t="18066" r="14070" b="9165"/>
          <a:stretch/>
        </p:blipFill>
        <p:spPr>
          <a:xfrm>
            <a:off x="862857" y="2850593"/>
            <a:ext cx="2815229" cy="216000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3861B587-C7E2-2102-F57C-CA738F5392F8}"/>
              </a:ext>
            </a:extLst>
          </p:cNvPr>
          <p:cNvPicPr>
            <a:picLocks noChangeAspect="1"/>
          </p:cNvPicPr>
          <p:nvPr/>
        </p:nvPicPr>
        <p:blipFill rotWithShape="1">
          <a:blip r:embed="rId6"/>
          <a:srcRect l="11127" t="17716" r="14070" b="10290"/>
          <a:stretch/>
        </p:blipFill>
        <p:spPr>
          <a:xfrm>
            <a:off x="4705888" y="2850593"/>
            <a:ext cx="2834759" cy="2160000"/>
          </a:xfrm>
          <a:prstGeom prst="rect">
            <a:avLst/>
          </a:prstGeom>
        </p:spPr>
      </p:pic>
      <p:cxnSp>
        <p:nvCxnSpPr>
          <p:cNvPr id="3" name="Google Shape;2774;p64">
            <a:extLst>
              <a:ext uri="{FF2B5EF4-FFF2-40B4-BE49-F238E27FC236}">
                <a16:creationId xmlns:a16="http://schemas.microsoft.com/office/drawing/2014/main" id="{4E85307A-8887-7D97-835C-52CFAC098DA5}"/>
              </a:ext>
            </a:extLst>
          </p:cNvPr>
          <p:cNvCxnSpPr>
            <a:cxnSpLocks/>
          </p:cNvCxnSpPr>
          <p:nvPr/>
        </p:nvCxnSpPr>
        <p:spPr>
          <a:xfrm>
            <a:off x="779536" y="522277"/>
            <a:ext cx="2463536" cy="0"/>
          </a:xfrm>
          <a:prstGeom prst="straightConnector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321457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481"/>
                                        </p:tgtEl>
                                        <p:attrNameLst>
                                          <p:attrName>style.visibility</p:attrName>
                                        </p:attrNameLst>
                                      </p:cBhvr>
                                      <p:to>
                                        <p:strVal val="visible"/>
                                      </p:to>
                                    </p:set>
                                    <p:anim calcmode="lin" valueType="num">
                                      <p:cBhvr additive="base">
                                        <p:cTn id="7" dur="1000"/>
                                        <p:tgtEl>
                                          <p:spTgt spid="4481"/>
                                        </p:tgtEl>
                                        <p:attrNameLst>
                                          <p:attrName>ppt_x</p:attrName>
                                        </p:attrNameLst>
                                      </p:cBhvr>
                                      <p:tavLst>
                                        <p:tav tm="0">
                                          <p:val>
                                            <p:strVal val="#ppt_x-1"/>
                                          </p:val>
                                        </p:tav>
                                        <p:tav tm="100000">
                                          <p:val>
                                            <p:strVal val="#ppt_x"/>
                                          </p:val>
                                        </p:tav>
                                      </p:tavLst>
                                    </p:anim>
                                  </p:childTnLst>
                                </p:cTn>
                              </p:par>
                              <p:par>
                                <p:cTn id="8" presetID="23" presetClass="entr" presetSubtype="16" fill="hold" nodeType="withEffect">
                                  <p:stCondLst>
                                    <p:cond delay="0"/>
                                  </p:stCondLst>
                                  <p:childTnLst>
                                    <p:set>
                                      <p:cBhvr>
                                        <p:cTn id="9" dur="1" fill="hold">
                                          <p:stCondLst>
                                            <p:cond delay="0"/>
                                          </p:stCondLst>
                                        </p:cTn>
                                        <p:tgtEl>
                                          <p:spTgt spid="4485"/>
                                        </p:tgtEl>
                                        <p:attrNameLst>
                                          <p:attrName>style.visibility</p:attrName>
                                        </p:attrNameLst>
                                      </p:cBhvr>
                                      <p:to>
                                        <p:strVal val="visible"/>
                                      </p:to>
                                    </p:set>
                                    <p:anim calcmode="lin" valueType="num">
                                      <p:cBhvr additive="base">
                                        <p:cTn id="10" dur="1000"/>
                                        <p:tgtEl>
                                          <p:spTgt spid="4485"/>
                                        </p:tgtEl>
                                        <p:attrNameLst>
                                          <p:attrName>ppt_w</p:attrName>
                                        </p:attrNameLst>
                                      </p:cBhvr>
                                      <p:tavLst>
                                        <p:tav tm="0">
                                          <p:val>
                                            <p:strVal val="0"/>
                                          </p:val>
                                        </p:tav>
                                        <p:tav tm="100000">
                                          <p:val>
                                            <p:strVal val="#ppt_w"/>
                                          </p:val>
                                        </p:tav>
                                      </p:tavLst>
                                    </p:anim>
                                    <p:anim calcmode="lin" valueType="num">
                                      <p:cBhvr additive="base">
                                        <p:cTn id="11" dur="1000"/>
                                        <p:tgtEl>
                                          <p:spTgt spid="4485"/>
                                        </p:tgtEl>
                                        <p:attrNameLst>
                                          <p:attrName>ppt_h</p:attrName>
                                        </p:attrNameLst>
                                      </p:cBhvr>
                                      <p:tavLst>
                                        <p:tav tm="0">
                                          <p:val>
                                            <p:strVal val="0"/>
                                          </p:val>
                                        </p:tav>
                                        <p:tav tm="100000">
                                          <p:val>
                                            <p:strVal val="#ppt_h"/>
                                          </p:val>
                                        </p:tav>
                                      </p:tavLst>
                                    </p:anim>
                                  </p:childTnLst>
                                </p:cTn>
                              </p:par>
                              <p:par>
                                <p:cTn id="12" presetID="2" presetClass="entr" presetSubtype="8"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1000"/>
                                        <p:tgtEl>
                                          <p:spTgt spid="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ata Science Project Proposal X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2118</TotalTime>
  <Words>1066</Words>
  <Application>Microsoft Office PowerPoint</Application>
  <PresentationFormat>On-screen Show (16:9)</PresentationFormat>
  <Paragraphs>63</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Wingdings</vt:lpstr>
      <vt:lpstr>Aldrich</vt:lpstr>
      <vt:lpstr>Anaheim</vt:lpstr>
      <vt:lpstr>Segoe UI</vt:lpstr>
      <vt:lpstr>Cascadia Mono</vt:lpstr>
      <vt:lpstr>Bai Jamjuree</vt:lpstr>
      <vt:lpstr>Data Science Project Proposal XL by Slidesgo</vt:lpstr>
      <vt:lpstr>CAPSTONE PROJECT: HEALTHCARE FRAUD DETECTION</vt:lpstr>
      <vt:lpstr>INTRODUCTION</vt:lpstr>
      <vt:lpstr>PowerPoint Presentation</vt:lpstr>
      <vt:lpstr>DATA PREPARATION</vt:lpstr>
      <vt:lpstr>EDA</vt:lpstr>
      <vt:lpstr>EDA</vt:lpstr>
      <vt:lpstr>SUPERVISED LEARNING</vt:lpstr>
      <vt:lpstr>EVALUATION </vt:lpstr>
      <vt:lpstr>EVALUATION </vt:lpstr>
      <vt:lpstr>PowerPoint Presentation</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HEALTHCARE FRAUD DETECTION</dc:title>
  <dc:creator>Khaii ~</dc:creator>
  <cp:lastModifiedBy>Khaii ~</cp:lastModifiedBy>
  <cp:revision>13</cp:revision>
  <dcterms:modified xsi:type="dcterms:W3CDTF">2023-10-19T11:42:43Z</dcterms:modified>
</cp:coreProperties>
</file>