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urce Code Pr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a3237f5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fa3237f5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fd6e7588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fd6e7588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fa3237f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fa3237f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fa3237f5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fa3237f5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cd68cf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cd68cf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fbe948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fbe948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fbe9482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fbe9482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fbe9482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fbe9482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171fb9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171fb9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171fb9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171fb9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8ac65b5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8ac65b5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171fb9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0171fb9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be9482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be9482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cd68cfc1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cd68cfc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cd68cfc1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cd68cfc1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e290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ee290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ee29082e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ee29082e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ee29082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ee29082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e29082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e29082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ee29082e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ee29082e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ee29082e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ee29082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a3237f5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a3237f5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MNIST Digit Classification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Machine Learning</a:t>
            </a:r>
            <a:endParaRPr sz="4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51625" y="3560625"/>
            <a:ext cx="7801500" cy="11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40"/>
              <a:t>Presented By:</a:t>
            </a:r>
            <a:br>
              <a:rPr lang="en" sz="1640"/>
            </a:br>
            <a:br>
              <a:rPr lang="en" sz="1640"/>
            </a:br>
            <a:r>
              <a:rPr lang="en" sz="1640"/>
              <a:t>Muhammad Salman Akhtar 	398895</a:t>
            </a:r>
            <a:endParaRPr sz="16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40"/>
              <a:t>Muhammad Qaisar  		360662</a:t>
            </a:r>
            <a:endParaRPr sz="16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40"/>
              <a:t>Aizaz Omer 	 			398895</a:t>
            </a:r>
            <a:endParaRPr sz="16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</a:t>
            </a:r>
            <a:r>
              <a:rPr lang="en"/>
              <a:t>wo convolution layers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Kernel size 5x5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Followed by a ReLU activation function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Max-pooling laye</a:t>
            </a:r>
            <a:r>
              <a:rPr lang="en"/>
              <a:t>r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Followed by each covnet layer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K</a:t>
            </a:r>
            <a:r>
              <a:rPr lang="en"/>
              <a:t>ernel size of 2 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Stride of 2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Flatten layer leading to a dense layer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ReLU activation and another dense layer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A softmax activation function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025" y="501100"/>
            <a:ext cx="3141675" cy="42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000" y="1106000"/>
            <a:ext cx="7398496" cy="395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Compilation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Due to multi-class classification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Cross-entropy as our loss function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Softmax function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Used RMSprop optimizer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Learning rate of 0.001 to optimize the model parameters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Enumerate function over the data loader to loop through batches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Input the batch of image tensors into the mode</a:t>
            </a:r>
            <a:endParaRPr sz="1800"/>
          </a:p>
          <a:p>
            <a:pPr indent="-33432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0"/>
              <a:t>Tensor with predictions for that batch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Validation/Evaluation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</a:t>
            </a:r>
            <a:r>
              <a:rPr lang="en"/>
              <a:t>orward propagation steps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Compared the model’s prediction to the actual labels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To estimating the model’s accuracy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Accuracy/loss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Sum of losses for each batch iteration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Lowest </a:t>
            </a:r>
            <a:r>
              <a:rPr lang="en"/>
              <a:t>training </a:t>
            </a:r>
            <a:r>
              <a:rPr lang="en"/>
              <a:t>loss of 0.2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Highest </a:t>
            </a:r>
            <a:r>
              <a:rPr lang="en"/>
              <a:t>training</a:t>
            </a:r>
            <a:r>
              <a:rPr lang="en"/>
              <a:t> accuracy of 0.945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</a:t>
            </a:r>
            <a:r>
              <a:rPr lang="en"/>
              <a:t>ning </a:t>
            </a:r>
            <a:r>
              <a:rPr lang="en"/>
              <a:t>Accuracy &amp; Loss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75" y="1368500"/>
            <a:ext cx="447675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925" y="1297474"/>
            <a:ext cx="4345773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85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501575"/>
            <a:ext cx="34389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Performance on MNIST Dataset: </a:t>
            </a:r>
            <a:r>
              <a:rPr b="1" lang="en"/>
              <a:t>Accuracy: 99.2%</a:t>
            </a:r>
            <a:r>
              <a:rPr lang="en"/>
              <a:t> </a:t>
            </a:r>
            <a:r>
              <a:rPr lang="en"/>
              <a:t>(Confusion Matrix) </a:t>
            </a:r>
            <a:endParaRPr sz="18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250" y="958475"/>
            <a:ext cx="5081744" cy="40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19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435900"/>
            <a:ext cx="38352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Performance on modified test data: </a:t>
            </a:r>
            <a:r>
              <a:rPr b="1" lang="en"/>
              <a:t>Accuracy: 27.3% </a:t>
            </a:r>
            <a:r>
              <a:rPr lang="en"/>
              <a:t>(Confusion Matrix)</a:t>
            </a:r>
            <a:endParaRPr sz="18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900" y="891061"/>
            <a:ext cx="4997100" cy="3968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3151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585925"/>
            <a:ext cx="41568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Performance after training on augmented data: </a:t>
            </a:r>
            <a:r>
              <a:rPr b="1" lang="en"/>
              <a:t>Accuracy: 94.03%</a:t>
            </a:r>
            <a:r>
              <a:rPr lang="en"/>
              <a:t>(Confusion Matrix)</a:t>
            </a:r>
            <a:endParaRPr sz="18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150" y="887875"/>
            <a:ext cx="4929750" cy="404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800"/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Non Modified test Data)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750" y="1249700"/>
            <a:ext cx="4966549" cy="3446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800"/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Modified test Data)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25" y="1106000"/>
            <a:ext cx="4968353" cy="373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MNIST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Model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Results &amp; 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Experimental results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r>
              <a:rPr lang="en" sz="1800"/>
              <a:t>(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Modified test Data &amp; Augmented training data)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350" y="1279025"/>
            <a:ext cx="4876100" cy="3598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Digit </a:t>
            </a:r>
            <a:r>
              <a:rPr lang="en"/>
              <a:t>recognition system</a:t>
            </a:r>
            <a:r>
              <a:rPr lang="en"/>
              <a:t> has been successfully implemented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Dataset used in this research is MNIST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Dataset have ten main </a:t>
            </a:r>
            <a:r>
              <a:rPr lang="en"/>
              <a:t>categories i.e.</a:t>
            </a:r>
            <a:r>
              <a:rPr lang="en"/>
              <a:t> 0, 1, 2, 3, 4, 5, 6, 7, 8 &amp; 9.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Two types of data are used for 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Accuracies achieved are 99.2% on plain input and 94.6% on transformed data.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Image Classification Task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Computer Vision Domain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Applications of Handwritten Digits Classifier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Postal address identification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Automated bank checks processing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en">
                <a:solidFill>
                  <a:srgbClr val="000000"/>
                </a:solidFill>
              </a:rPr>
              <a:t>Breaking of image captchas (malicious use)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425" y="1016850"/>
            <a:ext cx="2747075" cy="20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Traditional Computer Vision Classifiers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Rely on Separate Task Specific Modules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Image pre-processor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Feature extractor (SIFT, SURF, HOG etc)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Classifier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75" y="3069224"/>
            <a:ext cx="7287924" cy="8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Computer Vision with Deep Learning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Introduction of End-to-End Learning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Multi Layer Perceptron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Densely connected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Not suitable for images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Convolutional Neural Networks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LeNet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813" y="1152475"/>
            <a:ext cx="28258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Convolutional Neural Network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Sparsely Connected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Shared Weights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Suitable for Structured Data (Images, Voice)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75" y="2802249"/>
            <a:ext cx="8090124" cy="20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Robust Feature Extractors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Robust Feature Extractor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Translational Equivariance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Geometric Invariance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Scale, Rotation, Affine transformations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Photometric Invariance</a:t>
            </a:r>
            <a:r>
              <a:rPr lang="en"/>
              <a:t>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Brightness, Contrast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00" y="3250200"/>
            <a:ext cx="6459001" cy="18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Convolutional Neural Network Hyperparameters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Kernel Size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Varies Receptive Field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Number of Filters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Width of Network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Increases number of feature maps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Increases diversity in the extracted features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Number of Layers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Encodes information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Earlier layers learn simple features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400"/>
              <a:t>Deeper layers learn more complex shapes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100" y="981025"/>
            <a:ext cx="2012300" cy="37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Modified MNIST (National Institute of Standards and Technology)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Massive collection of computer vision datasets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Built by using two NIST datasets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Binary pictures of handwritten numbers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Digits are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Size-normalized and centered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Handwritten </a:t>
            </a:r>
            <a:r>
              <a:rPr lang="en"/>
              <a:t>digits</a:t>
            </a:r>
            <a:r>
              <a:rPr lang="en"/>
              <a:t> from 250 persons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Half from Census Bureau employee</a:t>
            </a:r>
            <a:r>
              <a:rPr lang="en"/>
              <a:t>s</a:t>
            </a:r>
            <a:endParaRPr/>
          </a:p>
          <a:p>
            <a:pPr indent="-31083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Half from high school students</a:t>
            </a:r>
            <a:endParaRPr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28x28 pixels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409" y="2571750"/>
            <a:ext cx="3028866" cy="2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