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09"/>
  </p:normalViewPr>
  <p:slideViewPr>
    <p:cSldViewPr snapToGrid="0">
      <p:cViewPr varScale="1">
        <p:scale>
          <a:sx n="106" d="100"/>
          <a:sy n="106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D1D13-0498-064D-5FE8-E6ECF9700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79314-AE5D-EE59-6280-D1B8A9E1E3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2D5E5-8A93-8EB5-40BF-80B6925A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25D60-D89B-84DB-678C-B0FE9821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74E5E-539B-1B37-815C-1A7BC6FD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8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9364-E7E4-7CDE-E0A4-643113B98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297F3-7450-EC51-364A-FE18F98730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E40918-FDCE-0F18-1FC3-34B7F5FB1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73D45-CEEA-CD44-8AC6-187CD891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EA3CA-85BA-3A21-C3B2-2976CDCA4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0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AAA411-EF39-7B1C-E65B-2979E54067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8B587-1667-1009-C0B9-200405E50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9A1F-4244-EF87-97EF-FA87441D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26D2-80A7-AD7C-3D84-2120F43B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91D51-284C-ACA7-D4E8-F08FEB98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9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9B948-EF86-90D3-1A27-58AEA783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27A5E-AD8D-5127-6B9E-0800A5753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FA6D-1A75-2E9C-BDF2-AC1A2A679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73ED3-4BAF-43CB-B5A9-5B88FB6C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A4547-D8FD-53AB-E16E-CBB376583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60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56CB-D0ED-009E-DC2C-744637851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71769-30E5-89E4-5D8B-8853163A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C327F-E093-35A0-E11F-8018C8A7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6F7F-6D09-D3A5-8F12-96EB962E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50C5D-EFB8-8356-1388-C2ED3B69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39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8378-2E85-C2B7-6597-58D5CAFF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AEEF5-8840-7CFA-4884-DFB951189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E7A35-045E-D4A3-7CAD-1C1E7C54F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79CEF-3AEB-9EBC-9121-9967228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62BAF1-6222-8439-220B-A4BBFEDB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7306D1-51C0-B8D2-CD07-292CCA54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264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C981E-A6BF-AAFD-A7C5-40ABB7B25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940C8-40CF-8EA9-FF24-EB66586CB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A78BC-EA3B-A639-5D9B-F80B423B4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70A4C-71F1-E7EF-E66A-90200948F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510DF1-9097-BEE2-9D86-668BBDBE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2DB6A7-542D-F03B-9300-DFDEE46E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4253FD-B98B-BD39-9A2B-0CBC893A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19D3C6-0E83-BA9A-D987-4302F627A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312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10F85-797C-7648-3413-144AA0EF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D39D73-C8BA-48CE-B503-D2E744BC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0044A-5036-9DCB-0CC2-D4ADC79EA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CBEC3-32F5-26CF-1138-543950BC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57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36319B-322E-5387-4808-B86B94372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8AD11D-D311-7375-FC35-6F988D1AB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9934-CE12-82B3-079D-E8EE1D687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423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6453-B5E2-85B5-5E60-033551408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985CA-5992-84E1-2B2B-A32F78269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6DAF8-7472-659E-2B24-3E34E4EC1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97416-D9EC-DE8A-63D4-4ADEFCFC6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B4BFF-5E6B-2EDC-EDC0-AED1A5C06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7709E-3D72-23B1-C1A2-E4C67584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6CEF0-D996-FFCC-FFDE-1B71D907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662AEB-DD72-459E-3FBB-012423C2E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10FF3-D1A5-A80B-4071-9803337297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CD3DB-E582-9572-1F49-A273CD70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A2A8-9D80-2817-040C-6C896B62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0E489-86AE-5739-CA44-14EDE3B0E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40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D809E5-810F-04A6-B568-CFF5221F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9D481-2542-0FEB-FE16-4BF376A6A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C723A-6782-939B-713C-D9E18B7BB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B809A-E9A1-EA46-B03C-4720F483BE19}" type="datetimeFigureOut">
              <a:rPr lang="en-US" smtClean="0"/>
              <a:t>8/16/25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D496D-3787-2E38-176D-86F42BE8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8101A-AA99-1EBE-A624-1477651052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827D9-6946-EE49-A7F5-B73DF91C99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1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B53DE5-BC29-4F40-CCCC-6A5F35300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524686"/>
              </p:ext>
            </p:extLst>
          </p:nvPr>
        </p:nvGraphicFramePr>
        <p:xfrm>
          <a:off x="228600" y="1026538"/>
          <a:ext cx="11682663" cy="47742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0556">
                  <a:extLst>
                    <a:ext uri="{9D8B030D-6E8A-4147-A177-3AD203B41FA5}">
                      <a16:colId xmlns:a16="http://schemas.microsoft.com/office/drawing/2014/main" val="3244661055"/>
                    </a:ext>
                  </a:extLst>
                </a:gridCol>
                <a:gridCol w="5358520">
                  <a:extLst>
                    <a:ext uri="{9D8B030D-6E8A-4147-A177-3AD203B41FA5}">
                      <a16:colId xmlns:a16="http://schemas.microsoft.com/office/drawing/2014/main" val="2323676494"/>
                    </a:ext>
                  </a:extLst>
                </a:gridCol>
                <a:gridCol w="5333587">
                  <a:extLst>
                    <a:ext uri="{9D8B030D-6E8A-4147-A177-3AD203B41FA5}">
                      <a16:colId xmlns:a16="http://schemas.microsoft.com/office/drawing/2014/main" val="178976668"/>
                    </a:ext>
                  </a:extLst>
                </a:gridCol>
              </a:tblGrid>
              <a:tr h="38977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dirty="0"/>
                        <a:t>Step</a:t>
                      </a:r>
                      <a:endParaRPr lang="en-US" sz="16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dirty="0"/>
                        <a:t>Known Ligands (</a:t>
                      </a:r>
                      <a:r>
                        <a:rPr lang="en-US" sz="1600" b="1" dirty="0" err="1"/>
                        <a:t>ChEMBL</a:t>
                      </a:r>
                      <a:r>
                        <a:rPr lang="en-US" sz="1600" b="1" dirty="0"/>
                        <a:t>, labeled)</a:t>
                      </a:r>
                      <a:endParaRPr lang="en-US" sz="16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600" b="1" dirty="0"/>
                        <a:t>Unknown Ligands (ZINC, unlabeled)</a:t>
                      </a:r>
                      <a:endParaRPr lang="en-US" sz="1600" dirty="0"/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074125800"/>
                  </a:ext>
                </a:extLst>
              </a:tr>
              <a:tr h="32826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Tut001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Query </a:t>
                      </a:r>
                      <a:r>
                        <a:rPr lang="en-US" sz="1200" b="0" dirty="0" err="1"/>
                        <a:t>ChEMBL</a:t>
                      </a:r>
                      <a:r>
                        <a:rPr lang="en-US" sz="1200" b="0" dirty="0"/>
                        <a:t> for Dengue NS3 protease bioactivity data (IC₅₀, </a:t>
                      </a:r>
                      <a:r>
                        <a:rPr lang="en-US" sz="1200" b="0" dirty="0" err="1"/>
                        <a:t>pIC</a:t>
                      </a:r>
                      <a:r>
                        <a:rPr lang="en-US" sz="1200" b="0" dirty="0"/>
                        <a:t>₅₀).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Not applicable yet — </a:t>
                      </a:r>
                      <a:r>
                        <a:rPr lang="en-US" sz="1200" b="0" dirty="0" err="1"/>
                        <a:t>ChEMBL</a:t>
                      </a:r>
                      <a:r>
                        <a:rPr lang="en-US" sz="1200" b="0" dirty="0"/>
                        <a:t> dataset is used first to build the training set.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239082038"/>
                  </a:ext>
                </a:extLst>
              </a:tr>
              <a:tr h="29023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Tut002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Apply Lipinski’s Rule of Five filters to clean known ligands.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Apply same filters to ZINC compounds later for consistency.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85153903"/>
                  </a:ext>
                </a:extLst>
              </a:tr>
              <a:tr h="37151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Tut003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Remove PAINS, undesirable chemotypes, duplicates.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Apply identical cleaning to ZINC set to avoid false positives.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911690284"/>
                  </a:ext>
                </a:extLst>
              </a:tr>
              <a:tr h="28875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Tut004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Generate molecular fingerprints/descriptors for known ligands.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/>
                        <a:t>Generate same type of features for ZINC molecules.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1365983469"/>
                  </a:ext>
                </a:extLst>
              </a:tr>
              <a:tr h="32485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Tut005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Cluster known ligands to inspect chemical diversity.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Optionally cluster ZINC predictions later to ensure diverse hit selection.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065848993"/>
                  </a:ext>
                </a:extLst>
              </a:tr>
              <a:tr h="3830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Tut006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Find Maximum Common Substructure (MCS) among Dengue NS3 actives.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Analyze MCS of top ZINC hits to understand scaffold similarity.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502413913"/>
                  </a:ext>
                </a:extLst>
              </a:tr>
              <a:tr h="3089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Tut007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Train &amp; validate ML classifier (active/inactive) using known ligands.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Apply the trained model to ZINC ligands → predict their activity vs Dengue NS3.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1059881137"/>
                  </a:ext>
                </a:extLst>
              </a:tr>
              <a:tr h="3792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Tut008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/>
                        <a:t>Prepare Dengue NS3 protease structure for docking (clean, protonate, remove water).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Dock top-predicted ZINC hits into the same NS3 structure.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2929091403"/>
                  </a:ext>
                </a:extLst>
              </a:tr>
              <a:tr h="341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Tut009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/>
                        <a:t>Define the binding site for Dengue NS3 from known ligand crystal structures.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Use same binding site definition for ZINC docking.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975898999"/>
                  </a:ext>
                </a:extLst>
              </a:tr>
              <a:tr h="33645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Tut010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/>
                        <a:t>Run docking on known ligands as benchmark.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Run docking on predicted ZINC hits for comparison.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447102954"/>
                  </a:ext>
                </a:extLst>
              </a:tr>
              <a:tr h="3566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Tut011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Visualize docking poses of known Dengue NS3 inhibitors.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Visualize docking poses of ZINC hits and compare with known actives.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880822869"/>
                  </a:ext>
                </a:extLst>
              </a:tr>
              <a:tr h="3326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Tut012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/>
                        <a:t>Evaluate docking scores &amp; interactions (H-bonds, ionic, hydrophobic contacts).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Evaluate docking scores of ZINC compounds to shortlist the best ones.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3276516836"/>
                  </a:ext>
                </a:extLst>
              </a:tr>
              <a:tr h="32291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1" dirty="0"/>
                        <a:t>Tut013</a:t>
                      </a:r>
                      <a:endParaRPr lang="en-US" sz="1200" dirty="0"/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Create a final hit list from validated known ligands (benchmark set).</a:t>
                      </a:r>
                    </a:p>
                  </a:txBody>
                  <a:tcPr marL="0" marR="33216" marT="16608" marB="1660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200" b="0" dirty="0"/>
                        <a:t>Select novel ZINC candidates for experimental validation.</a:t>
                      </a:r>
                    </a:p>
                  </a:txBody>
                  <a:tcPr marL="0" marR="33216" marT="16608" marB="16608" anchor="ctr"/>
                </a:tc>
                <a:extLst>
                  <a:ext uri="{0D108BD9-81ED-4DB2-BD59-A6C34878D82A}">
                    <a16:rowId xmlns:a16="http://schemas.microsoft.com/office/drawing/2014/main" val="6016708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816D64-F207-94EA-5BC1-5E944FD1A59B}"/>
              </a:ext>
            </a:extLst>
          </p:cNvPr>
          <p:cNvSpPr txBox="1"/>
          <p:nvPr/>
        </p:nvSpPr>
        <p:spPr>
          <a:xfrm>
            <a:off x="689811" y="378295"/>
            <a:ext cx="10704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Side-by-side workflow: Known vs. Unknown Ligands (Dengue NS3)</a:t>
            </a:r>
          </a:p>
        </p:txBody>
      </p:sp>
    </p:spTree>
    <p:extLst>
      <p:ext uri="{BB962C8B-B14F-4D97-AF65-F5344CB8AC3E}">
        <p14:creationId xmlns:p14="http://schemas.microsoft.com/office/powerpoint/2010/main" val="2537971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330</Words>
  <Application>Microsoft Macintosh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Qaiser Fatmi</dc:creator>
  <cp:lastModifiedBy>Qaiser Fatmi</cp:lastModifiedBy>
  <cp:revision>1</cp:revision>
  <dcterms:created xsi:type="dcterms:W3CDTF">2025-08-16T17:20:11Z</dcterms:created>
  <dcterms:modified xsi:type="dcterms:W3CDTF">2025-08-16T17:29:57Z</dcterms:modified>
</cp:coreProperties>
</file>