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8288000" cy="10287000"/>
  <p:notesSz cx="6858000" cy="9144000"/>
  <p:embeddedFontLst>
    <p:embeddedFont>
      <p:font typeface="Burgues Script" panose="020B0604020202020204" charset="0"/>
      <p:regular r:id="rId10"/>
    </p:embeddedFont>
    <p:embeddedFont>
      <p:font typeface="Poppins" panose="020B0502040204020203" pitchFamily="2" charset="0"/>
      <p:regular r:id="rId11"/>
    </p:embeddedFont>
    <p:embeddedFont>
      <p:font typeface="The Seasons Bold" panose="020B0604020202020204" charset="0"/>
      <p:regular r:id="rId1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39" d="100"/>
          <a:sy n="39" d="100"/>
        </p:scale>
        <p:origin x="940" y="5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12/20/2024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12/20/2024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12/20/2024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12/20/2024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9222" r="-9222"/>
            </a:stretch>
          </a:blipFill>
        </p:spPr>
        <p:txBody>
          <a:bodyPr/>
          <a:lstStyle/>
          <a:p>
            <a:endParaRPr lang="en-ID"/>
          </a:p>
        </p:txBody>
      </p:sp>
      <p:grpSp>
        <p:nvGrpSpPr>
          <p:cNvPr id="3" name="Group 3"/>
          <p:cNvGrpSpPr/>
          <p:nvPr/>
        </p:nvGrpSpPr>
        <p:grpSpPr>
          <a:xfrm>
            <a:off x="514350" y="514350"/>
            <a:ext cx="17259300" cy="9258300"/>
            <a:chOff x="0" y="0"/>
            <a:chExt cx="4545659" cy="2438400"/>
          </a:xfrm>
        </p:grpSpPr>
        <p:sp>
          <p:nvSpPr>
            <p:cNvPr id="4" name="Freeform 4"/>
            <p:cNvSpPr/>
            <p:nvPr/>
          </p:nvSpPr>
          <p:spPr>
            <a:xfrm>
              <a:off x="0" y="0"/>
              <a:ext cx="4545659" cy="2438400"/>
            </a:xfrm>
            <a:custGeom>
              <a:avLst/>
              <a:gdLst/>
              <a:ahLst/>
              <a:cxnLst/>
              <a:rect l="l" t="t" r="r" b="b"/>
              <a:pathLst>
                <a:path w="4545659" h="2438400">
                  <a:moveTo>
                    <a:pt x="22877" y="0"/>
                  </a:moveTo>
                  <a:lnTo>
                    <a:pt x="4522782" y="0"/>
                  </a:lnTo>
                  <a:cubicBezTo>
                    <a:pt x="4528850" y="0"/>
                    <a:pt x="4534669" y="2410"/>
                    <a:pt x="4538959" y="6700"/>
                  </a:cubicBezTo>
                  <a:cubicBezTo>
                    <a:pt x="4543249" y="10991"/>
                    <a:pt x="4545659" y="16810"/>
                    <a:pt x="4545659" y="22877"/>
                  </a:cubicBezTo>
                  <a:lnTo>
                    <a:pt x="4545659" y="2415523"/>
                  </a:lnTo>
                  <a:cubicBezTo>
                    <a:pt x="4545659" y="2421591"/>
                    <a:pt x="4543249" y="2427409"/>
                    <a:pt x="4538959" y="2431700"/>
                  </a:cubicBezTo>
                  <a:cubicBezTo>
                    <a:pt x="4534669" y="2435990"/>
                    <a:pt x="4528850" y="2438400"/>
                    <a:pt x="4522782" y="2438400"/>
                  </a:cubicBezTo>
                  <a:lnTo>
                    <a:pt x="22877" y="2438400"/>
                  </a:lnTo>
                  <a:cubicBezTo>
                    <a:pt x="16810" y="2438400"/>
                    <a:pt x="10991" y="2435990"/>
                    <a:pt x="6700" y="2431700"/>
                  </a:cubicBezTo>
                  <a:cubicBezTo>
                    <a:pt x="2410" y="2427409"/>
                    <a:pt x="0" y="2421591"/>
                    <a:pt x="0" y="2415523"/>
                  </a:cubicBezTo>
                  <a:lnTo>
                    <a:pt x="0" y="22877"/>
                  </a:lnTo>
                  <a:cubicBezTo>
                    <a:pt x="0" y="16810"/>
                    <a:pt x="2410" y="10991"/>
                    <a:pt x="6700" y="6700"/>
                  </a:cubicBezTo>
                  <a:cubicBezTo>
                    <a:pt x="10991" y="2410"/>
                    <a:pt x="16810" y="0"/>
                    <a:pt x="22877" y="0"/>
                  </a:cubicBezTo>
                  <a:close/>
                </a:path>
              </a:pathLst>
            </a:custGeom>
            <a:solidFill>
              <a:srgbClr val="B8688F">
                <a:alpha val="60000"/>
              </a:srgbClr>
            </a:solidFill>
          </p:spPr>
          <p:txBody>
            <a:bodyPr/>
            <a:lstStyle/>
            <a:p>
              <a:endParaRPr lang="en-ID"/>
            </a:p>
          </p:txBody>
        </p:sp>
        <p:sp>
          <p:nvSpPr>
            <p:cNvPr id="5" name="TextBox 5"/>
            <p:cNvSpPr txBox="1"/>
            <p:nvPr/>
          </p:nvSpPr>
          <p:spPr>
            <a:xfrm>
              <a:off x="0" y="-66675"/>
              <a:ext cx="4545659" cy="2505075"/>
            </a:xfrm>
            <a:prstGeom prst="rect">
              <a:avLst/>
            </a:prstGeom>
          </p:spPr>
          <p:txBody>
            <a:bodyPr lIns="50800" tIns="50800" rIns="50800" bIns="50800" rtlCol="0" anchor="ctr"/>
            <a:lstStyle/>
            <a:p>
              <a:pPr algn="ctr">
                <a:lnSpc>
                  <a:spcPts val="3625"/>
                </a:lnSpc>
              </a:pPr>
              <a:endParaRPr/>
            </a:p>
          </p:txBody>
        </p:sp>
      </p:grpSp>
      <p:sp>
        <p:nvSpPr>
          <p:cNvPr id="6" name="Freeform 6"/>
          <p:cNvSpPr/>
          <p:nvPr/>
        </p:nvSpPr>
        <p:spPr>
          <a:xfrm>
            <a:off x="1633791" y="1839365"/>
            <a:ext cx="15020417" cy="6499744"/>
          </a:xfrm>
          <a:custGeom>
            <a:avLst/>
            <a:gdLst/>
            <a:ahLst/>
            <a:cxnLst/>
            <a:rect l="l" t="t" r="r" b="b"/>
            <a:pathLst>
              <a:path w="15020417" h="6499744">
                <a:moveTo>
                  <a:pt x="0" y="0"/>
                </a:moveTo>
                <a:lnTo>
                  <a:pt x="15020418" y="0"/>
                </a:lnTo>
                <a:lnTo>
                  <a:pt x="15020418" y="6499744"/>
                </a:lnTo>
                <a:lnTo>
                  <a:pt x="0" y="649974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D"/>
          </a:p>
        </p:txBody>
      </p:sp>
      <p:sp>
        <p:nvSpPr>
          <p:cNvPr id="7" name="TextBox 7"/>
          <p:cNvSpPr txBox="1"/>
          <p:nvPr/>
        </p:nvSpPr>
        <p:spPr>
          <a:xfrm>
            <a:off x="4187689" y="8591169"/>
            <a:ext cx="9912621" cy="577215"/>
          </a:xfrm>
          <a:prstGeom prst="rect">
            <a:avLst/>
          </a:prstGeom>
        </p:spPr>
        <p:txBody>
          <a:bodyPr lIns="0" tIns="0" rIns="0" bIns="0" rtlCol="0" anchor="t">
            <a:spAutoFit/>
          </a:bodyPr>
          <a:lstStyle/>
          <a:p>
            <a:pPr algn="ctr">
              <a:lnSpc>
                <a:spcPts val="4080"/>
              </a:lnSpc>
            </a:pPr>
            <a:r>
              <a:rPr lang="en-US" sz="4000" spc="-256">
                <a:solidFill>
                  <a:srgbClr val="FFFFFF"/>
                </a:solidFill>
                <a:latin typeface="Poppins"/>
                <a:ea typeface="Poppins"/>
                <a:cs typeface="Poppins"/>
                <a:sym typeface="Poppins"/>
              </a:rPr>
              <a:t>Qaisya Aulia Maharani - 1242002050</a:t>
            </a:r>
          </a:p>
        </p:txBody>
      </p:sp>
      <p:sp>
        <p:nvSpPr>
          <p:cNvPr id="8" name="TextBox 8"/>
          <p:cNvSpPr txBox="1"/>
          <p:nvPr/>
        </p:nvSpPr>
        <p:spPr>
          <a:xfrm>
            <a:off x="1758623" y="4837518"/>
            <a:ext cx="14770754" cy="2516132"/>
          </a:xfrm>
          <a:prstGeom prst="rect">
            <a:avLst/>
          </a:prstGeom>
        </p:spPr>
        <p:txBody>
          <a:bodyPr lIns="0" tIns="0" rIns="0" bIns="0" rtlCol="0" anchor="t">
            <a:spAutoFit/>
          </a:bodyPr>
          <a:lstStyle/>
          <a:p>
            <a:pPr algn="ctr">
              <a:lnSpc>
                <a:spcPts val="9443"/>
              </a:lnSpc>
            </a:pPr>
            <a:r>
              <a:rPr lang="en-US" sz="10046" b="1">
                <a:solidFill>
                  <a:srgbClr val="FFFFFF"/>
                </a:solidFill>
                <a:latin typeface="The Seasons Bold"/>
                <a:ea typeface="The Seasons Bold"/>
                <a:cs typeface="The Seasons Bold"/>
                <a:sym typeface="The Seasons Bold"/>
              </a:rPr>
              <a:t>PELANGGAN WHOLESALE</a:t>
            </a:r>
          </a:p>
        </p:txBody>
      </p:sp>
      <p:sp>
        <p:nvSpPr>
          <p:cNvPr id="9" name="TextBox 9"/>
          <p:cNvSpPr txBox="1"/>
          <p:nvPr/>
        </p:nvSpPr>
        <p:spPr>
          <a:xfrm>
            <a:off x="2821792" y="2697533"/>
            <a:ext cx="12644417" cy="1892335"/>
          </a:xfrm>
          <a:prstGeom prst="rect">
            <a:avLst/>
          </a:prstGeom>
        </p:spPr>
        <p:txBody>
          <a:bodyPr lIns="0" tIns="0" rIns="0" bIns="0" rtlCol="0" anchor="t">
            <a:spAutoFit/>
          </a:bodyPr>
          <a:lstStyle/>
          <a:p>
            <a:pPr algn="ctr">
              <a:lnSpc>
                <a:spcPts val="14907"/>
              </a:lnSpc>
            </a:pPr>
            <a:r>
              <a:rPr lang="en-US" sz="12527">
                <a:solidFill>
                  <a:srgbClr val="FFFFFF"/>
                </a:solidFill>
                <a:latin typeface="Burgues Script"/>
                <a:ea typeface="Burgues Script"/>
                <a:cs typeface="Burgues Script"/>
                <a:sym typeface="Burgues Script"/>
              </a:rPr>
              <a:t>analisis pengeluaran</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9222" r="-9222"/>
            </a:stretch>
          </a:blipFill>
        </p:spPr>
        <p:txBody>
          <a:bodyPr/>
          <a:lstStyle/>
          <a:p>
            <a:endParaRPr lang="en-ID"/>
          </a:p>
        </p:txBody>
      </p:sp>
      <p:grpSp>
        <p:nvGrpSpPr>
          <p:cNvPr id="3" name="Group 3"/>
          <p:cNvGrpSpPr/>
          <p:nvPr/>
        </p:nvGrpSpPr>
        <p:grpSpPr>
          <a:xfrm>
            <a:off x="514350" y="514350"/>
            <a:ext cx="17259300" cy="9258300"/>
            <a:chOff x="0" y="0"/>
            <a:chExt cx="4545659" cy="2438400"/>
          </a:xfrm>
        </p:grpSpPr>
        <p:sp>
          <p:nvSpPr>
            <p:cNvPr id="4" name="Freeform 4"/>
            <p:cNvSpPr/>
            <p:nvPr/>
          </p:nvSpPr>
          <p:spPr>
            <a:xfrm>
              <a:off x="0" y="0"/>
              <a:ext cx="4545659" cy="2438400"/>
            </a:xfrm>
            <a:custGeom>
              <a:avLst/>
              <a:gdLst/>
              <a:ahLst/>
              <a:cxnLst/>
              <a:rect l="l" t="t" r="r" b="b"/>
              <a:pathLst>
                <a:path w="4545659" h="2438400">
                  <a:moveTo>
                    <a:pt x="22877" y="0"/>
                  </a:moveTo>
                  <a:lnTo>
                    <a:pt x="4522782" y="0"/>
                  </a:lnTo>
                  <a:cubicBezTo>
                    <a:pt x="4528850" y="0"/>
                    <a:pt x="4534669" y="2410"/>
                    <a:pt x="4538959" y="6700"/>
                  </a:cubicBezTo>
                  <a:cubicBezTo>
                    <a:pt x="4543249" y="10991"/>
                    <a:pt x="4545659" y="16810"/>
                    <a:pt x="4545659" y="22877"/>
                  </a:cubicBezTo>
                  <a:lnTo>
                    <a:pt x="4545659" y="2415523"/>
                  </a:lnTo>
                  <a:cubicBezTo>
                    <a:pt x="4545659" y="2421591"/>
                    <a:pt x="4543249" y="2427409"/>
                    <a:pt x="4538959" y="2431700"/>
                  </a:cubicBezTo>
                  <a:cubicBezTo>
                    <a:pt x="4534669" y="2435990"/>
                    <a:pt x="4528850" y="2438400"/>
                    <a:pt x="4522782" y="2438400"/>
                  </a:cubicBezTo>
                  <a:lnTo>
                    <a:pt x="22877" y="2438400"/>
                  </a:lnTo>
                  <a:cubicBezTo>
                    <a:pt x="16810" y="2438400"/>
                    <a:pt x="10991" y="2435990"/>
                    <a:pt x="6700" y="2431700"/>
                  </a:cubicBezTo>
                  <a:cubicBezTo>
                    <a:pt x="2410" y="2427409"/>
                    <a:pt x="0" y="2421591"/>
                    <a:pt x="0" y="2415523"/>
                  </a:cubicBezTo>
                  <a:lnTo>
                    <a:pt x="0" y="22877"/>
                  </a:lnTo>
                  <a:cubicBezTo>
                    <a:pt x="0" y="16810"/>
                    <a:pt x="2410" y="10991"/>
                    <a:pt x="6700" y="6700"/>
                  </a:cubicBezTo>
                  <a:cubicBezTo>
                    <a:pt x="10991" y="2410"/>
                    <a:pt x="16810" y="0"/>
                    <a:pt x="22877" y="0"/>
                  </a:cubicBezTo>
                  <a:close/>
                </a:path>
              </a:pathLst>
            </a:custGeom>
            <a:solidFill>
              <a:srgbClr val="B8688F">
                <a:alpha val="60000"/>
              </a:srgbClr>
            </a:solidFill>
          </p:spPr>
          <p:txBody>
            <a:bodyPr/>
            <a:lstStyle/>
            <a:p>
              <a:endParaRPr lang="en-ID"/>
            </a:p>
          </p:txBody>
        </p:sp>
        <p:sp>
          <p:nvSpPr>
            <p:cNvPr id="5" name="TextBox 5"/>
            <p:cNvSpPr txBox="1"/>
            <p:nvPr/>
          </p:nvSpPr>
          <p:spPr>
            <a:xfrm>
              <a:off x="0" y="-66675"/>
              <a:ext cx="4545659" cy="2505075"/>
            </a:xfrm>
            <a:prstGeom prst="rect">
              <a:avLst/>
            </a:prstGeom>
          </p:spPr>
          <p:txBody>
            <a:bodyPr lIns="50800" tIns="50800" rIns="50800" bIns="50800" rtlCol="0" anchor="ctr"/>
            <a:lstStyle/>
            <a:p>
              <a:pPr algn="ctr">
                <a:lnSpc>
                  <a:spcPts val="3625"/>
                </a:lnSpc>
              </a:pPr>
              <a:endParaRPr/>
            </a:p>
          </p:txBody>
        </p:sp>
      </p:grpSp>
      <p:sp>
        <p:nvSpPr>
          <p:cNvPr id="6" name="TextBox 6"/>
          <p:cNvSpPr txBox="1"/>
          <p:nvPr/>
        </p:nvSpPr>
        <p:spPr>
          <a:xfrm rot="19756">
            <a:off x="4048878" y="1684650"/>
            <a:ext cx="10190298" cy="1648615"/>
          </a:xfrm>
          <a:prstGeom prst="rect">
            <a:avLst/>
          </a:prstGeom>
        </p:spPr>
        <p:txBody>
          <a:bodyPr lIns="0" tIns="0" rIns="0" bIns="0" rtlCol="0" anchor="t">
            <a:spAutoFit/>
          </a:bodyPr>
          <a:lstStyle/>
          <a:p>
            <a:pPr algn="ctr">
              <a:lnSpc>
                <a:spcPts val="12639"/>
              </a:lnSpc>
            </a:pPr>
            <a:r>
              <a:rPr lang="en-US" sz="10621" b="1" spc="276">
                <a:solidFill>
                  <a:srgbClr val="FFFFFF"/>
                </a:solidFill>
                <a:latin typeface="The Seasons Bold"/>
                <a:ea typeface="The Seasons Bold"/>
                <a:cs typeface="The Seasons Bold"/>
                <a:sym typeface="The Seasons Bold"/>
              </a:rPr>
              <a:t>TUJUAN</a:t>
            </a:r>
          </a:p>
        </p:txBody>
      </p:sp>
      <p:sp>
        <p:nvSpPr>
          <p:cNvPr id="7" name="TextBox 7"/>
          <p:cNvSpPr txBox="1"/>
          <p:nvPr/>
        </p:nvSpPr>
        <p:spPr>
          <a:xfrm rot="19756">
            <a:off x="2192628" y="3733360"/>
            <a:ext cx="13903399" cy="4685302"/>
          </a:xfrm>
          <a:prstGeom prst="rect">
            <a:avLst/>
          </a:prstGeom>
        </p:spPr>
        <p:txBody>
          <a:bodyPr lIns="0" tIns="0" rIns="0" bIns="0" rtlCol="0" anchor="t">
            <a:spAutoFit/>
          </a:bodyPr>
          <a:lstStyle/>
          <a:p>
            <a:pPr algn="l">
              <a:lnSpc>
                <a:spcPts val="5305"/>
              </a:lnSpc>
              <a:spcBef>
                <a:spcPct val="0"/>
              </a:spcBef>
            </a:pPr>
            <a:r>
              <a:rPr lang="en-US" sz="3789">
                <a:solidFill>
                  <a:srgbClr val="FFFFFF"/>
                </a:solidFill>
                <a:latin typeface="Poppins"/>
                <a:ea typeface="Poppins"/>
                <a:cs typeface="Poppins"/>
                <a:sym typeface="Poppins"/>
              </a:rPr>
              <a:t>Tujuan dari analisis ini adalah menampilkan sebuah analisis mengenai pengeluaran pelanggan wholesale yang berfokus pada identifikasi sebuah tren dan peluang dalam meningkatkan penjualan. Selain itu, ppt ini akan mengidentifikasi potensi pasar, segmentasi pasar, penentuan strategi penjualan, serta mengevaluasi kinerja regional.</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9222" r="-9222"/>
            </a:stretch>
          </a:blipFill>
        </p:spPr>
        <p:txBody>
          <a:bodyPr/>
          <a:lstStyle/>
          <a:p>
            <a:endParaRPr lang="en-ID"/>
          </a:p>
        </p:txBody>
      </p:sp>
      <p:grpSp>
        <p:nvGrpSpPr>
          <p:cNvPr id="3" name="Group 3"/>
          <p:cNvGrpSpPr/>
          <p:nvPr/>
        </p:nvGrpSpPr>
        <p:grpSpPr>
          <a:xfrm>
            <a:off x="514350" y="514350"/>
            <a:ext cx="17259300" cy="9258300"/>
            <a:chOff x="0" y="0"/>
            <a:chExt cx="4545659" cy="2438400"/>
          </a:xfrm>
        </p:grpSpPr>
        <p:sp>
          <p:nvSpPr>
            <p:cNvPr id="4" name="Freeform 4"/>
            <p:cNvSpPr/>
            <p:nvPr/>
          </p:nvSpPr>
          <p:spPr>
            <a:xfrm>
              <a:off x="0" y="0"/>
              <a:ext cx="4545659" cy="2438400"/>
            </a:xfrm>
            <a:custGeom>
              <a:avLst/>
              <a:gdLst/>
              <a:ahLst/>
              <a:cxnLst/>
              <a:rect l="l" t="t" r="r" b="b"/>
              <a:pathLst>
                <a:path w="4545659" h="2438400">
                  <a:moveTo>
                    <a:pt x="22877" y="0"/>
                  </a:moveTo>
                  <a:lnTo>
                    <a:pt x="4522782" y="0"/>
                  </a:lnTo>
                  <a:cubicBezTo>
                    <a:pt x="4528850" y="0"/>
                    <a:pt x="4534669" y="2410"/>
                    <a:pt x="4538959" y="6700"/>
                  </a:cubicBezTo>
                  <a:cubicBezTo>
                    <a:pt x="4543249" y="10991"/>
                    <a:pt x="4545659" y="16810"/>
                    <a:pt x="4545659" y="22877"/>
                  </a:cubicBezTo>
                  <a:lnTo>
                    <a:pt x="4545659" y="2415523"/>
                  </a:lnTo>
                  <a:cubicBezTo>
                    <a:pt x="4545659" y="2421591"/>
                    <a:pt x="4543249" y="2427409"/>
                    <a:pt x="4538959" y="2431700"/>
                  </a:cubicBezTo>
                  <a:cubicBezTo>
                    <a:pt x="4534669" y="2435990"/>
                    <a:pt x="4528850" y="2438400"/>
                    <a:pt x="4522782" y="2438400"/>
                  </a:cubicBezTo>
                  <a:lnTo>
                    <a:pt x="22877" y="2438400"/>
                  </a:lnTo>
                  <a:cubicBezTo>
                    <a:pt x="16810" y="2438400"/>
                    <a:pt x="10991" y="2435990"/>
                    <a:pt x="6700" y="2431700"/>
                  </a:cubicBezTo>
                  <a:cubicBezTo>
                    <a:pt x="2410" y="2427409"/>
                    <a:pt x="0" y="2421591"/>
                    <a:pt x="0" y="2415523"/>
                  </a:cubicBezTo>
                  <a:lnTo>
                    <a:pt x="0" y="22877"/>
                  </a:lnTo>
                  <a:cubicBezTo>
                    <a:pt x="0" y="16810"/>
                    <a:pt x="2410" y="10991"/>
                    <a:pt x="6700" y="6700"/>
                  </a:cubicBezTo>
                  <a:cubicBezTo>
                    <a:pt x="10991" y="2410"/>
                    <a:pt x="16810" y="0"/>
                    <a:pt x="22877" y="0"/>
                  </a:cubicBezTo>
                  <a:close/>
                </a:path>
              </a:pathLst>
            </a:custGeom>
            <a:solidFill>
              <a:srgbClr val="B8688F">
                <a:alpha val="60000"/>
              </a:srgbClr>
            </a:solidFill>
          </p:spPr>
          <p:txBody>
            <a:bodyPr/>
            <a:lstStyle/>
            <a:p>
              <a:endParaRPr lang="en-ID"/>
            </a:p>
          </p:txBody>
        </p:sp>
        <p:sp>
          <p:nvSpPr>
            <p:cNvPr id="5" name="TextBox 5"/>
            <p:cNvSpPr txBox="1"/>
            <p:nvPr/>
          </p:nvSpPr>
          <p:spPr>
            <a:xfrm>
              <a:off x="0" y="-66675"/>
              <a:ext cx="4545659" cy="2505075"/>
            </a:xfrm>
            <a:prstGeom prst="rect">
              <a:avLst/>
            </a:prstGeom>
          </p:spPr>
          <p:txBody>
            <a:bodyPr lIns="50800" tIns="50800" rIns="50800" bIns="50800" rtlCol="0" anchor="ctr"/>
            <a:lstStyle/>
            <a:p>
              <a:pPr algn="ctr">
                <a:lnSpc>
                  <a:spcPts val="3625"/>
                </a:lnSpc>
              </a:pPr>
              <a:endParaRPr/>
            </a:p>
          </p:txBody>
        </p:sp>
      </p:grpSp>
      <p:sp>
        <p:nvSpPr>
          <p:cNvPr id="6" name="TextBox 6"/>
          <p:cNvSpPr txBox="1"/>
          <p:nvPr/>
        </p:nvSpPr>
        <p:spPr>
          <a:xfrm>
            <a:off x="5722033" y="1085850"/>
            <a:ext cx="6843935" cy="1242262"/>
          </a:xfrm>
          <a:prstGeom prst="rect">
            <a:avLst/>
          </a:prstGeom>
        </p:spPr>
        <p:txBody>
          <a:bodyPr lIns="0" tIns="0" rIns="0" bIns="0" rtlCol="0" anchor="t">
            <a:spAutoFit/>
          </a:bodyPr>
          <a:lstStyle/>
          <a:p>
            <a:pPr algn="ctr">
              <a:lnSpc>
                <a:spcPts val="9336"/>
              </a:lnSpc>
            </a:pPr>
            <a:r>
              <a:rPr lang="en-US" sz="8411" b="1" spc="555">
                <a:solidFill>
                  <a:srgbClr val="FFFFFF"/>
                </a:solidFill>
                <a:latin typeface="The Seasons Bold"/>
                <a:ea typeface="The Seasons Bold"/>
                <a:cs typeface="The Seasons Bold"/>
                <a:sym typeface="The Seasons Bold"/>
              </a:rPr>
              <a:t>Data Awal</a:t>
            </a:r>
          </a:p>
        </p:txBody>
      </p:sp>
      <p:sp>
        <p:nvSpPr>
          <p:cNvPr id="7" name="TextBox 7"/>
          <p:cNvSpPr txBox="1"/>
          <p:nvPr/>
        </p:nvSpPr>
        <p:spPr>
          <a:xfrm>
            <a:off x="1966627" y="6252431"/>
            <a:ext cx="6587959" cy="668680"/>
          </a:xfrm>
          <a:prstGeom prst="rect">
            <a:avLst/>
          </a:prstGeom>
        </p:spPr>
        <p:txBody>
          <a:bodyPr lIns="0" tIns="0" rIns="0" bIns="0" rtlCol="0" anchor="t">
            <a:spAutoFit/>
          </a:bodyPr>
          <a:lstStyle/>
          <a:p>
            <a:pPr algn="ctr">
              <a:lnSpc>
                <a:spcPts val="5143"/>
              </a:lnSpc>
            </a:pPr>
            <a:r>
              <a:rPr lang="en-US" sz="3674">
                <a:solidFill>
                  <a:srgbClr val="FFFFFF"/>
                </a:solidFill>
                <a:latin typeface="Poppins"/>
                <a:ea typeface="Poppins"/>
                <a:cs typeface="Poppins"/>
                <a:sym typeface="Poppins"/>
              </a:rPr>
              <a:t>Saluran Distribusi </a:t>
            </a:r>
          </a:p>
        </p:txBody>
      </p:sp>
      <p:sp>
        <p:nvSpPr>
          <p:cNvPr id="8" name="TextBox 8"/>
          <p:cNvSpPr txBox="1"/>
          <p:nvPr/>
        </p:nvSpPr>
        <p:spPr>
          <a:xfrm>
            <a:off x="1658342" y="7212106"/>
            <a:ext cx="7204530" cy="1501814"/>
          </a:xfrm>
          <a:prstGeom prst="rect">
            <a:avLst/>
          </a:prstGeom>
        </p:spPr>
        <p:txBody>
          <a:bodyPr lIns="0" tIns="0" rIns="0" bIns="0" rtlCol="0" anchor="t">
            <a:spAutoFit/>
          </a:bodyPr>
          <a:lstStyle/>
          <a:p>
            <a:pPr algn="ctr">
              <a:lnSpc>
                <a:spcPts val="3930"/>
              </a:lnSpc>
            </a:pPr>
            <a:r>
              <a:rPr lang="en-US" sz="2807">
                <a:solidFill>
                  <a:srgbClr val="FFFFFF"/>
                </a:solidFill>
                <a:latin typeface="Poppins"/>
                <a:ea typeface="Poppins"/>
                <a:cs typeface="Poppins"/>
                <a:sym typeface="Poppins"/>
              </a:rPr>
              <a:t>Pelanggan Wholesale tersebut mencakup dua sektor, yaitu Horeca (Hotel, Restoran, Cafe) dan Retail.</a:t>
            </a:r>
          </a:p>
        </p:txBody>
      </p:sp>
      <p:sp>
        <p:nvSpPr>
          <p:cNvPr id="9" name="TextBox 9"/>
          <p:cNvSpPr txBox="1"/>
          <p:nvPr/>
        </p:nvSpPr>
        <p:spPr>
          <a:xfrm>
            <a:off x="10175391" y="6252431"/>
            <a:ext cx="7889353" cy="668680"/>
          </a:xfrm>
          <a:prstGeom prst="rect">
            <a:avLst/>
          </a:prstGeom>
        </p:spPr>
        <p:txBody>
          <a:bodyPr lIns="0" tIns="0" rIns="0" bIns="0" rtlCol="0" anchor="t">
            <a:spAutoFit/>
          </a:bodyPr>
          <a:lstStyle/>
          <a:p>
            <a:pPr algn="ctr">
              <a:lnSpc>
                <a:spcPts val="5143"/>
              </a:lnSpc>
            </a:pPr>
            <a:r>
              <a:rPr lang="en-US" sz="3674">
                <a:solidFill>
                  <a:srgbClr val="FFFFFF"/>
                </a:solidFill>
                <a:latin typeface="Poppins"/>
                <a:ea typeface="Poppins"/>
                <a:cs typeface="Poppins"/>
                <a:sym typeface="Poppins"/>
              </a:rPr>
              <a:t>Rata-rata pengeluaran</a:t>
            </a:r>
          </a:p>
        </p:txBody>
      </p:sp>
      <p:sp>
        <p:nvSpPr>
          <p:cNvPr id="10" name="TextBox 10"/>
          <p:cNvSpPr txBox="1"/>
          <p:nvPr/>
        </p:nvSpPr>
        <p:spPr>
          <a:xfrm>
            <a:off x="10980835" y="7221631"/>
            <a:ext cx="6278465" cy="1742334"/>
          </a:xfrm>
          <a:prstGeom prst="rect">
            <a:avLst/>
          </a:prstGeom>
        </p:spPr>
        <p:txBody>
          <a:bodyPr lIns="0" tIns="0" rIns="0" bIns="0" rtlCol="0" anchor="t">
            <a:spAutoFit/>
          </a:bodyPr>
          <a:lstStyle/>
          <a:p>
            <a:pPr algn="ctr">
              <a:lnSpc>
                <a:spcPts val="3424"/>
              </a:lnSpc>
            </a:pPr>
            <a:r>
              <a:rPr lang="en-US" sz="2446">
                <a:solidFill>
                  <a:srgbClr val="FFFFFF"/>
                </a:solidFill>
                <a:latin typeface="Poppins"/>
                <a:ea typeface="Poppins"/>
                <a:cs typeface="Poppins"/>
                <a:sym typeface="Poppins"/>
              </a:rPr>
              <a:t>Rata - rata pengeluaran dari sektor Horeca adalah Rp. 5.000.000 per bulan, sedangkan untuk sektor Retail adalah Rp. 1.500.000 per bulan.</a:t>
            </a:r>
          </a:p>
        </p:txBody>
      </p:sp>
      <p:sp>
        <p:nvSpPr>
          <p:cNvPr id="11" name="TextBox 11"/>
          <p:cNvSpPr txBox="1"/>
          <p:nvPr/>
        </p:nvSpPr>
        <p:spPr>
          <a:xfrm>
            <a:off x="3222057" y="2874175"/>
            <a:ext cx="11843885" cy="2860768"/>
          </a:xfrm>
          <a:prstGeom prst="rect">
            <a:avLst/>
          </a:prstGeom>
        </p:spPr>
        <p:txBody>
          <a:bodyPr lIns="0" tIns="0" rIns="0" bIns="0" rtlCol="0" anchor="t">
            <a:spAutoFit/>
          </a:bodyPr>
          <a:lstStyle/>
          <a:p>
            <a:pPr algn="just">
              <a:lnSpc>
                <a:spcPts val="4544"/>
              </a:lnSpc>
            </a:pPr>
            <a:r>
              <a:rPr lang="en-US" sz="3246">
                <a:solidFill>
                  <a:srgbClr val="FFFFFF"/>
                </a:solidFill>
                <a:latin typeface="Poppins"/>
                <a:ea typeface="Poppins"/>
                <a:cs typeface="Poppins"/>
                <a:sym typeface="Poppins"/>
              </a:rPr>
              <a:t>Pada Dataset ini, terdiri dari 440 data yang mencakup informasi mengenai wilayah(Region), Saluran Distribusi(Channel) dan pengeluaran pada enam kategori produk berbeda, antara lain Fresh, Milk, Grocery, Frozen, Detergents_Paper, dan Delicassen. </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9222" r="-9222"/>
            </a:stretch>
          </a:blipFill>
        </p:spPr>
        <p:txBody>
          <a:bodyPr/>
          <a:lstStyle/>
          <a:p>
            <a:endParaRPr lang="en-ID"/>
          </a:p>
        </p:txBody>
      </p:sp>
      <p:grpSp>
        <p:nvGrpSpPr>
          <p:cNvPr id="3" name="Group 3"/>
          <p:cNvGrpSpPr/>
          <p:nvPr/>
        </p:nvGrpSpPr>
        <p:grpSpPr>
          <a:xfrm>
            <a:off x="514350" y="514350"/>
            <a:ext cx="17259300" cy="9258300"/>
            <a:chOff x="0" y="0"/>
            <a:chExt cx="4545659" cy="2438400"/>
          </a:xfrm>
        </p:grpSpPr>
        <p:sp>
          <p:nvSpPr>
            <p:cNvPr id="4" name="Freeform 4"/>
            <p:cNvSpPr/>
            <p:nvPr/>
          </p:nvSpPr>
          <p:spPr>
            <a:xfrm>
              <a:off x="0" y="0"/>
              <a:ext cx="4545659" cy="2438400"/>
            </a:xfrm>
            <a:custGeom>
              <a:avLst/>
              <a:gdLst/>
              <a:ahLst/>
              <a:cxnLst/>
              <a:rect l="l" t="t" r="r" b="b"/>
              <a:pathLst>
                <a:path w="4545659" h="2438400">
                  <a:moveTo>
                    <a:pt x="22877" y="0"/>
                  </a:moveTo>
                  <a:lnTo>
                    <a:pt x="4522782" y="0"/>
                  </a:lnTo>
                  <a:cubicBezTo>
                    <a:pt x="4528850" y="0"/>
                    <a:pt x="4534669" y="2410"/>
                    <a:pt x="4538959" y="6700"/>
                  </a:cubicBezTo>
                  <a:cubicBezTo>
                    <a:pt x="4543249" y="10991"/>
                    <a:pt x="4545659" y="16810"/>
                    <a:pt x="4545659" y="22877"/>
                  </a:cubicBezTo>
                  <a:lnTo>
                    <a:pt x="4545659" y="2415523"/>
                  </a:lnTo>
                  <a:cubicBezTo>
                    <a:pt x="4545659" y="2421591"/>
                    <a:pt x="4543249" y="2427409"/>
                    <a:pt x="4538959" y="2431700"/>
                  </a:cubicBezTo>
                  <a:cubicBezTo>
                    <a:pt x="4534669" y="2435990"/>
                    <a:pt x="4528850" y="2438400"/>
                    <a:pt x="4522782" y="2438400"/>
                  </a:cubicBezTo>
                  <a:lnTo>
                    <a:pt x="22877" y="2438400"/>
                  </a:lnTo>
                  <a:cubicBezTo>
                    <a:pt x="16810" y="2438400"/>
                    <a:pt x="10991" y="2435990"/>
                    <a:pt x="6700" y="2431700"/>
                  </a:cubicBezTo>
                  <a:cubicBezTo>
                    <a:pt x="2410" y="2427409"/>
                    <a:pt x="0" y="2421591"/>
                    <a:pt x="0" y="2415523"/>
                  </a:cubicBezTo>
                  <a:lnTo>
                    <a:pt x="0" y="22877"/>
                  </a:lnTo>
                  <a:cubicBezTo>
                    <a:pt x="0" y="16810"/>
                    <a:pt x="2410" y="10991"/>
                    <a:pt x="6700" y="6700"/>
                  </a:cubicBezTo>
                  <a:cubicBezTo>
                    <a:pt x="10991" y="2410"/>
                    <a:pt x="16810" y="0"/>
                    <a:pt x="22877" y="0"/>
                  </a:cubicBezTo>
                  <a:close/>
                </a:path>
              </a:pathLst>
            </a:custGeom>
            <a:solidFill>
              <a:srgbClr val="B8688F">
                <a:alpha val="60000"/>
              </a:srgbClr>
            </a:solidFill>
          </p:spPr>
          <p:txBody>
            <a:bodyPr/>
            <a:lstStyle/>
            <a:p>
              <a:endParaRPr lang="en-ID"/>
            </a:p>
          </p:txBody>
        </p:sp>
        <p:sp>
          <p:nvSpPr>
            <p:cNvPr id="5" name="TextBox 5"/>
            <p:cNvSpPr txBox="1"/>
            <p:nvPr/>
          </p:nvSpPr>
          <p:spPr>
            <a:xfrm>
              <a:off x="0" y="-66675"/>
              <a:ext cx="4545659" cy="2505075"/>
            </a:xfrm>
            <a:prstGeom prst="rect">
              <a:avLst/>
            </a:prstGeom>
          </p:spPr>
          <p:txBody>
            <a:bodyPr lIns="50800" tIns="50800" rIns="50800" bIns="50800" rtlCol="0" anchor="ctr"/>
            <a:lstStyle/>
            <a:p>
              <a:pPr algn="ctr">
                <a:lnSpc>
                  <a:spcPts val="3625"/>
                </a:lnSpc>
              </a:pPr>
              <a:endParaRPr/>
            </a:p>
          </p:txBody>
        </p:sp>
      </p:grpSp>
      <p:sp>
        <p:nvSpPr>
          <p:cNvPr id="6" name="Freeform 6"/>
          <p:cNvSpPr/>
          <p:nvPr/>
        </p:nvSpPr>
        <p:spPr>
          <a:xfrm>
            <a:off x="4279932" y="3060355"/>
            <a:ext cx="9728136" cy="6197945"/>
          </a:xfrm>
          <a:custGeom>
            <a:avLst/>
            <a:gdLst/>
            <a:ahLst/>
            <a:cxnLst/>
            <a:rect l="l" t="t" r="r" b="b"/>
            <a:pathLst>
              <a:path w="9728136" h="6197945">
                <a:moveTo>
                  <a:pt x="0" y="0"/>
                </a:moveTo>
                <a:lnTo>
                  <a:pt x="9728136" y="0"/>
                </a:lnTo>
                <a:lnTo>
                  <a:pt x="9728136" y="6197945"/>
                </a:lnTo>
                <a:lnTo>
                  <a:pt x="0" y="6197945"/>
                </a:lnTo>
                <a:lnTo>
                  <a:pt x="0" y="0"/>
                </a:lnTo>
                <a:close/>
              </a:path>
            </a:pathLst>
          </a:custGeom>
          <a:blipFill>
            <a:blip r:embed="rId3"/>
            <a:stretch>
              <a:fillRect l="-18339" t="-31473" r="-82107"/>
            </a:stretch>
          </a:blipFill>
        </p:spPr>
        <p:txBody>
          <a:bodyPr/>
          <a:lstStyle/>
          <a:p>
            <a:endParaRPr lang="en-ID"/>
          </a:p>
        </p:txBody>
      </p:sp>
      <p:sp>
        <p:nvSpPr>
          <p:cNvPr id="7" name="TextBox 7"/>
          <p:cNvSpPr txBox="1"/>
          <p:nvPr/>
        </p:nvSpPr>
        <p:spPr>
          <a:xfrm>
            <a:off x="4431407" y="923925"/>
            <a:ext cx="9425186" cy="1898002"/>
          </a:xfrm>
          <a:prstGeom prst="rect">
            <a:avLst/>
          </a:prstGeom>
        </p:spPr>
        <p:txBody>
          <a:bodyPr lIns="0" tIns="0" rIns="0" bIns="0" rtlCol="0" anchor="t">
            <a:spAutoFit/>
          </a:bodyPr>
          <a:lstStyle/>
          <a:p>
            <a:pPr algn="ctr">
              <a:lnSpc>
                <a:spcPts val="7560"/>
              </a:lnSpc>
            </a:pPr>
            <a:r>
              <a:rPr lang="en-US" sz="5400" b="1">
                <a:solidFill>
                  <a:srgbClr val="FFFFFF"/>
                </a:solidFill>
                <a:latin typeface="The Seasons Bold"/>
                <a:ea typeface="The Seasons Bold"/>
                <a:cs typeface="The Seasons Bold"/>
                <a:sym typeface="The Seasons Bold"/>
              </a:rPr>
              <a:t>Grafik Pengeluaran Pelanggan </a:t>
            </a:r>
          </a:p>
          <a:p>
            <a:pPr algn="ctr">
              <a:lnSpc>
                <a:spcPts val="7560"/>
              </a:lnSpc>
            </a:pPr>
            <a:r>
              <a:rPr lang="en-US" sz="5400" b="1">
                <a:solidFill>
                  <a:srgbClr val="FFFFFF"/>
                </a:solidFill>
                <a:latin typeface="The Seasons Bold"/>
                <a:ea typeface="The Seasons Bold"/>
                <a:cs typeface="The Seasons Bold"/>
                <a:sym typeface="The Seasons Bold"/>
              </a:rPr>
              <a:t>di berbagai kategori</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9222" r="-9222"/>
            </a:stretch>
          </a:blipFill>
        </p:spPr>
        <p:txBody>
          <a:bodyPr/>
          <a:lstStyle/>
          <a:p>
            <a:endParaRPr lang="en-ID"/>
          </a:p>
        </p:txBody>
      </p:sp>
      <p:grpSp>
        <p:nvGrpSpPr>
          <p:cNvPr id="3" name="Group 3"/>
          <p:cNvGrpSpPr/>
          <p:nvPr/>
        </p:nvGrpSpPr>
        <p:grpSpPr>
          <a:xfrm>
            <a:off x="514350" y="514350"/>
            <a:ext cx="17259300" cy="9258300"/>
            <a:chOff x="0" y="0"/>
            <a:chExt cx="4545659" cy="2438400"/>
          </a:xfrm>
        </p:grpSpPr>
        <p:sp>
          <p:nvSpPr>
            <p:cNvPr id="4" name="Freeform 4"/>
            <p:cNvSpPr/>
            <p:nvPr/>
          </p:nvSpPr>
          <p:spPr>
            <a:xfrm>
              <a:off x="0" y="0"/>
              <a:ext cx="4545659" cy="2438400"/>
            </a:xfrm>
            <a:custGeom>
              <a:avLst/>
              <a:gdLst/>
              <a:ahLst/>
              <a:cxnLst/>
              <a:rect l="l" t="t" r="r" b="b"/>
              <a:pathLst>
                <a:path w="4545659" h="2438400">
                  <a:moveTo>
                    <a:pt x="22877" y="0"/>
                  </a:moveTo>
                  <a:lnTo>
                    <a:pt x="4522782" y="0"/>
                  </a:lnTo>
                  <a:cubicBezTo>
                    <a:pt x="4528850" y="0"/>
                    <a:pt x="4534669" y="2410"/>
                    <a:pt x="4538959" y="6700"/>
                  </a:cubicBezTo>
                  <a:cubicBezTo>
                    <a:pt x="4543249" y="10991"/>
                    <a:pt x="4545659" y="16810"/>
                    <a:pt x="4545659" y="22877"/>
                  </a:cubicBezTo>
                  <a:lnTo>
                    <a:pt x="4545659" y="2415523"/>
                  </a:lnTo>
                  <a:cubicBezTo>
                    <a:pt x="4545659" y="2421591"/>
                    <a:pt x="4543249" y="2427409"/>
                    <a:pt x="4538959" y="2431700"/>
                  </a:cubicBezTo>
                  <a:cubicBezTo>
                    <a:pt x="4534669" y="2435990"/>
                    <a:pt x="4528850" y="2438400"/>
                    <a:pt x="4522782" y="2438400"/>
                  </a:cubicBezTo>
                  <a:lnTo>
                    <a:pt x="22877" y="2438400"/>
                  </a:lnTo>
                  <a:cubicBezTo>
                    <a:pt x="16810" y="2438400"/>
                    <a:pt x="10991" y="2435990"/>
                    <a:pt x="6700" y="2431700"/>
                  </a:cubicBezTo>
                  <a:cubicBezTo>
                    <a:pt x="2410" y="2427409"/>
                    <a:pt x="0" y="2421591"/>
                    <a:pt x="0" y="2415523"/>
                  </a:cubicBezTo>
                  <a:lnTo>
                    <a:pt x="0" y="22877"/>
                  </a:lnTo>
                  <a:cubicBezTo>
                    <a:pt x="0" y="16810"/>
                    <a:pt x="2410" y="10991"/>
                    <a:pt x="6700" y="6700"/>
                  </a:cubicBezTo>
                  <a:cubicBezTo>
                    <a:pt x="10991" y="2410"/>
                    <a:pt x="16810" y="0"/>
                    <a:pt x="22877" y="0"/>
                  </a:cubicBezTo>
                  <a:close/>
                </a:path>
              </a:pathLst>
            </a:custGeom>
            <a:solidFill>
              <a:srgbClr val="B8688F">
                <a:alpha val="60000"/>
              </a:srgbClr>
            </a:solidFill>
          </p:spPr>
          <p:txBody>
            <a:bodyPr/>
            <a:lstStyle/>
            <a:p>
              <a:endParaRPr lang="en-ID"/>
            </a:p>
          </p:txBody>
        </p:sp>
        <p:sp>
          <p:nvSpPr>
            <p:cNvPr id="5" name="TextBox 5"/>
            <p:cNvSpPr txBox="1"/>
            <p:nvPr/>
          </p:nvSpPr>
          <p:spPr>
            <a:xfrm>
              <a:off x="0" y="-66675"/>
              <a:ext cx="4545659" cy="2505075"/>
            </a:xfrm>
            <a:prstGeom prst="rect">
              <a:avLst/>
            </a:prstGeom>
          </p:spPr>
          <p:txBody>
            <a:bodyPr lIns="50800" tIns="50800" rIns="50800" bIns="50800" rtlCol="0" anchor="ctr"/>
            <a:lstStyle/>
            <a:p>
              <a:pPr algn="ctr">
                <a:lnSpc>
                  <a:spcPts val="3625"/>
                </a:lnSpc>
              </a:pPr>
              <a:endParaRPr/>
            </a:p>
          </p:txBody>
        </p:sp>
      </p:grpSp>
      <p:sp>
        <p:nvSpPr>
          <p:cNvPr id="6" name="Freeform 6"/>
          <p:cNvSpPr/>
          <p:nvPr/>
        </p:nvSpPr>
        <p:spPr>
          <a:xfrm>
            <a:off x="4372896" y="3601276"/>
            <a:ext cx="9542209" cy="4591324"/>
          </a:xfrm>
          <a:custGeom>
            <a:avLst/>
            <a:gdLst/>
            <a:ahLst/>
            <a:cxnLst/>
            <a:rect l="l" t="t" r="r" b="b"/>
            <a:pathLst>
              <a:path w="9542209" h="4591324">
                <a:moveTo>
                  <a:pt x="0" y="0"/>
                </a:moveTo>
                <a:lnTo>
                  <a:pt x="9542208" y="0"/>
                </a:lnTo>
                <a:lnTo>
                  <a:pt x="9542208" y="4591324"/>
                </a:lnTo>
                <a:lnTo>
                  <a:pt x="0" y="4591324"/>
                </a:lnTo>
                <a:lnTo>
                  <a:pt x="0" y="0"/>
                </a:lnTo>
                <a:close/>
              </a:path>
            </a:pathLst>
          </a:custGeom>
          <a:blipFill>
            <a:blip r:embed="rId3"/>
            <a:stretch>
              <a:fillRect/>
            </a:stretch>
          </a:blipFill>
        </p:spPr>
        <p:txBody>
          <a:bodyPr/>
          <a:lstStyle/>
          <a:p>
            <a:endParaRPr lang="en-ID"/>
          </a:p>
        </p:txBody>
      </p:sp>
      <p:sp>
        <p:nvSpPr>
          <p:cNvPr id="7" name="TextBox 7"/>
          <p:cNvSpPr txBox="1"/>
          <p:nvPr/>
        </p:nvSpPr>
        <p:spPr>
          <a:xfrm>
            <a:off x="3336681" y="1346726"/>
            <a:ext cx="11614638" cy="1782202"/>
          </a:xfrm>
          <a:prstGeom prst="rect">
            <a:avLst/>
          </a:prstGeom>
        </p:spPr>
        <p:txBody>
          <a:bodyPr lIns="0" tIns="0" rIns="0" bIns="0" rtlCol="0" anchor="t">
            <a:spAutoFit/>
          </a:bodyPr>
          <a:lstStyle/>
          <a:p>
            <a:pPr marL="0" lvl="0" indent="0" algn="ctr">
              <a:lnSpc>
                <a:spcPts val="6883"/>
              </a:lnSpc>
            </a:pPr>
            <a:r>
              <a:rPr lang="en-US" sz="6200" b="1" spc="409">
                <a:solidFill>
                  <a:srgbClr val="FFFFFF"/>
                </a:solidFill>
                <a:latin typeface="The Seasons Bold"/>
                <a:ea typeface="The Seasons Bold"/>
                <a:cs typeface="The Seasons Bold"/>
                <a:sym typeface="The Seasons Bold"/>
              </a:rPr>
              <a:t>RATA-RATA PENGELUARAN PELANGGAN</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9222" r="-9222"/>
            </a:stretch>
          </a:blipFill>
        </p:spPr>
        <p:txBody>
          <a:bodyPr/>
          <a:lstStyle/>
          <a:p>
            <a:endParaRPr lang="en-ID"/>
          </a:p>
        </p:txBody>
      </p:sp>
      <p:grpSp>
        <p:nvGrpSpPr>
          <p:cNvPr id="3" name="Group 3"/>
          <p:cNvGrpSpPr/>
          <p:nvPr/>
        </p:nvGrpSpPr>
        <p:grpSpPr>
          <a:xfrm>
            <a:off x="514350" y="514350"/>
            <a:ext cx="17259300" cy="9258300"/>
            <a:chOff x="0" y="0"/>
            <a:chExt cx="4545659" cy="2438400"/>
          </a:xfrm>
        </p:grpSpPr>
        <p:sp>
          <p:nvSpPr>
            <p:cNvPr id="4" name="Freeform 4"/>
            <p:cNvSpPr/>
            <p:nvPr/>
          </p:nvSpPr>
          <p:spPr>
            <a:xfrm>
              <a:off x="0" y="0"/>
              <a:ext cx="4545659" cy="2438400"/>
            </a:xfrm>
            <a:custGeom>
              <a:avLst/>
              <a:gdLst/>
              <a:ahLst/>
              <a:cxnLst/>
              <a:rect l="l" t="t" r="r" b="b"/>
              <a:pathLst>
                <a:path w="4545659" h="2438400">
                  <a:moveTo>
                    <a:pt x="22877" y="0"/>
                  </a:moveTo>
                  <a:lnTo>
                    <a:pt x="4522782" y="0"/>
                  </a:lnTo>
                  <a:cubicBezTo>
                    <a:pt x="4528850" y="0"/>
                    <a:pt x="4534669" y="2410"/>
                    <a:pt x="4538959" y="6700"/>
                  </a:cubicBezTo>
                  <a:cubicBezTo>
                    <a:pt x="4543249" y="10991"/>
                    <a:pt x="4545659" y="16810"/>
                    <a:pt x="4545659" y="22877"/>
                  </a:cubicBezTo>
                  <a:lnTo>
                    <a:pt x="4545659" y="2415523"/>
                  </a:lnTo>
                  <a:cubicBezTo>
                    <a:pt x="4545659" y="2421591"/>
                    <a:pt x="4543249" y="2427409"/>
                    <a:pt x="4538959" y="2431700"/>
                  </a:cubicBezTo>
                  <a:cubicBezTo>
                    <a:pt x="4534669" y="2435990"/>
                    <a:pt x="4528850" y="2438400"/>
                    <a:pt x="4522782" y="2438400"/>
                  </a:cubicBezTo>
                  <a:lnTo>
                    <a:pt x="22877" y="2438400"/>
                  </a:lnTo>
                  <a:cubicBezTo>
                    <a:pt x="16810" y="2438400"/>
                    <a:pt x="10991" y="2435990"/>
                    <a:pt x="6700" y="2431700"/>
                  </a:cubicBezTo>
                  <a:cubicBezTo>
                    <a:pt x="2410" y="2427409"/>
                    <a:pt x="0" y="2421591"/>
                    <a:pt x="0" y="2415523"/>
                  </a:cubicBezTo>
                  <a:lnTo>
                    <a:pt x="0" y="22877"/>
                  </a:lnTo>
                  <a:cubicBezTo>
                    <a:pt x="0" y="16810"/>
                    <a:pt x="2410" y="10991"/>
                    <a:pt x="6700" y="6700"/>
                  </a:cubicBezTo>
                  <a:cubicBezTo>
                    <a:pt x="10991" y="2410"/>
                    <a:pt x="16810" y="0"/>
                    <a:pt x="22877" y="0"/>
                  </a:cubicBezTo>
                  <a:close/>
                </a:path>
              </a:pathLst>
            </a:custGeom>
            <a:solidFill>
              <a:srgbClr val="B8688F">
                <a:alpha val="60000"/>
              </a:srgbClr>
            </a:solidFill>
          </p:spPr>
          <p:txBody>
            <a:bodyPr/>
            <a:lstStyle/>
            <a:p>
              <a:endParaRPr lang="en-ID"/>
            </a:p>
          </p:txBody>
        </p:sp>
        <p:sp>
          <p:nvSpPr>
            <p:cNvPr id="5" name="TextBox 5"/>
            <p:cNvSpPr txBox="1"/>
            <p:nvPr/>
          </p:nvSpPr>
          <p:spPr>
            <a:xfrm>
              <a:off x="0" y="-66675"/>
              <a:ext cx="4545659" cy="2505075"/>
            </a:xfrm>
            <a:prstGeom prst="rect">
              <a:avLst/>
            </a:prstGeom>
          </p:spPr>
          <p:txBody>
            <a:bodyPr lIns="50800" tIns="50800" rIns="50800" bIns="50800" rtlCol="0" anchor="ctr"/>
            <a:lstStyle/>
            <a:p>
              <a:pPr algn="ctr">
                <a:lnSpc>
                  <a:spcPts val="3625"/>
                </a:lnSpc>
              </a:pPr>
              <a:endParaRPr/>
            </a:p>
          </p:txBody>
        </p:sp>
      </p:grpSp>
      <p:sp>
        <p:nvSpPr>
          <p:cNvPr id="6" name="Freeform 6"/>
          <p:cNvSpPr/>
          <p:nvPr/>
        </p:nvSpPr>
        <p:spPr>
          <a:xfrm>
            <a:off x="1298784" y="4401637"/>
            <a:ext cx="15690432" cy="2639930"/>
          </a:xfrm>
          <a:custGeom>
            <a:avLst/>
            <a:gdLst/>
            <a:ahLst/>
            <a:cxnLst/>
            <a:rect l="l" t="t" r="r" b="b"/>
            <a:pathLst>
              <a:path w="15690432" h="2639930">
                <a:moveTo>
                  <a:pt x="0" y="0"/>
                </a:moveTo>
                <a:lnTo>
                  <a:pt x="15690432" y="0"/>
                </a:lnTo>
                <a:lnTo>
                  <a:pt x="15690432" y="2639930"/>
                </a:lnTo>
                <a:lnTo>
                  <a:pt x="0" y="2639930"/>
                </a:lnTo>
                <a:lnTo>
                  <a:pt x="0" y="0"/>
                </a:lnTo>
                <a:close/>
              </a:path>
            </a:pathLst>
          </a:custGeom>
          <a:blipFill>
            <a:blip r:embed="rId3"/>
            <a:stretch>
              <a:fillRect/>
            </a:stretch>
          </a:blipFill>
        </p:spPr>
        <p:txBody>
          <a:bodyPr/>
          <a:lstStyle/>
          <a:p>
            <a:endParaRPr lang="en-ID"/>
          </a:p>
        </p:txBody>
      </p:sp>
      <p:sp>
        <p:nvSpPr>
          <p:cNvPr id="7" name="TextBox 7"/>
          <p:cNvSpPr txBox="1"/>
          <p:nvPr/>
        </p:nvSpPr>
        <p:spPr>
          <a:xfrm>
            <a:off x="1458419" y="1593467"/>
            <a:ext cx="15371162" cy="1011555"/>
          </a:xfrm>
          <a:prstGeom prst="rect">
            <a:avLst/>
          </a:prstGeom>
        </p:spPr>
        <p:txBody>
          <a:bodyPr lIns="0" tIns="0" rIns="0" bIns="0" rtlCol="0" anchor="t">
            <a:spAutoFit/>
          </a:bodyPr>
          <a:lstStyle/>
          <a:p>
            <a:pPr algn="ctr">
              <a:lnSpc>
                <a:spcPts val="7734"/>
              </a:lnSpc>
            </a:pPr>
            <a:r>
              <a:rPr lang="en-US" sz="6499" b="1">
                <a:solidFill>
                  <a:srgbClr val="FFFFFF"/>
                </a:solidFill>
                <a:latin typeface="The Seasons Bold"/>
                <a:ea typeface="The Seasons Bold"/>
                <a:cs typeface="The Seasons Bold"/>
                <a:sym typeface="The Seasons Bold"/>
              </a:rPr>
              <a:t>DIAGRAM SEGMENTASI PELANGGAN</a:t>
            </a:r>
          </a:p>
        </p:txBody>
      </p:sp>
      <p:sp>
        <p:nvSpPr>
          <p:cNvPr id="8" name="TextBox 8"/>
          <p:cNvSpPr txBox="1"/>
          <p:nvPr/>
        </p:nvSpPr>
        <p:spPr>
          <a:xfrm>
            <a:off x="5486662" y="2490722"/>
            <a:ext cx="15371162" cy="879475"/>
          </a:xfrm>
          <a:prstGeom prst="rect">
            <a:avLst/>
          </a:prstGeom>
        </p:spPr>
        <p:txBody>
          <a:bodyPr lIns="0" tIns="0" rIns="0" bIns="0" rtlCol="0" anchor="t">
            <a:spAutoFit/>
          </a:bodyPr>
          <a:lstStyle/>
          <a:p>
            <a:pPr algn="ctr">
              <a:lnSpc>
                <a:spcPts val="7000"/>
              </a:lnSpc>
            </a:pPr>
            <a:r>
              <a:rPr lang="en-US" sz="5000" b="1">
                <a:solidFill>
                  <a:srgbClr val="FFFFFF"/>
                </a:solidFill>
                <a:latin typeface="The Seasons Bold"/>
                <a:ea typeface="The Seasons Bold"/>
                <a:cs typeface="The Seasons Bold"/>
                <a:sym typeface="The Seasons Bold"/>
              </a:rPr>
              <a:t>Channel and Region.</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9222" r="-9222"/>
            </a:stretch>
          </a:blipFill>
        </p:spPr>
        <p:txBody>
          <a:bodyPr/>
          <a:lstStyle/>
          <a:p>
            <a:endParaRPr lang="en-ID"/>
          </a:p>
        </p:txBody>
      </p:sp>
      <p:grpSp>
        <p:nvGrpSpPr>
          <p:cNvPr id="3" name="Group 3"/>
          <p:cNvGrpSpPr/>
          <p:nvPr/>
        </p:nvGrpSpPr>
        <p:grpSpPr>
          <a:xfrm>
            <a:off x="514350" y="514350"/>
            <a:ext cx="17259300" cy="9258300"/>
            <a:chOff x="0" y="0"/>
            <a:chExt cx="4545659" cy="2438400"/>
          </a:xfrm>
        </p:grpSpPr>
        <p:sp>
          <p:nvSpPr>
            <p:cNvPr id="4" name="Freeform 4"/>
            <p:cNvSpPr/>
            <p:nvPr/>
          </p:nvSpPr>
          <p:spPr>
            <a:xfrm>
              <a:off x="0" y="0"/>
              <a:ext cx="4545659" cy="2438400"/>
            </a:xfrm>
            <a:custGeom>
              <a:avLst/>
              <a:gdLst/>
              <a:ahLst/>
              <a:cxnLst/>
              <a:rect l="l" t="t" r="r" b="b"/>
              <a:pathLst>
                <a:path w="4545659" h="2438400">
                  <a:moveTo>
                    <a:pt x="22877" y="0"/>
                  </a:moveTo>
                  <a:lnTo>
                    <a:pt x="4522782" y="0"/>
                  </a:lnTo>
                  <a:cubicBezTo>
                    <a:pt x="4528850" y="0"/>
                    <a:pt x="4534669" y="2410"/>
                    <a:pt x="4538959" y="6700"/>
                  </a:cubicBezTo>
                  <a:cubicBezTo>
                    <a:pt x="4543249" y="10991"/>
                    <a:pt x="4545659" y="16810"/>
                    <a:pt x="4545659" y="22877"/>
                  </a:cubicBezTo>
                  <a:lnTo>
                    <a:pt x="4545659" y="2415523"/>
                  </a:lnTo>
                  <a:cubicBezTo>
                    <a:pt x="4545659" y="2421591"/>
                    <a:pt x="4543249" y="2427409"/>
                    <a:pt x="4538959" y="2431700"/>
                  </a:cubicBezTo>
                  <a:cubicBezTo>
                    <a:pt x="4534669" y="2435990"/>
                    <a:pt x="4528850" y="2438400"/>
                    <a:pt x="4522782" y="2438400"/>
                  </a:cubicBezTo>
                  <a:lnTo>
                    <a:pt x="22877" y="2438400"/>
                  </a:lnTo>
                  <a:cubicBezTo>
                    <a:pt x="16810" y="2438400"/>
                    <a:pt x="10991" y="2435990"/>
                    <a:pt x="6700" y="2431700"/>
                  </a:cubicBezTo>
                  <a:cubicBezTo>
                    <a:pt x="2410" y="2427409"/>
                    <a:pt x="0" y="2421591"/>
                    <a:pt x="0" y="2415523"/>
                  </a:cubicBezTo>
                  <a:lnTo>
                    <a:pt x="0" y="22877"/>
                  </a:lnTo>
                  <a:cubicBezTo>
                    <a:pt x="0" y="16810"/>
                    <a:pt x="2410" y="10991"/>
                    <a:pt x="6700" y="6700"/>
                  </a:cubicBezTo>
                  <a:cubicBezTo>
                    <a:pt x="10991" y="2410"/>
                    <a:pt x="16810" y="0"/>
                    <a:pt x="22877" y="0"/>
                  </a:cubicBezTo>
                  <a:close/>
                </a:path>
              </a:pathLst>
            </a:custGeom>
            <a:solidFill>
              <a:srgbClr val="B8688F">
                <a:alpha val="60000"/>
              </a:srgbClr>
            </a:solidFill>
          </p:spPr>
          <p:txBody>
            <a:bodyPr/>
            <a:lstStyle/>
            <a:p>
              <a:endParaRPr lang="en-ID"/>
            </a:p>
          </p:txBody>
        </p:sp>
        <p:sp>
          <p:nvSpPr>
            <p:cNvPr id="5" name="TextBox 5"/>
            <p:cNvSpPr txBox="1"/>
            <p:nvPr/>
          </p:nvSpPr>
          <p:spPr>
            <a:xfrm>
              <a:off x="0" y="-66675"/>
              <a:ext cx="4545659" cy="2505075"/>
            </a:xfrm>
            <a:prstGeom prst="rect">
              <a:avLst/>
            </a:prstGeom>
          </p:spPr>
          <p:txBody>
            <a:bodyPr lIns="50800" tIns="50800" rIns="50800" bIns="50800" rtlCol="0" anchor="ctr"/>
            <a:lstStyle/>
            <a:p>
              <a:pPr algn="ctr">
                <a:lnSpc>
                  <a:spcPts val="3625"/>
                </a:lnSpc>
              </a:pPr>
              <a:endParaRPr/>
            </a:p>
          </p:txBody>
        </p:sp>
      </p:grpSp>
      <p:sp>
        <p:nvSpPr>
          <p:cNvPr id="6" name="TextBox 6"/>
          <p:cNvSpPr txBox="1"/>
          <p:nvPr/>
        </p:nvSpPr>
        <p:spPr>
          <a:xfrm>
            <a:off x="3595868" y="1265239"/>
            <a:ext cx="11096264" cy="1583519"/>
          </a:xfrm>
          <a:prstGeom prst="rect">
            <a:avLst/>
          </a:prstGeom>
        </p:spPr>
        <p:txBody>
          <a:bodyPr lIns="0" tIns="0" rIns="0" bIns="0" rtlCol="0" anchor="t">
            <a:spAutoFit/>
          </a:bodyPr>
          <a:lstStyle/>
          <a:p>
            <a:pPr algn="ctr">
              <a:lnSpc>
                <a:spcPts val="12212"/>
              </a:lnSpc>
            </a:pPr>
            <a:r>
              <a:rPr lang="en-US" sz="10262" b="1">
                <a:solidFill>
                  <a:srgbClr val="FFFFFF"/>
                </a:solidFill>
                <a:latin typeface="The Seasons Bold"/>
                <a:ea typeface="The Seasons Bold"/>
                <a:cs typeface="The Seasons Bold"/>
                <a:sym typeface="The Seasons Bold"/>
              </a:rPr>
              <a:t>KESIMPULAN</a:t>
            </a:r>
          </a:p>
        </p:txBody>
      </p:sp>
      <p:sp>
        <p:nvSpPr>
          <p:cNvPr id="7" name="TextBox 7"/>
          <p:cNvSpPr txBox="1"/>
          <p:nvPr/>
        </p:nvSpPr>
        <p:spPr>
          <a:xfrm>
            <a:off x="1028700" y="3008435"/>
            <a:ext cx="16230600" cy="6018530"/>
          </a:xfrm>
          <a:prstGeom prst="rect">
            <a:avLst/>
          </a:prstGeom>
        </p:spPr>
        <p:txBody>
          <a:bodyPr lIns="0" tIns="0" rIns="0" bIns="0" rtlCol="0" anchor="t">
            <a:spAutoFit/>
          </a:bodyPr>
          <a:lstStyle/>
          <a:p>
            <a:pPr algn="ctr">
              <a:lnSpc>
                <a:spcPts val="5320"/>
              </a:lnSpc>
            </a:pPr>
            <a:r>
              <a:rPr lang="en-US" sz="3800">
                <a:solidFill>
                  <a:srgbClr val="FFFFFF"/>
                </a:solidFill>
                <a:latin typeface="Poppins"/>
                <a:ea typeface="Poppins"/>
                <a:cs typeface="Poppins"/>
                <a:sym typeface="Poppins"/>
              </a:rPr>
              <a:t>Analisis mengenai pengeluaran pelanggan Wholesale menunjukan bahwa pada saluran distribusi Horeca memiliki kontribusi pendapatan yang lebih besar dibandingkan Retail, dengan total Rp. 7.999.569 dan didorong oleh permintaan dalam jumlah yang besar dari industri tersebut. Kategori produk ‘Grocery’ mendominasi pengeluaran pelanggan dan diikuti oleh Fresh, Milk, dan Delicassen. Berdasarkan 3 wilayah tercatat bahwa total pengeluaran tertinggi sebesar Rp.10.630.937, dan dengan kategori Fresh sebagai penyumbang utama.</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9222" r="-9222"/>
            </a:stretch>
          </a:blipFill>
        </p:spPr>
        <p:txBody>
          <a:bodyPr/>
          <a:lstStyle/>
          <a:p>
            <a:endParaRPr lang="en-ID"/>
          </a:p>
        </p:txBody>
      </p:sp>
      <p:grpSp>
        <p:nvGrpSpPr>
          <p:cNvPr id="3" name="Group 3"/>
          <p:cNvGrpSpPr/>
          <p:nvPr/>
        </p:nvGrpSpPr>
        <p:grpSpPr>
          <a:xfrm>
            <a:off x="514350" y="514350"/>
            <a:ext cx="17259300" cy="9258300"/>
            <a:chOff x="0" y="0"/>
            <a:chExt cx="4545659" cy="2438400"/>
          </a:xfrm>
        </p:grpSpPr>
        <p:sp>
          <p:nvSpPr>
            <p:cNvPr id="4" name="Freeform 4"/>
            <p:cNvSpPr/>
            <p:nvPr/>
          </p:nvSpPr>
          <p:spPr>
            <a:xfrm>
              <a:off x="0" y="0"/>
              <a:ext cx="4545659" cy="2438400"/>
            </a:xfrm>
            <a:custGeom>
              <a:avLst/>
              <a:gdLst/>
              <a:ahLst/>
              <a:cxnLst/>
              <a:rect l="l" t="t" r="r" b="b"/>
              <a:pathLst>
                <a:path w="4545659" h="2438400">
                  <a:moveTo>
                    <a:pt x="22877" y="0"/>
                  </a:moveTo>
                  <a:lnTo>
                    <a:pt x="4522782" y="0"/>
                  </a:lnTo>
                  <a:cubicBezTo>
                    <a:pt x="4528850" y="0"/>
                    <a:pt x="4534669" y="2410"/>
                    <a:pt x="4538959" y="6700"/>
                  </a:cubicBezTo>
                  <a:cubicBezTo>
                    <a:pt x="4543249" y="10991"/>
                    <a:pt x="4545659" y="16810"/>
                    <a:pt x="4545659" y="22877"/>
                  </a:cubicBezTo>
                  <a:lnTo>
                    <a:pt x="4545659" y="2415523"/>
                  </a:lnTo>
                  <a:cubicBezTo>
                    <a:pt x="4545659" y="2421591"/>
                    <a:pt x="4543249" y="2427409"/>
                    <a:pt x="4538959" y="2431700"/>
                  </a:cubicBezTo>
                  <a:cubicBezTo>
                    <a:pt x="4534669" y="2435990"/>
                    <a:pt x="4528850" y="2438400"/>
                    <a:pt x="4522782" y="2438400"/>
                  </a:cubicBezTo>
                  <a:lnTo>
                    <a:pt x="22877" y="2438400"/>
                  </a:lnTo>
                  <a:cubicBezTo>
                    <a:pt x="16810" y="2438400"/>
                    <a:pt x="10991" y="2435990"/>
                    <a:pt x="6700" y="2431700"/>
                  </a:cubicBezTo>
                  <a:cubicBezTo>
                    <a:pt x="2410" y="2427409"/>
                    <a:pt x="0" y="2421591"/>
                    <a:pt x="0" y="2415523"/>
                  </a:cubicBezTo>
                  <a:lnTo>
                    <a:pt x="0" y="22877"/>
                  </a:lnTo>
                  <a:cubicBezTo>
                    <a:pt x="0" y="16810"/>
                    <a:pt x="2410" y="10991"/>
                    <a:pt x="6700" y="6700"/>
                  </a:cubicBezTo>
                  <a:cubicBezTo>
                    <a:pt x="10991" y="2410"/>
                    <a:pt x="16810" y="0"/>
                    <a:pt x="22877" y="0"/>
                  </a:cubicBezTo>
                  <a:close/>
                </a:path>
              </a:pathLst>
            </a:custGeom>
            <a:solidFill>
              <a:srgbClr val="B8688F">
                <a:alpha val="60000"/>
              </a:srgbClr>
            </a:solidFill>
          </p:spPr>
          <p:txBody>
            <a:bodyPr/>
            <a:lstStyle/>
            <a:p>
              <a:endParaRPr lang="en-ID"/>
            </a:p>
          </p:txBody>
        </p:sp>
        <p:sp>
          <p:nvSpPr>
            <p:cNvPr id="5" name="TextBox 5"/>
            <p:cNvSpPr txBox="1"/>
            <p:nvPr/>
          </p:nvSpPr>
          <p:spPr>
            <a:xfrm>
              <a:off x="0" y="-66675"/>
              <a:ext cx="4545659" cy="2505075"/>
            </a:xfrm>
            <a:prstGeom prst="rect">
              <a:avLst/>
            </a:prstGeom>
          </p:spPr>
          <p:txBody>
            <a:bodyPr lIns="50800" tIns="50800" rIns="50800" bIns="50800" rtlCol="0" anchor="ctr"/>
            <a:lstStyle/>
            <a:p>
              <a:pPr algn="ctr">
                <a:lnSpc>
                  <a:spcPts val="3625"/>
                </a:lnSpc>
              </a:pPr>
              <a:endParaRPr/>
            </a:p>
          </p:txBody>
        </p:sp>
      </p:grpSp>
      <p:sp>
        <p:nvSpPr>
          <p:cNvPr id="6" name="Freeform 6"/>
          <p:cNvSpPr/>
          <p:nvPr/>
        </p:nvSpPr>
        <p:spPr>
          <a:xfrm>
            <a:off x="5100459" y="580844"/>
            <a:ext cx="8087081" cy="3499501"/>
          </a:xfrm>
          <a:custGeom>
            <a:avLst/>
            <a:gdLst/>
            <a:ahLst/>
            <a:cxnLst/>
            <a:rect l="l" t="t" r="r" b="b"/>
            <a:pathLst>
              <a:path w="8087081" h="3499501">
                <a:moveTo>
                  <a:pt x="0" y="0"/>
                </a:moveTo>
                <a:lnTo>
                  <a:pt x="8087082" y="0"/>
                </a:lnTo>
                <a:lnTo>
                  <a:pt x="8087082" y="3499501"/>
                </a:lnTo>
                <a:lnTo>
                  <a:pt x="0" y="349950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D"/>
          </a:p>
        </p:txBody>
      </p:sp>
      <p:sp>
        <p:nvSpPr>
          <p:cNvPr id="7" name="TextBox 7"/>
          <p:cNvSpPr txBox="1"/>
          <p:nvPr/>
        </p:nvSpPr>
        <p:spPr>
          <a:xfrm>
            <a:off x="4280248" y="1720725"/>
            <a:ext cx="9727504" cy="1219739"/>
          </a:xfrm>
          <a:prstGeom prst="rect">
            <a:avLst/>
          </a:prstGeom>
        </p:spPr>
        <p:txBody>
          <a:bodyPr lIns="0" tIns="0" rIns="0" bIns="0" rtlCol="0" anchor="t">
            <a:spAutoFit/>
          </a:bodyPr>
          <a:lstStyle/>
          <a:p>
            <a:pPr algn="ctr">
              <a:lnSpc>
                <a:spcPts val="9429"/>
              </a:lnSpc>
            </a:pPr>
            <a:r>
              <a:rPr lang="en-US" sz="7924" b="1">
                <a:solidFill>
                  <a:srgbClr val="FFFFFF"/>
                </a:solidFill>
                <a:latin typeface="The Seasons Bold"/>
                <a:ea typeface="The Seasons Bold"/>
                <a:cs typeface="The Seasons Bold"/>
                <a:sym typeface="The Seasons Bold"/>
              </a:rPr>
              <a:t>REKOMENDASI</a:t>
            </a:r>
          </a:p>
        </p:txBody>
      </p:sp>
      <p:sp>
        <p:nvSpPr>
          <p:cNvPr id="8" name="TextBox 8"/>
          <p:cNvSpPr txBox="1"/>
          <p:nvPr/>
        </p:nvSpPr>
        <p:spPr>
          <a:xfrm>
            <a:off x="1028700" y="4481906"/>
            <a:ext cx="16230600" cy="4218279"/>
          </a:xfrm>
          <a:prstGeom prst="rect">
            <a:avLst/>
          </a:prstGeom>
        </p:spPr>
        <p:txBody>
          <a:bodyPr lIns="0" tIns="0" rIns="0" bIns="0" rtlCol="0" anchor="t">
            <a:spAutoFit/>
          </a:bodyPr>
          <a:lstStyle/>
          <a:p>
            <a:pPr algn="just">
              <a:lnSpc>
                <a:spcPts val="4796"/>
              </a:lnSpc>
            </a:pPr>
            <a:r>
              <a:rPr lang="en-US" sz="3426">
                <a:solidFill>
                  <a:srgbClr val="FFFFFF"/>
                </a:solidFill>
                <a:latin typeface="Poppins"/>
                <a:ea typeface="Poppins"/>
                <a:cs typeface="Poppins"/>
                <a:sym typeface="Poppins"/>
              </a:rPr>
              <a:t>Memfokuskan pengembangan dalam sektor Horeca yang telah menunjukan adanya pendapatn yang tinggi (7.999.569) dibandingkan sektor Retail, dan dengan prioritas di 3 wilayah yang memiliki total pengeluaran tertinggi. Pada kategorio Grocery diharapkan adanya kekonsistenan dalam ketersediaan stok sementara tetap memperhatikan kategori lainnya (Fresh, Milk dan Delicassen) yang berkontribusi secara signifikan.</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303</Words>
  <Application>Microsoft Office PowerPoint</Application>
  <PresentationFormat>Custom</PresentationFormat>
  <Paragraphs>20</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The Seasons Bold</vt:lpstr>
      <vt:lpstr>Burgues Script</vt:lpstr>
      <vt:lpstr>Calibri</vt:lpstr>
      <vt:lpstr>Arial</vt:lpstr>
      <vt:lpstr>Poppins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analisis pengeluaran</dc:title>
  <dc:creator>BintangKom</dc:creator>
  <cp:lastModifiedBy>Qaisya Maharani</cp:lastModifiedBy>
  <cp:revision>2</cp:revision>
  <dcterms:created xsi:type="dcterms:W3CDTF">2006-08-16T00:00:00Z</dcterms:created>
  <dcterms:modified xsi:type="dcterms:W3CDTF">2024-12-20T12:57:32Z</dcterms:modified>
  <dc:identifier>DAGZuLU2Rms</dc:identifier>
</cp:coreProperties>
</file>