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60" r:id="rId5"/>
    <p:sldId id="259" r:id="rId6"/>
    <p:sldId id="261" r:id="rId7"/>
    <p:sldId id="271" r:id="rId8"/>
    <p:sldId id="262" r:id="rId9"/>
    <p:sldId id="267" r:id="rId10"/>
    <p:sldId id="266" r:id="rId11"/>
    <p:sldId id="272" r:id="rId12"/>
    <p:sldId id="263" r:id="rId13"/>
    <p:sldId id="268" r:id="rId14"/>
    <p:sldId id="269" r:id="rId15"/>
    <p:sldId id="264" r:id="rId16"/>
    <p:sldId id="270" r:id="rId17"/>
    <p:sldId id="274" r:id="rId18"/>
    <p:sldId id="265" r:id="rId19"/>
    <p:sldId id="275" r:id="rId20"/>
    <p:sldId id="277" r:id="rId21"/>
    <p:sldId id="273" r:id="rId22"/>
    <p:sldId id="276"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69646"/>
  </p:normalViewPr>
  <p:slideViewPr>
    <p:cSldViewPr snapToGrid="0" snapToObjects="1">
      <p:cViewPr varScale="1">
        <p:scale>
          <a:sx n="61" d="100"/>
          <a:sy n="61" d="100"/>
        </p:scale>
        <p:origin x="20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957E7-0C51-294A-8364-6A292787C92F}" type="datetimeFigureOut">
              <a:rPr lang="en-US" smtClean="0"/>
              <a:t>5/21/21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35CE6-FAC8-9D49-9DF4-A8995262C64B}" type="slidenum">
              <a:rPr lang="en-US" smtClean="0"/>
              <a:t>‹#›</a:t>
            </a:fld>
            <a:endParaRPr lang="en-US"/>
          </a:p>
        </p:txBody>
      </p:sp>
    </p:spTree>
    <p:extLst>
      <p:ext uri="{BB962C8B-B14F-4D97-AF65-F5344CB8AC3E}">
        <p14:creationId xmlns:p14="http://schemas.microsoft.com/office/powerpoint/2010/main" val="3335878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SMOTE first selects a minority class instance a at random and finds its k nearest minority class neighbors. The synthetic instance is then created by choosing one of the k nearest neighbors b at random and connecting a and b to form a line segment in the feature space. The synthetic instances are generated as a convex combination of the two chosen instances a and 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popular extension to SMOTE involves selecting those instances of the minority class that are misclassified, such as with a k-nearest neighbor classification model. We can then oversample just those difficult instances, providing more resolution only where it may be required.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Borderline-SMOTE where a SVM algorithm is used instead of a KNN to identify misclassified examples on the decision boundary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approach involves generating synthetic samples inversely proportional to the density of the examples in the minority class. That is, generate more synthetic examples in regions of the feature space where the density of minority examples is low, and fewer or none where the density is high. This modification to SMOTE is referred to as the Adaptive Synthetic Sampling Method, or ADASYN.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KNN algorithm assumes that similar things exist in close proximity. In other words, similar things are near to each other.</a:t>
            </a:r>
            <a:endParaRPr lang="en-US" dirty="0"/>
          </a:p>
          <a:p>
            <a:endParaRPr lang="en-US" dirty="0"/>
          </a:p>
        </p:txBody>
      </p:sp>
      <p:sp>
        <p:nvSpPr>
          <p:cNvPr id="4" name="Slide Number Placeholder 3"/>
          <p:cNvSpPr>
            <a:spLocks noGrp="1"/>
          </p:cNvSpPr>
          <p:nvPr>
            <p:ph type="sldNum" sz="quarter" idx="5"/>
          </p:nvPr>
        </p:nvSpPr>
        <p:spPr/>
        <p:txBody>
          <a:bodyPr/>
          <a:lstStyle/>
          <a:p>
            <a:fld id="{3C935CE6-FAC8-9D49-9DF4-A8995262C64B}" type="slidenum">
              <a:rPr lang="en-US" smtClean="0"/>
              <a:t>4</a:t>
            </a:fld>
            <a:endParaRPr lang="en-US"/>
          </a:p>
        </p:txBody>
      </p:sp>
    </p:spTree>
    <p:extLst>
      <p:ext uri="{BB962C8B-B14F-4D97-AF65-F5344CB8AC3E}">
        <p14:creationId xmlns:p14="http://schemas.microsoft.com/office/powerpoint/2010/main" val="155519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Near Miss refers to a collection of undersampling methods that select examples based on the distance of majority class examples to minority class examples. (Keep)</a:t>
            </a:r>
            <a:endParaRPr lang="en-US" dirty="0"/>
          </a:p>
          <a:p>
            <a:r>
              <a:rPr lang="en-US" sz="1200" kern="1200" dirty="0">
                <a:solidFill>
                  <a:schemeClr val="tx1"/>
                </a:solidFill>
                <a:effectLst/>
                <a:latin typeface="+mn-lt"/>
                <a:ea typeface="+mn-ea"/>
                <a:cs typeface="+mn-cs"/>
              </a:rPr>
              <a:t>NearMiss-1: Majority class examples with minimum average distance to three closest minority class examples. </a:t>
            </a:r>
            <a:endParaRPr lang="en-US" dirty="0"/>
          </a:p>
          <a:p>
            <a:r>
              <a:rPr lang="en-US" sz="1200" kern="1200" dirty="0">
                <a:solidFill>
                  <a:schemeClr val="tx1"/>
                </a:solidFill>
                <a:effectLst/>
                <a:latin typeface="+mn-lt"/>
                <a:ea typeface="+mn-ea"/>
                <a:cs typeface="+mn-cs"/>
              </a:rPr>
              <a:t>NearMiss-2: Majority class examples with minimum average distance to three furthest minority class examples. </a:t>
            </a:r>
            <a:endParaRPr lang="en-US" dirty="0"/>
          </a:p>
          <a:p>
            <a:r>
              <a:rPr lang="en-US" sz="1200" kern="1200" dirty="0">
                <a:solidFill>
                  <a:schemeClr val="tx1"/>
                </a:solidFill>
                <a:effectLst/>
                <a:latin typeface="+mn-lt"/>
                <a:ea typeface="+mn-ea"/>
                <a:cs typeface="+mn-cs"/>
              </a:rPr>
              <a:t>NearMiss-3: Majority class examples with minimum distance to each minority class example.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CNN: </a:t>
            </a:r>
            <a:r>
              <a:rPr lang="en-US" sz="1200" kern="1200" dirty="0">
                <a:solidFill>
                  <a:schemeClr val="tx1"/>
                </a:solidFill>
                <a:effectLst/>
                <a:latin typeface="+mn-lt"/>
                <a:ea typeface="+mn-ea"/>
                <a:cs typeface="+mn-cs"/>
              </a:rPr>
              <a:t>When used for imbalanced classification, the store is comprised of all examples in the minority set and only examples from the majority set that cannot be classified correctly are added incrementally to the store. (Keep)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TL: </a:t>
            </a:r>
            <a:r>
              <a:rPr lang="en-US" sz="1200" kern="1200" dirty="0">
                <a:solidFill>
                  <a:schemeClr val="tx1"/>
                </a:solidFill>
                <a:effectLst/>
                <a:latin typeface="+mn-lt"/>
                <a:ea typeface="+mn-ea"/>
                <a:cs typeface="+mn-cs"/>
              </a:rPr>
              <a:t>is a rule that finds pairs of examples, one from each class; they together have the smallest Euclidean distance to each other in feature space. This means that in a binary classification problem with classes 0 and 1, a pair would have an example from each class and would be closest neighbors across the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procedure can be used to find all of those examples in the majority class that are closest to the minority class, then removed. These would be the ambiguous examples.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this definition, we see that instances that are in Tomek Links are either boundary instances or noisy instances. This is due to the fact that only boundary instances and noisy instances will have nearest neighbors, which are from the opposite class. (Del)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ENN: </a:t>
            </a:r>
            <a:r>
              <a:rPr lang="en-US" sz="1200" kern="1200" dirty="0">
                <a:solidFill>
                  <a:schemeClr val="tx1"/>
                </a:solidFill>
                <a:effectLst/>
                <a:latin typeface="+mn-lt"/>
                <a:ea typeface="+mn-ea"/>
                <a:cs typeface="+mn-cs"/>
              </a:rPr>
              <a:t>This rule involves using k = 3 nearest neighbors to locate those examples in a dataset that are misclassified and that are then removed before a k = 1 classification rule is applied. (Del).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OSS: OSS is an undersampling method resulting from the application of Tomek links followed by the application of US-CNN. Tomek links are used as an undersampling method and removes noisy and borderline majority class examples. [...] US-CNN aims to remove examples from the majority class that are distant from the decision border.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NCR: </a:t>
            </a:r>
            <a:r>
              <a:rPr lang="en-US" sz="1200" kern="1200" dirty="0">
                <a:solidFill>
                  <a:schemeClr val="tx1"/>
                </a:solidFill>
                <a:effectLst/>
                <a:latin typeface="+mn-lt"/>
                <a:ea typeface="+mn-ea"/>
                <a:cs typeface="+mn-cs"/>
              </a:rPr>
              <a:t>The approach involves first selecting all examples from the minority class. Then all of the ambiguous examples in the majority class are identified using the ENN rule and removed. Finally, a one-step version of CNN is used where those remaining examples in the majority class that are misclassified against the store are removed, but only if the number of examples in the majority class is larger than half the size of the minority class.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C935CE6-FAC8-9D49-9DF4-A8995262C64B}" type="slidenum">
              <a:rPr lang="en-US" smtClean="0"/>
              <a:t>5</a:t>
            </a:fld>
            <a:endParaRPr lang="en-US"/>
          </a:p>
        </p:txBody>
      </p:sp>
    </p:spTree>
    <p:extLst>
      <p:ext uri="{BB962C8B-B14F-4D97-AF65-F5344CB8AC3E}">
        <p14:creationId xmlns:p14="http://schemas.microsoft.com/office/powerpoint/2010/main" val="1323025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a:t>
            </a:r>
            <a:r>
              <a:rPr lang="en-US" sz="1200" b="0" i="0" kern="1200" dirty="0">
                <a:solidFill>
                  <a:schemeClr val="tx1"/>
                </a:solidFill>
                <a:effectLst/>
                <a:latin typeface="+mn-lt"/>
                <a:ea typeface="+mn-ea"/>
                <a:cs typeface="+mn-cs"/>
              </a:rPr>
              <a:t>What proportion of positive identifications was actually correct?</a:t>
            </a:r>
          </a:p>
          <a:p>
            <a:r>
              <a:rPr lang="en-US" sz="1200" b="0" i="0" kern="1200">
                <a:solidFill>
                  <a:schemeClr val="tx1"/>
                </a:solidFill>
                <a:effectLst/>
                <a:latin typeface="+mn-lt"/>
                <a:ea typeface="+mn-ea"/>
                <a:cs typeface="+mn-cs"/>
              </a:rPr>
              <a:t>Recall: What proportion of actual positives was identified correctly?</a:t>
            </a:r>
            <a:endParaRPr lang="en-US" dirty="0"/>
          </a:p>
        </p:txBody>
      </p:sp>
      <p:sp>
        <p:nvSpPr>
          <p:cNvPr id="4" name="Slide Number Placeholder 3"/>
          <p:cNvSpPr>
            <a:spLocks noGrp="1"/>
          </p:cNvSpPr>
          <p:nvPr>
            <p:ph type="sldNum" sz="quarter" idx="5"/>
          </p:nvPr>
        </p:nvSpPr>
        <p:spPr/>
        <p:txBody>
          <a:bodyPr/>
          <a:lstStyle/>
          <a:p>
            <a:fld id="{3C935CE6-FAC8-9D49-9DF4-A8995262C64B}" type="slidenum">
              <a:rPr lang="en-US" smtClean="0"/>
              <a:t>9</a:t>
            </a:fld>
            <a:endParaRPr lang="en-US"/>
          </a:p>
        </p:txBody>
      </p:sp>
    </p:spTree>
    <p:extLst>
      <p:ext uri="{BB962C8B-B14F-4D97-AF65-F5344CB8AC3E}">
        <p14:creationId xmlns:p14="http://schemas.microsoft.com/office/powerpoint/2010/main" val="3749339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Random forest: like its name implies, consists of a large number of individual decision trees that operate as an ensemble. Each individual tree in the random forest spits out a class prediction and the class with the most votes becomes our model’s prediction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XGBoost: is an optimized distributed gradient boosting library designed to be highly efficient, flexible and portable. It implements machine learning algorithms under the Gradient Boosting framework. </a:t>
            </a:r>
            <a:endParaRPr lang="en-US" dirty="0"/>
          </a:p>
          <a:p>
            <a:endParaRPr lang="en-US" dirty="0"/>
          </a:p>
        </p:txBody>
      </p:sp>
      <p:sp>
        <p:nvSpPr>
          <p:cNvPr id="4" name="Slide Number Placeholder 3"/>
          <p:cNvSpPr>
            <a:spLocks noGrp="1"/>
          </p:cNvSpPr>
          <p:nvPr>
            <p:ph type="sldNum" sz="quarter" idx="5"/>
          </p:nvPr>
        </p:nvSpPr>
        <p:spPr/>
        <p:txBody>
          <a:bodyPr/>
          <a:lstStyle/>
          <a:p>
            <a:fld id="{3C935CE6-FAC8-9D49-9DF4-A8995262C64B}" type="slidenum">
              <a:rPr lang="en-US" smtClean="0"/>
              <a:t>10</a:t>
            </a:fld>
            <a:endParaRPr lang="en-US"/>
          </a:p>
        </p:txBody>
      </p:sp>
    </p:spTree>
    <p:extLst>
      <p:ext uri="{BB962C8B-B14F-4D97-AF65-F5344CB8AC3E}">
        <p14:creationId xmlns:p14="http://schemas.microsoft.com/office/powerpoint/2010/main" val="2407585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5/21/21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5/21/21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5/21/21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5/21/21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FE68-3EA6-5F4C-B14B-E7B801B99BC0}"/>
              </a:ext>
            </a:extLst>
          </p:cNvPr>
          <p:cNvSpPr>
            <a:spLocks noGrp="1"/>
          </p:cNvSpPr>
          <p:nvPr>
            <p:ph type="ctrTitle"/>
          </p:nvPr>
        </p:nvSpPr>
        <p:spPr/>
        <p:txBody>
          <a:bodyPr/>
          <a:lstStyle/>
          <a:p>
            <a:r>
              <a:rPr lang="en-US" sz="4800" dirty="0"/>
              <a:t>Credit Card Fraud Detection using Imbalanced Classification</a:t>
            </a:r>
          </a:p>
        </p:txBody>
      </p:sp>
      <p:sp>
        <p:nvSpPr>
          <p:cNvPr id="3" name="Subtitle 2">
            <a:extLst>
              <a:ext uri="{FF2B5EF4-FFF2-40B4-BE49-F238E27FC236}">
                <a16:creationId xmlns:a16="http://schemas.microsoft.com/office/drawing/2014/main" id="{692825E5-A01B-354E-A78D-7B801B730C3B}"/>
              </a:ext>
            </a:extLst>
          </p:cNvPr>
          <p:cNvSpPr>
            <a:spLocks noGrp="1"/>
          </p:cNvSpPr>
          <p:nvPr>
            <p:ph type="subTitle" idx="1"/>
          </p:nvPr>
        </p:nvSpPr>
        <p:spPr/>
        <p:txBody>
          <a:bodyPr/>
          <a:lstStyle/>
          <a:p>
            <a:r>
              <a:rPr lang="en-US" dirty="0"/>
              <a:t>Qalab E Abbas</a:t>
            </a:r>
          </a:p>
        </p:txBody>
      </p:sp>
    </p:spTree>
    <p:extLst>
      <p:ext uri="{BB962C8B-B14F-4D97-AF65-F5344CB8AC3E}">
        <p14:creationId xmlns:p14="http://schemas.microsoft.com/office/powerpoint/2010/main" val="810215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5F55D-09A3-F14B-8D35-CBEE064D82D2}"/>
              </a:ext>
            </a:extLst>
          </p:cNvPr>
          <p:cNvSpPr>
            <a:spLocks noGrp="1"/>
          </p:cNvSpPr>
          <p:nvPr>
            <p:ph type="title"/>
          </p:nvPr>
        </p:nvSpPr>
        <p:spPr/>
        <p:txBody>
          <a:bodyPr/>
          <a:lstStyle/>
          <a:p>
            <a:r>
              <a:rPr lang="en-US" dirty="0"/>
              <a:t>Machine Learning Algorithms</a:t>
            </a:r>
          </a:p>
        </p:txBody>
      </p:sp>
      <p:sp>
        <p:nvSpPr>
          <p:cNvPr id="3" name="Content Placeholder 2">
            <a:extLst>
              <a:ext uri="{FF2B5EF4-FFF2-40B4-BE49-F238E27FC236}">
                <a16:creationId xmlns:a16="http://schemas.microsoft.com/office/drawing/2014/main" id="{4C981BBD-8BE6-1540-B6CD-AF21E831F745}"/>
              </a:ext>
            </a:extLst>
          </p:cNvPr>
          <p:cNvSpPr>
            <a:spLocks noGrp="1"/>
          </p:cNvSpPr>
          <p:nvPr>
            <p:ph idx="1"/>
          </p:nvPr>
        </p:nvSpPr>
        <p:spPr/>
        <p:txBody>
          <a:bodyPr/>
          <a:lstStyle/>
          <a:p>
            <a:r>
              <a:rPr lang="en-US" dirty="0"/>
              <a:t>Following ML Algorithms were compared to see which one produced the best results</a:t>
            </a:r>
          </a:p>
          <a:p>
            <a:pPr lvl="1"/>
            <a:r>
              <a:rPr lang="en-US" dirty="0"/>
              <a:t>Logistic Regression</a:t>
            </a:r>
          </a:p>
          <a:p>
            <a:pPr lvl="1"/>
            <a:r>
              <a:rPr lang="en-US" dirty="0"/>
              <a:t>Random Forest</a:t>
            </a:r>
          </a:p>
          <a:p>
            <a:pPr lvl="1"/>
            <a:r>
              <a:rPr lang="en-US" dirty="0"/>
              <a:t>XGBoost</a:t>
            </a:r>
          </a:p>
          <a:p>
            <a:pPr lvl="1"/>
            <a:r>
              <a:rPr lang="en-US" dirty="0"/>
              <a:t>Neural Networks</a:t>
            </a:r>
          </a:p>
        </p:txBody>
      </p:sp>
    </p:spTree>
    <p:extLst>
      <p:ext uri="{BB962C8B-B14F-4D97-AF65-F5344CB8AC3E}">
        <p14:creationId xmlns:p14="http://schemas.microsoft.com/office/powerpoint/2010/main" val="3014647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1E841B-9B45-9C46-A619-100D3D875B64}"/>
              </a:ext>
            </a:extLst>
          </p:cNvPr>
          <p:cNvSpPr>
            <a:spLocks noGrp="1"/>
          </p:cNvSpPr>
          <p:nvPr>
            <p:ph type="title"/>
          </p:nvPr>
        </p:nvSpPr>
        <p:spPr>
          <a:xfrm>
            <a:off x="653143" y="1645920"/>
            <a:ext cx="3522879" cy="4470821"/>
          </a:xfrm>
        </p:spPr>
        <p:txBody>
          <a:bodyPr>
            <a:normAutofit/>
          </a:bodyPr>
          <a:lstStyle/>
          <a:p>
            <a:pPr algn="r"/>
            <a:r>
              <a:rPr lang="en-US">
                <a:solidFill>
                  <a:schemeClr val="tx1"/>
                </a:solidFill>
              </a:rPr>
              <a:t>Criteria for choosing the sampling technique</a:t>
            </a:r>
          </a:p>
        </p:txBody>
      </p:sp>
      <p:sp>
        <p:nvSpPr>
          <p:cNvPr id="33" name="Rectangle 32">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Content Placeholder 12">
            <a:extLst>
              <a:ext uri="{FF2B5EF4-FFF2-40B4-BE49-F238E27FC236}">
                <a16:creationId xmlns:a16="http://schemas.microsoft.com/office/drawing/2014/main" id="{B52BEA5A-FF9E-7149-A2F0-C7B9DB1BEB1D}"/>
              </a:ext>
            </a:extLst>
          </p:cNvPr>
          <p:cNvSpPr>
            <a:spLocks noGrp="1"/>
          </p:cNvSpPr>
          <p:nvPr>
            <p:ph idx="1"/>
          </p:nvPr>
        </p:nvSpPr>
        <p:spPr>
          <a:xfrm>
            <a:off x="4829164" y="1645920"/>
            <a:ext cx="6294448" cy="4470821"/>
          </a:xfrm>
        </p:spPr>
        <p:txBody>
          <a:bodyPr>
            <a:normAutofit/>
          </a:bodyPr>
          <a:lstStyle/>
          <a:p>
            <a:r>
              <a:rPr lang="en-US" dirty="0"/>
              <a:t> Execution time for the sampling technique.</a:t>
            </a:r>
          </a:p>
          <a:p>
            <a:r>
              <a:rPr lang="en-US" dirty="0"/>
              <a:t>F-Score </a:t>
            </a:r>
          </a:p>
          <a:p>
            <a:r>
              <a:rPr lang="en-US" dirty="0"/>
              <a:t>Execution time of ML Algorithm</a:t>
            </a:r>
          </a:p>
        </p:txBody>
      </p:sp>
    </p:spTree>
    <p:extLst>
      <p:ext uri="{BB962C8B-B14F-4D97-AF65-F5344CB8AC3E}">
        <p14:creationId xmlns:p14="http://schemas.microsoft.com/office/powerpoint/2010/main" val="286816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2CB339E-F21E-A547-A6B1-EF929D6B5404}"/>
              </a:ext>
            </a:extLst>
          </p:cNvPr>
          <p:cNvSpPr>
            <a:spLocks noGrp="1"/>
          </p:cNvSpPr>
          <p:nvPr>
            <p:ph type="title"/>
          </p:nvPr>
        </p:nvSpPr>
        <p:spPr>
          <a:xfrm>
            <a:off x="648930" y="629267"/>
            <a:ext cx="9252154" cy="1016654"/>
          </a:xfrm>
        </p:spPr>
        <p:txBody>
          <a:bodyPr>
            <a:normAutofit/>
          </a:bodyPr>
          <a:lstStyle/>
          <a:p>
            <a:r>
              <a:rPr lang="en-US">
                <a:solidFill>
                  <a:srgbClr val="EBEBEB"/>
                </a:solidFill>
              </a:rPr>
              <a:t>Dataset after UnderSampling</a:t>
            </a:r>
          </a:p>
        </p:txBody>
      </p:sp>
      <p:sp>
        <p:nvSpPr>
          <p:cNvPr id="16" name="Rectangle 1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Shape 1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7" name="Content Placeholder 6">
            <a:extLst>
              <a:ext uri="{FF2B5EF4-FFF2-40B4-BE49-F238E27FC236}">
                <a16:creationId xmlns:a16="http://schemas.microsoft.com/office/drawing/2014/main" id="{90BB487D-A472-1F45-8784-3285D229D182}"/>
              </a:ext>
            </a:extLst>
          </p:cNvPr>
          <p:cNvGraphicFramePr>
            <a:graphicFrameLocks noGrp="1"/>
          </p:cNvGraphicFramePr>
          <p:nvPr>
            <p:ph idx="1"/>
            <p:extLst>
              <p:ext uri="{D42A27DB-BD31-4B8C-83A1-F6EECF244321}">
                <p14:modId xmlns:p14="http://schemas.microsoft.com/office/powerpoint/2010/main" val="2371249160"/>
              </p:ext>
            </p:extLst>
          </p:nvPr>
        </p:nvGraphicFramePr>
        <p:xfrm>
          <a:off x="676676" y="2810256"/>
          <a:ext cx="10839881" cy="3404283"/>
        </p:xfrm>
        <a:graphic>
          <a:graphicData uri="http://schemas.openxmlformats.org/drawingml/2006/table">
            <a:tbl>
              <a:tblPr firstRow="1" bandRow="1"/>
              <a:tblGrid>
                <a:gridCol w="2295681">
                  <a:extLst>
                    <a:ext uri="{9D8B030D-6E8A-4147-A177-3AD203B41FA5}">
                      <a16:colId xmlns:a16="http://schemas.microsoft.com/office/drawing/2014/main" val="1818116270"/>
                    </a:ext>
                  </a:extLst>
                </a:gridCol>
                <a:gridCol w="1708840">
                  <a:extLst>
                    <a:ext uri="{9D8B030D-6E8A-4147-A177-3AD203B41FA5}">
                      <a16:colId xmlns:a16="http://schemas.microsoft.com/office/drawing/2014/main" val="2972406437"/>
                    </a:ext>
                  </a:extLst>
                </a:gridCol>
                <a:gridCol w="1708840">
                  <a:extLst>
                    <a:ext uri="{9D8B030D-6E8A-4147-A177-3AD203B41FA5}">
                      <a16:colId xmlns:a16="http://schemas.microsoft.com/office/drawing/2014/main" val="3065131897"/>
                    </a:ext>
                  </a:extLst>
                </a:gridCol>
                <a:gridCol w="1708840">
                  <a:extLst>
                    <a:ext uri="{9D8B030D-6E8A-4147-A177-3AD203B41FA5}">
                      <a16:colId xmlns:a16="http://schemas.microsoft.com/office/drawing/2014/main" val="541506507"/>
                    </a:ext>
                  </a:extLst>
                </a:gridCol>
                <a:gridCol w="1708840">
                  <a:extLst>
                    <a:ext uri="{9D8B030D-6E8A-4147-A177-3AD203B41FA5}">
                      <a16:colId xmlns:a16="http://schemas.microsoft.com/office/drawing/2014/main" val="2720118098"/>
                    </a:ext>
                  </a:extLst>
                </a:gridCol>
                <a:gridCol w="1708840">
                  <a:extLst>
                    <a:ext uri="{9D8B030D-6E8A-4147-A177-3AD203B41FA5}">
                      <a16:colId xmlns:a16="http://schemas.microsoft.com/office/drawing/2014/main" val="280023523"/>
                    </a:ext>
                  </a:extLst>
                </a:gridCol>
              </a:tblGrid>
              <a:tr h="375400">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 </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spcBef>
                          <a:spcPts val="0"/>
                        </a:spcBef>
                        <a:spcAft>
                          <a:spcPts val="0"/>
                        </a:spcAft>
                      </a:pPr>
                      <a:r>
                        <a:rPr lang="en-US" sz="1500" b="0" i="0" u="none" strike="noStrike">
                          <a:solidFill>
                            <a:srgbClr val="000000"/>
                          </a:solidFill>
                          <a:effectLst/>
                          <a:latin typeface="Calibri" panose="020F0502020204030204" pitchFamily="34" charset="0"/>
                        </a:rPr>
                        <a:t>Dimensions of Dataset (Training Data)</a:t>
                      </a:r>
                      <a:endParaRPr lang="en-US" sz="2200" b="0" i="0" u="none" strike="noStrike">
                        <a:effectLst/>
                        <a:latin typeface="Arial" panose="020B0604020202020204" pitchFamily="34" charset="0"/>
                      </a:endParaRPr>
                    </a:p>
                  </a:txBody>
                  <a:tcPr marL="111682" marR="111682" marT="55840" marB="558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 </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8915091"/>
                  </a:ext>
                </a:extLst>
              </a:tr>
              <a:tr h="27535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Sampling Methode</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Before Sampling</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After Sampling</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Label '1' (%)</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Label '0' (%)</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Execution Time</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8791498"/>
                  </a:ext>
                </a:extLst>
              </a:tr>
              <a:tr h="27535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No Sampling</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(227845, 30)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(227845, 30)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0.17</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99.83</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 </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622227"/>
                  </a:ext>
                </a:extLst>
              </a:tr>
              <a:tr h="27535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Random Undersampling</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(227845, 30)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(782,30)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50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50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0:00:01</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691824397"/>
                  </a:ext>
                </a:extLst>
              </a:tr>
              <a:tr h="27535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NearMiss-1</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(227845, 30)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(782,30)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50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50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0:00:04</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555893876"/>
                  </a:ext>
                </a:extLst>
              </a:tr>
              <a:tr h="27535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NearMiss-2</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(227845, 30)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(782,30)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50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50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0:00:27</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925435169"/>
                  </a:ext>
                </a:extLst>
              </a:tr>
              <a:tr h="27535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NearMiss-3</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(227845, 30)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(735,30)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53.2</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46.8</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0:00:04</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897019278"/>
                  </a:ext>
                </a:extLst>
              </a:tr>
              <a:tr h="275353">
                <a:tc>
                  <a:txBody>
                    <a:bodyPr/>
                    <a:lstStyle/>
                    <a:p>
                      <a:pPr algn="l" fontAlgn="b"/>
                      <a:r>
                        <a:rPr lang="en-US" sz="1500" b="0" i="0" u="none" strike="noStrike" dirty="0">
                          <a:solidFill>
                            <a:srgbClr val="000000"/>
                          </a:solidFill>
                          <a:effectLst/>
                          <a:latin typeface="Calibri" panose="020F0502020204030204" pitchFamily="34" charset="0"/>
                        </a:rPr>
                        <a:t>Tomek Links</a:t>
                      </a: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(227845, 30)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(227826,30)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0.17</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99.82</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0:08:52</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0228597"/>
                  </a:ext>
                </a:extLst>
              </a:tr>
              <a:tr h="27535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ENN</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(227845, 30)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(227705,30)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0.17</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99.82</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1:57:38</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extLst>
                  <a:ext uri="{0D108BD9-81ED-4DB2-BD59-A6C34878D82A}">
                    <a16:rowId xmlns:a16="http://schemas.microsoft.com/office/drawing/2014/main" val="2191130603"/>
                  </a:ext>
                </a:extLst>
              </a:tr>
              <a:tr h="275353">
                <a:tc>
                  <a:txBody>
                    <a:bodyPr/>
                    <a:lstStyle/>
                    <a:p>
                      <a:pPr algn="l" fontAlgn="b">
                        <a:spcBef>
                          <a:spcPts val="0"/>
                        </a:spcBef>
                        <a:spcAft>
                          <a:spcPts val="0"/>
                        </a:spcAft>
                      </a:pPr>
                      <a:r>
                        <a:rPr lang="en-US" sz="1500" b="0" i="0" u="none" strike="noStrike" dirty="0">
                          <a:solidFill>
                            <a:srgbClr val="000000"/>
                          </a:solidFill>
                          <a:effectLst/>
                          <a:latin typeface="Calibri" panose="020F0502020204030204" pitchFamily="34" charset="0"/>
                        </a:rPr>
                        <a:t>CNN</a:t>
                      </a:r>
                      <a:endParaRPr lang="en-US" sz="2200" b="0" i="0" u="none" strike="noStrike" dirty="0">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(227845, 30)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(1368,30)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28.6</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71.42</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24:27:57</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extLst>
                  <a:ext uri="{0D108BD9-81ED-4DB2-BD59-A6C34878D82A}">
                    <a16:rowId xmlns:a16="http://schemas.microsoft.com/office/drawing/2014/main" val="1707552568"/>
                  </a:ext>
                </a:extLst>
              </a:tr>
              <a:tr h="27535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NCR</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(227845, 30)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(227598,30)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0.17</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99.82</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1:59:16</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extLst>
                  <a:ext uri="{0D108BD9-81ED-4DB2-BD59-A6C34878D82A}">
                    <a16:rowId xmlns:a16="http://schemas.microsoft.com/office/drawing/2014/main" val="1573615548"/>
                  </a:ext>
                </a:extLst>
              </a:tr>
              <a:tr h="27535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OSS</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(227845, 30)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(25910,30)</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1.5</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98.5</a:t>
                      </a:r>
                      <a:endParaRPr lang="en-US" sz="2200" b="0" i="0" u="none" strike="noStrike">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1500" b="0" i="0" u="none" strike="noStrike" dirty="0">
                          <a:solidFill>
                            <a:srgbClr val="000000"/>
                          </a:solidFill>
                          <a:effectLst/>
                          <a:latin typeface="Calibri" panose="020F0502020204030204" pitchFamily="34" charset="0"/>
                        </a:rPr>
                        <a:t>0:01:35</a:t>
                      </a:r>
                      <a:endParaRPr lang="en-US" sz="2200" b="0" i="0" u="none" strike="noStrike" dirty="0">
                        <a:effectLst/>
                        <a:latin typeface="Arial" panose="020B0604020202020204" pitchFamily="34" charset="0"/>
                      </a:endParaRPr>
                    </a:p>
                  </a:txBody>
                  <a:tcPr marL="11634" marR="11634" marT="116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152620261"/>
                  </a:ext>
                </a:extLst>
              </a:tr>
            </a:tbl>
          </a:graphicData>
        </a:graphic>
      </p:graphicFrame>
    </p:spTree>
    <p:extLst>
      <p:ext uri="{BB962C8B-B14F-4D97-AF65-F5344CB8AC3E}">
        <p14:creationId xmlns:p14="http://schemas.microsoft.com/office/powerpoint/2010/main" val="197584937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0"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6A50F7B-432E-C94F-AB4D-0DBA59465493}"/>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F-Score: Undersampling</a:t>
            </a:r>
          </a:p>
        </p:txBody>
      </p:sp>
      <p:sp>
        <p:nvSpPr>
          <p:cNvPr id="62" name="Rectangle 61">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4" name="Freeform: Shape 63">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Content Placeholder 21">
            <a:extLst>
              <a:ext uri="{FF2B5EF4-FFF2-40B4-BE49-F238E27FC236}">
                <a16:creationId xmlns:a16="http://schemas.microsoft.com/office/drawing/2014/main" id="{6A8852CA-5F2D-594A-9803-46C57B2C274A}"/>
              </a:ext>
            </a:extLst>
          </p:cNvPr>
          <p:cNvGraphicFramePr>
            <a:graphicFrameLocks noGrp="1"/>
          </p:cNvGraphicFramePr>
          <p:nvPr>
            <p:ph idx="1"/>
            <p:extLst>
              <p:ext uri="{D42A27DB-BD31-4B8C-83A1-F6EECF244321}">
                <p14:modId xmlns:p14="http://schemas.microsoft.com/office/powerpoint/2010/main" val="486769590"/>
              </p:ext>
            </p:extLst>
          </p:nvPr>
        </p:nvGraphicFramePr>
        <p:xfrm>
          <a:off x="1003443" y="2810256"/>
          <a:ext cx="9225012" cy="2553210"/>
        </p:xfrm>
        <a:graphic>
          <a:graphicData uri="http://schemas.openxmlformats.org/drawingml/2006/table">
            <a:tbl>
              <a:tblPr firstRow="1" bandRow="1"/>
              <a:tblGrid>
                <a:gridCol w="2573810">
                  <a:extLst>
                    <a:ext uri="{9D8B030D-6E8A-4147-A177-3AD203B41FA5}">
                      <a16:colId xmlns:a16="http://schemas.microsoft.com/office/drawing/2014/main" val="4012700398"/>
                    </a:ext>
                  </a:extLst>
                </a:gridCol>
                <a:gridCol w="2067691">
                  <a:extLst>
                    <a:ext uri="{9D8B030D-6E8A-4147-A177-3AD203B41FA5}">
                      <a16:colId xmlns:a16="http://schemas.microsoft.com/office/drawing/2014/main" val="154072310"/>
                    </a:ext>
                  </a:extLst>
                </a:gridCol>
                <a:gridCol w="1932419">
                  <a:extLst>
                    <a:ext uri="{9D8B030D-6E8A-4147-A177-3AD203B41FA5}">
                      <a16:colId xmlns:a16="http://schemas.microsoft.com/office/drawing/2014/main" val="3630154328"/>
                    </a:ext>
                  </a:extLst>
                </a:gridCol>
                <a:gridCol w="718673">
                  <a:extLst>
                    <a:ext uri="{9D8B030D-6E8A-4147-A177-3AD203B41FA5}">
                      <a16:colId xmlns:a16="http://schemas.microsoft.com/office/drawing/2014/main" val="2520234982"/>
                    </a:ext>
                  </a:extLst>
                </a:gridCol>
                <a:gridCol w="1932419">
                  <a:extLst>
                    <a:ext uri="{9D8B030D-6E8A-4147-A177-3AD203B41FA5}">
                      <a16:colId xmlns:a16="http://schemas.microsoft.com/office/drawing/2014/main" val="554044690"/>
                    </a:ext>
                  </a:extLst>
                </a:gridCol>
              </a:tblGrid>
              <a:tr h="283690">
                <a:tc>
                  <a:txBody>
                    <a:bodyPr/>
                    <a:lstStyle/>
                    <a:p>
                      <a:pPr algn="l" fontAlgn="b"/>
                      <a:r>
                        <a:rPr lang="en-US" sz="1500" b="0" i="0" u="none" strike="noStrike">
                          <a:solidFill>
                            <a:srgbClr val="000000"/>
                          </a:solidFill>
                          <a:effectLst/>
                          <a:latin typeface="Calibri" panose="020F0502020204030204" pitchFamily="34" charset="0"/>
                        </a:rPr>
                        <a:t> </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US" sz="1500" b="0" i="0" u="none" strike="noStrike">
                          <a:solidFill>
                            <a:srgbClr val="000000"/>
                          </a:solidFill>
                          <a:effectLst/>
                          <a:latin typeface="Calibri" panose="020F0502020204030204" pitchFamily="34" charset="0"/>
                        </a:rPr>
                        <a:t>F-Score of Each ML Algorithm</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83610954"/>
                  </a:ext>
                </a:extLst>
              </a:tr>
              <a:tr h="283690">
                <a:tc>
                  <a:txBody>
                    <a:bodyPr/>
                    <a:lstStyle/>
                    <a:p>
                      <a:pPr algn="l" fontAlgn="b"/>
                      <a:r>
                        <a:rPr lang="en-US" sz="1500" b="0" i="0" u="none" strike="noStrike">
                          <a:solidFill>
                            <a:srgbClr val="000000"/>
                          </a:solidFill>
                          <a:effectLst/>
                          <a:latin typeface="Calibri" panose="020F0502020204030204" pitchFamily="34" charset="0"/>
                        </a:rPr>
                        <a:t>Sampling Methode</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Logistic Regression</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Random Forest</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XGBoost</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Neural Network</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4219165"/>
                  </a:ext>
                </a:extLst>
              </a:tr>
              <a:tr h="283690">
                <a:tc>
                  <a:txBody>
                    <a:bodyPr/>
                    <a:lstStyle/>
                    <a:p>
                      <a:pPr algn="l" fontAlgn="b"/>
                      <a:r>
                        <a:rPr lang="en-US" sz="1500" b="0" i="0" u="none" strike="noStrike" dirty="0">
                          <a:solidFill>
                            <a:srgbClr val="000000"/>
                          </a:solidFill>
                          <a:effectLst/>
                          <a:latin typeface="Calibri" panose="020F0502020204030204" pitchFamily="34" charset="0"/>
                        </a:rPr>
                        <a:t>No Sampling</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0.74</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0.83</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0.84</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0.82</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632426"/>
                  </a:ext>
                </a:extLst>
              </a:tr>
              <a:tr h="283690">
                <a:tc>
                  <a:txBody>
                    <a:bodyPr/>
                    <a:lstStyle/>
                    <a:p>
                      <a:pPr algn="l" fontAlgn="b"/>
                      <a:r>
                        <a:rPr lang="en-US" sz="1500" b="0" i="0" u="none" strike="noStrike">
                          <a:solidFill>
                            <a:srgbClr val="000000"/>
                          </a:solidFill>
                          <a:effectLst/>
                          <a:latin typeface="Calibri" panose="020F0502020204030204" pitchFamily="34" charset="0"/>
                        </a:rPr>
                        <a:t>Random Undersampling</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0.1</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0.1</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0.08</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0.12</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extLst>
                  <a:ext uri="{0D108BD9-81ED-4DB2-BD59-A6C34878D82A}">
                    <a16:rowId xmlns:a16="http://schemas.microsoft.com/office/drawing/2014/main" val="3576655128"/>
                  </a:ext>
                </a:extLst>
              </a:tr>
              <a:tr h="283690">
                <a:tc>
                  <a:txBody>
                    <a:bodyPr/>
                    <a:lstStyle/>
                    <a:p>
                      <a:pPr algn="l" fontAlgn="b"/>
                      <a:r>
                        <a:rPr lang="en-US" sz="1500" b="0" i="0" u="none" strike="noStrike" dirty="0">
                          <a:solidFill>
                            <a:srgbClr val="000000"/>
                          </a:solidFill>
                          <a:effectLst/>
                          <a:latin typeface="Calibri" panose="020F0502020204030204" pitchFamily="34" charset="0"/>
                        </a:rPr>
                        <a:t>NearMiss-1</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0.01</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0.01</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extLst>
                  <a:ext uri="{0D108BD9-81ED-4DB2-BD59-A6C34878D82A}">
                    <a16:rowId xmlns:a16="http://schemas.microsoft.com/office/drawing/2014/main" val="3154206126"/>
                  </a:ext>
                </a:extLst>
              </a:tr>
              <a:tr h="283690">
                <a:tc>
                  <a:txBody>
                    <a:bodyPr/>
                    <a:lstStyle/>
                    <a:p>
                      <a:pPr algn="l" fontAlgn="b"/>
                      <a:r>
                        <a:rPr lang="en-US" sz="1500" b="0" i="0" u="none" strike="noStrike">
                          <a:solidFill>
                            <a:srgbClr val="000000"/>
                          </a:solidFill>
                          <a:effectLst/>
                          <a:latin typeface="Calibri" panose="020F0502020204030204" pitchFamily="34" charset="0"/>
                        </a:rPr>
                        <a:t>NearMiss-2</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extLst>
                  <a:ext uri="{0D108BD9-81ED-4DB2-BD59-A6C34878D82A}">
                    <a16:rowId xmlns:a16="http://schemas.microsoft.com/office/drawing/2014/main" val="2607800240"/>
                  </a:ext>
                </a:extLst>
              </a:tr>
              <a:tr h="283690">
                <a:tc>
                  <a:txBody>
                    <a:bodyPr/>
                    <a:lstStyle/>
                    <a:p>
                      <a:pPr algn="l" fontAlgn="b"/>
                      <a:r>
                        <a:rPr lang="en-US" sz="1500" b="0" i="0" u="none" strike="noStrike">
                          <a:solidFill>
                            <a:srgbClr val="000000"/>
                          </a:solidFill>
                          <a:effectLst/>
                          <a:latin typeface="Calibri" panose="020F0502020204030204" pitchFamily="34" charset="0"/>
                        </a:rPr>
                        <a:t>NearMiss-3</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0.03</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0.59</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0.06</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r>
                        <a:rPr lang="en-US" sz="1500" b="0" i="0" u="none" strike="noStrike">
                          <a:solidFill>
                            <a:srgbClr val="000000"/>
                          </a:solidFill>
                          <a:effectLst/>
                          <a:latin typeface="Calibri" panose="020F0502020204030204" pitchFamily="34" charset="0"/>
                        </a:rPr>
                        <a:t>0.15</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extLst>
                  <a:ext uri="{0D108BD9-81ED-4DB2-BD59-A6C34878D82A}">
                    <a16:rowId xmlns:a16="http://schemas.microsoft.com/office/drawing/2014/main" val="3480530963"/>
                  </a:ext>
                </a:extLst>
              </a:tr>
              <a:tr h="283690">
                <a:tc>
                  <a:txBody>
                    <a:bodyPr/>
                    <a:lstStyle/>
                    <a:p>
                      <a:pPr algn="l" fontAlgn="b"/>
                      <a:r>
                        <a:rPr lang="en-US" sz="1500" b="0" i="0" u="none" strike="noStrike" dirty="0">
                          <a:solidFill>
                            <a:srgbClr val="000000"/>
                          </a:solidFill>
                          <a:effectLst/>
                          <a:latin typeface="Calibri" panose="020F0502020204030204" pitchFamily="34" charset="0"/>
                        </a:rPr>
                        <a:t>Tomek Links</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0.75</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0.85</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0.86</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0.83</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8881102"/>
                  </a:ext>
                </a:extLst>
              </a:tr>
              <a:tr h="283690">
                <a:tc>
                  <a:txBody>
                    <a:bodyPr/>
                    <a:lstStyle/>
                    <a:p>
                      <a:pPr algn="l" fontAlgn="b"/>
                      <a:r>
                        <a:rPr lang="en-US" sz="1500" b="0" i="0" u="none" strike="noStrike" dirty="0">
                          <a:solidFill>
                            <a:srgbClr val="000000"/>
                          </a:solidFill>
                          <a:effectLst/>
                          <a:latin typeface="Calibri" panose="020F0502020204030204" pitchFamily="34" charset="0"/>
                        </a:rPr>
                        <a:t>OSS</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0.77</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0.85</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0.85</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0.84</a:t>
                      </a:r>
                    </a:p>
                  </a:txBody>
                  <a:tcPr marL="11801" marR="11801" marT="118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4502391"/>
                  </a:ext>
                </a:extLst>
              </a:tr>
            </a:tbl>
          </a:graphicData>
        </a:graphic>
      </p:graphicFrame>
    </p:spTree>
    <p:extLst>
      <p:ext uri="{BB962C8B-B14F-4D97-AF65-F5344CB8AC3E}">
        <p14:creationId xmlns:p14="http://schemas.microsoft.com/office/powerpoint/2010/main" val="150842071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55DE450-A880-FE45-A3B1-C0E0F9EEDCE2}"/>
              </a:ext>
            </a:extLst>
          </p:cNvPr>
          <p:cNvSpPr>
            <a:spLocks noGrp="1"/>
          </p:cNvSpPr>
          <p:nvPr>
            <p:ph type="title"/>
          </p:nvPr>
        </p:nvSpPr>
        <p:spPr>
          <a:xfrm>
            <a:off x="648930" y="629267"/>
            <a:ext cx="9252154" cy="1016654"/>
          </a:xfrm>
        </p:spPr>
        <p:txBody>
          <a:bodyPr>
            <a:normAutofit fontScale="90000"/>
          </a:bodyPr>
          <a:lstStyle/>
          <a:p>
            <a:r>
              <a:rPr lang="en-US" sz="4400" dirty="0">
                <a:solidFill>
                  <a:srgbClr val="EBEBEB"/>
                </a:solidFill>
              </a:rPr>
              <a:t>Algo Execution</a:t>
            </a:r>
            <a:r>
              <a:rPr lang="en-US" dirty="0">
                <a:solidFill>
                  <a:srgbClr val="EBEBEB"/>
                </a:solidFill>
              </a:rPr>
              <a:t> Time: Undersampling</a:t>
            </a:r>
          </a:p>
        </p:txBody>
      </p:sp>
      <p:sp>
        <p:nvSpPr>
          <p:cNvPr id="46" name="Rectangle 4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8" name="Freeform: Shape 4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8" name="Content Placeholder 7">
            <a:extLst>
              <a:ext uri="{FF2B5EF4-FFF2-40B4-BE49-F238E27FC236}">
                <a16:creationId xmlns:a16="http://schemas.microsoft.com/office/drawing/2014/main" id="{C163AB9F-22E9-1449-8FCD-7CE7953FCE54}"/>
              </a:ext>
            </a:extLst>
          </p:cNvPr>
          <p:cNvGraphicFramePr>
            <a:graphicFrameLocks noGrp="1"/>
          </p:cNvGraphicFramePr>
          <p:nvPr>
            <p:ph idx="1"/>
            <p:extLst>
              <p:ext uri="{D42A27DB-BD31-4B8C-83A1-F6EECF244321}">
                <p14:modId xmlns:p14="http://schemas.microsoft.com/office/powerpoint/2010/main" val="734786851"/>
              </p:ext>
            </p:extLst>
          </p:nvPr>
        </p:nvGraphicFramePr>
        <p:xfrm>
          <a:off x="648930" y="3160990"/>
          <a:ext cx="10895372" cy="2702813"/>
        </p:xfrm>
        <a:graphic>
          <a:graphicData uri="http://schemas.openxmlformats.org/drawingml/2006/table">
            <a:tbl>
              <a:tblPr firstRow="1" bandRow="1"/>
              <a:tblGrid>
                <a:gridCol w="2618442">
                  <a:extLst>
                    <a:ext uri="{9D8B030D-6E8A-4147-A177-3AD203B41FA5}">
                      <a16:colId xmlns:a16="http://schemas.microsoft.com/office/drawing/2014/main" val="521935369"/>
                    </a:ext>
                  </a:extLst>
                </a:gridCol>
                <a:gridCol w="2596921">
                  <a:extLst>
                    <a:ext uri="{9D8B030D-6E8A-4147-A177-3AD203B41FA5}">
                      <a16:colId xmlns:a16="http://schemas.microsoft.com/office/drawing/2014/main" val="244997880"/>
                    </a:ext>
                  </a:extLst>
                </a:gridCol>
                <a:gridCol w="2139153">
                  <a:extLst>
                    <a:ext uri="{9D8B030D-6E8A-4147-A177-3AD203B41FA5}">
                      <a16:colId xmlns:a16="http://schemas.microsoft.com/office/drawing/2014/main" val="4131055777"/>
                    </a:ext>
                  </a:extLst>
                </a:gridCol>
                <a:gridCol w="1308988">
                  <a:extLst>
                    <a:ext uri="{9D8B030D-6E8A-4147-A177-3AD203B41FA5}">
                      <a16:colId xmlns:a16="http://schemas.microsoft.com/office/drawing/2014/main" val="4263277307"/>
                    </a:ext>
                  </a:extLst>
                </a:gridCol>
                <a:gridCol w="2231868">
                  <a:extLst>
                    <a:ext uri="{9D8B030D-6E8A-4147-A177-3AD203B41FA5}">
                      <a16:colId xmlns:a16="http://schemas.microsoft.com/office/drawing/2014/main" val="2103212458"/>
                    </a:ext>
                  </a:extLst>
                </a:gridCol>
              </a:tblGrid>
              <a:tr h="834317">
                <a:tc gridSpan="5">
                  <a:txBody>
                    <a:bodyPr/>
                    <a:lstStyle/>
                    <a:p>
                      <a:pPr algn="l" fontAlgn="b"/>
                      <a:r>
                        <a:rPr lang="en-US" sz="2400" b="0" i="0" u="none" strike="noStrike" kern="1200" dirty="0">
                          <a:solidFill>
                            <a:srgbClr val="000000"/>
                          </a:solidFill>
                          <a:effectLst/>
                          <a:latin typeface="Calibri" panose="020F0502020204030204" pitchFamily="34" charset="0"/>
                          <a:ea typeface="+mn-ea"/>
                          <a:cs typeface="+mn-cs"/>
                        </a:rPr>
                        <a:t> </a:t>
                      </a:r>
                    </a:p>
                    <a:p>
                      <a:pPr algn="ctr" fontAlgn="b"/>
                      <a:r>
                        <a:rPr lang="en-US" sz="2400" b="0" i="0" u="none" strike="noStrike" kern="1200" dirty="0">
                          <a:solidFill>
                            <a:srgbClr val="000000"/>
                          </a:solidFill>
                          <a:effectLst/>
                          <a:latin typeface="Calibri" panose="020F0502020204030204" pitchFamily="34" charset="0"/>
                          <a:ea typeface="+mn-ea"/>
                          <a:cs typeface="+mn-cs"/>
                        </a:rPr>
                        <a:t>Execution Time of Each ML Algorithm</a:t>
                      </a:r>
                    </a:p>
                  </a:txBody>
                  <a:tcPr marL="41178" marR="41178" marT="41178" marB="0" anchor="b">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r>
                        <a:rPr lang="en-US" sz="3300" b="0" i="0" u="none" strike="noStrike" dirty="0">
                          <a:solidFill>
                            <a:srgbClr val="000000"/>
                          </a:solidFill>
                          <a:effectLst/>
                          <a:latin typeface="Calibri" panose="020F0502020204030204" pitchFamily="34" charset="0"/>
                        </a:rPr>
                        <a:t>Execution Time of Each ML Algorithm</a:t>
                      </a:r>
                    </a:p>
                  </a:txBody>
                  <a:tcPr marL="25636" marR="25636" marT="256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2831775"/>
                  </a:ext>
                </a:extLst>
              </a:tr>
              <a:tr h="467124">
                <a:tc>
                  <a:txBody>
                    <a:bodyPr/>
                    <a:lstStyle/>
                    <a:p>
                      <a:pPr algn="l" fontAlgn="b"/>
                      <a:r>
                        <a:rPr lang="en-US" sz="2400" b="0" i="0" u="none" strike="noStrike" kern="1200">
                          <a:solidFill>
                            <a:srgbClr val="000000"/>
                          </a:solidFill>
                          <a:effectLst/>
                          <a:latin typeface="Calibri" panose="020F0502020204030204" pitchFamily="34" charset="0"/>
                          <a:ea typeface="+mn-ea"/>
                          <a:cs typeface="+mn-cs"/>
                        </a:rPr>
                        <a:t>Sampling Methode</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kern="1200" dirty="0">
                          <a:solidFill>
                            <a:srgbClr val="000000"/>
                          </a:solidFill>
                          <a:effectLst/>
                          <a:latin typeface="Calibri" panose="020F0502020204030204" pitchFamily="34" charset="0"/>
                          <a:ea typeface="+mn-ea"/>
                          <a:cs typeface="+mn-cs"/>
                        </a:rPr>
                        <a:t>Logistic Regression</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kern="1200">
                          <a:solidFill>
                            <a:srgbClr val="000000"/>
                          </a:solidFill>
                          <a:effectLst/>
                          <a:latin typeface="Calibri" panose="020F0502020204030204" pitchFamily="34" charset="0"/>
                          <a:ea typeface="+mn-ea"/>
                          <a:cs typeface="+mn-cs"/>
                        </a:rPr>
                        <a:t>Random Forest</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kern="1200">
                          <a:solidFill>
                            <a:srgbClr val="000000"/>
                          </a:solidFill>
                          <a:effectLst/>
                          <a:latin typeface="Calibri" panose="020F0502020204030204" pitchFamily="34" charset="0"/>
                          <a:ea typeface="+mn-ea"/>
                          <a:cs typeface="+mn-cs"/>
                        </a:rPr>
                        <a:t>XGBoost</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kern="1200">
                          <a:solidFill>
                            <a:srgbClr val="000000"/>
                          </a:solidFill>
                          <a:effectLst/>
                          <a:latin typeface="Calibri" panose="020F0502020204030204" pitchFamily="34" charset="0"/>
                          <a:ea typeface="+mn-ea"/>
                          <a:cs typeface="+mn-cs"/>
                        </a:rPr>
                        <a:t>Neural Network</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9960393"/>
                  </a:ext>
                </a:extLst>
              </a:tr>
              <a:tr h="467124">
                <a:tc>
                  <a:txBody>
                    <a:bodyPr/>
                    <a:lstStyle/>
                    <a:p>
                      <a:pPr algn="l" fontAlgn="b"/>
                      <a:r>
                        <a:rPr lang="en-US" sz="2400" b="0" i="0" u="none" strike="noStrike" kern="1200">
                          <a:solidFill>
                            <a:srgbClr val="000000"/>
                          </a:solidFill>
                          <a:effectLst/>
                          <a:latin typeface="Calibri" panose="020F0502020204030204" pitchFamily="34" charset="0"/>
                          <a:ea typeface="+mn-ea"/>
                          <a:cs typeface="+mn-cs"/>
                        </a:rPr>
                        <a:t>No Sampling</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kern="1200">
                          <a:solidFill>
                            <a:srgbClr val="000000"/>
                          </a:solidFill>
                          <a:effectLst/>
                          <a:latin typeface="Calibri" panose="020F0502020204030204" pitchFamily="34" charset="0"/>
                          <a:ea typeface="+mn-ea"/>
                          <a:cs typeface="+mn-cs"/>
                        </a:rPr>
                        <a:t>0:00:04</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kern="1200">
                          <a:solidFill>
                            <a:srgbClr val="000000"/>
                          </a:solidFill>
                          <a:effectLst/>
                          <a:latin typeface="Calibri" panose="020F0502020204030204" pitchFamily="34" charset="0"/>
                          <a:ea typeface="+mn-ea"/>
                          <a:cs typeface="+mn-cs"/>
                        </a:rPr>
                        <a:t>0:23:00</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kern="1200">
                          <a:solidFill>
                            <a:srgbClr val="000000"/>
                          </a:solidFill>
                          <a:effectLst/>
                          <a:latin typeface="Calibri" panose="020F0502020204030204" pitchFamily="34" charset="0"/>
                          <a:ea typeface="+mn-ea"/>
                          <a:cs typeface="+mn-cs"/>
                        </a:rPr>
                        <a:t>0:01:06</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kern="1200">
                          <a:solidFill>
                            <a:srgbClr val="000000"/>
                          </a:solidFill>
                          <a:effectLst/>
                          <a:latin typeface="Calibri" panose="020F0502020204030204" pitchFamily="34" charset="0"/>
                          <a:ea typeface="+mn-ea"/>
                          <a:cs typeface="+mn-cs"/>
                        </a:rPr>
                        <a:t>0:05:07</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6053030"/>
                  </a:ext>
                </a:extLst>
              </a:tr>
              <a:tr h="467124">
                <a:tc>
                  <a:txBody>
                    <a:bodyPr/>
                    <a:lstStyle/>
                    <a:p>
                      <a:pPr algn="l" fontAlgn="b"/>
                      <a:r>
                        <a:rPr lang="en-US" sz="2400" b="0" i="0" u="none" strike="noStrike" kern="1200">
                          <a:solidFill>
                            <a:srgbClr val="000000"/>
                          </a:solidFill>
                          <a:effectLst/>
                          <a:latin typeface="Calibri" panose="020F0502020204030204" pitchFamily="34" charset="0"/>
                          <a:ea typeface="+mn-ea"/>
                          <a:cs typeface="+mn-cs"/>
                        </a:rPr>
                        <a:t>TomLinks</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kern="1200">
                          <a:solidFill>
                            <a:srgbClr val="000000"/>
                          </a:solidFill>
                          <a:effectLst/>
                          <a:latin typeface="Calibri" panose="020F0502020204030204" pitchFamily="34" charset="0"/>
                          <a:ea typeface="+mn-ea"/>
                          <a:cs typeface="+mn-cs"/>
                        </a:rPr>
                        <a:t>0:00:04</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kern="1200">
                          <a:solidFill>
                            <a:srgbClr val="000000"/>
                          </a:solidFill>
                          <a:effectLst/>
                          <a:latin typeface="Calibri" panose="020F0502020204030204" pitchFamily="34" charset="0"/>
                          <a:ea typeface="+mn-ea"/>
                          <a:cs typeface="+mn-cs"/>
                        </a:rPr>
                        <a:t>0:21:06</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kern="1200">
                          <a:solidFill>
                            <a:srgbClr val="000000"/>
                          </a:solidFill>
                          <a:effectLst/>
                          <a:latin typeface="Calibri" panose="020F0502020204030204" pitchFamily="34" charset="0"/>
                          <a:ea typeface="+mn-ea"/>
                          <a:cs typeface="+mn-cs"/>
                        </a:rPr>
                        <a:t>0:01:12</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kern="1200">
                          <a:solidFill>
                            <a:srgbClr val="000000"/>
                          </a:solidFill>
                          <a:effectLst/>
                          <a:latin typeface="Calibri" panose="020F0502020204030204" pitchFamily="34" charset="0"/>
                          <a:ea typeface="+mn-ea"/>
                          <a:cs typeface="+mn-cs"/>
                        </a:rPr>
                        <a:t>0:05:25</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4268730"/>
                  </a:ext>
                </a:extLst>
              </a:tr>
              <a:tr h="467124">
                <a:tc>
                  <a:txBody>
                    <a:bodyPr/>
                    <a:lstStyle/>
                    <a:p>
                      <a:pPr algn="l" fontAlgn="b"/>
                      <a:r>
                        <a:rPr lang="en-US" sz="2400" b="0" i="0" u="none" strike="noStrike" kern="1200">
                          <a:solidFill>
                            <a:srgbClr val="000000"/>
                          </a:solidFill>
                          <a:effectLst/>
                          <a:latin typeface="Calibri" panose="020F0502020204030204" pitchFamily="34" charset="0"/>
                          <a:ea typeface="+mn-ea"/>
                          <a:cs typeface="+mn-cs"/>
                        </a:rPr>
                        <a:t>OSS</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kern="1200">
                          <a:solidFill>
                            <a:srgbClr val="000000"/>
                          </a:solidFill>
                          <a:effectLst/>
                          <a:latin typeface="Calibri" panose="020F0502020204030204" pitchFamily="34" charset="0"/>
                          <a:ea typeface="+mn-ea"/>
                          <a:cs typeface="+mn-cs"/>
                        </a:rPr>
                        <a:t>0:00:04</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kern="1200">
                          <a:solidFill>
                            <a:srgbClr val="000000"/>
                          </a:solidFill>
                          <a:effectLst/>
                          <a:latin typeface="Calibri" panose="020F0502020204030204" pitchFamily="34" charset="0"/>
                          <a:ea typeface="+mn-ea"/>
                          <a:cs typeface="+mn-cs"/>
                        </a:rPr>
                        <a:t>0:26:20</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kern="1200">
                          <a:solidFill>
                            <a:srgbClr val="000000"/>
                          </a:solidFill>
                          <a:effectLst/>
                          <a:latin typeface="Calibri" panose="020F0502020204030204" pitchFamily="34" charset="0"/>
                          <a:ea typeface="+mn-ea"/>
                          <a:cs typeface="+mn-cs"/>
                        </a:rPr>
                        <a:t>0:01:02</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kern="1200" dirty="0">
                          <a:solidFill>
                            <a:srgbClr val="000000"/>
                          </a:solidFill>
                          <a:effectLst/>
                          <a:latin typeface="Calibri" panose="020F0502020204030204" pitchFamily="34" charset="0"/>
                          <a:ea typeface="+mn-ea"/>
                          <a:cs typeface="+mn-cs"/>
                        </a:rPr>
                        <a:t>0:01:43</a:t>
                      </a:r>
                    </a:p>
                  </a:txBody>
                  <a:tcPr marL="41178" marR="41178" marT="41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9609529"/>
                  </a:ext>
                </a:extLst>
              </a:tr>
            </a:tbl>
          </a:graphicData>
        </a:graphic>
      </p:graphicFrame>
    </p:spTree>
    <p:extLst>
      <p:ext uri="{BB962C8B-B14F-4D97-AF65-F5344CB8AC3E}">
        <p14:creationId xmlns:p14="http://schemas.microsoft.com/office/powerpoint/2010/main" val="321390641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82FCF0D-A937-C843-81D8-AD831027951F}"/>
              </a:ext>
            </a:extLst>
          </p:cNvPr>
          <p:cNvSpPr>
            <a:spLocks noGrp="1"/>
          </p:cNvSpPr>
          <p:nvPr>
            <p:ph type="title"/>
          </p:nvPr>
        </p:nvSpPr>
        <p:spPr>
          <a:xfrm>
            <a:off x="648930" y="629267"/>
            <a:ext cx="9252154" cy="1016654"/>
          </a:xfrm>
        </p:spPr>
        <p:txBody>
          <a:bodyPr>
            <a:normAutofit/>
          </a:bodyPr>
          <a:lstStyle/>
          <a:p>
            <a:r>
              <a:rPr lang="en-US">
                <a:solidFill>
                  <a:srgbClr val="EBEBEB"/>
                </a:solidFill>
              </a:rPr>
              <a:t>Dataset after Oversampling</a:t>
            </a:r>
          </a:p>
        </p:txBody>
      </p:sp>
      <p:sp>
        <p:nvSpPr>
          <p:cNvPr id="24" name="Rectangle 2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7" name="Content Placeholder 6">
            <a:extLst>
              <a:ext uri="{FF2B5EF4-FFF2-40B4-BE49-F238E27FC236}">
                <a16:creationId xmlns:a16="http://schemas.microsoft.com/office/drawing/2014/main" id="{DE976A48-3710-994F-BCFB-0707EB82F9FF}"/>
              </a:ext>
            </a:extLst>
          </p:cNvPr>
          <p:cNvGraphicFramePr>
            <a:graphicFrameLocks noGrp="1"/>
          </p:cNvGraphicFramePr>
          <p:nvPr>
            <p:ph idx="1"/>
            <p:extLst>
              <p:ext uri="{D42A27DB-BD31-4B8C-83A1-F6EECF244321}">
                <p14:modId xmlns:p14="http://schemas.microsoft.com/office/powerpoint/2010/main" val="2780161486"/>
              </p:ext>
            </p:extLst>
          </p:nvPr>
        </p:nvGraphicFramePr>
        <p:xfrm>
          <a:off x="648930" y="2923079"/>
          <a:ext cx="10895372" cy="3178633"/>
        </p:xfrm>
        <a:graphic>
          <a:graphicData uri="http://schemas.openxmlformats.org/drawingml/2006/table">
            <a:tbl>
              <a:tblPr/>
              <a:tblGrid>
                <a:gridCol w="2528765">
                  <a:extLst>
                    <a:ext uri="{9D8B030D-6E8A-4147-A177-3AD203B41FA5}">
                      <a16:colId xmlns:a16="http://schemas.microsoft.com/office/drawing/2014/main" val="2309678212"/>
                    </a:ext>
                  </a:extLst>
                </a:gridCol>
                <a:gridCol w="1780483">
                  <a:extLst>
                    <a:ext uri="{9D8B030D-6E8A-4147-A177-3AD203B41FA5}">
                      <a16:colId xmlns:a16="http://schemas.microsoft.com/office/drawing/2014/main" val="1667696431"/>
                    </a:ext>
                  </a:extLst>
                </a:gridCol>
                <a:gridCol w="1780483">
                  <a:extLst>
                    <a:ext uri="{9D8B030D-6E8A-4147-A177-3AD203B41FA5}">
                      <a16:colId xmlns:a16="http://schemas.microsoft.com/office/drawing/2014/main" val="2401981840"/>
                    </a:ext>
                  </a:extLst>
                </a:gridCol>
                <a:gridCol w="1694261">
                  <a:extLst>
                    <a:ext uri="{9D8B030D-6E8A-4147-A177-3AD203B41FA5}">
                      <a16:colId xmlns:a16="http://schemas.microsoft.com/office/drawing/2014/main" val="3411141753"/>
                    </a:ext>
                  </a:extLst>
                </a:gridCol>
                <a:gridCol w="1694261">
                  <a:extLst>
                    <a:ext uri="{9D8B030D-6E8A-4147-A177-3AD203B41FA5}">
                      <a16:colId xmlns:a16="http://schemas.microsoft.com/office/drawing/2014/main" val="3403050938"/>
                    </a:ext>
                  </a:extLst>
                </a:gridCol>
                <a:gridCol w="1417119">
                  <a:extLst>
                    <a:ext uri="{9D8B030D-6E8A-4147-A177-3AD203B41FA5}">
                      <a16:colId xmlns:a16="http://schemas.microsoft.com/office/drawing/2014/main" val="1054297206"/>
                    </a:ext>
                  </a:extLst>
                </a:gridCol>
              </a:tblGrid>
              <a:tr h="603061">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 </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spcBef>
                          <a:spcPts val="0"/>
                        </a:spcBef>
                        <a:spcAft>
                          <a:spcPts val="0"/>
                        </a:spcAft>
                      </a:pPr>
                      <a:r>
                        <a:rPr lang="en-US" sz="2300" b="0" i="0" u="none" strike="noStrike">
                          <a:solidFill>
                            <a:srgbClr val="000000"/>
                          </a:solidFill>
                          <a:effectLst/>
                          <a:latin typeface="Calibri" panose="020F0502020204030204" pitchFamily="34" charset="0"/>
                        </a:rPr>
                        <a:t>Dimensions of Dataset</a:t>
                      </a:r>
                      <a:endParaRPr lang="en-US" sz="3500" b="0" i="0" u="none" strike="noStrike">
                        <a:effectLst/>
                        <a:latin typeface="Arial" panose="020B0604020202020204" pitchFamily="34" charset="0"/>
                      </a:endParaRPr>
                    </a:p>
                  </a:txBody>
                  <a:tcPr marL="177371" marR="177371" marT="88685" marB="886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 </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638857"/>
                  </a:ext>
                </a:extLst>
              </a:tr>
              <a:tr h="798908">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Sampling Methode</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Before Sampling</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After Sampling</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Label '1' (%)</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Label '0' (%)</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Execution Time</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3846522"/>
                  </a:ext>
                </a:extLst>
              </a:tr>
              <a:tr h="444166">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SMOTE</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(227845, 30)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(454908,30)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50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50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0:00:10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4347519"/>
                  </a:ext>
                </a:extLst>
              </a:tr>
              <a:tr h="444166">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B-SMOTE</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(227845, 30)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(454908,30)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50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50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0:00:30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8036611"/>
                  </a:ext>
                </a:extLst>
              </a:tr>
              <a:tr h="444166">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ADASYN</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(227845, 30)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(454925, 30)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50.001</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49.998</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0:00:29</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1698668"/>
                  </a:ext>
                </a:extLst>
              </a:tr>
              <a:tr h="444166">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SVM-SMOTE</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(227845, 30)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(454908,30)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50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50</a:t>
                      </a:r>
                      <a:endParaRPr lang="en-US" sz="3500" b="0" i="0" u="none" strike="noStrike">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2300" b="0" i="0" u="none" strike="noStrike" dirty="0">
                          <a:solidFill>
                            <a:srgbClr val="000000"/>
                          </a:solidFill>
                          <a:effectLst/>
                          <a:latin typeface="Calibri" panose="020F0502020204030204" pitchFamily="34" charset="0"/>
                        </a:rPr>
                        <a:t>1:19:00</a:t>
                      </a:r>
                      <a:endParaRPr lang="en-US" sz="3500" b="0" i="0" u="none" strike="noStrike" dirty="0">
                        <a:effectLst/>
                        <a:latin typeface="Arial" panose="020B0604020202020204" pitchFamily="34" charset="0"/>
                      </a:endParaRPr>
                    </a:p>
                  </a:txBody>
                  <a:tcPr marL="18476" marR="18476" marT="184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extLst>
                  <a:ext uri="{0D108BD9-81ED-4DB2-BD59-A6C34878D82A}">
                    <a16:rowId xmlns:a16="http://schemas.microsoft.com/office/drawing/2014/main" val="784412927"/>
                  </a:ext>
                </a:extLst>
              </a:tr>
            </a:tbl>
          </a:graphicData>
        </a:graphic>
      </p:graphicFrame>
    </p:spTree>
    <p:extLst>
      <p:ext uri="{BB962C8B-B14F-4D97-AF65-F5344CB8AC3E}">
        <p14:creationId xmlns:p14="http://schemas.microsoft.com/office/powerpoint/2010/main" val="213445894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8D1EF4-478D-724B-A452-64840C3F4EFF}"/>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F-Score: Oversampling</a:t>
            </a:r>
          </a:p>
        </p:txBody>
      </p:sp>
      <p:sp>
        <p:nvSpPr>
          <p:cNvPr id="25" name="Rectangle 2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4">
            <a:extLst>
              <a:ext uri="{FF2B5EF4-FFF2-40B4-BE49-F238E27FC236}">
                <a16:creationId xmlns:a16="http://schemas.microsoft.com/office/drawing/2014/main" id="{12D33F00-F222-DA45-A200-9914D73260EC}"/>
              </a:ext>
            </a:extLst>
          </p:cNvPr>
          <p:cNvGraphicFramePr>
            <a:graphicFrameLocks noGrp="1"/>
          </p:cNvGraphicFramePr>
          <p:nvPr>
            <p:ph idx="1"/>
            <p:extLst>
              <p:ext uri="{D42A27DB-BD31-4B8C-83A1-F6EECF244321}">
                <p14:modId xmlns:p14="http://schemas.microsoft.com/office/powerpoint/2010/main" val="2850911861"/>
              </p:ext>
            </p:extLst>
          </p:nvPr>
        </p:nvGraphicFramePr>
        <p:xfrm>
          <a:off x="835302" y="2810256"/>
          <a:ext cx="10522629" cy="3404280"/>
        </p:xfrm>
        <a:graphic>
          <a:graphicData uri="http://schemas.openxmlformats.org/drawingml/2006/table">
            <a:tbl>
              <a:tblPr firstRow="1" bandRow="1"/>
              <a:tblGrid>
                <a:gridCol w="2138376">
                  <a:extLst>
                    <a:ext uri="{9D8B030D-6E8A-4147-A177-3AD203B41FA5}">
                      <a16:colId xmlns:a16="http://schemas.microsoft.com/office/drawing/2014/main" val="3490133968"/>
                    </a:ext>
                  </a:extLst>
                </a:gridCol>
                <a:gridCol w="2428522">
                  <a:extLst>
                    <a:ext uri="{9D8B030D-6E8A-4147-A177-3AD203B41FA5}">
                      <a16:colId xmlns:a16="http://schemas.microsoft.com/office/drawing/2014/main" val="4081024051"/>
                    </a:ext>
                  </a:extLst>
                </a:gridCol>
                <a:gridCol w="1949781">
                  <a:extLst>
                    <a:ext uri="{9D8B030D-6E8A-4147-A177-3AD203B41FA5}">
                      <a16:colId xmlns:a16="http://schemas.microsoft.com/office/drawing/2014/main" val="440528611"/>
                    </a:ext>
                  </a:extLst>
                </a:gridCol>
                <a:gridCol w="1993303">
                  <a:extLst>
                    <a:ext uri="{9D8B030D-6E8A-4147-A177-3AD203B41FA5}">
                      <a16:colId xmlns:a16="http://schemas.microsoft.com/office/drawing/2014/main" val="181128653"/>
                    </a:ext>
                  </a:extLst>
                </a:gridCol>
                <a:gridCol w="2012647">
                  <a:extLst>
                    <a:ext uri="{9D8B030D-6E8A-4147-A177-3AD203B41FA5}">
                      <a16:colId xmlns:a16="http://schemas.microsoft.com/office/drawing/2014/main" val="3075599052"/>
                    </a:ext>
                  </a:extLst>
                </a:gridCol>
              </a:tblGrid>
              <a:tr h="941592">
                <a:tc gridSpan="5">
                  <a:txBody>
                    <a:bodyPr/>
                    <a:lstStyle/>
                    <a:p>
                      <a:pPr algn="l" fontAlgn="b"/>
                      <a:r>
                        <a:rPr lang="en-US" sz="2900" b="0" i="0" u="none" strike="noStrike">
                          <a:solidFill>
                            <a:srgbClr val="000000"/>
                          </a:solidFill>
                          <a:effectLst/>
                          <a:latin typeface="Calibri" panose="020F0502020204030204" pitchFamily="34" charset="0"/>
                        </a:rPr>
                        <a:t> </a:t>
                      </a:r>
                    </a:p>
                    <a:p>
                      <a:pPr algn="ctr" fontAlgn="b"/>
                      <a:r>
                        <a:rPr lang="en-US" sz="2900" b="0" i="0" u="none" strike="noStrike">
                          <a:solidFill>
                            <a:srgbClr val="000000"/>
                          </a:solidFill>
                          <a:effectLst/>
                          <a:latin typeface="Calibri" panose="020F0502020204030204" pitchFamily="34" charset="0"/>
                        </a:rPr>
                        <a:t>F-Score of Each ML Algorithm</a:t>
                      </a:r>
                    </a:p>
                  </a:txBody>
                  <a:tcPr marL="29015" marR="29015" marT="29015" marB="0" anchor="b">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r>
                        <a:rPr lang="en-US" sz="3100" b="0" i="0" u="none" strike="noStrike" dirty="0">
                          <a:solidFill>
                            <a:srgbClr val="000000"/>
                          </a:solidFill>
                          <a:effectLst/>
                          <a:latin typeface="Calibri" panose="020F0502020204030204" pitchFamily="34" charset="0"/>
                        </a:rPr>
                        <a:t>F-Score of Each ML Algorithm</a:t>
                      </a:r>
                    </a:p>
                  </a:txBody>
                  <a:tcPr marL="24421" marR="24421" marT="244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5590413"/>
                  </a:ext>
                </a:extLst>
              </a:tr>
              <a:tr h="941592">
                <a:tc>
                  <a:txBody>
                    <a:bodyPr/>
                    <a:lstStyle/>
                    <a:p>
                      <a:pPr algn="l" fontAlgn="b"/>
                      <a:r>
                        <a:rPr lang="en-US" sz="2900" b="0" i="0" u="none" strike="noStrike">
                          <a:solidFill>
                            <a:srgbClr val="000000"/>
                          </a:solidFill>
                          <a:effectLst/>
                          <a:latin typeface="Calibri" panose="020F0502020204030204" pitchFamily="34" charset="0"/>
                        </a:rPr>
                        <a:t>Sampling Methode</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900" b="0" i="0" u="none" strike="noStrike">
                          <a:solidFill>
                            <a:srgbClr val="000000"/>
                          </a:solidFill>
                          <a:effectLst/>
                          <a:latin typeface="Calibri" panose="020F0502020204030204" pitchFamily="34" charset="0"/>
                        </a:rPr>
                        <a:t>Logistic Regression</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900" b="0" i="0" u="none" strike="noStrike">
                          <a:solidFill>
                            <a:srgbClr val="000000"/>
                          </a:solidFill>
                          <a:effectLst/>
                          <a:latin typeface="Calibri" panose="020F0502020204030204" pitchFamily="34" charset="0"/>
                        </a:rPr>
                        <a:t>Random Forest</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900" b="0" i="0" u="none" strike="noStrike">
                          <a:solidFill>
                            <a:srgbClr val="000000"/>
                          </a:solidFill>
                          <a:effectLst/>
                          <a:latin typeface="Calibri" panose="020F0502020204030204" pitchFamily="34" charset="0"/>
                        </a:rPr>
                        <a:t>XGBoost</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900" b="0" i="0" u="none" strike="noStrike">
                          <a:solidFill>
                            <a:srgbClr val="000000"/>
                          </a:solidFill>
                          <a:effectLst/>
                          <a:latin typeface="Calibri" panose="020F0502020204030204" pitchFamily="34" charset="0"/>
                        </a:rPr>
                        <a:t>Neural Network</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18426"/>
                  </a:ext>
                </a:extLst>
              </a:tr>
              <a:tr h="507032">
                <a:tc>
                  <a:txBody>
                    <a:bodyPr/>
                    <a:lstStyle/>
                    <a:p>
                      <a:pPr algn="l" fontAlgn="b"/>
                      <a:r>
                        <a:rPr lang="en-US" sz="2900" b="0" i="0" u="none" strike="noStrike">
                          <a:solidFill>
                            <a:srgbClr val="000000"/>
                          </a:solidFill>
                          <a:effectLst/>
                          <a:latin typeface="Calibri" panose="020F0502020204030204" pitchFamily="34" charset="0"/>
                        </a:rPr>
                        <a:t>SMOTE</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900" b="0" i="0" u="none" strike="noStrike">
                          <a:solidFill>
                            <a:srgbClr val="000000"/>
                          </a:solidFill>
                          <a:effectLst/>
                          <a:latin typeface="Calibri" panose="020F0502020204030204" pitchFamily="34" charset="0"/>
                        </a:rPr>
                        <a:t>0.12</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900" b="0" i="0" u="none" strike="noStrike" dirty="0">
                          <a:solidFill>
                            <a:srgbClr val="000000"/>
                          </a:solidFill>
                          <a:effectLst/>
                          <a:latin typeface="Calibri" panose="020F0502020204030204" pitchFamily="34" charset="0"/>
                        </a:rPr>
                        <a:t>0.86</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2900" b="0" i="0" u="none" strike="noStrike" dirty="0">
                          <a:solidFill>
                            <a:srgbClr val="000000"/>
                          </a:solidFill>
                          <a:effectLst/>
                          <a:latin typeface="Calibri" panose="020F0502020204030204" pitchFamily="34" charset="0"/>
                        </a:rPr>
                        <a:t>0.79</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900" b="0" i="0" u="none" strike="noStrike">
                          <a:solidFill>
                            <a:srgbClr val="000000"/>
                          </a:solidFill>
                          <a:effectLst/>
                          <a:latin typeface="Calibri" panose="020F0502020204030204" pitchFamily="34" charset="0"/>
                        </a:rPr>
                        <a:t>0.53</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339456"/>
                  </a:ext>
                </a:extLst>
              </a:tr>
              <a:tr h="507032">
                <a:tc>
                  <a:txBody>
                    <a:bodyPr/>
                    <a:lstStyle/>
                    <a:p>
                      <a:pPr algn="l" fontAlgn="b"/>
                      <a:r>
                        <a:rPr lang="en-US" sz="2900" b="0" i="0" u="none" strike="noStrike">
                          <a:solidFill>
                            <a:srgbClr val="000000"/>
                          </a:solidFill>
                          <a:effectLst/>
                          <a:latin typeface="Calibri" panose="020F0502020204030204" pitchFamily="34" charset="0"/>
                        </a:rPr>
                        <a:t>B-SMOTE</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900" b="0" i="0" u="none" strike="noStrike">
                          <a:solidFill>
                            <a:srgbClr val="000000"/>
                          </a:solidFill>
                          <a:effectLst/>
                          <a:latin typeface="Calibri" panose="020F0502020204030204" pitchFamily="34" charset="0"/>
                        </a:rPr>
                        <a:t>0.2</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900" b="0" i="0" u="none" strike="noStrike" dirty="0">
                          <a:solidFill>
                            <a:srgbClr val="000000"/>
                          </a:solidFill>
                          <a:effectLst/>
                          <a:latin typeface="Calibri" panose="020F0502020204030204" pitchFamily="34" charset="0"/>
                        </a:rPr>
                        <a:t>0.85</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2900" b="0" i="0" u="none" strike="noStrike" dirty="0">
                          <a:solidFill>
                            <a:srgbClr val="000000"/>
                          </a:solidFill>
                          <a:effectLst/>
                          <a:latin typeface="Calibri" panose="020F0502020204030204" pitchFamily="34" charset="0"/>
                        </a:rPr>
                        <a:t>0.84</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2900" b="0" i="0" u="none" strike="noStrike">
                          <a:solidFill>
                            <a:srgbClr val="000000"/>
                          </a:solidFill>
                          <a:effectLst/>
                          <a:latin typeface="Calibri" panose="020F0502020204030204" pitchFamily="34" charset="0"/>
                        </a:rPr>
                        <a:t>0.79</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5931236"/>
                  </a:ext>
                </a:extLst>
              </a:tr>
              <a:tr h="507032">
                <a:tc>
                  <a:txBody>
                    <a:bodyPr/>
                    <a:lstStyle/>
                    <a:p>
                      <a:pPr algn="l" fontAlgn="b"/>
                      <a:r>
                        <a:rPr lang="en-US" sz="2900" b="0" i="0" u="none" strike="noStrike">
                          <a:solidFill>
                            <a:srgbClr val="000000"/>
                          </a:solidFill>
                          <a:effectLst/>
                          <a:latin typeface="Calibri" panose="020F0502020204030204" pitchFamily="34" charset="0"/>
                        </a:rPr>
                        <a:t>ADASYN</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900" b="0" i="0" u="none" strike="noStrike">
                          <a:solidFill>
                            <a:srgbClr val="000000"/>
                          </a:solidFill>
                          <a:effectLst/>
                          <a:latin typeface="Calibri" panose="020F0502020204030204" pitchFamily="34" charset="0"/>
                        </a:rPr>
                        <a:t>0.04</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900" b="0" i="0" u="none" strike="noStrike" dirty="0">
                          <a:solidFill>
                            <a:srgbClr val="000000"/>
                          </a:solidFill>
                          <a:effectLst/>
                          <a:latin typeface="Calibri" panose="020F0502020204030204" pitchFamily="34" charset="0"/>
                        </a:rPr>
                        <a:t>0.85</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2900" b="0" i="0" u="none" strike="noStrike" dirty="0">
                          <a:solidFill>
                            <a:srgbClr val="000000"/>
                          </a:solidFill>
                          <a:effectLst/>
                          <a:latin typeface="Calibri" panose="020F0502020204030204" pitchFamily="34" charset="0"/>
                        </a:rPr>
                        <a:t>0.77</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900" b="0" i="0" u="none" strike="noStrike" dirty="0">
                          <a:solidFill>
                            <a:srgbClr val="000000"/>
                          </a:solidFill>
                          <a:effectLst/>
                          <a:latin typeface="Calibri" panose="020F0502020204030204" pitchFamily="34" charset="0"/>
                        </a:rPr>
                        <a:t>0.64</a:t>
                      </a:r>
                    </a:p>
                  </a:txBody>
                  <a:tcPr marL="29015" marR="29015" marT="290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8883365"/>
                  </a:ext>
                </a:extLst>
              </a:tr>
            </a:tbl>
          </a:graphicData>
        </a:graphic>
      </p:graphicFrame>
    </p:spTree>
    <p:extLst>
      <p:ext uri="{BB962C8B-B14F-4D97-AF65-F5344CB8AC3E}">
        <p14:creationId xmlns:p14="http://schemas.microsoft.com/office/powerpoint/2010/main" val="7525388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0F13307-48A5-D042-9D18-30A904358BD9}"/>
              </a:ext>
            </a:extLst>
          </p:cNvPr>
          <p:cNvSpPr>
            <a:spLocks noGrp="1"/>
          </p:cNvSpPr>
          <p:nvPr>
            <p:ph type="title"/>
          </p:nvPr>
        </p:nvSpPr>
        <p:spPr>
          <a:xfrm>
            <a:off x="648930" y="629267"/>
            <a:ext cx="9252154" cy="1016654"/>
          </a:xfrm>
        </p:spPr>
        <p:txBody>
          <a:bodyPr>
            <a:normAutofit fontScale="90000"/>
          </a:bodyPr>
          <a:lstStyle/>
          <a:p>
            <a:r>
              <a:rPr lang="en-US" sz="4400" dirty="0">
                <a:solidFill>
                  <a:srgbClr val="EBEBEB"/>
                </a:solidFill>
              </a:rPr>
              <a:t>Algo Execution</a:t>
            </a:r>
            <a:r>
              <a:rPr lang="en-US" dirty="0">
                <a:solidFill>
                  <a:srgbClr val="EBEBEB"/>
                </a:solidFill>
              </a:rPr>
              <a:t> Time: Oversampling</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4" name="Content Placeholder 3">
            <a:extLst>
              <a:ext uri="{FF2B5EF4-FFF2-40B4-BE49-F238E27FC236}">
                <a16:creationId xmlns:a16="http://schemas.microsoft.com/office/drawing/2014/main" id="{F3B2CDD1-9008-8A41-AF6E-3833771AF300}"/>
              </a:ext>
            </a:extLst>
          </p:cNvPr>
          <p:cNvGraphicFramePr>
            <a:graphicFrameLocks noGrp="1"/>
          </p:cNvGraphicFramePr>
          <p:nvPr>
            <p:ph idx="1"/>
            <p:extLst>
              <p:ext uri="{D42A27DB-BD31-4B8C-83A1-F6EECF244321}">
                <p14:modId xmlns:p14="http://schemas.microsoft.com/office/powerpoint/2010/main" val="1447490623"/>
              </p:ext>
            </p:extLst>
          </p:nvPr>
        </p:nvGraphicFramePr>
        <p:xfrm>
          <a:off x="1347564" y="2810256"/>
          <a:ext cx="9348177" cy="3404280"/>
        </p:xfrm>
        <a:graphic>
          <a:graphicData uri="http://schemas.openxmlformats.org/drawingml/2006/table">
            <a:tbl>
              <a:tblPr/>
              <a:tblGrid>
                <a:gridCol w="1896982">
                  <a:extLst>
                    <a:ext uri="{9D8B030D-6E8A-4147-A177-3AD203B41FA5}">
                      <a16:colId xmlns:a16="http://schemas.microsoft.com/office/drawing/2014/main" val="1447412234"/>
                    </a:ext>
                  </a:extLst>
                </a:gridCol>
                <a:gridCol w="1672721">
                  <a:extLst>
                    <a:ext uri="{9D8B030D-6E8A-4147-A177-3AD203B41FA5}">
                      <a16:colId xmlns:a16="http://schemas.microsoft.com/office/drawing/2014/main" val="3281593734"/>
                    </a:ext>
                  </a:extLst>
                </a:gridCol>
                <a:gridCol w="2080149">
                  <a:extLst>
                    <a:ext uri="{9D8B030D-6E8A-4147-A177-3AD203B41FA5}">
                      <a16:colId xmlns:a16="http://schemas.microsoft.com/office/drawing/2014/main" val="3242557094"/>
                    </a:ext>
                  </a:extLst>
                </a:gridCol>
                <a:gridCol w="1375906">
                  <a:extLst>
                    <a:ext uri="{9D8B030D-6E8A-4147-A177-3AD203B41FA5}">
                      <a16:colId xmlns:a16="http://schemas.microsoft.com/office/drawing/2014/main" val="481840619"/>
                    </a:ext>
                  </a:extLst>
                </a:gridCol>
                <a:gridCol w="2322419">
                  <a:extLst>
                    <a:ext uri="{9D8B030D-6E8A-4147-A177-3AD203B41FA5}">
                      <a16:colId xmlns:a16="http://schemas.microsoft.com/office/drawing/2014/main" val="2338650506"/>
                    </a:ext>
                  </a:extLst>
                </a:gridCol>
              </a:tblGrid>
              <a:tr h="645871">
                <a:tc>
                  <a:txBody>
                    <a:bodyPr/>
                    <a:lstStyle/>
                    <a:p>
                      <a:pPr algn="l" fontAlgn="b">
                        <a:spcBef>
                          <a:spcPts val="0"/>
                        </a:spcBef>
                        <a:spcAft>
                          <a:spcPts val="0"/>
                        </a:spcAft>
                      </a:pPr>
                      <a:r>
                        <a:rPr lang="en-US" sz="2500" b="0" i="0" u="none" strike="noStrike">
                          <a:solidFill>
                            <a:srgbClr val="000000"/>
                          </a:solidFill>
                          <a:effectLst/>
                          <a:latin typeface="Calibri" panose="020F0502020204030204" pitchFamily="34" charset="0"/>
                        </a:rPr>
                        <a:t> </a:t>
                      </a:r>
                      <a:endParaRPr lang="en-US" sz="3700" b="0" i="0" u="none" strike="noStrike">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Execution Time of Each ML Algorithm</a:t>
                      </a:r>
                      <a:endParaRPr lang="en-US" sz="3700" b="0" i="0" u="none" strike="noStrike" dirty="0">
                        <a:effectLst/>
                        <a:latin typeface="Arial" panose="020B0604020202020204" pitchFamily="34" charset="0"/>
                      </a:endParaRPr>
                    </a:p>
                  </a:txBody>
                  <a:tcPr marL="189962" marR="189962" marT="94981" marB="9498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16898011"/>
                  </a:ext>
                </a:extLst>
              </a:tr>
              <a:tr h="855621">
                <a:tc>
                  <a:txBody>
                    <a:bodyPr/>
                    <a:lstStyle/>
                    <a:p>
                      <a:pPr algn="l" fontAlgn="b">
                        <a:spcBef>
                          <a:spcPts val="0"/>
                        </a:spcBef>
                        <a:spcAft>
                          <a:spcPts val="0"/>
                        </a:spcAft>
                      </a:pPr>
                      <a:r>
                        <a:rPr lang="en-US" sz="2500" b="0" i="0" u="none" strike="noStrike" dirty="0">
                          <a:solidFill>
                            <a:srgbClr val="000000"/>
                          </a:solidFill>
                          <a:effectLst/>
                          <a:latin typeface="Calibri" panose="020F0502020204030204" pitchFamily="34" charset="0"/>
                        </a:rPr>
                        <a:t>Sampling Method</a:t>
                      </a:r>
                      <a:endParaRPr lang="en-US" sz="3700" b="0" i="0" u="none" strike="noStrike" dirty="0">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500" b="0" i="0" u="none" strike="noStrike">
                          <a:solidFill>
                            <a:srgbClr val="000000"/>
                          </a:solidFill>
                          <a:effectLst/>
                          <a:latin typeface="Calibri" panose="020F0502020204030204" pitchFamily="34" charset="0"/>
                        </a:rPr>
                        <a:t>Logistic Regression</a:t>
                      </a:r>
                      <a:endParaRPr lang="en-US" sz="3700" b="0" i="0" u="none" strike="noStrike">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500" b="0" i="0" u="none" strike="noStrike" dirty="0">
                          <a:solidFill>
                            <a:srgbClr val="000000"/>
                          </a:solidFill>
                          <a:effectLst/>
                          <a:latin typeface="Calibri" panose="020F0502020204030204" pitchFamily="34" charset="0"/>
                        </a:rPr>
                        <a:t>Random Forest</a:t>
                      </a:r>
                      <a:endParaRPr lang="en-US" sz="3700" b="0" i="0" u="none" strike="noStrike" dirty="0">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500" b="0" i="0" u="none" strike="noStrike" dirty="0">
                          <a:solidFill>
                            <a:srgbClr val="000000"/>
                          </a:solidFill>
                          <a:effectLst/>
                          <a:latin typeface="Calibri" panose="020F0502020204030204" pitchFamily="34" charset="0"/>
                        </a:rPr>
                        <a:t>XGBoost</a:t>
                      </a:r>
                      <a:endParaRPr lang="en-US" sz="3700" b="0" i="0" u="none" strike="noStrike" dirty="0">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500" b="0" i="0" u="none" strike="noStrike">
                          <a:solidFill>
                            <a:srgbClr val="000000"/>
                          </a:solidFill>
                          <a:effectLst/>
                          <a:latin typeface="Calibri" panose="020F0502020204030204" pitchFamily="34" charset="0"/>
                        </a:rPr>
                        <a:t>Neural Network</a:t>
                      </a:r>
                      <a:endParaRPr lang="en-US" sz="3700" b="0" i="0" u="none" strike="noStrike">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845420"/>
                  </a:ext>
                </a:extLst>
              </a:tr>
              <a:tr h="475697">
                <a:tc>
                  <a:txBody>
                    <a:bodyPr/>
                    <a:lstStyle/>
                    <a:p>
                      <a:pPr algn="l" fontAlgn="b">
                        <a:spcBef>
                          <a:spcPts val="0"/>
                        </a:spcBef>
                        <a:spcAft>
                          <a:spcPts val="0"/>
                        </a:spcAft>
                      </a:pPr>
                      <a:r>
                        <a:rPr lang="en-US" sz="2500" b="0" i="0" u="none" strike="noStrike">
                          <a:solidFill>
                            <a:srgbClr val="000000"/>
                          </a:solidFill>
                          <a:effectLst/>
                          <a:latin typeface="Calibri" panose="020F0502020204030204" pitchFamily="34" charset="0"/>
                        </a:rPr>
                        <a:t>SMOTE</a:t>
                      </a:r>
                      <a:endParaRPr lang="en-US" sz="3700" b="0" i="0" u="none" strike="noStrike">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500" b="0" i="0" u="none" strike="noStrike">
                          <a:solidFill>
                            <a:srgbClr val="000000"/>
                          </a:solidFill>
                          <a:effectLst/>
                          <a:latin typeface="Calibri" panose="020F0502020204030204" pitchFamily="34" charset="0"/>
                        </a:rPr>
                        <a:t>0:00:07</a:t>
                      </a:r>
                      <a:endParaRPr lang="en-US" sz="3700" b="0" i="0" u="none" strike="noStrike">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500" b="0" i="0" u="none" strike="noStrike" dirty="0">
                          <a:solidFill>
                            <a:srgbClr val="000000"/>
                          </a:solidFill>
                          <a:effectLst/>
                          <a:latin typeface="Calibri" panose="020F0502020204030204" pitchFamily="34" charset="0"/>
                        </a:rPr>
                        <a:t>3:45:14</a:t>
                      </a:r>
                      <a:endParaRPr lang="en-US" sz="3700" b="0" i="0" u="none" strike="noStrike" dirty="0">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r" fontAlgn="b">
                        <a:spcBef>
                          <a:spcPts val="0"/>
                        </a:spcBef>
                        <a:spcAft>
                          <a:spcPts val="0"/>
                        </a:spcAft>
                      </a:pPr>
                      <a:r>
                        <a:rPr lang="en-US" sz="2500" b="0" i="0" u="none" strike="noStrike" dirty="0">
                          <a:solidFill>
                            <a:srgbClr val="000000"/>
                          </a:solidFill>
                          <a:effectLst/>
                          <a:latin typeface="Calibri" panose="020F0502020204030204" pitchFamily="34" charset="0"/>
                        </a:rPr>
                        <a:t>0:12:04</a:t>
                      </a:r>
                      <a:endParaRPr lang="en-US" sz="3700" b="0" i="0" u="none" strike="noStrike" dirty="0">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500" b="0" i="0" u="none" strike="noStrike" dirty="0">
                          <a:solidFill>
                            <a:srgbClr val="000000"/>
                          </a:solidFill>
                          <a:effectLst/>
                          <a:latin typeface="Calibri" panose="020F0502020204030204" pitchFamily="34" charset="0"/>
                        </a:rPr>
                        <a:t>0:33:31</a:t>
                      </a:r>
                      <a:endParaRPr lang="en-US" sz="3700" b="0" i="0" u="none" strike="noStrike" dirty="0">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0584852"/>
                  </a:ext>
                </a:extLst>
              </a:tr>
              <a:tr h="475697">
                <a:tc>
                  <a:txBody>
                    <a:bodyPr/>
                    <a:lstStyle/>
                    <a:p>
                      <a:pPr algn="l" fontAlgn="b">
                        <a:spcBef>
                          <a:spcPts val="0"/>
                        </a:spcBef>
                        <a:spcAft>
                          <a:spcPts val="0"/>
                        </a:spcAft>
                      </a:pPr>
                      <a:r>
                        <a:rPr lang="en-US" sz="2500" b="0" i="0" u="none" strike="noStrike">
                          <a:solidFill>
                            <a:srgbClr val="000000"/>
                          </a:solidFill>
                          <a:effectLst/>
                          <a:latin typeface="Calibri" panose="020F0502020204030204" pitchFamily="34" charset="0"/>
                        </a:rPr>
                        <a:t>B-SMOTE</a:t>
                      </a:r>
                      <a:endParaRPr lang="en-US" sz="3700" b="0" i="0" u="none" strike="noStrike">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500" b="0" i="0" u="none" strike="noStrike">
                          <a:solidFill>
                            <a:srgbClr val="000000"/>
                          </a:solidFill>
                          <a:effectLst/>
                          <a:latin typeface="Calibri" panose="020F0502020204030204" pitchFamily="34" charset="0"/>
                        </a:rPr>
                        <a:t>0:00:19</a:t>
                      </a:r>
                      <a:endParaRPr lang="en-US" sz="3700" b="0" i="0" u="none" strike="noStrike">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500" b="0" i="0" u="none" strike="noStrike" dirty="0">
                          <a:solidFill>
                            <a:srgbClr val="000000"/>
                          </a:solidFill>
                          <a:effectLst/>
                          <a:latin typeface="Calibri" panose="020F0502020204030204" pitchFamily="34" charset="0"/>
                        </a:rPr>
                        <a:t>3:55:43</a:t>
                      </a:r>
                      <a:endParaRPr lang="en-US" sz="3700" b="0" i="0" u="none" strike="noStrike" dirty="0">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r" fontAlgn="b">
                        <a:spcBef>
                          <a:spcPts val="0"/>
                        </a:spcBef>
                        <a:spcAft>
                          <a:spcPts val="0"/>
                        </a:spcAft>
                      </a:pPr>
                      <a:r>
                        <a:rPr lang="en-US" sz="2500" b="0" i="0" u="none" strike="noStrike" dirty="0">
                          <a:solidFill>
                            <a:srgbClr val="000000"/>
                          </a:solidFill>
                          <a:effectLst/>
                          <a:latin typeface="Calibri" panose="020F0502020204030204" pitchFamily="34" charset="0"/>
                        </a:rPr>
                        <a:t>0:13:55</a:t>
                      </a:r>
                      <a:endParaRPr lang="en-US" sz="3700" b="0" i="0" u="none" strike="noStrike" dirty="0">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500" b="0" i="0" u="none" strike="noStrike" dirty="0">
                          <a:solidFill>
                            <a:srgbClr val="000000"/>
                          </a:solidFill>
                          <a:effectLst/>
                          <a:latin typeface="Calibri" panose="020F0502020204030204" pitchFamily="34" charset="0"/>
                        </a:rPr>
                        <a:t>0:37:32</a:t>
                      </a:r>
                      <a:endParaRPr lang="en-US" sz="3700" b="0" i="0" u="none" strike="noStrike" dirty="0">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2442512"/>
                  </a:ext>
                </a:extLst>
              </a:tr>
              <a:tr h="475697">
                <a:tc>
                  <a:txBody>
                    <a:bodyPr/>
                    <a:lstStyle/>
                    <a:p>
                      <a:pPr algn="l" fontAlgn="b">
                        <a:spcBef>
                          <a:spcPts val="0"/>
                        </a:spcBef>
                        <a:spcAft>
                          <a:spcPts val="0"/>
                        </a:spcAft>
                      </a:pPr>
                      <a:r>
                        <a:rPr lang="en-US" sz="2500" b="0" i="0" u="none" strike="noStrike">
                          <a:solidFill>
                            <a:srgbClr val="000000"/>
                          </a:solidFill>
                          <a:effectLst/>
                          <a:latin typeface="Calibri" panose="020F0502020204030204" pitchFamily="34" charset="0"/>
                        </a:rPr>
                        <a:t>ADASYN</a:t>
                      </a:r>
                      <a:endParaRPr lang="en-US" sz="3700" b="0" i="0" u="none" strike="noStrike">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500" b="0" i="0" u="none" strike="noStrike">
                          <a:solidFill>
                            <a:srgbClr val="000000"/>
                          </a:solidFill>
                          <a:effectLst/>
                          <a:latin typeface="Calibri" panose="020F0502020204030204" pitchFamily="34" charset="0"/>
                        </a:rPr>
                        <a:t>0:00:19</a:t>
                      </a:r>
                      <a:endParaRPr lang="en-US" sz="3700" b="0" i="0" u="none" strike="noStrike">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500" b="0" i="0" u="none" strike="noStrike" dirty="0">
                          <a:solidFill>
                            <a:srgbClr val="000000"/>
                          </a:solidFill>
                          <a:effectLst/>
                          <a:latin typeface="Calibri" panose="020F0502020204030204" pitchFamily="34" charset="0"/>
                        </a:rPr>
                        <a:t>3:58:52</a:t>
                      </a:r>
                      <a:endParaRPr lang="en-US" sz="3700" b="0" i="0" u="none" strike="noStrike" dirty="0">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r" fontAlgn="b">
                        <a:spcBef>
                          <a:spcPts val="0"/>
                        </a:spcBef>
                        <a:spcAft>
                          <a:spcPts val="0"/>
                        </a:spcAft>
                      </a:pPr>
                      <a:r>
                        <a:rPr lang="en-US" sz="2500" b="0" i="0" u="none" strike="noStrike">
                          <a:solidFill>
                            <a:srgbClr val="000000"/>
                          </a:solidFill>
                          <a:effectLst/>
                          <a:latin typeface="Calibri" panose="020F0502020204030204" pitchFamily="34" charset="0"/>
                        </a:rPr>
                        <a:t>0:15:05</a:t>
                      </a:r>
                      <a:endParaRPr lang="en-US" sz="3700" b="0" i="0" u="none" strike="noStrike">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500" b="0" i="0" u="none" strike="noStrike" dirty="0">
                          <a:solidFill>
                            <a:srgbClr val="000000"/>
                          </a:solidFill>
                          <a:effectLst/>
                          <a:latin typeface="Calibri" panose="020F0502020204030204" pitchFamily="34" charset="0"/>
                        </a:rPr>
                        <a:t>0:35:20</a:t>
                      </a:r>
                      <a:endParaRPr lang="en-US" sz="3700" b="0" i="0" u="none" strike="noStrike" dirty="0">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0634716"/>
                  </a:ext>
                </a:extLst>
              </a:tr>
              <a:tr h="475697">
                <a:tc>
                  <a:txBody>
                    <a:bodyPr/>
                    <a:lstStyle/>
                    <a:p>
                      <a:pPr algn="l" fontAlgn="b">
                        <a:spcBef>
                          <a:spcPts val="0"/>
                        </a:spcBef>
                        <a:spcAft>
                          <a:spcPts val="0"/>
                        </a:spcAft>
                      </a:pPr>
                      <a:r>
                        <a:rPr lang="en-US" sz="2500" b="0" i="0" u="none" strike="noStrike">
                          <a:solidFill>
                            <a:srgbClr val="000000"/>
                          </a:solidFill>
                          <a:effectLst/>
                          <a:latin typeface="Calibri" panose="020F0502020204030204" pitchFamily="34" charset="0"/>
                        </a:rPr>
                        <a:t>SVM-SMOTE</a:t>
                      </a:r>
                      <a:endParaRPr lang="en-US" sz="3700" b="0" i="0" u="none" strike="noStrike">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500" b="0" i="0" u="none" strike="noStrike">
                          <a:solidFill>
                            <a:srgbClr val="000000"/>
                          </a:solidFill>
                          <a:effectLst/>
                          <a:latin typeface="Calibri" panose="020F0502020204030204" pitchFamily="34" charset="0"/>
                        </a:rPr>
                        <a:t>0:00:25</a:t>
                      </a:r>
                      <a:endParaRPr lang="en-US" sz="3700" b="0" i="0" u="none" strike="noStrike">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500" b="0" i="0" u="none" strike="noStrike" dirty="0">
                          <a:solidFill>
                            <a:srgbClr val="000000"/>
                          </a:solidFill>
                          <a:effectLst/>
                          <a:latin typeface="Calibri" panose="020F0502020204030204" pitchFamily="34" charset="0"/>
                        </a:rPr>
                        <a:t>3:11:31</a:t>
                      </a:r>
                      <a:endParaRPr lang="en-US" sz="3700" b="0" i="0" u="none" strike="noStrike" dirty="0">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r" fontAlgn="b">
                        <a:spcBef>
                          <a:spcPts val="0"/>
                        </a:spcBef>
                        <a:spcAft>
                          <a:spcPts val="0"/>
                        </a:spcAft>
                      </a:pPr>
                      <a:r>
                        <a:rPr lang="en-US" sz="2500" b="0" i="0" u="none" strike="noStrike">
                          <a:solidFill>
                            <a:srgbClr val="000000"/>
                          </a:solidFill>
                          <a:effectLst/>
                          <a:latin typeface="Calibri" panose="020F0502020204030204" pitchFamily="34" charset="0"/>
                        </a:rPr>
                        <a:t>0:11:23</a:t>
                      </a:r>
                      <a:endParaRPr lang="en-US" sz="3700" b="0" i="0" u="none" strike="noStrike">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500" b="0" i="0" u="none" strike="noStrike" dirty="0">
                          <a:solidFill>
                            <a:srgbClr val="000000"/>
                          </a:solidFill>
                          <a:effectLst/>
                          <a:latin typeface="Calibri" panose="020F0502020204030204" pitchFamily="34" charset="0"/>
                        </a:rPr>
                        <a:t>0:17:05</a:t>
                      </a:r>
                      <a:endParaRPr lang="en-US" sz="3700" b="0" i="0" u="none" strike="noStrike" dirty="0">
                        <a:effectLst/>
                        <a:latin typeface="Arial" panose="020B0604020202020204" pitchFamily="34" charset="0"/>
                      </a:endParaRPr>
                    </a:p>
                  </a:txBody>
                  <a:tcPr marL="19788" marR="19788" marT="197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1446703"/>
                  </a:ext>
                </a:extLst>
              </a:tr>
            </a:tbl>
          </a:graphicData>
        </a:graphic>
      </p:graphicFrame>
    </p:spTree>
    <p:extLst>
      <p:ext uri="{BB962C8B-B14F-4D97-AF65-F5344CB8AC3E}">
        <p14:creationId xmlns:p14="http://schemas.microsoft.com/office/powerpoint/2010/main" val="31666835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5C5961B-A1D0-504C-97A5-8EA54A59DA79}"/>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Dataset After Hybrid Sampling</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4" name="Content Placeholder 3">
            <a:extLst>
              <a:ext uri="{FF2B5EF4-FFF2-40B4-BE49-F238E27FC236}">
                <a16:creationId xmlns:a16="http://schemas.microsoft.com/office/drawing/2014/main" id="{18F5E9B8-067B-0040-BFE3-087FCF41DA9A}"/>
              </a:ext>
            </a:extLst>
          </p:cNvPr>
          <p:cNvGraphicFramePr>
            <a:graphicFrameLocks noGrp="1"/>
          </p:cNvGraphicFramePr>
          <p:nvPr>
            <p:ph idx="1"/>
            <p:extLst>
              <p:ext uri="{D42A27DB-BD31-4B8C-83A1-F6EECF244321}">
                <p14:modId xmlns:p14="http://schemas.microsoft.com/office/powerpoint/2010/main" val="1395651093"/>
              </p:ext>
            </p:extLst>
          </p:nvPr>
        </p:nvGraphicFramePr>
        <p:xfrm>
          <a:off x="648930" y="2886440"/>
          <a:ext cx="10895372" cy="3251912"/>
        </p:xfrm>
        <a:graphic>
          <a:graphicData uri="http://schemas.openxmlformats.org/drawingml/2006/table">
            <a:tbl>
              <a:tblPr/>
              <a:tblGrid>
                <a:gridCol w="2073460">
                  <a:extLst>
                    <a:ext uri="{9D8B030D-6E8A-4147-A177-3AD203B41FA5}">
                      <a16:colId xmlns:a16="http://schemas.microsoft.com/office/drawing/2014/main" val="415286172"/>
                    </a:ext>
                  </a:extLst>
                </a:gridCol>
                <a:gridCol w="2117405">
                  <a:extLst>
                    <a:ext uri="{9D8B030D-6E8A-4147-A177-3AD203B41FA5}">
                      <a16:colId xmlns:a16="http://schemas.microsoft.com/office/drawing/2014/main" val="2250506136"/>
                    </a:ext>
                  </a:extLst>
                </a:gridCol>
                <a:gridCol w="2117405">
                  <a:extLst>
                    <a:ext uri="{9D8B030D-6E8A-4147-A177-3AD203B41FA5}">
                      <a16:colId xmlns:a16="http://schemas.microsoft.com/office/drawing/2014/main" val="1548484703"/>
                    </a:ext>
                  </a:extLst>
                </a:gridCol>
                <a:gridCol w="1450910">
                  <a:extLst>
                    <a:ext uri="{9D8B030D-6E8A-4147-A177-3AD203B41FA5}">
                      <a16:colId xmlns:a16="http://schemas.microsoft.com/office/drawing/2014/main" val="2398675109"/>
                    </a:ext>
                  </a:extLst>
                </a:gridCol>
                <a:gridCol w="1450910">
                  <a:extLst>
                    <a:ext uri="{9D8B030D-6E8A-4147-A177-3AD203B41FA5}">
                      <a16:colId xmlns:a16="http://schemas.microsoft.com/office/drawing/2014/main" val="2428825081"/>
                    </a:ext>
                  </a:extLst>
                </a:gridCol>
                <a:gridCol w="1685282">
                  <a:extLst>
                    <a:ext uri="{9D8B030D-6E8A-4147-A177-3AD203B41FA5}">
                      <a16:colId xmlns:a16="http://schemas.microsoft.com/office/drawing/2014/main" val="1764387129"/>
                    </a:ext>
                  </a:extLst>
                </a:gridCol>
              </a:tblGrid>
              <a:tr h="717178">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 </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spcBef>
                          <a:spcPts val="0"/>
                        </a:spcBef>
                        <a:spcAft>
                          <a:spcPts val="0"/>
                        </a:spcAft>
                      </a:pPr>
                      <a:r>
                        <a:rPr lang="en-US" sz="2800" b="0" i="0" u="none" strike="noStrike">
                          <a:solidFill>
                            <a:srgbClr val="000000"/>
                          </a:solidFill>
                          <a:effectLst/>
                          <a:latin typeface="Calibri" panose="020F0502020204030204" pitchFamily="34" charset="0"/>
                        </a:rPr>
                        <a:t>Dimensions of Dataset</a:t>
                      </a:r>
                      <a:endParaRPr lang="en-US" sz="4200" b="0" i="0" u="none" strike="noStrike">
                        <a:effectLst/>
                        <a:latin typeface="Arial" panose="020B0604020202020204" pitchFamily="34" charset="0"/>
                      </a:endParaRPr>
                    </a:p>
                  </a:txBody>
                  <a:tcPr marL="210935" marR="210935" marT="105467" marB="10546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 </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2556298"/>
                  </a:ext>
                </a:extLst>
              </a:tr>
              <a:tr h="950086">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Sampling Methode</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Before Sampling</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After Sampling</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Label '1' (%)</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Label '0' (%)</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Execution Time</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720642"/>
                  </a:ext>
                </a:extLst>
              </a:tr>
              <a:tr h="528216">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OSS+SMOTE</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(227845, 30)</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(47734, 30)</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2800" b="0" i="0" u="none" strike="noStrike">
                          <a:solidFill>
                            <a:srgbClr val="000000"/>
                          </a:solidFill>
                          <a:effectLst/>
                          <a:latin typeface="Calibri" panose="020F0502020204030204" pitchFamily="34" charset="0"/>
                        </a:rPr>
                        <a:t>50</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2800" b="0" i="0" u="none" strike="noStrike">
                          <a:solidFill>
                            <a:srgbClr val="000000"/>
                          </a:solidFill>
                          <a:effectLst/>
                          <a:latin typeface="Calibri" panose="020F0502020204030204" pitchFamily="34" charset="0"/>
                        </a:rPr>
                        <a:t>50</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2800" b="0" i="0" u="none" strike="noStrike">
                          <a:solidFill>
                            <a:srgbClr val="000000"/>
                          </a:solidFill>
                          <a:effectLst/>
                          <a:latin typeface="Calibri" panose="020F0502020204030204" pitchFamily="34" charset="0"/>
                        </a:rPr>
                        <a:t>0:01:02</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256181121"/>
                  </a:ext>
                </a:extLst>
              </a:tr>
              <a:tr h="528216">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TL+SMOTE</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(227845, 30)</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(454870, 30)</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2800" b="0" i="0" u="none" strike="noStrike">
                          <a:solidFill>
                            <a:srgbClr val="000000"/>
                          </a:solidFill>
                          <a:effectLst/>
                          <a:latin typeface="Calibri" panose="020F0502020204030204" pitchFamily="34" charset="0"/>
                        </a:rPr>
                        <a:t>50</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2800" b="0" i="0" u="none" strike="noStrike">
                          <a:solidFill>
                            <a:srgbClr val="000000"/>
                          </a:solidFill>
                          <a:effectLst/>
                          <a:latin typeface="Calibri" panose="020F0502020204030204" pitchFamily="34" charset="0"/>
                        </a:rPr>
                        <a:t>50</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2800" b="0" i="0" u="none" strike="noStrike">
                          <a:solidFill>
                            <a:srgbClr val="000000"/>
                          </a:solidFill>
                          <a:effectLst/>
                          <a:latin typeface="Calibri" panose="020F0502020204030204" pitchFamily="34" charset="0"/>
                        </a:rPr>
                        <a:t>3:24:04</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extLst>
                  <a:ext uri="{0D108BD9-81ED-4DB2-BD59-A6C34878D82A}">
                    <a16:rowId xmlns:a16="http://schemas.microsoft.com/office/drawing/2014/main" val="703437625"/>
                  </a:ext>
                </a:extLst>
              </a:tr>
              <a:tr h="528216">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ENN-SMOTE</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(227845, 30)</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l" fontAlgn="b">
                        <a:spcBef>
                          <a:spcPts val="0"/>
                        </a:spcBef>
                        <a:spcAft>
                          <a:spcPts val="0"/>
                        </a:spcAft>
                      </a:pPr>
                      <a:r>
                        <a:rPr lang="en-US" sz="2800" b="0" i="0" u="none" strike="noStrike">
                          <a:solidFill>
                            <a:srgbClr val="000000"/>
                          </a:solidFill>
                          <a:effectLst/>
                          <a:latin typeface="Calibri" panose="020F0502020204030204" pitchFamily="34" charset="0"/>
                        </a:rPr>
                        <a:t>(454628, 30)</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2800" b="0" i="0" u="none" strike="noStrike">
                          <a:solidFill>
                            <a:srgbClr val="000000"/>
                          </a:solidFill>
                          <a:effectLst/>
                          <a:latin typeface="Calibri" panose="020F0502020204030204" pitchFamily="34" charset="0"/>
                        </a:rPr>
                        <a:t>50</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2800" b="0" i="0" u="none" strike="noStrike">
                          <a:solidFill>
                            <a:srgbClr val="000000"/>
                          </a:solidFill>
                          <a:effectLst/>
                          <a:latin typeface="Calibri" panose="020F0502020204030204" pitchFamily="34" charset="0"/>
                        </a:rPr>
                        <a:t>50</a:t>
                      </a:r>
                      <a:endParaRPr lang="en-US" sz="4200" b="0" i="0" u="none" strike="noStrike">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2800" b="0" i="0" u="none" strike="noStrike" dirty="0">
                          <a:solidFill>
                            <a:srgbClr val="000000"/>
                          </a:solidFill>
                          <a:effectLst/>
                          <a:latin typeface="Calibri" panose="020F0502020204030204" pitchFamily="34" charset="0"/>
                        </a:rPr>
                        <a:t>2:28:33</a:t>
                      </a:r>
                      <a:endParaRPr lang="en-US" sz="4200" b="0" i="0" u="none" strike="noStrike" dirty="0">
                        <a:effectLst/>
                        <a:latin typeface="Arial" panose="020B0604020202020204" pitchFamily="34" charset="0"/>
                      </a:endParaRPr>
                    </a:p>
                  </a:txBody>
                  <a:tcPr marL="21972" marR="21972" marT="21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extLst>
                  <a:ext uri="{0D108BD9-81ED-4DB2-BD59-A6C34878D82A}">
                    <a16:rowId xmlns:a16="http://schemas.microsoft.com/office/drawing/2014/main" val="3389829881"/>
                  </a:ext>
                </a:extLst>
              </a:tr>
            </a:tbl>
          </a:graphicData>
        </a:graphic>
      </p:graphicFrame>
    </p:spTree>
    <p:extLst>
      <p:ext uri="{BB962C8B-B14F-4D97-AF65-F5344CB8AC3E}">
        <p14:creationId xmlns:p14="http://schemas.microsoft.com/office/powerpoint/2010/main" val="187942069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9F42A3D-2B50-5448-B86C-3764A23A7809}"/>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F-Score: Hybrid Sampling</a:t>
            </a:r>
            <a:endParaRPr lang="en-US">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4" name="Content Placeholder 3">
            <a:extLst>
              <a:ext uri="{FF2B5EF4-FFF2-40B4-BE49-F238E27FC236}">
                <a16:creationId xmlns:a16="http://schemas.microsoft.com/office/drawing/2014/main" id="{D0B849D2-B10E-E041-9001-EE6272783E88}"/>
              </a:ext>
            </a:extLst>
          </p:cNvPr>
          <p:cNvGraphicFramePr>
            <a:graphicFrameLocks noGrp="1"/>
          </p:cNvGraphicFramePr>
          <p:nvPr>
            <p:ph idx="1"/>
            <p:extLst>
              <p:ext uri="{D42A27DB-BD31-4B8C-83A1-F6EECF244321}">
                <p14:modId xmlns:p14="http://schemas.microsoft.com/office/powerpoint/2010/main" val="3895026525"/>
              </p:ext>
            </p:extLst>
          </p:nvPr>
        </p:nvGraphicFramePr>
        <p:xfrm>
          <a:off x="1043403" y="3203755"/>
          <a:ext cx="10106425" cy="2617280"/>
        </p:xfrm>
        <a:graphic>
          <a:graphicData uri="http://schemas.openxmlformats.org/drawingml/2006/table">
            <a:tbl>
              <a:tblPr/>
              <a:tblGrid>
                <a:gridCol w="2471819">
                  <a:extLst>
                    <a:ext uri="{9D8B030D-6E8A-4147-A177-3AD203B41FA5}">
                      <a16:colId xmlns:a16="http://schemas.microsoft.com/office/drawing/2014/main" val="921406158"/>
                    </a:ext>
                  </a:extLst>
                </a:gridCol>
                <a:gridCol w="2214245">
                  <a:extLst>
                    <a:ext uri="{9D8B030D-6E8A-4147-A177-3AD203B41FA5}">
                      <a16:colId xmlns:a16="http://schemas.microsoft.com/office/drawing/2014/main" val="1342725853"/>
                    </a:ext>
                  </a:extLst>
                </a:gridCol>
                <a:gridCol w="1760220">
                  <a:extLst>
                    <a:ext uri="{9D8B030D-6E8A-4147-A177-3AD203B41FA5}">
                      <a16:colId xmlns:a16="http://schemas.microsoft.com/office/drawing/2014/main" val="4270190485"/>
                    </a:ext>
                  </a:extLst>
                </a:gridCol>
                <a:gridCol w="1821339">
                  <a:extLst>
                    <a:ext uri="{9D8B030D-6E8A-4147-A177-3AD203B41FA5}">
                      <a16:colId xmlns:a16="http://schemas.microsoft.com/office/drawing/2014/main" val="3552670589"/>
                    </a:ext>
                  </a:extLst>
                </a:gridCol>
                <a:gridCol w="1838802">
                  <a:extLst>
                    <a:ext uri="{9D8B030D-6E8A-4147-A177-3AD203B41FA5}">
                      <a16:colId xmlns:a16="http://schemas.microsoft.com/office/drawing/2014/main" val="1032270873"/>
                    </a:ext>
                  </a:extLst>
                </a:gridCol>
              </a:tblGrid>
              <a:tr h="854964">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 </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spcBef>
                          <a:spcPts val="0"/>
                        </a:spcBef>
                        <a:spcAft>
                          <a:spcPts val="0"/>
                        </a:spcAft>
                      </a:pPr>
                      <a:r>
                        <a:rPr lang="en-US" sz="3300" b="0" i="0" u="none" strike="noStrike">
                          <a:solidFill>
                            <a:srgbClr val="000000"/>
                          </a:solidFill>
                          <a:effectLst/>
                          <a:latin typeface="Calibri" panose="020F0502020204030204" pitchFamily="34" charset="0"/>
                        </a:rPr>
                        <a:t>F-Score of Each ML Algorithm</a:t>
                      </a:r>
                      <a:endParaRPr lang="en-US" sz="5000" b="0" i="0" u="none" strike="noStrike">
                        <a:effectLst/>
                        <a:latin typeface="Arial" panose="020B0604020202020204" pitchFamily="34" charset="0"/>
                      </a:endParaRPr>
                    </a:p>
                  </a:txBody>
                  <a:tcPr marL="251460" marR="251460" marT="125730" marB="1257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7431069"/>
                  </a:ext>
                </a:extLst>
              </a:tr>
              <a:tr h="1132618">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Sampling Methode</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Logistic Regression</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Random Forest</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XGBoost</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Neural Network</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5237625"/>
                  </a:ext>
                </a:extLst>
              </a:tr>
              <a:tr h="629698">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OSS+SMOTE</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US" sz="3300" b="0" i="0" u="none" strike="noStrike">
                          <a:solidFill>
                            <a:srgbClr val="000000"/>
                          </a:solidFill>
                          <a:effectLst/>
                          <a:latin typeface="Calibri" panose="020F0502020204030204" pitchFamily="34" charset="0"/>
                        </a:rPr>
                        <a:t>0.45</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US" sz="3300" b="0" i="0" u="none" strike="noStrike">
                          <a:solidFill>
                            <a:srgbClr val="000000"/>
                          </a:solidFill>
                          <a:effectLst/>
                          <a:latin typeface="Calibri" panose="020F0502020204030204" pitchFamily="34" charset="0"/>
                        </a:rPr>
                        <a:t>0.86</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US" sz="3300" b="0" i="0" u="none" strike="noStrike">
                          <a:solidFill>
                            <a:srgbClr val="000000"/>
                          </a:solidFill>
                          <a:effectLst/>
                          <a:latin typeface="Calibri" panose="020F0502020204030204" pitchFamily="34" charset="0"/>
                        </a:rPr>
                        <a:t>0.79</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US" sz="3300" b="0" i="0" u="none" strike="noStrike" dirty="0">
                          <a:solidFill>
                            <a:srgbClr val="000000"/>
                          </a:solidFill>
                          <a:effectLst/>
                          <a:latin typeface="Calibri" panose="020F0502020204030204" pitchFamily="34" charset="0"/>
                        </a:rPr>
                        <a:t>0.58</a:t>
                      </a:r>
                      <a:endParaRPr lang="en-US" sz="5000" b="0" i="0" u="none" strike="noStrike" dirty="0">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46411795"/>
                  </a:ext>
                </a:extLst>
              </a:tr>
            </a:tbl>
          </a:graphicData>
        </a:graphic>
      </p:graphicFrame>
    </p:spTree>
    <p:extLst>
      <p:ext uri="{BB962C8B-B14F-4D97-AF65-F5344CB8AC3E}">
        <p14:creationId xmlns:p14="http://schemas.microsoft.com/office/powerpoint/2010/main" val="282258170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D6EB-0032-754E-9783-E1F620D1F082}"/>
              </a:ext>
            </a:extLst>
          </p:cNvPr>
          <p:cNvSpPr>
            <a:spLocks noGrp="1"/>
          </p:cNvSpPr>
          <p:nvPr>
            <p:ph type="title"/>
          </p:nvPr>
        </p:nvSpPr>
        <p:spPr/>
        <p:txBody>
          <a:bodyPr/>
          <a:lstStyle/>
          <a:p>
            <a:r>
              <a:rPr lang="en-US" dirty="0"/>
              <a:t>Imbalanced Classification</a:t>
            </a:r>
          </a:p>
        </p:txBody>
      </p:sp>
      <p:sp>
        <p:nvSpPr>
          <p:cNvPr id="3" name="Content Placeholder 2">
            <a:extLst>
              <a:ext uri="{FF2B5EF4-FFF2-40B4-BE49-F238E27FC236}">
                <a16:creationId xmlns:a16="http://schemas.microsoft.com/office/drawing/2014/main" id="{B611F440-DF83-6645-A6D3-7F236E577A5F}"/>
              </a:ext>
            </a:extLst>
          </p:cNvPr>
          <p:cNvSpPr>
            <a:spLocks noGrp="1"/>
          </p:cNvSpPr>
          <p:nvPr>
            <p:ph idx="1"/>
          </p:nvPr>
        </p:nvSpPr>
        <p:spPr/>
        <p:txBody>
          <a:bodyPr>
            <a:normAutofit lnSpcReduction="10000"/>
          </a:bodyPr>
          <a:lstStyle/>
          <a:p>
            <a:pPr marL="0" indent="0" algn="ctr">
              <a:buNone/>
            </a:pPr>
            <a:r>
              <a:rPr lang="en-US" sz="2800" dirty="0"/>
              <a:t>A classification predictive modeling problem where the distribution of examples across the classes is not equal. </a:t>
            </a:r>
          </a:p>
          <a:p>
            <a:r>
              <a:rPr lang="en-US" dirty="0"/>
              <a:t>For example, we may collect measurements of flowers and have 80 examples of one flower species and 20 examples of a second flower species, and only these examples comprise our training dataset. This represents an example of an imbalanced classification problem. (Slight Imbalance)</a:t>
            </a:r>
          </a:p>
          <a:p>
            <a:r>
              <a:rPr lang="en-US" dirty="0"/>
              <a:t>In Credit Card Transaction dataset, percentage of non-fraudulent transaction is 99.83% against 0.017% fraudulent transactions.(Severe Imbalance)</a:t>
            </a:r>
          </a:p>
          <a:p>
            <a:r>
              <a:rPr lang="en-US" dirty="0"/>
              <a:t>Majority vs Minority Class</a:t>
            </a:r>
          </a:p>
          <a:p>
            <a:endParaRPr lang="en-US" dirty="0"/>
          </a:p>
        </p:txBody>
      </p:sp>
    </p:spTree>
    <p:extLst>
      <p:ext uri="{BB962C8B-B14F-4D97-AF65-F5344CB8AC3E}">
        <p14:creationId xmlns:p14="http://schemas.microsoft.com/office/powerpoint/2010/main" val="407871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1B02790-DAD4-E740-AFBF-A9E2C13EE981}"/>
              </a:ext>
            </a:extLst>
          </p:cNvPr>
          <p:cNvSpPr>
            <a:spLocks noGrp="1"/>
          </p:cNvSpPr>
          <p:nvPr>
            <p:ph type="title"/>
          </p:nvPr>
        </p:nvSpPr>
        <p:spPr>
          <a:xfrm>
            <a:off x="648930" y="629267"/>
            <a:ext cx="9252154" cy="1016654"/>
          </a:xfrm>
        </p:spPr>
        <p:txBody>
          <a:bodyPr>
            <a:normAutofit/>
          </a:bodyPr>
          <a:lstStyle/>
          <a:p>
            <a:r>
              <a:rPr lang="en-US" sz="3900">
                <a:solidFill>
                  <a:srgbClr val="EBEBEB"/>
                </a:solidFill>
              </a:rPr>
              <a:t>Algo Execution Time: Hybrid Sampling</a:t>
            </a:r>
          </a:p>
        </p:txBody>
      </p:sp>
      <p:sp>
        <p:nvSpPr>
          <p:cNvPr id="24" name="Rectangle 2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4" name="Content Placeholder 3">
            <a:extLst>
              <a:ext uri="{FF2B5EF4-FFF2-40B4-BE49-F238E27FC236}">
                <a16:creationId xmlns:a16="http://schemas.microsoft.com/office/drawing/2014/main" id="{9EA00D0B-840F-1A4F-BEBE-8C6D7F032778}"/>
              </a:ext>
            </a:extLst>
          </p:cNvPr>
          <p:cNvGraphicFramePr>
            <a:graphicFrameLocks noGrp="1"/>
          </p:cNvGraphicFramePr>
          <p:nvPr>
            <p:ph idx="1"/>
            <p:extLst>
              <p:ext uri="{D42A27DB-BD31-4B8C-83A1-F6EECF244321}">
                <p14:modId xmlns:p14="http://schemas.microsoft.com/office/powerpoint/2010/main" val="759671435"/>
              </p:ext>
            </p:extLst>
          </p:nvPr>
        </p:nvGraphicFramePr>
        <p:xfrm>
          <a:off x="1245311" y="3222221"/>
          <a:ext cx="9702609" cy="2580348"/>
        </p:xfrm>
        <a:graphic>
          <a:graphicData uri="http://schemas.openxmlformats.org/drawingml/2006/table">
            <a:tbl>
              <a:tblPr firstRow="1" bandRow="1"/>
              <a:tblGrid>
                <a:gridCol w="2390618">
                  <a:extLst>
                    <a:ext uri="{9D8B030D-6E8A-4147-A177-3AD203B41FA5}">
                      <a16:colId xmlns:a16="http://schemas.microsoft.com/office/drawing/2014/main" val="3952137870"/>
                    </a:ext>
                  </a:extLst>
                </a:gridCol>
                <a:gridCol w="2135228">
                  <a:extLst>
                    <a:ext uri="{9D8B030D-6E8A-4147-A177-3AD203B41FA5}">
                      <a16:colId xmlns:a16="http://schemas.microsoft.com/office/drawing/2014/main" val="1886893124"/>
                    </a:ext>
                  </a:extLst>
                </a:gridCol>
                <a:gridCol w="1683387">
                  <a:extLst>
                    <a:ext uri="{9D8B030D-6E8A-4147-A177-3AD203B41FA5}">
                      <a16:colId xmlns:a16="http://schemas.microsoft.com/office/drawing/2014/main" val="2777738412"/>
                    </a:ext>
                  </a:extLst>
                </a:gridCol>
                <a:gridCol w="1735774">
                  <a:extLst>
                    <a:ext uri="{9D8B030D-6E8A-4147-A177-3AD203B41FA5}">
                      <a16:colId xmlns:a16="http://schemas.microsoft.com/office/drawing/2014/main" val="1886768194"/>
                    </a:ext>
                  </a:extLst>
                </a:gridCol>
                <a:gridCol w="1757602">
                  <a:extLst>
                    <a:ext uri="{9D8B030D-6E8A-4147-A177-3AD203B41FA5}">
                      <a16:colId xmlns:a16="http://schemas.microsoft.com/office/drawing/2014/main" val="3897599225"/>
                    </a:ext>
                  </a:extLst>
                </a:gridCol>
              </a:tblGrid>
              <a:tr h="898970">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 </a:t>
                      </a:r>
                      <a:endParaRPr lang="en-US" sz="3300" b="0" i="0" u="none" strike="noStrike">
                        <a:effectLst/>
                        <a:latin typeface="Arial" panose="020B0604020202020204" pitchFamily="34" charset="0"/>
                      </a:endParaRPr>
                    </a:p>
                  </a:txBody>
                  <a:tcPr marL="36017" marR="36017" marT="360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spcBef>
                          <a:spcPts val="0"/>
                        </a:spcBef>
                        <a:spcAft>
                          <a:spcPts val="0"/>
                        </a:spcAft>
                      </a:pPr>
                      <a:r>
                        <a:rPr lang="en-US" sz="3300" b="0" i="0" u="none" strike="noStrike">
                          <a:solidFill>
                            <a:srgbClr val="000000"/>
                          </a:solidFill>
                          <a:effectLst/>
                          <a:latin typeface="Calibri" panose="020F0502020204030204" pitchFamily="34" charset="0"/>
                        </a:rPr>
                        <a:t>Execution Time of Each ML Algorithm</a:t>
                      </a:r>
                      <a:endParaRPr lang="en-US" sz="3300" b="0" i="0" u="none" strike="noStrike">
                        <a:effectLst/>
                        <a:latin typeface="Arial" panose="020B0604020202020204" pitchFamily="34" charset="0"/>
                      </a:endParaRPr>
                    </a:p>
                  </a:txBody>
                  <a:tcPr marL="345758" marR="345758" marT="172879" marB="172879">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1182199"/>
                  </a:ext>
                </a:extLst>
              </a:tr>
              <a:tr h="1092149">
                <a:tc>
                  <a:txBody>
                    <a:bodyPr/>
                    <a:lstStyle/>
                    <a:p>
                      <a:pPr algn="l" fontAlgn="b">
                        <a:spcBef>
                          <a:spcPts val="0"/>
                        </a:spcBef>
                        <a:spcAft>
                          <a:spcPts val="0"/>
                        </a:spcAft>
                      </a:pPr>
                      <a:r>
                        <a:rPr lang="en-US" sz="3300" b="0" i="0" u="none" strike="noStrike" dirty="0">
                          <a:solidFill>
                            <a:srgbClr val="000000"/>
                          </a:solidFill>
                          <a:effectLst/>
                          <a:latin typeface="Calibri" panose="020F0502020204030204" pitchFamily="34" charset="0"/>
                        </a:rPr>
                        <a:t>Sampling Method</a:t>
                      </a:r>
                      <a:endParaRPr lang="en-US" sz="3300" b="0" i="0" u="none" strike="noStrike" dirty="0">
                        <a:effectLst/>
                        <a:latin typeface="Arial" panose="020B0604020202020204" pitchFamily="34" charset="0"/>
                      </a:endParaRPr>
                    </a:p>
                  </a:txBody>
                  <a:tcPr marL="36017" marR="36017" marT="360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Logistic Regression</a:t>
                      </a:r>
                      <a:endParaRPr lang="en-US" sz="3300" b="0" i="0" u="none" strike="noStrike">
                        <a:effectLst/>
                        <a:latin typeface="Arial" panose="020B0604020202020204" pitchFamily="34" charset="0"/>
                      </a:endParaRPr>
                    </a:p>
                  </a:txBody>
                  <a:tcPr marL="36017" marR="36017" marT="360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Random Forest</a:t>
                      </a:r>
                      <a:endParaRPr lang="en-US" sz="3300" b="0" i="0" u="none" strike="noStrike">
                        <a:effectLst/>
                        <a:latin typeface="Arial" panose="020B0604020202020204" pitchFamily="34" charset="0"/>
                      </a:endParaRPr>
                    </a:p>
                  </a:txBody>
                  <a:tcPr marL="36017" marR="36017" marT="360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XGBoost</a:t>
                      </a:r>
                      <a:endParaRPr lang="en-US" sz="3300" b="0" i="0" u="none" strike="noStrike">
                        <a:effectLst/>
                        <a:latin typeface="Arial" panose="020B0604020202020204" pitchFamily="34" charset="0"/>
                      </a:endParaRPr>
                    </a:p>
                  </a:txBody>
                  <a:tcPr marL="36017" marR="36017" marT="360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Neural Network</a:t>
                      </a:r>
                      <a:endParaRPr lang="en-US" sz="3300" b="0" i="0" u="none" strike="noStrike">
                        <a:effectLst/>
                        <a:latin typeface="Arial" panose="020B0604020202020204" pitchFamily="34" charset="0"/>
                      </a:endParaRPr>
                    </a:p>
                  </a:txBody>
                  <a:tcPr marL="36017" marR="36017" marT="360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651890"/>
                  </a:ext>
                </a:extLst>
              </a:tr>
              <a:tr h="589229">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OSS+SMOTE</a:t>
                      </a:r>
                      <a:endParaRPr lang="en-US" sz="3300" b="0" i="0" u="none" strike="noStrike">
                        <a:effectLst/>
                        <a:latin typeface="Arial" panose="020B0604020202020204" pitchFamily="34" charset="0"/>
                      </a:endParaRPr>
                    </a:p>
                  </a:txBody>
                  <a:tcPr marL="36017" marR="36017" marT="360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US" sz="3300" b="0" i="0" u="none" strike="noStrike">
                          <a:solidFill>
                            <a:srgbClr val="000000"/>
                          </a:solidFill>
                          <a:effectLst/>
                          <a:latin typeface="Calibri" panose="020F0502020204030204" pitchFamily="34" charset="0"/>
                        </a:rPr>
                        <a:t>0:00:02</a:t>
                      </a:r>
                      <a:endParaRPr lang="en-US" sz="3300" b="0" i="0" u="none" strike="noStrike">
                        <a:effectLst/>
                        <a:latin typeface="Arial" panose="020B0604020202020204" pitchFamily="34" charset="0"/>
                      </a:endParaRPr>
                    </a:p>
                  </a:txBody>
                  <a:tcPr marL="36017" marR="36017" marT="360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US" sz="3300" b="0" i="0" u="none" strike="noStrike">
                          <a:solidFill>
                            <a:srgbClr val="000000"/>
                          </a:solidFill>
                          <a:effectLst/>
                          <a:latin typeface="Calibri" panose="020F0502020204030204" pitchFamily="34" charset="0"/>
                        </a:rPr>
                        <a:t>0:05:40</a:t>
                      </a:r>
                      <a:endParaRPr lang="en-US" sz="3300" b="0" i="0" u="none" strike="noStrike">
                        <a:effectLst/>
                        <a:latin typeface="Arial" panose="020B0604020202020204" pitchFamily="34" charset="0"/>
                      </a:endParaRPr>
                    </a:p>
                  </a:txBody>
                  <a:tcPr marL="36017" marR="36017" marT="360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US" sz="3300" b="0" i="0" u="none" strike="noStrike">
                          <a:solidFill>
                            <a:srgbClr val="000000"/>
                          </a:solidFill>
                          <a:effectLst/>
                          <a:latin typeface="Calibri" panose="020F0502020204030204" pitchFamily="34" charset="0"/>
                        </a:rPr>
                        <a:t>0:00:52</a:t>
                      </a:r>
                      <a:endParaRPr lang="en-US" sz="3300" b="0" i="0" u="none" strike="noStrike">
                        <a:effectLst/>
                        <a:latin typeface="Arial" panose="020B0604020202020204" pitchFamily="34" charset="0"/>
                      </a:endParaRPr>
                    </a:p>
                  </a:txBody>
                  <a:tcPr marL="36017" marR="36017" marT="360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US" sz="3300" b="0" i="0" u="none" strike="noStrike" dirty="0">
                          <a:solidFill>
                            <a:srgbClr val="000000"/>
                          </a:solidFill>
                          <a:effectLst/>
                          <a:latin typeface="Calibri" panose="020F0502020204030204" pitchFamily="34" charset="0"/>
                        </a:rPr>
                        <a:t>0:01:22</a:t>
                      </a:r>
                      <a:endParaRPr lang="en-US" sz="3300" b="0" i="0" u="none" strike="noStrike" dirty="0">
                        <a:effectLst/>
                        <a:latin typeface="Arial" panose="020B0604020202020204" pitchFamily="34" charset="0"/>
                      </a:endParaRPr>
                    </a:p>
                  </a:txBody>
                  <a:tcPr marL="36017" marR="36017" marT="360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01202334"/>
                  </a:ext>
                </a:extLst>
              </a:tr>
            </a:tbl>
          </a:graphicData>
        </a:graphic>
      </p:graphicFrame>
    </p:spTree>
    <p:extLst>
      <p:ext uri="{BB962C8B-B14F-4D97-AF65-F5344CB8AC3E}">
        <p14:creationId xmlns:p14="http://schemas.microsoft.com/office/powerpoint/2010/main" val="237836674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552E806-78C3-6743-826B-C5F3CBBECAA0}"/>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Dataset After Ensemble Sampling</a:t>
            </a:r>
            <a:endParaRPr lang="en-US">
              <a:solidFill>
                <a:srgbClr val="EBEBEB"/>
              </a:solidFill>
            </a:endParaRPr>
          </a:p>
        </p:txBody>
      </p:sp>
      <p:sp>
        <p:nvSpPr>
          <p:cNvPr id="40" name="Rectangle 39">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Freeform: Shape 41">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2" name="Content Placeholder 11">
            <a:extLst>
              <a:ext uri="{FF2B5EF4-FFF2-40B4-BE49-F238E27FC236}">
                <a16:creationId xmlns:a16="http://schemas.microsoft.com/office/drawing/2014/main" id="{9B5C1AE8-739D-0D4B-97B6-F4CBB6A7005B}"/>
              </a:ext>
            </a:extLst>
          </p:cNvPr>
          <p:cNvGraphicFramePr>
            <a:graphicFrameLocks noGrp="1"/>
          </p:cNvGraphicFramePr>
          <p:nvPr>
            <p:ph idx="1"/>
            <p:extLst>
              <p:ext uri="{D42A27DB-BD31-4B8C-83A1-F6EECF244321}">
                <p14:modId xmlns:p14="http://schemas.microsoft.com/office/powerpoint/2010/main" val="4265856589"/>
              </p:ext>
            </p:extLst>
          </p:nvPr>
        </p:nvGraphicFramePr>
        <p:xfrm>
          <a:off x="648930" y="3057559"/>
          <a:ext cx="10895374" cy="2909676"/>
        </p:xfrm>
        <a:graphic>
          <a:graphicData uri="http://schemas.openxmlformats.org/drawingml/2006/table">
            <a:tbl>
              <a:tblPr/>
              <a:tblGrid>
                <a:gridCol w="2250029">
                  <a:extLst>
                    <a:ext uri="{9D8B030D-6E8A-4147-A177-3AD203B41FA5}">
                      <a16:colId xmlns:a16="http://schemas.microsoft.com/office/drawing/2014/main" val="2738019915"/>
                    </a:ext>
                  </a:extLst>
                </a:gridCol>
                <a:gridCol w="1965992">
                  <a:extLst>
                    <a:ext uri="{9D8B030D-6E8A-4147-A177-3AD203B41FA5}">
                      <a16:colId xmlns:a16="http://schemas.microsoft.com/office/drawing/2014/main" val="3146393797"/>
                    </a:ext>
                  </a:extLst>
                </a:gridCol>
                <a:gridCol w="1801712">
                  <a:extLst>
                    <a:ext uri="{9D8B030D-6E8A-4147-A177-3AD203B41FA5}">
                      <a16:colId xmlns:a16="http://schemas.microsoft.com/office/drawing/2014/main" val="6890433"/>
                    </a:ext>
                  </a:extLst>
                </a:gridCol>
                <a:gridCol w="1508464">
                  <a:extLst>
                    <a:ext uri="{9D8B030D-6E8A-4147-A177-3AD203B41FA5}">
                      <a16:colId xmlns:a16="http://schemas.microsoft.com/office/drawing/2014/main" val="2785337413"/>
                    </a:ext>
                  </a:extLst>
                </a:gridCol>
                <a:gridCol w="1508464">
                  <a:extLst>
                    <a:ext uri="{9D8B030D-6E8A-4147-A177-3AD203B41FA5}">
                      <a16:colId xmlns:a16="http://schemas.microsoft.com/office/drawing/2014/main" val="1637994011"/>
                    </a:ext>
                  </a:extLst>
                </a:gridCol>
                <a:gridCol w="1860713">
                  <a:extLst>
                    <a:ext uri="{9D8B030D-6E8A-4147-A177-3AD203B41FA5}">
                      <a16:colId xmlns:a16="http://schemas.microsoft.com/office/drawing/2014/main" val="1777260401"/>
                    </a:ext>
                  </a:extLst>
                </a:gridCol>
              </a:tblGrid>
              <a:tr h="536928">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 </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spcBef>
                          <a:spcPts val="0"/>
                        </a:spcBef>
                        <a:spcAft>
                          <a:spcPts val="0"/>
                        </a:spcAft>
                      </a:pPr>
                      <a:r>
                        <a:rPr lang="en-US" sz="2100" b="0" i="0" u="none" strike="noStrike">
                          <a:solidFill>
                            <a:srgbClr val="000000"/>
                          </a:solidFill>
                          <a:effectLst/>
                          <a:latin typeface="Calibri" panose="020F0502020204030204" pitchFamily="34" charset="0"/>
                        </a:rPr>
                        <a:t>Dimensions of Dataset</a:t>
                      </a:r>
                      <a:endParaRPr lang="en-US" sz="3100" b="0" i="0" u="none" strike="noStrike">
                        <a:effectLst/>
                        <a:latin typeface="Arial" panose="020B0604020202020204" pitchFamily="34" charset="0"/>
                      </a:endParaRPr>
                    </a:p>
                  </a:txBody>
                  <a:tcPr marL="157920" marR="157920" marT="78960" marB="789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 </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742125"/>
                  </a:ext>
                </a:extLst>
              </a:tr>
              <a:tr h="395458">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Sampling Methode</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Before Sampling</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After Sampling</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Label '1' (%)</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Label '0' (%)</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Execution Time</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313807"/>
                  </a:ext>
                </a:extLst>
              </a:tr>
              <a:tr h="395458">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OSS+TL+SMOTE</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(227845, 30)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(45966, 30)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100" b="0" i="0" u="none" strike="noStrike">
                          <a:solidFill>
                            <a:srgbClr val="000000"/>
                          </a:solidFill>
                          <a:effectLst/>
                          <a:latin typeface="Calibri" panose="020F0502020204030204" pitchFamily="34" charset="0"/>
                        </a:rPr>
                        <a:t>50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100" b="0" i="0" u="none" strike="noStrike">
                          <a:solidFill>
                            <a:srgbClr val="000000"/>
                          </a:solidFill>
                          <a:effectLst/>
                          <a:latin typeface="Calibri" panose="020F0502020204030204" pitchFamily="34" charset="0"/>
                        </a:rPr>
                        <a:t>50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100" b="0" i="0" u="none" strike="noStrike">
                          <a:solidFill>
                            <a:srgbClr val="000000"/>
                          </a:solidFill>
                          <a:effectLst/>
                          <a:latin typeface="Calibri" panose="020F0502020204030204" pitchFamily="34" charset="0"/>
                        </a:rPr>
                        <a:t>0:00:38</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5208362"/>
                  </a:ext>
                </a:extLst>
              </a:tr>
              <a:tr h="395458">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OSSx2+SMOTE</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(227845, 30)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(15840, 30)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100" b="0" i="0" u="none" strike="noStrike">
                          <a:solidFill>
                            <a:srgbClr val="000000"/>
                          </a:solidFill>
                          <a:effectLst/>
                          <a:latin typeface="Calibri" panose="020F0502020204030204" pitchFamily="34" charset="0"/>
                        </a:rPr>
                        <a:t>50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100" b="0" i="0" u="none" strike="noStrike">
                          <a:solidFill>
                            <a:srgbClr val="000000"/>
                          </a:solidFill>
                          <a:effectLst/>
                          <a:latin typeface="Calibri" panose="020F0502020204030204" pitchFamily="34" charset="0"/>
                        </a:rPr>
                        <a:t>50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100" b="0" i="0" u="none" strike="noStrike">
                          <a:solidFill>
                            <a:srgbClr val="000000"/>
                          </a:solidFill>
                          <a:effectLst/>
                          <a:latin typeface="Calibri" panose="020F0502020204030204" pitchFamily="34" charset="0"/>
                        </a:rPr>
                        <a:t>0:00:22</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1048144"/>
                  </a:ext>
                </a:extLst>
              </a:tr>
              <a:tr h="395458">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OSSx3+SMOTE</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(227845, 30)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(3518, 30)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100" b="0" i="0" u="none" strike="noStrike">
                          <a:solidFill>
                            <a:srgbClr val="000000"/>
                          </a:solidFill>
                          <a:effectLst/>
                          <a:latin typeface="Calibri" panose="020F0502020204030204" pitchFamily="34" charset="0"/>
                        </a:rPr>
                        <a:t>50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100" b="0" i="0" u="none" strike="noStrike">
                          <a:solidFill>
                            <a:srgbClr val="000000"/>
                          </a:solidFill>
                          <a:effectLst/>
                          <a:latin typeface="Calibri" panose="020F0502020204030204" pitchFamily="34" charset="0"/>
                        </a:rPr>
                        <a:t>50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100" b="0" i="0" u="none" strike="noStrike">
                          <a:solidFill>
                            <a:srgbClr val="000000"/>
                          </a:solidFill>
                          <a:effectLst/>
                          <a:latin typeface="Calibri" panose="020F0502020204030204" pitchFamily="34" charset="0"/>
                        </a:rPr>
                        <a:t>0:00:23</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4300691"/>
                  </a:ext>
                </a:extLst>
              </a:tr>
              <a:tr h="395458">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OSSx4+SMOTE</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(227845, 30)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(3194,30)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100" b="0" i="0" u="none" strike="noStrike">
                          <a:solidFill>
                            <a:srgbClr val="000000"/>
                          </a:solidFill>
                          <a:effectLst/>
                          <a:latin typeface="Calibri" panose="020F0502020204030204" pitchFamily="34" charset="0"/>
                        </a:rPr>
                        <a:t>50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100" b="0" i="0" u="none" strike="noStrike">
                          <a:solidFill>
                            <a:srgbClr val="000000"/>
                          </a:solidFill>
                          <a:effectLst/>
                          <a:latin typeface="Calibri" panose="020F0502020204030204" pitchFamily="34" charset="0"/>
                        </a:rPr>
                        <a:t>50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100" b="0" i="0" u="none" strike="noStrike">
                          <a:solidFill>
                            <a:srgbClr val="000000"/>
                          </a:solidFill>
                          <a:effectLst/>
                          <a:latin typeface="Calibri" panose="020F0502020204030204" pitchFamily="34" charset="0"/>
                        </a:rPr>
                        <a:t>0:00:23</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6857704"/>
                  </a:ext>
                </a:extLst>
              </a:tr>
              <a:tr h="395458">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OSSx5+SMOTE</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(227845, 30)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(2078,30)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100" b="0" i="0" u="none" strike="noStrike">
                          <a:solidFill>
                            <a:srgbClr val="000000"/>
                          </a:solidFill>
                          <a:effectLst/>
                          <a:latin typeface="Calibri" panose="020F0502020204030204" pitchFamily="34" charset="0"/>
                        </a:rPr>
                        <a:t>50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100" b="0" i="0" u="none" strike="noStrike">
                          <a:solidFill>
                            <a:srgbClr val="000000"/>
                          </a:solidFill>
                          <a:effectLst/>
                          <a:latin typeface="Calibri" panose="020F0502020204030204" pitchFamily="34" charset="0"/>
                        </a:rPr>
                        <a:t>50</a:t>
                      </a:r>
                      <a:endParaRPr lang="en-US" sz="3100" b="0" i="0" u="none" strike="noStrike">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100" b="0" i="0" u="none" strike="noStrike" dirty="0">
                          <a:solidFill>
                            <a:srgbClr val="000000"/>
                          </a:solidFill>
                          <a:effectLst/>
                          <a:latin typeface="Calibri" panose="020F0502020204030204" pitchFamily="34" charset="0"/>
                        </a:rPr>
                        <a:t>0:00:23</a:t>
                      </a:r>
                      <a:endParaRPr lang="en-US" sz="3100" b="0" i="0" u="none" strike="noStrike" dirty="0">
                        <a:effectLst/>
                        <a:latin typeface="Arial" panose="020B0604020202020204" pitchFamily="34" charset="0"/>
                      </a:endParaRPr>
                    </a:p>
                  </a:txBody>
                  <a:tcPr marL="16450" marR="16450" marT="164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0481062"/>
                  </a:ext>
                </a:extLst>
              </a:tr>
            </a:tbl>
          </a:graphicData>
        </a:graphic>
      </p:graphicFrame>
    </p:spTree>
    <p:extLst>
      <p:ext uri="{BB962C8B-B14F-4D97-AF65-F5344CB8AC3E}">
        <p14:creationId xmlns:p14="http://schemas.microsoft.com/office/powerpoint/2010/main" val="267654967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429C84D-147D-804C-A114-43BE01338EBF}"/>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F-Score: Ensemble Sampling</a:t>
            </a:r>
            <a:endParaRPr lang="en-US">
              <a:solidFill>
                <a:srgbClr val="EBEBEB"/>
              </a:solidFill>
            </a:endParaRPr>
          </a:p>
        </p:txBody>
      </p:sp>
      <p:sp>
        <p:nvSpPr>
          <p:cNvPr id="24" name="Rectangle 2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7" name="Content Placeholder 6">
            <a:extLst>
              <a:ext uri="{FF2B5EF4-FFF2-40B4-BE49-F238E27FC236}">
                <a16:creationId xmlns:a16="http://schemas.microsoft.com/office/drawing/2014/main" id="{FF559BB3-1714-9844-A817-FEC7F28A9FDB}"/>
              </a:ext>
            </a:extLst>
          </p:cNvPr>
          <p:cNvGraphicFramePr>
            <a:graphicFrameLocks noGrp="1"/>
          </p:cNvGraphicFramePr>
          <p:nvPr>
            <p:ph idx="1"/>
            <p:extLst>
              <p:ext uri="{D42A27DB-BD31-4B8C-83A1-F6EECF244321}">
                <p14:modId xmlns:p14="http://schemas.microsoft.com/office/powerpoint/2010/main" val="2891977215"/>
              </p:ext>
            </p:extLst>
          </p:nvPr>
        </p:nvGraphicFramePr>
        <p:xfrm>
          <a:off x="648930" y="2875591"/>
          <a:ext cx="10895372" cy="3273611"/>
        </p:xfrm>
        <a:graphic>
          <a:graphicData uri="http://schemas.openxmlformats.org/drawingml/2006/table">
            <a:tbl>
              <a:tblPr/>
              <a:tblGrid>
                <a:gridCol w="2531458">
                  <a:extLst>
                    <a:ext uri="{9D8B030D-6E8A-4147-A177-3AD203B41FA5}">
                      <a16:colId xmlns:a16="http://schemas.microsoft.com/office/drawing/2014/main" val="1553802802"/>
                    </a:ext>
                  </a:extLst>
                </a:gridCol>
                <a:gridCol w="2517514">
                  <a:extLst>
                    <a:ext uri="{9D8B030D-6E8A-4147-A177-3AD203B41FA5}">
                      <a16:colId xmlns:a16="http://schemas.microsoft.com/office/drawing/2014/main" val="2307364289"/>
                    </a:ext>
                  </a:extLst>
                </a:gridCol>
                <a:gridCol w="2074446">
                  <a:extLst>
                    <a:ext uri="{9D8B030D-6E8A-4147-A177-3AD203B41FA5}">
                      <a16:colId xmlns:a16="http://schemas.microsoft.com/office/drawing/2014/main" val="1746347982"/>
                    </a:ext>
                  </a:extLst>
                </a:gridCol>
                <a:gridCol w="1610153">
                  <a:extLst>
                    <a:ext uri="{9D8B030D-6E8A-4147-A177-3AD203B41FA5}">
                      <a16:colId xmlns:a16="http://schemas.microsoft.com/office/drawing/2014/main" val="3718117010"/>
                    </a:ext>
                  </a:extLst>
                </a:gridCol>
                <a:gridCol w="2161801">
                  <a:extLst>
                    <a:ext uri="{9D8B030D-6E8A-4147-A177-3AD203B41FA5}">
                      <a16:colId xmlns:a16="http://schemas.microsoft.com/office/drawing/2014/main" val="4095117972"/>
                    </a:ext>
                  </a:extLst>
                </a:gridCol>
              </a:tblGrid>
              <a:tr h="604085">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 </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spcBef>
                          <a:spcPts val="0"/>
                        </a:spcBef>
                        <a:spcAft>
                          <a:spcPts val="0"/>
                        </a:spcAft>
                      </a:pPr>
                      <a:r>
                        <a:rPr lang="en-US" sz="2300" b="0" i="0" u="none" strike="noStrike">
                          <a:solidFill>
                            <a:srgbClr val="000000"/>
                          </a:solidFill>
                          <a:effectLst/>
                          <a:latin typeface="Calibri" panose="020F0502020204030204" pitchFamily="34" charset="0"/>
                        </a:rPr>
                        <a:t>F-Score of Each ML Algorithm</a:t>
                      </a:r>
                      <a:endParaRPr lang="en-US" sz="3500" b="0" i="0" u="none" strike="noStrike">
                        <a:effectLst/>
                        <a:latin typeface="Arial" panose="020B0604020202020204" pitchFamily="34" charset="0"/>
                      </a:endParaRPr>
                    </a:p>
                  </a:txBody>
                  <a:tcPr marL="177672" marR="177672" marT="88836" marB="88836">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1137152"/>
                  </a:ext>
                </a:extLst>
              </a:tr>
              <a:tr h="444921">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Sampling Methode</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Logistic Regression</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Random Forest</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XGBoost</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Neural Network</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3347091"/>
                  </a:ext>
                </a:extLst>
              </a:tr>
              <a:tr h="444921">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OSS+TL+SMOTE</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0.12</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0.86</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0.79</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0.53</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841590"/>
                  </a:ext>
                </a:extLst>
              </a:tr>
              <a:tr h="444921">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OSSx2+SMOTE</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0.40</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0.85</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0.76</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0.26</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1081455"/>
                  </a:ext>
                </a:extLst>
              </a:tr>
              <a:tr h="444921">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OSSx3+SMOTE</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0.49</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0.86</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0.77</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0.3</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4095749"/>
                  </a:ext>
                </a:extLst>
              </a:tr>
              <a:tr h="444921">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OSSx4+SMOTE</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0.43</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0.86</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0.75</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0.51</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3018412"/>
                  </a:ext>
                </a:extLst>
              </a:tr>
              <a:tr h="444921">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OSSx5+SMOTE</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0.44</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0.79</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0.63</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tc>
                  <a:txBody>
                    <a:bodyPr/>
                    <a:lstStyle/>
                    <a:p>
                      <a:pPr algn="r" fontAlgn="b">
                        <a:spcBef>
                          <a:spcPts val="0"/>
                        </a:spcBef>
                        <a:spcAft>
                          <a:spcPts val="0"/>
                        </a:spcAft>
                      </a:pPr>
                      <a:r>
                        <a:rPr lang="en-US" sz="2300" b="0" i="0" u="none" strike="noStrike" dirty="0">
                          <a:solidFill>
                            <a:srgbClr val="000000"/>
                          </a:solidFill>
                          <a:effectLst/>
                          <a:latin typeface="Calibri" panose="020F0502020204030204" pitchFamily="34" charset="0"/>
                        </a:rPr>
                        <a:t>0.48</a:t>
                      </a:r>
                      <a:endParaRPr lang="en-US" sz="3500" b="0" i="0" u="none" strike="noStrike" dirty="0">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595A"/>
                    </a:solidFill>
                  </a:tcPr>
                </a:tc>
                <a:extLst>
                  <a:ext uri="{0D108BD9-81ED-4DB2-BD59-A6C34878D82A}">
                    <a16:rowId xmlns:a16="http://schemas.microsoft.com/office/drawing/2014/main" val="2633844115"/>
                  </a:ext>
                </a:extLst>
              </a:tr>
            </a:tbl>
          </a:graphicData>
        </a:graphic>
      </p:graphicFrame>
    </p:spTree>
    <p:extLst>
      <p:ext uri="{BB962C8B-B14F-4D97-AF65-F5344CB8AC3E}">
        <p14:creationId xmlns:p14="http://schemas.microsoft.com/office/powerpoint/2010/main" val="241887527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B2D326E-8B1D-9A44-A777-5B932CDE70DD}"/>
              </a:ext>
            </a:extLst>
          </p:cNvPr>
          <p:cNvSpPr>
            <a:spLocks noGrp="1"/>
          </p:cNvSpPr>
          <p:nvPr>
            <p:ph type="title"/>
          </p:nvPr>
        </p:nvSpPr>
        <p:spPr>
          <a:xfrm>
            <a:off x="648930" y="629267"/>
            <a:ext cx="9252154" cy="1016654"/>
          </a:xfrm>
        </p:spPr>
        <p:txBody>
          <a:bodyPr>
            <a:normAutofit fontScale="90000"/>
          </a:bodyPr>
          <a:lstStyle/>
          <a:p>
            <a:r>
              <a:rPr lang="en-US" sz="3900" dirty="0">
                <a:solidFill>
                  <a:srgbClr val="EBEBEB"/>
                </a:solidFill>
              </a:rPr>
              <a:t>Algo Execution Time: Ensemble Sampling</a:t>
            </a:r>
          </a:p>
        </p:txBody>
      </p:sp>
      <p:sp>
        <p:nvSpPr>
          <p:cNvPr id="41" name="Rectangle 40">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Freeform: Shape 42">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7" name="Content Placeholder 6">
            <a:extLst>
              <a:ext uri="{FF2B5EF4-FFF2-40B4-BE49-F238E27FC236}">
                <a16:creationId xmlns:a16="http://schemas.microsoft.com/office/drawing/2014/main" id="{A5A914E3-B026-FA4C-B093-11AAF6D3CDE2}"/>
              </a:ext>
            </a:extLst>
          </p:cNvPr>
          <p:cNvGraphicFramePr>
            <a:graphicFrameLocks noGrp="1"/>
          </p:cNvGraphicFramePr>
          <p:nvPr>
            <p:ph idx="1"/>
            <p:extLst>
              <p:ext uri="{D42A27DB-BD31-4B8C-83A1-F6EECF244321}">
                <p14:modId xmlns:p14="http://schemas.microsoft.com/office/powerpoint/2010/main" val="789163227"/>
              </p:ext>
            </p:extLst>
          </p:nvPr>
        </p:nvGraphicFramePr>
        <p:xfrm>
          <a:off x="648930" y="3098051"/>
          <a:ext cx="10895372" cy="2828690"/>
        </p:xfrm>
        <a:graphic>
          <a:graphicData uri="http://schemas.openxmlformats.org/drawingml/2006/table">
            <a:tbl>
              <a:tblPr/>
              <a:tblGrid>
                <a:gridCol w="2531458">
                  <a:extLst>
                    <a:ext uri="{9D8B030D-6E8A-4147-A177-3AD203B41FA5}">
                      <a16:colId xmlns:a16="http://schemas.microsoft.com/office/drawing/2014/main" val="2811891650"/>
                    </a:ext>
                  </a:extLst>
                </a:gridCol>
                <a:gridCol w="2517514">
                  <a:extLst>
                    <a:ext uri="{9D8B030D-6E8A-4147-A177-3AD203B41FA5}">
                      <a16:colId xmlns:a16="http://schemas.microsoft.com/office/drawing/2014/main" val="2771230924"/>
                    </a:ext>
                  </a:extLst>
                </a:gridCol>
                <a:gridCol w="2074446">
                  <a:extLst>
                    <a:ext uri="{9D8B030D-6E8A-4147-A177-3AD203B41FA5}">
                      <a16:colId xmlns:a16="http://schemas.microsoft.com/office/drawing/2014/main" val="4118387008"/>
                    </a:ext>
                  </a:extLst>
                </a:gridCol>
                <a:gridCol w="1610153">
                  <a:extLst>
                    <a:ext uri="{9D8B030D-6E8A-4147-A177-3AD203B41FA5}">
                      <a16:colId xmlns:a16="http://schemas.microsoft.com/office/drawing/2014/main" val="893130039"/>
                    </a:ext>
                  </a:extLst>
                </a:gridCol>
                <a:gridCol w="2161801">
                  <a:extLst>
                    <a:ext uri="{9D8B030D-6E8A-4147-A177-3AD203B41FA5}">
                      <a16:colId xmlns:a16="http://schemas.microsoft.com/office/drawing/2014/main" val="622176438"/>
                    </a:ext>
                  </a:extLst>
                </a:gridCol>
              </a:tblGrid>
              <a:tr h="604085">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 </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spcBef>
                          <a:spcPts val="0"/>
                        </a:spcBef>
                        <a:spcAft>
                          <a:spcPts val="0"/>
                        </a:spcAft>
                      </a:pPr>
                      <a:r>
                        <a:rPr lang="en-US" sz="2300" b="0" i="0" u="none" strike="noStrike">
                          <a:solidFill>
                            <a:srgbClr val="000000"/>
                          </a:solidFill>
                          <a:effectLst/>
                          <a:latin typeface="Calibri" panose="020F0502020204030204" pitchFamily="34" charset="0"/>
                        </a:rPr>
                        <a:t>Execution Time of Each ML Algorithm</a:t>
                      </a:r>
                      <a:endParaRPr lang="en-US" sz="3500" b="0" i="0" u="none" strike="noStrike">
                        <a:effectLst/>
                        <a:latin typeface="Arial" panose="020B0604020202020204" pitchFamily="34" charset="0"/>
                      </a:endParaRPr>
                    </a:p>
                  </a:txBody>
                  <a:tcPr marL="177672" marR="177672" marT="88836" marB="88836">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11764303"/>
                  </a:ext>
                </a:extLst>
              </a:tr>
              <a:tr h="444921">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Sampling Methode</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Logistic Regression</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Random Forest</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XGBoost</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Neural Network</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8004521"/>
                  </a:ext>
                </a:extLst>
              </a:tr>
              <a:tr h="444921">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OSS+TL+SMOTE</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0:00:07</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1:45:14</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0:12:04</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0:33:31</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4826181"/>
                  </a:ext>
                </a:extLst>
              </a:tr>
              <a:tr h="444921">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OSSx2+SMOTE</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0:00:00:46</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0:00:32</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0:00:04</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0:00:13</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0719468"/>
                  </a:ext>
                </a:extLst>
              </a:tr>
              <a:tr h="444921">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OSSx3+SMOTE</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0:00:00:28</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0:00:14</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0:00:01</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0:00:05</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8345481"/>
                  </a:ext>
                </a:extLst>
              </a:tr>
              <a:tr h="444921">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OSSx4+SMOTE</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0:00:00:37</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0:00:08</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0:00:01</a:t>
                      </a:r>
                      <a:endParaRPr lang="en-US" sz="3500" b="0" i="0" u="none" strike="noStrike">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dirty="0">
                          <a:solidFill>
                            <a:srgbClr val="000000"/>
                          </a:solidFill>
                          <a:effectLst/>
                          <a:latin typeface="Calibri" panose="020F0502020204030204" pitchFamily="34" charset="0"/>
                        </a:rPr>
                        <a:t>0:00:03</a:t>
                      </a:r>
                      <a:endParaRPr lang="en-US" sz="3500" b="0" i="0" u="none" strike="noStrike" dirty="0">
                        <a:effectLst/>
                        <a:latin typeface="Arial" panose="020B0604020202020204" pitchFamily="34" charset="0"/>
                      </a:endParaRPr>
                    </a:p>
                  </a:txBody>
                  <a:tcPr marL="18508" marR="18508" marT="18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6262044"/>
                  </a:ext>
                </a:extLst>
              </a:tr>
            </a:tbl>
          </a:graphicData>
        </a:graphic>
      </p:graphicFrame>
    </p:spTree>
    <p:extLst>
      <p:ext uri="{BB962C8B-B14F-4D97-AF65-F5344CB8AC3E}">
        <p14:creationId xmlns:p14="http://schemas.microsoft.com/office/powerpoint/2010/main" val="406964589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03413-AF3A-094A-9EBD-A2946D07E9D8}"/>
              </a:ext>
            </a:extLst>
          </p:cNvPr>
          <p:cNvSpPr>
            <a:spLocks noGrp="1"/>
          </p:cNvSpPr>
          <p:nvPr>
            <p:ph type="title"/>
          </p:nvPr>
        </p:nvSpPr>
        <p:spPr>
          <a:xfrm>
            <a:off x="648930" y="629266"/>
            <a:ext cx="5616217" cy="1622321"/>
          </a:xfrm>
        </p:spPr>
        <p:txBody>
          <a:bodyPr>
            <a:normAutofit/>
          </a:bodyPr>
          <a:lstStyle/>
          <a:p>
            <a:r>
              <a:rPr lang="en-US">
                <a:solidFill>
                  <a:srgbClr val="EBEBEB"/>
                </a:solidFill>
              </a:rPr>
              <a:t>Conclusion:</a:t>
            </a:r>
          </a:p>
        </p:txBody>
      </p:sp>
      <p:sp>
        <p:nvSpPr>
          <p:cNvPr id="23"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5" name="Freeform: Shape 24">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7" name="Rectangle 26">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1E6E901-E434-A74B-89D2-C940CA41F0FB}"/>
              </a:ext>
            </a:extLst>
          </p:cNvPr>
          <p:cNvSpPr>
            <a:spLocks noGrp="1"/>
          </p:cNvSpPr>
          <p:nvPr>
            <p:ph idx="1"/>
          </p:nvPr>
        </p:nvSpPr>
        <p:spPr>
          <a:xfrm>
            <a:off x="648931" y="2438400"/>
            <a:ext cx="5616216" cy="3785419"/>
          </a:xfrm>
        </p:spPr>
        <p:txBody>
          <a:bodyPr>
            <a:normAutofit/>
          </a:bodyPr>
          <a:lstStyle/>
          <a:p>
            <a:r>
              <a:rPr lang="en-US" dirty="0">
                <a:solidFill>
                  <a:srgbClr val="FFFFFF"/>
                </a:solidFill>
              </a:rPr>
              <a:t>Sampling can help a lot in improving the performance of Model.</a:t>
            </a:r>
          </a:p>
          <a:p>
            <a:r>
              <a:rPr lang="en-US" dirty="0">
                <a:solidFill>
                  <a:srgbClr val="FFFFFF"/>
                </a:solidFill>
              </a:rPr>
              <a:t>Even though we were not able to increase the F-Score significantly(Without Sampling:0.84, with Sampling:0.86).</a:t>
            </a:r>
          </a:p>
          <a:p>
            <a:r>
              <a:rPr lang="en-US" dirty="0">
                <a:solidFill>
                  <a:srgbClr val="FFFFFF"/>
                </a:solidFill>
              </a:rPr>
              <a:t>The reduction in Execution Time was significant(50%).</a:t>
            </a:r>
          </a:p>
          <a:p>
            <a:endParaRPr lang="en-US" dirty="0">
              <a:solidFill>
                <a:srgbClr val="FFFFFF"/>
              </a:solidFill>
            </a:endParaRPr>
          </a:p>
        </p:txBody>
      </p:sp>
      <p:graphicFrame>
        <p:nvGraphicFramePr>
          <p:cNvPr id="5" name="Table 4">
            <a:extLst>
              <a:ext uri="{FF2B5EF4-FFF2-40B4-BE49-F238E27FC236}">
                <a16:creationId xmlns:a16="http://schemas.microsoft.com/office/drawing/2014/main" id="{FE87492C-284F-6649-9957-67D674E49CE6}"/>
              </a:ext>
            </a:extLst>
          </p:cNvPr>
          <p:cNvGraphicFramePr>
            <a:graphicFrameLocks noGrp="1"/>
          </p:cNvGraphicFramePr>
          <p:nvPr>
            <p:extLst>
              <p:ext uri="{D42A27DB-BD31-4B8C-83A1-F6EECF244321}">
                <p14:modId xmlns:p14="http://schemas.microsoft.com/office/powerpoint/2010/main" val="403463844"/>
              </p:ext>
            </p:extLst>
          </p:nvPr>
        </p:nvGraphicFramePr>
        <p:xfrm>
          <a:off x="7009315" y="2915232"/>
          <a:ext cx="4845227" cy="1511927"/>
        </p:xfrm>
        <a:graphic>
          <a:graphicData uri="http://schemas.openxmlformats.org/drawingml/2006/table">
            <a:tbl>
              <a:tblPr firstRow="1" bandRow="1"/>
              <a:tblGrid>
                <a:gridCol w="1345900">
                  <a:extLst>
                    <a:ext uri="{9D8B030D-6E8A-4147-A177-3AD203B41FA5}">
                      <a16:colId xmlns:a16="http://schemas.microsoft.com/office/drawing/2014/main" val="187074729"/>
                    </a:ext>
                  </a:extLst>
                </a:gridCol>
                <a:gridCol w="717894">
                  <a:extLst>
                    <a:ext uri="{9D8B030D-6E8A-4147-A177-3AD203B41FA5}">
                      <a16:colId xmlns:a16="http://schemas.microsoft.com/office/drawing/2014/main" val="838129894"/>
                    </a:ext>
                  </a:extLst>
                </a:gridCol>
                <a:gridCol w="909091">
                  <a:extLst>
                    <a:ext uri="{9D8B030D-6E8A-4147-A177-3AD203B41FA5}">
                      <a16:colId xmlns:a16="http://schemas.microsoft.com/office/drawing/2014/main" val="3965400468"/>
                    </a:ext>
                  </a:extLst>
                </a:gridCol>
                <a:gridCol w="1021243">
                  <a:extLst>
                    <a:ext uri="{9D8B030D-6E8A-4147-A177-3AD203B41FA5}">
                      <a16:colId xmlns:a16="http://schemas.microsoft.com/office/drawing/2014/main" val="3934361658"/>
                    </a:ext>
                  </a:extLst>
                </a:gridCol>
                <a:gridCol w="851099">
                  <a:extLst>
                    <a:ext uri="{9D8B030D-6E8A-4147-A177-3AD203B41FA5}">
                      <a16:colId xmlns:a16="http://schemas.microsoft.com/office/drawing/2014/main" val="204988231"/>
                    </a:ext>
                  </a:extLst>
                </a:gridCol>
              </a:tblGrid>
              <a:tr h="459339">
                <a:tc rowSpan="2">
                  <a:txBody>
                    <a:bodyPr/>
                    <a:lstStyle/>
                    <a:p>
                      <a:pPr algn="ctr" fontAlgn="b">
                        <a:spcBef>
                          <a:spcPts val="0"/>
                        </a:spcBef>
                        <a:spcAft>
                          <a:spcPts val="0"/>
                        </a:spcAft>
                      </a:pPr>
                      <a:r>
                        <a:rPr lang="en-US" sz="1600" b="0" i="0" u="none" strike="noStrike" dirty="0">
                          <a:solidFill>
                            <a:srgbClr val="000000"/>
                          </a:solidFill>
                          <a:effectLst/>
                          <a:latin typeface="Calibri" panose="020F0502020204030204" pitchFamily="34" charset="0"/>
                        </a:rPr>
                        <a:t>Sampling Method</a:t>
                      </a:r>
                      <a:endParaRPr lang="en-US" sz="2400" b="0" i="0" u="none" strike="noStrike" dirty="0">
                        <a:effectLst/>
                        <a:latin typeface="Arial" panose="020B0604020202020204" pitchFamily="34" charset="0"/>
                      </a:endParaRPr>
                    </a:p>
                  </a:txBody>
                  <a:tcPr marL="118752" marR="118752" marT="59376" marB="59376">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spcBef>
                          <a:spcPts val="0"/>
                        </a:spcBef>
                        <a:spcAft>
                          <a:spcPts val="0"/>
                        </a:spcAft>
                      </a:pPr>
                      <a:r>
                        <a:rPr lang="en-US" sz="1600" b="0" i="0" u="none" strike="noStrike" dirty="0">
                          <a:solidFill>
                            <a:srgbClr val="000000"/>
                          </a:solidFill>
                          <a:effectLst/>
                          <a:latin typeface="Calibri" panose="020F0502020204030204" pitchFamily="34" charset="0"/>
                        </a:rPr>
                        <a:t>Random Forest</a:t>
                      </a:r>
                      <a:endParaRPr lang="en-US" sz="2400" b="0" i="0" u="none" strike="noStrike" dirty="0">
                        <a:effectLst/>
                        <a:latin typeface="Arial" panose="020B0604020202020204" pitchFamily="34" charset="0"/>
                      </a:endParaRPr>
                    </a:p>
                  </a:txBody>
                  <a:tcPr marL="118752" marR="118752" marT="59376" marB="59376">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spcBef>
                          <a:spcPts val="0"/>
                        </a:spcBef>
                        <a:spcAft>
                          <a:spcPts val="0"/>
                        </a:spcAft>
                      </a:pPr>
                      <a:r>
                        <a:rPr lang="en-US" sz="1600" b="0" i="0" u="none" strike="noStrike" dirty="0">
                          <a:solidFill>
                            <a:srgbClr val="000000"/>
                          </a:solidFill>
                          <a:effectLst/>
                          <a:latin typeface="Calibri" panose="020F0502020204030204" pitchFamily="34" charset="0"/>
                        </a:rPr>
                        <a:t>XGBoost</a:t>
                      </a:r>
                    </a:p>
                    <a:p>
                      <a:pPr algn="ctr" fontAlgn="b">
                        <a:spcBef>
                          <a:spcPts val="0"/>
                        </a:spcBef>
                        <a:spcAft>
                          <a:spcPts val="0"/>
                        </a:spcAft>
                      </a:pPr>
                      <a:r>
                        <a:rPr lang="en-US" sz="1600" b="0" i="0" u="none" strike="noStrike" dirty="0">
                          <a:solidFill>
                            <a:srgbClr val="000000"/>
                          </a:solidFill>
                          <a:effectLst/>
                          <a:latin typeface="Calibri" panose="020F0502020204030204" pitchFamily="34" charset="0"/>
                        </a:rPr>
                        <a:t> </a:t>
                      </a:r>
                      <a:endParaRPr lang="en-US" sz="2400" b="0" i="0" u="none" strike="noStrike" dirty="0">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spcBef>
                          <a:spcPts val="0"/>
                        </a:spcBef>
                        <a:spcAft>
                          <a:spcPts val="0"/>
                        </a:spcAft>
                      </a:pPr>
                      <a:r>
                        <a:rPr lang="en-US" sz="1600" b="0" i="0" u="none" strike="noStrike" dirty="0">
                          <a:solidFill>
                            <a:srgbClr val="000000"/>
                          </a:solidFill>
                          <a:effectLst/>
                          <a:latin typeface="Calibri" panose="020F0502020204030204" pitchFamily="34" charset="0"/>
                        </a:rPr>
                        <a:t> </a:t>
                      </a:r>
                      <a:endParaRPr lang="en-US" sz="2400" b="0" i="0" u="none" strike="noStrike" dirty="0">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2136350"/>
                  </a:ext>
                </a:extLst>
              </a:tr>
              <a:tr h="326571">
                <a:tc vMerge="1">
                  <a:txBody>
                    <a:bodyPr/>
                    <a:lstStyle/>
                    <a:p>
                      <a:endParaRPr lang="en-US"/>
                    </a:p>
                  </a:txBody>
                  <a:tcPr/>
                </a:tc>
                <a:tc>
                  <a:txBody>
                    <a:bodyPr/>
                    <a:lstStyle/>
                    <a:p>
                      <a:pPr algn="l" fontAlgn="b">
                        <a:spcBef>
                          <a:spcPts val="0"/>
                        </a:spcBef>
                        <a:spcAft>
                          <a:spcPts val="0"/>
                        </a:spcAft>
                      </a:pPr>
                      <a:r>
                        <a:rPr lang="en-US" sz="1600" b="0" i="0" u="none" strike="noStrike">
                          <a:solidFill>
                            <a:srgbClr val="000000"/>
                          </a:solidFill>
                          <a:effectLst/>
                          <a:latin typeface="Calibri" panose="020F0502020204030204" pitchFamily="34" charset="0"/>
                        </a:rPr>
                        <a:t>F-Score</a:t>
                      </a:r>
                      <a:endParaRPr lang="en-US" sz="2400" b="0" i="0" u="none" strike="noStrike">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600" b="0" i="0" u="none" strike="noStrike" dirty="0">
                          <a:solidFill>
                            <a:srgbClr val="000000"/>
                          </a:solidFill>
                          <a:effectLst/>
                          <a:latin typeface="Calibri" panose="020F0502020204030204" pitchFamily="34" charset="0"/>
                        </a:rPr>
                        <a:t>Time</a:t>
                      </a:r>
                      <a:endParaRPr lang="en-US" sz="2400" b="0" i="0" u="none" strike="noStrike" dirty="0">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600" b="0" i="0" u="none" strike="noStrike">
                          <a:solidFill>
                            <a:srgbClr val="000000"/>
                          </a:solidFill>
                          <a:effectLst/>
                          <a:latin typeface="Calibri" panose="020F0502020204030204" pitchFamily="34" charset="0"/>
                        </a:rPr>
                        <a:t>F-Score</a:t>
                      </a:r>
                      <a:endParaRPr lang="en-US" sz="2400" b="0" i="0" u="none" strike="noStrike">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600" b="0" i="0" u="none" strike="noStrike">
                          <a:solidFill>
                            <a:srgbClr val="000000"/>
                          </a:solidFill>
                          <a:effectLst/>
                          <a:latin typeface="Calibri" panose="020F0502020204030204" pitchFamily="34" charset="0"/>
                        </a:rPr>
                        <a:t>Time</a:t>
                      </a:r>
                      <a:endParaRPr lang="en-US" sz="2400" b="0" i="0" u="none" strike="noStrike">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9029010"/>
                  </a:ext>
                </a:extLst>
              </a:tr>
              <a:tr h="342653">
                <a:tc>
                  <a:txBody>
                    <a:bodyPr/>
                    <a:lstStyle/>
                    <a:p>
                      <a:pPr algn="l" fontAlgn="b">
                        <a:spcBef>
                          <a:spcPts val="0"/>
                        </a:spcBef>
                        <a:spcAft>
                          <a:spcPts val="0"/>
                        </a:spcAft>
                      </a:pPr>
                      <a:r>
                        <a:rPr lang="en-US" sz="1600" b="0" i="0" u="none" strike="noStrike">
                          <a:solidFill>
                            <a:srgbClr val="000000"/>
                          </a:solidFill>
                          <a:effectLst/>
                          <a:latin typeface="Calibri" panose="020F0502020204030204" pitchFamily="34" charset="0"/>
                        </a:rPr>
                        <a:t>No Sampling</a:t>
                      </a:r>
                      <a:endParaRPr lang="en-US" sz="2400" b="0" i="0" u="none" strike="noStrike">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600" b="0" i="0" u="none" strike="noStrike">
                          <a:solidFill>
                            <a:srgbClr val="000000"/>
                          </a:solidFill>
                          <a:effectLst/>
                          <a:latin typeface="Calibri" panose="020F0502020204030204" pitchFamily="34" charset="0"/>
                        </a:rPr>
                        <a:t>0.83</a:t>
                      </a:r>
                      <a:endParaRPr lang="en-US" sz="2400" b="0" i="0" u="none" strike="noStrike">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600" b="0" i="0" u="none" strike="noStrike">
                          <a:solidFill>
                            <a:srgbClr val="000000"/>
                          </a:solidFill>
                          <a:effectLst/>
                          <a:latin typeface="Calibri" panose="020F0502020204030204" pitchFamily="34" charset="0"/>
                        </a:rPr>
                        <a:t>0:23:00</a:t>
                      </a:r>
                      <a:endParaRPr lang="en-US" sz="2400" b="0" i="0" u="none" strike="noStrike">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600" b="0" i="0" u="none" strike="noStrike">
                          <a:solidFill>
                            <a:srgbClr val="000000"/>
                          </a:solidFill>
                          <a:effectLst/>
                          <a:latin typeface="Calibri" panose="020F0502020204030204" pitchFamily="34" charset="0"/>
                        </a:rPr>
                        <a:t>0.84</a:t>
                      </a:r>
                      <a:endParaRPr lang="en-US" sz="2400" b="0" i="0" u="none" strike="noStrike">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1600" b="0" i="0" u="none" strike="noStrike">
                          <a:solidFill>
                            <a:srgbClr val="000000"/>
                          </a:solidFill>
                          <a:effectLst/>
                          <a:latin typeface="Calibri" panose="020F0502020204030204" pitchFamily="34" charset="0"/>
                        </a:rPr>
                        <a:t>66s</a:t>
                      </a:r>
                      <a:endParaRPr lang="en-US" sz="2400" b="0" i="0" u="none" strike="noStrike">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790707012"/>
                  </a:ext>
                </a:extLst>
              </a:tr>
              <a:tr h="342653">
                <a:tc>
                  <a:txBody>
                    <a:bodyPr/>
                    <a:lstStyle/>
                    <a:p>
                      <a:pPr algn="l" fontAlgn="b">
                        <a:spcBef>
                          <a:spcPts val="0"/>
                        </a:spcBef>
                        <a:spcAft>
                          <a:spcPts val="0"/>
                        </a:spcAft>
                      </a:pPr>
                      <a:r>
                        <a:rPr lang="en-US" sz="1600" b="0" i="0" u="none" strike="noStrike">
                          <a:solidFill>
                            <a:srgbClr val="000000"/>
                          </a:solidFill>
                          <a:effectLst/>
                          <a:latin typeface="Calibri" panose="020F0502020204030204" pitchFamily="34" charset="0"/>
                        </a:rPr>
                        <a:t>Final Model</a:t>
                      </a:r>
                      <a:endParaRPr lang="en-US" sz="2400" b="0" i="0" u="none" strike="noStrike">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600" b="0" i="0" u="none" strike="noStrike">
                          <a:solidFill>
                            <a:srgbClr val="000000"/>
                          </a:solidFill>
                          <a:effectLst/>
                          <a:latin typeface="Calibri" panose="020F0502020204030204" pitchFamily="34" charset="0"/>
                        </a:rPr>
                        <a:t>0.86</a:t>
                      </a:r>
                      <a:endParaRPr lang="en-US" sz="2400" b="0" i="0" u="none" strike="noStrike">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1600" b="0" i="0" u="none" strike="noStrike">
                          <a:solidFill>
                            <a:srgbClr val="000000"/>
                          </a:solidFill>
                          <a:effectLst/>
                          <a:latin typeface="Calibri" panose="020F0502020204030204" pitchFamily="34" charset="0"/>
                        </a:rPr>
                        <a:t>23s+8s</a:t>
                      </a:r>
                      <a:endParaRPr lang="en-US" sz="2400" b="0" i="0" u="none" strike="noStrike">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spcBef>
                          <a:spcPts val="0"/>
                        </a:spcBef>
                        <a:spcAft>
                          <a:spcPts val="0"/>
                        </a:spcAft>
                      </a:pPr>
                      <a:r>
                        <a:rPr lang="en-US" sz="1600" b="0" i="0" u="none" strike="noStrike">
                          <a:solidFill>
                            <a:srgbClr val="000000"/>
                          </a:solidFill>
                          <a:effectLst/>
                          <a:latin typeface="Calibri" panose="020F0502020204030204" pitchFamily="34" charset="0"/>
                        </a:rPr>
                        <a:t>0.75</a:t>
                      </a:r>
                      <a:endParaRPr lang="en-US" sz="2400" b="0" i="0" u="none" strike="noStrike">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600" b="0" i="0" u="none" strike="noStrike" dirty="0">
                          <a:solidFill>
                            <a:srgbClr val="000000"/>
                          </a:solidFill>
                          <a:effectLst/>
                          <a:latin typeface="Calibri" panose="020F0502020204030204" pitchFamily="34" charset="0"/>
                        </a:rPr>
                        <a:t>23s+1s</a:t>
                      </a:r>
                      <a:endParaRPr lang="en-US" sz="2400" b="0" i="0" u="none" strike="noStrike" dirty="0">
                        <a:effectLst/>
                        <a:latin typeface="Arial" panose="020B0604020202020204" pitchFamily="34" charset="0"/>
                      </a:endParaRPr>
                    </a:p>
                  </a:txBody>
                  <a:tcPr marL="12370" marR="12370" marT="123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5761307"/>
                  </a:ext>
                </a:extLst>
              </a:tr>
            </a:tbl>
          </a:graphicData>
        </a:graphic>
      </p:graphicFrame>
    </p:spTree>
    <p:extLst>
      <p:ext uri="{BB962C8B-B14F-4D97-AF65-F5344CB8AC3E}">
        <p14:creationId xmlns:p14="http://schemas.microsoft.com/office/powerpoint/2010/main" val="16891002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0F308FF-E0B7-F649-8F13-38E8096AD3A8}"/>
              </a:ext>
            </a:extLst>
          </p:cNvPr>
          <p:cNvSpPr>
            <a:spLocks noGrp="1"/>
          </p:cNvSpPr>
          <p:nvPr>
            <p:ph type="title"/>
          </p:nvPr>
        </p:nvSpPr>
        <p:spPr>
          <a:xfrm>
            <a:off x="806195" y="804672"/>
            <a:ext cx="3521359" cy="5248656"/>
          </a:xfrm>
        </p:spPr>
        <p:txBody>
          <a:bodyPr anchor="ctr">
            <a:normAutofit/>
          </a:bodyPr>
          <a:lstStyle/>
          <a:p>
            <a:pPr algn="ctr"/>
            <a:r>
              <a:rPr lang="en-US"/>
              <a:t>How to handle Imbalanced Data</a:t>
            </a:r>
          </a:p>
        </p:txBody>
      </p:sp>
      <p:sp>
        <p:nvSpPr>
          <p:cNvPr id="3" name="Content Placeholder 2">
            <a:extLst>
              <a:ext uri="{FF2B5EF4-FFF2-40B4-BE49-F238E27FC236}">
                <a16:creationId xmlns:a16="http://schemas.microsoft.com/office/drawing/2014/main" id="{2C00F8CE-7504-B748-A698-5AD600E73EF4}"/>
              </a:ext>
            </a:extLst>
          </p:cNvPr>
          <p:cNvSpPr>
            <a:spLocks noGrp="1"/>
          </p:cNvSpPr>
          <p:nvPr>
            <p:ph idx="1"/>
          </p:nvPr>
        </p:nvSpPr>
        <p:spPr>
          <a:xfrm>
            <a:off x="4975861" y="804671"/>
            <a:ext cx="6399930" cy="5248657"/>
          </a:xfrm>
        </p:spPr>
        <p:txBody>
          <a:bodyPr anchor="ctr">
            <a:normAutofit/>
          </a:bodyPr>
          <a:lstStyle/>
          <a:p>
            <a:r>
              <a:rPr lang="en-US" dirty="0"/>
              <a:t>Sampling to balance the class distribution</a:t>
            </a:r>
          </a:p>
          <a:p>
            <a:r>
              <a:rPr lang="en-US" dirty="0"/>
              <a:t>Techniques designed to change the class distribution in the training dataset are generally referred to as sampling methods as we are sampling an existing data sample. </a:t>
            </a:r>
          </a:p>
          <a:p>
            <a:r>
              <a:rPr lang="en-US" dirty="0"/>
              <a:t>Sampling techniques are simple and easy to implement.</a:t>
            </a:r>
          </a:p>
        </p:txBody>
      </p:sp>
    </p:spTree>
    <p:extLst>
      <p:ext uri="{BB962C8B-B14F-4D97-AF65-F5344CB8AC3E}">
        <p14:creationId xmlns:p14="http://schemas.microsoft.com/office/powerpoint/2010/main" val="2487764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D1ABABC-C8FC-DC49-8E0B-3AFE801859D8}"/>
              </a:ext>
            </a:extLst>
          </p:cNvPr>
          <p:cNvSpPr>
            <a:spLocks noGrp="1"/>
          </p:cNvSpPr>
          <p:nvPr>
            <p:ph type="title"/>
          </p:nvPr>
        </p:nvSpPr>
        <p:spPr>
          <a:xfrm>
            <a:off x="806195" y="804672"/>
            <a:ext cx="3521359" cy="5248656"/>
          </a:xfrm>
        </p:spPr>
        <p:txBody>
          <a:bodyPr anchor="ctr">
            <a:normAutofit/>
          </a:bodyPr>
          <a:lstStyle/>
          <a:p>
            <a:pPr algn="ctr"/>
            <a:r>
              <a:rPr lang="en-US" sz="3600"/>
              <a:t>Oversampling</a:t>
            </a:r>
          </a:p>
        </p:txBody>
      </p:sp>
      <p:sp>
        <p:nvSpPr>
          <p:cNvPr id="3" name="Content Placeholder 2">
            <a:extLst>
              <a:ext uri="{FF2B5EF4-FFF2-40B4-BE49-F238E27FC236}">
                <a16:creationId xmlns:a16="http://schemas.microsoft.com/office/drawing/2014/main" id="{B711C5BD-88FC-8449-A48B-328C99393194}"/>
              </a:ext>
            </a:extLst>
          </p:cNvPr>
          <p:cNvSpPr>
            <a:spLocks noGrp="1"/>
          </p:cNvSpPr>
          <p:nvPr>
            <p:ph idx="1"/>
          </p:nvPr>
        </p:nvSpPr>
        <p:spPr>
          <a:xfrm>
            <a:off x="4975861" y="804671"/>
            <a:ext cx="6399930" cy="5248657"/>
          </a:xfrm>
        </p:spPr>
        <p:txBody>
          <a:bodyPr anchor="ctr">
            <a:normAutofit/>
          </a:bodyPr>
          <a:lstStyle/>
          <a:p>
            <a:pPr marL="0" indent="0">
              <a:buNone/>
            </a:pPr>
            <a:r>
              <a:rPr lang="en-US" dirty="0"/>
              <a:t>Oversampling methods duplicate examples in the minority class or synthesize new examples from the examples in the minority class. Some of the more widely used and implemented oversampling methods include: </a:t>
            </a:r>
          </a:p>
          <a:p>
            <a:pPr lvl="1"/>
            <a:r>
              <a:rPr lang="en-US" dirty="0"/>
              <a:t>Random Oversampling</a:t>
            </a:r>
          </a:p>
          <a:p>
            <a:pPr lvl="1"/>
            <a:r>
              <a:rPr lang="en-US" dirty="0"/>
              <a:t>Synthetic Minority Oversampling Technique (SMOTE)</a:t>
            </a:r>
          </a:p>
          <a:p>
            <a:pPr lvl="1"/>
            <a:r>
              <a:rPr lang="en-US" dirty="0"/>
              <a:t>Borderline-SMOTE</a:t>
            </a:r>
          </a:p>
          <a:p>
            <a:pPr lvl="1"/>
            <a:r>
              <a:rPr lang="en-US" dirty="0"/>
              <a:t>Borderline Oversampling with SVM</a:t>
            </a:r>
          </a:p>
          <a:p>
            <a:pPr lvl="1"/>
            <a:r>
              <a:rPr lang="en-US" dirty="0"/>
              <a:t>Adaptive Synthetic Sampling (ADASYN) </a:t>
            </a:r>
          </a:p>
          <a:p>
            <a:endParaRPr lang="en-US" dirty="0"/>
          </a:p>
        </p:txBody>
      </p:sp>
    </p:spTree>
    <p:extLst>
      <p:ext uri="{BB962C8B-B14F-4D97-AF65-F5344CB8AC3E}">
        <p14:creationId xmlns:p14="http://schemas.microsoft.com/office/powerpoint/2010/main" val="416624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CF32B51-9FB5-944A-B339-9F0A2B3B445C}"/>
              </a:ext>
            </a:extLst>
          </p:cNvPr>
          <p:cNvSpPr>
            <a:spLocks noGrp="1"/>
          </p:cNvSpPr>
          <p:nvPr>
            <p:ph type="title"/>
          </p:nvPr>
        </p:nvSpPr>
        <p:spPr>
          <a:xfrm>
            <a:off x="806195" y="804672"/>
            <a:ext cx="3521359" cy="5248656"/>
          </a:xfrm>
        </p:spPr>
        <p:txBody>
          <a:bodyPr anchor="ctr">
            <a:normAutofit/>
          </a:bodyPr>
          <a:lstStyle/>
          <a:p>
            <a:pPr algn="ctr"/>
            <a:r>
              <a:rPr lang="en-US" sz="3600"/>
              <a:t>Undersampling</a:t>
            </a:r>
          </a:p>
        </p:txBody>
      </p:sp>
      <p:sp>
        <p:nvSpPr>
          <p:cNvPr id="3" name="Content Placeholder 2">
            <a:extLst>
              <a:ext uri="{FF2B5EF4-FFF2-40B4-BE49-F238E27FC236}">
                <a16:creationId xmlns:a16="http://schemas.microsoft.com/office/drawing/2014/main" id="{C03B96F0-F27E-D547-A0C0-149BEB3E039E}"/>
              </a:ext>
            </a:extLst>
          </p:cNvPr>
          <p:cNvSpPr>
            <a:spLocks noGrp="1"/>
          </p:cNvSpPr>
          <p:nvPr>
            <p:ph idx="1"/>
          </p:nvPr>
        </p:nvSpPr>
        <p:spPr>
          <a:xfrm>
            <a:off x="4975861" y="804671"/>
            <a:ext cx="6399930" cy="5248657"/>
          </a:xfrm>
        </p:spPr>
        <p:txBody>
          <a:bodyPr anchor="ctr">
            <a:normAutofit/>
          </a:bodyPr>
          <a:lstStyle/>
          <a:p>
            <a:pPr marL="0" indent="0">
              <a:buNone/>
            </a:pPr>
            <a:r>
              <a:rPr lang="en-US" dirty="0"/>
              <a:t>Undersampling methods delete or select a subset of examples from the majority class. Some of the more widely used and implemented undersampling methods include: </a:t>
            </a:r>
          </a:p>
          <a:p>
            <a:pPr lvl="1"/>
            <a:r>
              <a:rPr lang="en-US" dirty="0"/>
              <a:t>Random Undersampling</a:t>
            </a:r>
          </a:p>
          <a:p>
            <a:pPr lvl="1"/>
            <a:r>
              <a:rPr lang="en-US" dirty="0"/>
              <a:t>Near Miss Undersampling</a:t>
            </a:r>
          </a:p>
          <a:p>
            <a:pPr lvl="1"/>
            <a:r>
              <a:rPr lang="en-US" dirty="0"/>
              <a:t>Condensed Nearest Neighbor Rule (CNN) </a:t>
            </a:r>
          </a:p>
          <a:p>
            <a:pPr lvl="1"/>
            <a:r>
              <a:rPr lang="en-US" dirty="0"/>
              <a:t>Tomek Links Undersampling</a:t>
            </a:r>
          </a:p>
          <a:p>
            <a:pPr lvl="1"/>
            <a:r>
              <a:rPr lang="en-US" dirty="0"/>
              <a:t>Edited Nearest Neighbors Rule (ENN)	</a:t>
            </a:r>
          </a:p>
          <a:p>
            <a:pPr lvl="1"/>
            <a:r>
              <a:rPr lang="en-US" dirty="0"/>
              <a:t>One-Sided Selection (OSS)</a:t>
            </a:r>
          </a:p>
          <a:p>
            <a:pPr lvl="1"/>
            <a:r>
              <a:rPr lang="en-US" dirty="0"/>
              <a:t>Neighborhood Cleaning Rule (NCR) </a:t>
            </a:r>
          </a:p>
          <a:p>
            <a:endParaRPr lang="en-US" dirty="0"/>
          </a:p>
        </p:txBody>
      </p:sp>
    </p:spTree>
    <p:extLst>
      <p:ext uri="{BB962C8B-B14F-4D97-AF65-F5344CB8AC3E}">
        <p14:creationId xmlns:p14="http://schemas.microsoft.com/office/powerpoint/2010/main" val="257150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6291604-C273-0D41-A4B7-14418D6024B3}"/>
              </a:ext>
            </a:extLst>
          </p:cNvPr>
          <p:cNvSpPr>
            <a:spLocks noGrp="1"/>
          </p:cNvSpPr>
          <p:nvPr>
            <p:ph type="title"/>
          </p:nvPr>
        </p:nvSpPr>
        <p:spPr>
          <a:xfrm>
            <a:off x="806195" y="804672"/>
            <a:ext cx="3521359" cy="5248656"/>
          </a:xfrm>
        </p:spPr>
        <p:txBody>
          <a:bodyPr anchor="ctr">
            <a:normAutofit/>
          </a:bodyPr>
          <a:lstStyle/>
          <a:p>
            <a:pPr algn="ctr"/>
            <a:r>
              <a:rPr lang="en-US" dirty="0"/>
              <a:t>Hybrid Sampling</a:t>
            </a:r>
            <a:endParaRPr lang="en-US"/>
          </a:p>
        </p:txBody>
      </p:sp>
      <p:sp>
        <p:nvSpPr>
          <p:cNvPr id="3" name="Content Placeholder 2">
            <a:extLst>
              <a:ext uri="{FF2B5EF4-FFF2-40B4-BE49-F238E27FC236}">
                <a16:creationId xmlns:a16="http://schemas.microsoft.com/office/drawing/2014/main" id="{209A0071-A871-2E4C-BFC2-4E15FE556005}"/>
              </a:ext>
            </a:extLst>
          </p:cNvPr>
          <p:cNvSpPr>
            <a:spLocks noGrp="1"/>
          </p:cNvSpPr>
          <p:nvPr>
            <p:ph idx="1"/>
          </p:nvPr>
        </p:nvSpPr>
        <p:spPr>
          <a:xfrm>
            <a:off x="4975861" y="804671"/>
            <a:ext cx="6399930" cy="5248657"/>
          </a:xfrm>
        </p:spPr>
        <p:txBody>
          <a:bodyPr anchor="ctr">
            <a:normAutofit/>
          </a:bodyPr>
          <a:lstStyle/>
          <a:p>
            <a:r>
              <a:rPr lang="en-US" dirty="0"/>
              <a:t>Oversampling and undersampling show great results on their own but sometimes combining the two sampling methods can improve the results even more.</a:t>
            </a:r>
          </a:p>
          <a:p>
            <a:r>
              <a:rPr lang="en-US" dirty="0"/>
              <a:t>There can be many combinations possible for Hybrid sampling .</a:t>
            </a:r>
          </a:p>
          <a:p>
            <a:r>
              <a:rPr lang="en-US" dirty="0"/>
              <a:t>Some of the famous combinations are</a:t>
            </a:r>
          </a:p>
          <a:p>
            <a:pPr lvl="1"/>
            <a:r>
              <a:rPr lang="en-US" dirty="0"/>
              <a:t>Random Undersampling and SMOTE</a:t>
            </a:r>
          </a:p>
          <a:p>
            <a:pPr lvl="1"/>
            <a:r>
              <a:rPr lang="en-US" dirty="0"/>
              <a:t>Tomek Links and SMOTE</a:t>
            </a:r>
          </a:p>
          <a:p>
            <a:pPr lvl="1"/>
            <a:r>
              <a:rPr lang="en-US" dirty="0"/>
              <a:t>Edited Nearest Neighbors Rule and SMOTE</a:t>
            </a:r>
          </a:p>
          <a:p>
            <a:endParaRPr lang="en-US" dirty="0"/>
          </a:p>
        </p:txBody>
      </p:sp>
    </p:spTree>
    <p:extLst>
      <p:ext uri="{BB962C8B-B14F-4D97-AF65-F5344CB8AC3E}">
        <p14:creationId xmlns:p14="http://schemas.microsoft.com/office/powerpoint/2010/main" val="253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4BEC199-74F2-B142-8EFC-9ABE2726552D}"/>
              </a:ext>
            </a:extLst>
          </p:cNvPr>
          <p:cNvSpPr>
            <a:spLocks noGrp="1"/>
          </p:cNvSpPr>
          <p:nvPr>
            <p:ph type="title"/>
          </p:nvPr>
        </p:nvSpPr>
        <p:spPr>
          <a:xfrm>
            <a:off x="806195" y="804672"/>
            <a:ext cx="3521359" cy="5248656"/>
          </a:xfrm>
        </p:spPr>
        <p:txBody>
          <a:bodyPr anchor="ctr">
            <a:normAutofit/>
          </a:bodyPr>
          <a:lstStyle/>
          <a:p>
            <a:pPr algn="ctr"/>
            <a:r>
              <a:rPr lang="en-US" dirty="0"/>
              <a:t>ENSEMBLE SAMPLING</a:t>
            </a:r>
          </a:p>
        </p:txBody>
      </p:sp>
      <p:sp>
        <p:nvSpPr>
          <p:cNvPr id="3" name="Content Placeholder 2">
            <a:extLst>
              <a:ext uri="{FF2B5EF4-FFF2-40B4-BE49-F238E27FC236}">
                <a16:creationId xmlns:a16="http://schemas.microsoft.com/office/drawing/2014/main" id="{1EC9BAF1-7374-804E-A4FC-851CEDA3CD8E}"/>
              </a:ext>
            </a:extLst>
          </p:cNvPr>
          <p:cNvSpPr>
            <a:spLocks noGrp="1"/>
          </p:cNvSpPr>
          <p:nvPr>
            <p:ph idx="1"/>
          </p:nvPr>
        </p:nvSpPr>
        <p:spPr>
          <a:xfrm>
            <a:off x="4975861" y="804671"/>
            <a:ext cx="6399930" cy="5248657"/>
          </a:xfrm>
        </p:spPr>
        <p:txBody>
          <a:bodyPr anchor="ctr">
            <a:normAutofit/>
          </a:bodyPr>
          <a:lstStyle/>
          <a:p>
            <a:r>
              <a:rPr lang="en-US" dirty="0"/>
              <a:t>Mostly two sampling are used together for example using an undersampling technique along with one oversampling technique.</a:t>
            </a:r>
          </a:p>
          <a:p>
            <a:r>
              <a:rPr lang="en-US" dirty="0"/>
              <a:t>I tried using more than two techniques to see how it would effect the dataset and the result.</a:t>
            </a:r>
          </a:p>
        </p:txBody>
      </p:sp>
    </p:spTree>
    <p:extLst>
      <p:ext uri="{BB962C8B-B14F-4D97-AF65-F5344CB8AC3E}">
        <p14:creationId xmlns:p14="http://schemas.microsoft.com/office/powerpoint/2010/main" val="354029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359E-E73C-DB4C-BCD3-ABB37A5BBE53}"/>
              </a:ext>
            </a:extLst>
          </p:cNvPr>
          <p:cNvSpPr>
            <a:spLocks noGrp="1"/>
          </p:cNvSpPr>
          <p:nvPr>
            <p:ph type="title"/>
          </p:nvPr>
        </p:nvSpPr>
        <p:spPr>
          <a:xfrm>
            <a:off x="648930" y="629266"/>
            <a:ext cx="9252154" cy="1223983"/>
          </a:xfrm>
        </p:spPr>
        <p:txBody>
          <a:bodyPr>
            <a:normAutofit/>
          </a:bodyPr>
          <a:lstStyle/>
          <a:p>
            <a:r>
              <a:rPr lang="en-US"/>
              <a:t>Credit Card Transaction Dataset</a:t>
            </a:r>
            <a:endParaRPr lang="en-US" dirty="0"/>
          </a:p>
        </p:txBody>
      </p:sp>
      <p:sp>
        <p:nvSpPr>
          <p:cNvPr id="3" name="Content Placeholder 2">
            <a:extLst>
              <a:ext uri="{FF2B5EF4-FFF2-40B4-BE49-F238E27FC236}">
                <a16:creationId xmlns:a16="http://schemas.microsoft.com/office/drawing/2014/main" id="{F2FC5174-F78B-2349-9FEB-A9ADC014F76E}"/>
              </a:ext>
            </a:extLst>
          </p:cNvPr>
          <p:cNvSpPr>
            <a:spLocks noGrp="1"/>
          </p:cNvSpPr>
          <p:nvPr>
            <p:ph idx="1"/>
          </p:nvPr>
        </p:nvSpPr>
        <p:spPr>
          <a:xfrm>
            <a:off x="1103311" y="2052214"/>
            <a:ext cx="4338409" cy="4196185"/>
          </a:xfrm>
        </p:spPr>
        <p:txBody>
          <a:bodyPr>
            <a:normAutofit/>
          </a:bodyPr>
          <a:lstStyle/>
          <a:p>
            <a:r>
              <a:rPr lang="en-US"/>
              <a:t>The datasets contain transactions made by credit cards in September 2013 by European cardholders.</a:t>
            </a:r>
          </a:p>
          <a:p>
            <a:r>
              <a:rPr lang="en-US"/>
              <a:t>This dataset presents transactions that occurred in two days, where we have 492 frauds out of 284,807 transactions. The dataset is highly unbalanced, the positive class (frauds) account for 0.172% of all transactions.</a:t>
            </a:r>
          </a:p>
          <a:p>
            <a:endParaRPr lang="en-US" dirty="0"/>
          </a:p>
        </p:txBody>
      </p:sp>
      <p:pic>
        <p:nvPicPr>
          <p:cNvPr id="6" name="Picture 5" descr="Chart, bar chart&#10;&#10;Description automatically generated">
            <a:extLst>
              <a:ext uri="{FF2B5EF4-FFF2-40B4-BE49-F238E27FC236}">
                <a16:creationId xmlns:a16="http://schemas.microsoft.com/office/drawing/2014/main" id="{F4896246-D2A1-8F4C-B246-29AE444AD322}"/>
              </a:ext>
            </a:extLst>
          </p:cNvPr>
          <p:cNvPicPr>
            <a:picLocks noChangeAspect="1"/>
          </p:cNvPicPr>
          <p:nvPr/>
        </p:nvPicPr>
        <p:blipFill>
          <a:blip r:embed="rId3"/>
          <a:stretch>
            <a:fillRect/>
          </a:stretch>
        </p:blipFill>
        <p:spPr>
          <a:xfrm>
            <a:off x="5586798" y="2252133"/>
            <a:ext cx="5956745" cy="349958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42707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D9B2-C9AA-864C-8884-CA6FF2F5134F}"/>
              </a:ext>
            </a:extLst>
          </p:cNvPr>
          <p:cNvSpPr>
            <a:spLocks noGrp="1"/>
          </p:cNvSpPr>
          <p:nvPr>
            <p:ph type="title"/>
          </p:nvPr>
        </p:nvSpPr>
        <p:spPr/>
        <p:txBody>
          <a:bodyPr/>
          <a:lstStyle/>
          <a:p>
            <a:r>
              <a:rPr lang="en-US" dirty="0"/>
              <a:t>Performance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881AAE-F037-164B-94AB-51B70416DDE3}"/>
                  </a:ext>
                </a:extLst>
              </p:cNvPr>
              <p:cNvSpPr>
                <a:spLocks noGrp="1"/>
              </p:cNvSpPr>
              <p:nvPr>
                <p:ph idx="1"/>
              </p:nvPr>
            </p:nvSpPr>
            <p:spPr/>
            <p:txBody>
              <a:bodyPr/>
              <a:lstStyle/>
              <a:p>
                <a:r>
                  <a:rPr lang="en-US" dirty="0"/>
                  <a:t>For Imbalanced Classification, Accuracy is not the best performance measure. </a:t>
                </a:r>
              </a:p>
              <a:p>
                <a:r>
                  <a:rPr lang="en-US" dirty="0"/>
                  <a:t>Instead, Precision and recall is used as performance measure in terms of F-Score.</a:t>
                </a:r>
              </a:p>
              <a:p>
                <a:r>
                  <a:rPr lang="en-US" dirty="0"/>
                  <a:t>F-Score provides a way to combine both precision and recall into a single measure that captures both properties. </a:t>
                </a:r>
              </a:p>
              <a:p>
                <a:pPr marL="0" indent="0" algn="ctr">
                  <a:buNone/>
                </a:pPr>
                <a:r>
                  <a:rPr lang="en-US" dirty="0"/>
                  <a:t>F-measure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 × </m:t>
                        </m:r>
                        <m:r>
                          <a:rPr lang="en-US" i="1">
                            <a:latin typeface="Cambria Math" panose="02040503050406030204" pitchFamily="18" charset="0"/>
                          </a:rPr>
                          <m:t>𝑃𝑟𝑒𝑐𝑖𝑠𝑖𝑜𝑛</m:t>
                        </m:r>
                        <m:r>
                          <a:rPr lang="en-US" i="1">
                            <a:latin typeface="Cambria Math" panose="02040503050406030204" pitchFamily="18" charset="0"/>
                          </a:rPr>
                          <m:t> ×</m:t>
                        </m:r>
                        <m:r>
                          <a:rPr lang="en-US" i="1">
                            <a:latin typeface="Cambria Math" panose="02040503050406030204" pitchFamily="18" charset="0"/>
                          </a:rPr>
                          <m:t>𝑅𝑒𝑐𝑎𝑙𝑙</m:t>
                        </m:r>
                      </m:num>
                      <m:den>
                        <m:r>
                          <a:rPr lang="en-US" i="1">
                            <a:latin typeface="Cambria Math" panose="02040503050406030204" pitchFamily="18" charset="0"/>
                          </a:rPr>
                          <m:t>𝑃𝑟𝑒𝑐𝑖𝑠𝑖𝑜𝑛</m:t>
                        </m:r>
                        <m:r>
                          <a:rPr lang="en-US" i="1">
                            <a:latin typeface="Cambria Math" panose="02040503050406030204" pitchFamily="18" charset="0"/>
                          </a:rPr>
                          <m:t>+</m:t>
                        </m:r>
                        <m:r>
                          <a:rPr lang="en-US" i="1">
                            <a:latin typeface="Cambria Math" panose="02040503050406030204" pitchFamily="18" charset="0"/>
                          </a:rPr>
                          <m:t>𝑅𝑒𝑐𝑎𝑙𝑙</m:t>
                        </m:r>
                      </m:den>
                    </m:f>
                  </m:oMath>
                </a14:m>
                <a:endParaRPr lang="en-US" dirty="0"/>
              </a:p>
              <a:p>
                <a:r>
                  <a:rPr lang="en-US" dirty="0"/>
                  <a:t>Another important metrics is the execution time, we need our model to be as fast as possible.</a:t>
                </a:r>
              </a:p>
            </p:txBody>
          </p:sp>
        </mc:Choice>
        <mc:Fallback xmlns="">
          <p:sp>
            <p:nvSpPr>
              <p:cNvPr id="3" name="Content Placeholder 2">
                <a:extLst>
                  <a:ext uri="{FF2B5EF4-FFF2-40B4-BE49-F238E27FC236}">
                    <a16:creationId xmlns:a16="http://schemas.microsoft.com/office/drawing/2014/main" id="{BC881AAE-F037-164B-94AB-51B70416DDE3}"/>
                  </a:ext>
                </a:extLst>
              </p:cNvPr>
              <p:cNvSpPr>
                <a:spLocks noGrp="1" noRot="1" noChangeAspect="1" noMove="1" noResize="1" noEditPoints="1" noAdjustHandles="1" noChangeArrowheads="1" noChangeShapeType="1" noTextEdit="1"/>
              </p:cNvSpPr>
              <p:nvPr>
                <p:ph idx="1"/>
              </p:nvPr>
            </p:nvSpPr>
            <p:spPr>
              <a:blipFill>
                <a:blip r:embed="rId3"/>
                <a:stretch>
                  <a:fillRect l="-283" t="-904" r="-1275"/>
                </a:stretch>
              </a:blipFill>
            </p:spPr>
            <p:txBody>
              <a:bodyPr/>
              <a:lstStyle/>
              <a:p>
                <a:r>
                  <a:rPr lang="en-US">
                    <a:noFill/>
                  </a:rPr>
                  <a:t> </a:t>
                </a:r>
              </a:p>
            </p:txBody>
          </p:sp>
        </mc:Fallback>
      </mc:AlternateContent>
    </p:spTree>
    <p:extLst>
      <p:ext uri="{BB962C8B-B14F-4D97-AF65-F5344CB8AC3E}">
        <p14:creationId xmlns:p14="http://schemas.microsoft.com/office/powerpoint/2010/main" val="1059963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TotalTime>
  <Words>2098</Words>
  <Application>Microsoft Macintosh PowerPoint</Application>
  <PresentationFormat>Widescreen</PresentationFormat>
  <Paragraphs>488</Paragraphs>
  <Slides>24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 Math</vt:lpstr>
      <vt:lpstr>Century Gothic</vt:lpstr>
      <vt:lpstr>Wingdings 3</vt:lpstr>
      <vt:lpstr>Ion</vt:lpstr>
      <vt:lpstr>Credit Card Fraud Detection using Imbalanced Classification</vt:lpstr>
      <vt:lpstr>Imbalanced Classification</vt:lpstr>
      <vt:lpstr>How to handle Imbalanced Data</vt:lpstr>
      <vt:lpstr>Oversampling</vt:lpstr>
      <vt:lpstr>Undersampling</vt:lpstr>
      <vt:lpstr>Hybrid Sampling</vt:lpstr>
      <vt:lpstr>ENSEMBLE SAMPLING</vt:lpstr>
      <vt:lpstr>Credit Card Transaction Dataset</vt:lpstr>
      <vt:lpstr>Performance Metrics</vt:lpstr>
      <vt:lpstr>Machine Learning Algorithms</vt:lpstr>
      <vt:lpstr>Criteria for choosing the sampling technique</vt:lpstr>
      <vt:lpstr>Dataset after UnderSampling</vt:lpstr>
      <vt:lpstr>F-Score: Undersampling</vt:lpstr>
      <vt:lpstr>Algo Execution Time: Undersampling</vt:lpstr>
      <vt:lpstr>Dataset after Oversampling</vt:lpstr>
      <vt:lpstr>F-Score: Oversampling</vt:lpstr>
      <vt:lpstr>Algo Execution Time: Oversampling</vt:lpstr>
      <vt:lpstr>Dataset After Hybrid Sampling</vt:lpstr>
      <vt:lpstr>F-Score: Hybrid Sampling</vt:lpstr>
      <vt:lpstr>Algo Execution Time: Hybrid Sampling</vt:lpstr>
      <vt:lpstr>Dataset After Ensemble Sampling</vt:lpstr>
      <vt:lpstr>F-Score: Ensemble Sampling</vt:lpstr>
      <vt:lpstr>Algo Execution Time: Ensemble Sampling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and A framework for Imbalanced Classification</dc:title>
  <dc:creator>Qalab Abbas</dc:creator>
  <cp:lastModifiedBy>Qalab Abbas</cp:lastModifiedBy>
  <cp:revision>11</cp:revision>
  <dcterms:created xsi:type="dcterms:W3CDTF">2020-11-23T23:51:00Z</dcterms:created>
  <dcterms:modified xsi:type="dcterms:W3CDTF">2021-05-21T18:34:14Z</dcterms:modified>
</cp:coreProperties>
</file>