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5" r:id="rId4"/>
    <p:sldId id="296" r:id="rId5"/>
    <p:sldId id="356" r:id="rId6"/>
    <p:sldId id="319" r:id="rId7"/>
    <p:sldId id="320" r:id="rId8"/>
    <p:sldId id="317" r:id="rId9"/>
    <p:sldId id="329" r:id="rId10"/>
    <p:sldId id="348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31" r:id="rId20"/>
    <p:sldId id="332" r:id="rId21"/>
    <p:sldId id="333" r:id="rId22"/>
    <p:sldId id="334" r:id="rId23"/>
    <p:sldId id="358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5" r:id="rId34"/>
    <p:sldId id="346" r:id="rId35"/>
    <p:sldId id="350" r:id="rId36"/>
    <p:sldId id="351" r:id="rId37"/>
    <p:sldId id="352" r:id="rId38"/>
    <p:sldId id="353" r:id="rId39"/>
    <p:sldId id="354" r:id="rId40"/>
    <p:sldId id="357" r:id="rId41"/>
    <p:sldId id="30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4D4"/>
    <a:srgbClr val="FBE5E5"/>
    <a:srgbClr val="F2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alphaModFix amt="7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77374" y="174293"/>
            <a:ext cx="4770889" cy="950451"/>
          </a:xfrm>
          <a:prstGeom prst="rect">
            <a:avLst/>
          </a:prstGeom>
        </p:spPr>
      </p:pic>
      <p:pic>
        <p:nvPicPr>
          <p:cNvPr id="8" name="Рисунок 7" descr="menu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6512" y="332656"/>
            <a:ext cx="9144000" cy="230425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23728" y="11880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prstClr val="white"/>
                </a:solidFill>
              </a:rPr>
              <a:t>И никуда не надо ехать!</a:t>
            </a:r>
            <a:endParaRPr lang="ru-RU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Рисунок 9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3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0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1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alphaModFix amt="7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77374" y="174293"/>
            <a:ext cx="4770889" cy="950451"/>
          </a:xfrm>
          <a:prstGeom prst="rect">
            <a:avLst/>
          </a:prstGeom>
        </p:spPr>
      </p:pic>
      <p:pic>
        <p:nvPicPr>
          <p:cNvPr id="8" name="Рисунок 7" descr="menu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6512" y="332656"/>
            <a:ext cx="9144000" cy="230425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23728" y="11880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prstClr val="white"/>
                </a:solidFill>
              </a:rPr>
              <a:t>И никуда не надо ехать!</a:t>
            </a:r>
            <a:endParaRPr lang="ru-RU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6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43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01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Рисунок 9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6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6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69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06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51" y="4797152"/>
            <a:ext cx="1400665" cy="123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1470025"/>
          </a:xfrm>
        </p:spPr>
        <p:txBody>
          <a:bodyPr>
            <a:no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Читабельные отчеты для автоматизации на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Webdriver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Дмитрий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Жарий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2012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0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что будет если просто скопировать…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44" y="1628800"/>
            <a:ext cx="7837487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Скопировать… и…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52757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Запустить в </a:t>
            </a:r>
            <a:r>
              <a:rPr lang="en-US" dirty="0" err="1" smtClean="0"/>
              <a:t>Gallio</a:t>
            </a:r>
            <a:r>
              <a:rPr lang="en-US" dirty="0" smtClean="0"/>
              <a:t> Icarus!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" y="1412776"/>
            <a:ext cx="90392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8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Удобный лог в формате </a:t>
            </a:r>
            <a:r>
              <a:rPr lang="en-US" dirty="0" smtClean="0"/>
              <a:t>HTML </a:t>
            </a:r>
            <a:r>
              <a:rPr lang="ru-RU" dirty="0" smtClean="0"/>
              <a:t>сразу после тестового прогона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2195"/>
            <a:ext cx="6456363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295" y="2348880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1"/>
          </p:cNvCxnSpPr>
          <p:nvPr/>
        </p:nvCxnSpPr>
        <p:spPr>
          <a:xfrm flipH="1">
            <a:off x="6707883" y="2533546"/>
            <a:ext cx="528412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72089" y="5085184"/>
            <a:ext cx="211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Эта ссылка откроет </a:t>
            </a:r>
          </a:p>
          <a:p>
            <a:r>
              <a:rPr lang="en-US" dirty="0" smtClean="0"/>
              <a:t>Visual Studio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 flipV="1">
            <a:off x="5652120" y="5301208"/>
            <a:ext cx="1319969" cy="10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Удобный лог в формате </a:t>
            </a:r>
            <a:r>
              <a:rPr lang="en-US" dirty="0" smtClean="0"/>
              <a:t>HTML </a:t>
            </a:r>
            <a:r>
              <a:rPr lang="ru-RU" dirty="0" smtClean="0"/>
              <a:t>сразу после тестового прогона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269893" cy="503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1634095"/>
            <a:ext cx="2403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Можно просмотреть </a:t>
            </a:r>
          </a:p>
          <a:p>
            <a:r>
              <a:rPr lang="ru-RU" b="1" dirty="0" smtClean="0"/>
              <a:t>результат как одного, </a:t>
            </a:r>
          </a:p>
          <a:p>
            <a:r>
              <a:rPr lang="ru-RU" b="1" dirty="0" smtClean="0"/>
              <a:t>так и группы тестов</a:t>
            </a:r>
            <a:endParaRPr lang="ru-RU" b="1" dirty="0"/>
          </a:p>
        </p:txBody>
      </p:sp>
      <p:cxnSp>
        <p:nvCxnSpPr>
          <p:cNvPr id="8" name="Соединительная линия уступом 7"/>
          <p:cNvCxnSpPr>
            <a:stCxn id="3" idx="1"/>
          </p:cNvCxnSpPr>
          <p:nvPr/>
        </p:nvCxnSpPr>
        <p:spPr>
          <a:xfrm rot="10800000" flipV="1">
            <a:off x="5724128" y="2095760"/>
            <a:ext cx="936104" cy="226934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0260" y="4635798"/>
            <a:ext cx="2615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Можно вставить любой </a:t>
            </a:r>
          </a:p>
          <a:p>
            <a:r>
              <a:rPr lang="en-US" b="1" dirty="0" smtClean="0"/>
              <a:t>HTML </a:t>
            </a:r>
            <a:r>
              <a:rPr lang="ru-RU" b="1" dirty="0" smtClean="0"/>
              <a:t>код. </a:t>
            </a:r>
          </a:p>
          <a:p>
            <a:r>
              <a:rPr lang="ru-RU" dirty="0" smtClean="0"/>
              <a:t>Например, </a:t>
            </a:r>
            <a:r>
              <a:rPr lang="en-US" dirty="0" smtClean="0"/>
              <a:t>Flash-</a:t>
            </a:r>
            <a:r>
              <a:rPr lang="ru-RU" dirty="0" smtClean="0"/>
              <a:t>игру, </a:t>
            </a:r>
          </a:p>
          <a:p>
            <a:r>
              <a:rPr lang="ru-RU" dirty="0" smtClean="0"/>
              <a:t>Чтобы не было скучно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2" idx="1"/>
          </p:cNvCxnSpPr>
          <p:nvPr/>
        </p:nvCxnSpPr>
        <p:spPr>
          <a:xfrm flipH="1">
            <a:off x="2339752" y="5235963"/>
            <a:ext cx="4130508" cy="497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Тестовые наборы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2" y="1700808"/>
            <a:ext cx="3606595" cy="462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876182"/>
            <a:ext cx="4253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smtClean="0"/>
              <a:t>Фильтр по категориям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Может Показать только </a:t>
            </a:r>
            <a:r>
              <a:rPr lang="en-US" dirty="0" smtClean="0"/>
              <a:t>Failed </a:t>
            </a:r>
            <a:r>
              <a:rPr lang="ru-RU" dirty="0" smtClean="0"/>
              <a:t>тесты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Отображает тестовый набор как в </a:t>
            </a:r>
            <a:br>
              <a:rPr lang="ru-RU" dirty="0" smtClean="0"/>
            </a:br>
            <a:r>
              <a:rPr lang="ru-RU" dirty="0" smtClean="0"/>
              <a:t>древовидном, так и в линейном стиле</a:t>
            </a:r>
          </a:p>
          <a:p>
            <a:pPr marL="285750" indent="-285750">
              <a:buFont typeface="Arial" charset="0"/>
              <a:buChar char="•"/>
            </a:pP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87" y="3888464"/>
            <a:ext cx="3836181" cy="240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6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Проект и отчеты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704856" cy="45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8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Еще плюшки: можно записать видео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7596"/>
            <a:ext cx="855311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0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открыть его из отчета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912768" cy="531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9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Gallio</a:t>
            </a:r>
            <a:r>
              <a:rPr lang="en-US" dirty="0" smtClean="0"/>
              <a:t> Icarus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Бесплатный, с открытым исходным кодом</a:t>
            </a:r>
          </a:p>
          <a:p>
            <a:r>
              <a:rPr lang="ru-RU" dirty="0" smtClean="0"/>
              <a:t>Простая установка в пару кликов</a:t>
            </a:r>
          </a:p>
          <a:p>
            <a:r>
              <a:rPr lang="ru-RU" dirty="0" smtClean="0"/>
              <a:t>Интеграция с </a:t>
            </a:r>
            <a:r>
              <a:rPr lang="en-US" dirty="0" smtClean="0"/>
              <a:t>Visual Studio</a:t>
            </a:r>
          </a:p>
          <a:p>
            <a:r>
              <a:rPr lang="ru-RU" dirty="0" smtClean="0"/>
              <a:t>Возможность запускать тесты без установленной </a:t>
            </a:r>
            <a:r>
              <a:rPr lang="en-US" dirty="0" smtClean="0"/>
              <a:t>Visual Studio</a:t>
            </a:r>
          </a:p>
          <a:p>
            <a:r>
              <a:rPr lang="ru-RU" dirty="0" smtClean="0"/>
              <a:t>Богатое форматирование отчета</a:t>
            </a:r>
          </a:p>
          <a:p>
            <a:r>
              <a:rPr lang="ru-RU" dirty="0" smtClean="0"/>
              <a:t>Возможность вставки </a:t>
            </a:r>
            <a:r>
              <a:rPr lang="en-US" dirty="0" smtClean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8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cts_current\home-page-photo\200_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0204"/>
            <a:ext cx="1905266" cy="264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4904298" cy="58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21" y="1777752"/>
            <a:ext cx="364807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себе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Gallio</a:t>
            </a:r>
            <a:r>
              <a:rPr lang="en-US" dirty="0" smtClean="0"/>
              <a:t> Icarus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Запись видео и снятие скриншотов «из коробки»</a:t>
            </a:r>
          </a:p>
          <a:p>
            <a:r>
              <a:rPr lang="ru-RU" dirty="0" smtClean="0"/>
              <a:t>Тестовый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err="1" smtClean="0"/>
              <a:t>MbUnit</a:t>
            </a:r>
            <a:r>
              <a:rPr lang="en-US" dirty="0" smtClean="0"/>
              <a:t> – </a:t>
            </a:r>
            <a:r>
              <a:rPr lang="ru-RU" dirty="0" smtClean="0"/>
              <a:t>родной для </a:t>
            </a:r>
            <a:r>
              <a:rPr lang="en-US" dirty="0" smtClean="0"/>
              <a:t>Icarus</a:t>
            </a:r>
          </a:p>
          <a:p>
            <a:r>
              <a:rPr lang="ru-RU" dirty="0" smtClean="0"/>
              <a:t>Поддерживает запуск тестов написанных на 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ru-RU" dirty="0" smtClean="0"/>
              <a:t>Интегрируется с множеством других проектов (</a:t>
            </a:r>
            <a:r>
              <a:rPr lang="en-US" dirty="0" err="1"/>
              <a:t>NCover</a:t>
            </a:r>
            <a:r>
              <a:rPr lang="en-US" dirty="0"/>
              <a:t>, </a:t>
            </a:r>
            <a:r>
              <a:rPr lang="en-US" dirty="0" err="1"/>
              <a:t>RSpec</a:t>
            </a:r>
            <a:r>
              <a:rPr lang="en-US" dirty="0"/>
              <a:t> + </a:t>
            </a:r>
            <a:r>
              <a:rPr lang="en-US" dirty="0" err="1" smtClean="0"/>
              <a:t>IronRuby</a:t>
            </a:r>
            <a:r>
              <a:rPr lang="ru-RU" dirty="0" smtClean="0"/>
              <a:t>, </a:t>
            </a:r>
            <a:r>
              <a:rPr lang="en-US" dirty="0" err="1"/>
              <a:t>TeamCity</a:t>
            </a:r>
            <a:r>
              <a:rPr lang="en-US" dirty="0"/>
              <a:t> 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Не менее уютен, чем </a:t>
            </a:r>
            <a:r>
              <a:rPr lang="en-US" dirty="0" smtClean="0"/>
              <a:t>Selenium IDE</a:t>
            </a:r>
            <a:r>
              <a:rPr lang="ru-RU" dirty="0" smtClean="0"/>
              <a:t> 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6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между кодом и процессом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://www.agileculture.com/wp-content/uploads/2012/03/user_story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1215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Карточки, </a:t>
            </a:r>
            <a:r>
              <a:rPr lang="ru-RU" sz="3200" dirty="0" err="1" smtClean="0"/>
              <a:t>Аджайлы</a:t>
            </a:r>
            <a:r>
              <a:rPr lang="ru-RU" sz="3200" dirty="0" smtClean="0"/>
              <a:t>, пользовательские истории</a:t>
            </a:r>
            <a:br>
              <a:rPr lang="ru-RU" sz="3200" dirty="0" smtClean="0"/>
            </a:br>
            <a:r>
              <a:rPr lang="ru-RU" sz="3200" dirty="0" smtClean="0"/>
              <a:t> и </a:t>
            </a:r>
            <a:r>
              <a:rPr lang="en-US" sz="3200" dirty="0" smtClean="0"/>
              <a:t>BDD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История:</a:t>
            </a:r>
            <a:r>
              <a:rPr lang="ru-RU" sz="2000" dirty="0"/>
              <a:t> </a:t>
            </a:r>
            <a:r>
              <a:rPr lang="ru-RU" sz="2000" dirty="0" err="1"/>
              <a:t>Валидация</a:t>
            </a:r>
            <a:r>
              <a:rPr lang="ru-RU" sz="2000" dirty="0"/>
              <a:t> значений на Форме Регистрации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i="1" dirty="0"/>
              <a:t>Как</a:t>
            </a:r>
            <a:r>
              <a:rPr lang="ru-RU" sz="2000" dirty="0"/>
              <a:t> Админ Конфетки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i="1" dirty="0"/>
              <a:t>Я хочу </a:t>
            </a:r>
            <a:r>
              <a:rPr lang="ru-RU" sz="2000" dirty="0"/>
              <a:t>чтобы на странице регистрации была базовая </a:t>
            </a:r>
            <a:r>
              <a:rPr lang="ru-RU" sz="2000" dirty="0" err="1"/>
              <a:t>валидация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i="1" dirty="0"/>
              <a:t>Которая</a:t>
            </a:r>
            <a:r>
              <a:rPr lang="ru-RU" sz="2000" dirty="0"/>
              <a:t> бы не пропускала некорректные значения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Сценарий:</a:t>
            </a:r>
            <a:r>
              <a:rPr lang="ru-RU" sz="2000" dirty="0"/>
              <a:t>  Форма не должна принимать поля, состоящие из </a:t>
            </a:r>
            <a:r>
              <a:rPr lang="ru-RU" sz="2000" dirty="0" smtClean="0"/>
              <a:t>пробелов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b="1" i="1" dirty="0" smtClean="0"/>
              <a:t>Дано</a:t>
            </a:r>
            <a:r>
              <a:rPr lang="ru-RU" sz="2000" dirty="0" smtClean="0"/>
              <a:t> </a:t>
            </a:r>
            <a:r>
              <a:rPr lang="ru-RU" sz="2000" dirty="0"/>
              <a:t>Я на Странице Регистрации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b="1" i="1" dirty="0" smtClean="0"/>
              <a:t>Когда</a:t>
            </a:r>
            <a:r>
              <a:rPr lang="ru-RU" sz="2000" dirty="0" smtClean="0"/>
              <a:t> </a:t>
            </a:r>
            <a:r>
              <a:rPr lang="ru-RU" sz="2000" dirty="0"/>
              <a:t>Я заполняю все поля пробелами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b="1" i="1" dirty="0" smtClean="0"/>
              <a:t>И</a:t>
            </a:r>
            <a:r>
              <a:rPr lang="ru-RU" sz="2000" dirty="0" smtClean="0"/>
              <a:t> </a:t>
            </a:r>
            <a:r>
              <a:rPr lang="ru-RU" sz="2000" dirty="0"/>
              <a:t>нажимаю на кнопку отправки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b="1" i="1" dirty="0" smtClean="0"/>
              <a:t>Тогда</a:t>
            </a:r>
            <a:r>
              <a:rPr lang="ru-RU" sz="2000" dirty="0" smtClean="0"/>
              <a:t> </a:t>
            </a:r>
            <a:r>
              <a:rPr lang="ru-RU" sz="2000" dirty="0"/>
              <a:t>форма должна предупредить о некорректном вводе </a:t>
            </a: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274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Карточки, </a:t>
            </a:r>
            <a:r>
              <a:rPr lang="ru-RU" sz="3200" dirty="0" err="1" smtClean="0"/>
              <a:t>Аджайлы</a:t>
            </a:r>
            <a:r>
              <a:rPr lang="ru-RU" sz="3200" dirty="0" smtClean="0"/>
              <a:t>, пользовательские истории</a:t>
            </a:r>
            <a:br>
              <a:rPr lang="ru-RU" sz="3200" dirty="0" smtClean="0"/>
            </a:br>
            <a:r>
              <a:rPr lang="ru-RU" sz="3200" dirty="0" smtClean="0"/>
              <a:t> и </a:t>
            </a:r>
            <a:r>
              <a:rPr lang="en-US" sz="3200" dirty="0" smtClean="0"/>
              <a:t>BDD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Story: </a:t>
            </a:r>
            <a:r>
              <a:rPr lang="en-US" sz="2000" i="1" dirty="0"/>
              <a:t>Input validation on the Registration From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As </a:t>
            </a:r>
            <a:r>
              <a:rPr lang="en-US" sz="2000" b="1" i="1" dirty="0"/>
              <a:t>a </a:t>
            </a:r>
            <a:r>
              <a:rPr lang="en-US" sz="2000" i="1" dirty="0" err="1"/>
              <a:t>Confet&amp;QA</a:t>
            </a:r>
            <a:r>
              <a:rPr lang="en-US" sz="2000" i="1" dirty="0"/>
              <a:t>  Administrator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I </a:t>
            </a:r>
            <a:r>
              <a:rPr lang="en-US" sz="2000" b="1" i="1" dirty="0"/>
              <a:t>want </a:t>
            </a:r>
            <a:r>
              <a:rPr lang="en-US" sz="2000" i="1" dirty="0"/>
              <a:t>the Registration Page to have basic validation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So </a:t>
            </a:r>
            <a:r>
              <a:rPr lang="en-US" sz="2000" b="1" i="1" dirty="0"/>
              <a:t>that </a:t>
            </a:r>
            <a:r>
              <a:rPr lang="en-US" sz="2000" i="1" dirty="0"/>
              <a:t>it won’t accept the incorrect input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b="1" i="1" dirty="0"/>
              <a:t>Scenario: </a:t>
            </a:r>
            <a:r>
              <a:rPr lang="en-US" sz="2000" i="1" dirty="0"/>
              <a:t>The user form should not accept fields filled with only spaces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Given </a:t>
            </a:r>
            <a:r>
              <a:rPr lang="en-US" sz="2000" i="1" dirty="0"/>
              <a:t>I am on the Registration Form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When</a:t>
            </a:r>
            <a:r>
              <a:rPr lang="en-US" sz="2000" i="1" dirty="0" smtClean="0"/>
              <a:t> </a:t>
            </a:r>
            <a:r>
              <a:rPr lang="en-US" sz="2000" i="1" dirty="0"/>
              <a:t>I f</a:t>
            </a:r>
            <a:r>
              <a:rPr lang="en-US" sz="2000" i="1" dirty="0" smtClean="0"/>
              <a:t>ill </a:t>
            </a:r>
            <a:r>
              <a:rPr lang="en-US" sz="2000" i="1" dirty="0"/>
              <a:t>all the fields with space (“ ”)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And </a:t>
            </a:r>
            <a:r>
              <a:rPr lang="en-US" sz="2000" i="1" dirty="0"/>
              <a:t>click the Submit Button</a:t>
            </a:r>
          </a:p>
          <a:p>
            <a:pPr marL="0" indent="0">
              <a:buNone/>
            </a:pPr>
            <a:r>
              <a:rPr lang="ru-RU" sz="2000" i="1" dirty="0" smtClean="0"/>
              <a:t>	</a:t>
            </a:r>
            <a:r>
              <a:rPr lang="en-US" sz="2000" b="1" i="1" dirty="0" smtClean="0"/>
              <a:t>Then</a:t>
            </a:r>
            <a:r>
              <a:rPr lang="en-US" sz="2000" i="1" dirty="0" smtClean="0"/>
              <a:t> </a:t>
            </a:r>
            <a:r>
              <a:rPr lang="en-US" sz="2000" i="1" dirty="0"/>
              <a:t>the page should warn me on invalid input</a:t>
            </a:r>
          </a:p>
        </p:txBody>
      </p:sp>
    </p:spTree>
    <p:extLst>
      <p:ext uri="{BB962C8B-B14F-4D97-AF65-F5344CB8AC3E}">
        <p14:creationId xmlns:p14="http://schemas.microsoft.com/office/powerpoint/2010/main" val="12095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связь то между тем и этим где?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Times New Roman"/>
              </a:rPr>
              <a:t>driver.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Navigate</a:t>
            </a:r>
            <a:r>
              <a:rPr lang="en-US" dirty="0">
                <a:ea typeface="Calibri"/>
                <a:cs typeface="Times New Roman"/>
              </a:rPr>
              <a:t>().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GoToUrl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 err="1">
                <a:ea typeface="Calibri"/>
                <a:cs typeface="Times New Roman"/>
              </a:rPr>
              <a:t>baseURL</a:t>
            </a:r>
            <a:r>
              <a:rPr lang="en-US" dirty="0">
                <a:ea typeface="Calibri"/>
                <a:cs typeface="Times New Roman"/>
              </a:rPr>
              <a:t> + 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"/register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/"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LinkText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err="1">
                <a:solidFill>
                  <a:srgbClr val="0000FF"/>
                </a:solidFill>
                <a:ea typeface="Calibri"/>
                <a:cs typeface="Times New Roman"/>
              </a:rPr>
              <a:t>Зарегистрируйсяпрямо</a:t>
            </a:r>
            <a:r>
              <a:rPr lang="ru-RU" dirty="0">
                <a:solidFill>
                  <a:srgbClr val="0000FF"/>
                </a:solidFill>
                <a:ea typeface="Calibri"/>
                <a:cs typeface="Times New Roman"/>
              </a:rPr>
              <a:t> сейчас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!"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"your-email"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Clear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"your-email"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SendKeys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smtClean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"text-765"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Clear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"text-765"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SendKeys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smtClean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"your-name"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Clear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"your-name"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SendKeys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smtClean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CssSelector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"input.wpcf7-submit.submitf"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ERROR: Caught exception [ERROR: Unsupported command [</a:t>
            </a:r>
            <a:r>
              <a:rPr lang="en-US" dirty="0" err="1">
                <a:solidFill>
                  <a:srgbClr val="008000"/>
                </a:solidFill>
                <a:ea typeface="Calibri"/>
                <a:cs typeface="Times New Roman"/>
              </a:rPr>
              <a:t>selectWindow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]]</a:t>
            </a:r>
            <a:r>
              <a:rPr lang="en-US" dirty="0">
                <a:ea typeface="Calibri"/>
                <a:cs typeface="Times New Roman"/>
              </a:rPr>
              <a:t/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 err="1">
                <a:ea typeface="Calibri"/>
                <a:cs typeface="Times New Roman"/>
              </a:rPr>
              <a:t>driver.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 err="1">
                <a:ea typeface="Calibri"/>
                <a:cs typeface="Times New Roman"/>
              </a:rPr>
              <a:t>By.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Id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err="1">
                <a:solidFill>
                  <a:srgbClr val="0000FF"/>
                </a:solidFill>
                <a:ea typeface="Calibri"/>
                <a:cs typeface="Times New Roman"/>
              </a:rPr>
              <a:t>fbInspectButton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>
                <a:ea typeface="Calibri"/>
                <a:cs typeface="Times New Roman"/>
              </a:rPr>
              <a:t>();</a:t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// ERROR: Caught exception [ERROR: Unsupported command [</a:t>
            </a:r>
            <a:r>
              <a:rPr lang="en-US" dirty="0" err="1">
                <a:solidFill>
                  <a:srgbClr val="008000"/>
                </a:solidFill>
                <a:ea typeface="Calibri"/>
                <a:cs typeface="Times New Roman"/>
              </a:rPr>
              <a:t>selectWindow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]]</a:t>
            </a:r>
            <a:r>
              <a:rPr lang="en-US" dirty="0">
                <a:ea typeface="Calibri"/>
                <a:cs typeface="Times New Roman"/>
              </a:rPr>
              <a:t/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 err="1">
                <a:ea typeface="Calibri"/>
                <a:cs typeface="Times New Roman"/>
              </a:rPr>
              <a:t>driver.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 err="1">
                <a:ea typeface="Calibri"/>
                <a:cs typeface="Times New Roman"/>
              </a:rPr>
              <a:t>By.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XPath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"//div[@id='wpcf7-f1-p16-o1']/form/div[3]"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>
                <a:ea typeface="Calibri"/>
                <a:cs typeface="Times New Roman"/>
              </a:rPr>
              <a:t>();</a:t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// ERROR: Caught exception [ERROR: Unsupported command [</a:t>
            </a:r>
            <a:r>
              <a:rPr lang="en-US" dirty="0" err="1">
                <a:solidFill>
                  <a:srgbClr val="008000"/>
                </a:solidFill>
                <a:ea typeface="Calibri"/>
                <a:cs typeface="Times New Roman"/>
              </a:rPr>
              <a:t>isTextPresent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связи нет. Но, будет!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err="1" smtClean="0"/>
              <a:t>BDDfy</a:t>
            </a:r>
            <a:r>
              <a:rPr lang="en-US" sz="9600" b="1" dirty="0" smtClean="0"/>
              <a:t> </a:t>
            </a:r>
            <a:endParaRPr lang="ru-RU" sz="9600" b="1" dirty="0" smtClean="0"/>
          </a:p>
          <a:p>
            <a:pPr marL="0" indent="0" algn="ctr">
              <a:buNone/>
            </a:pPr>
            <a:r>
              <a:rPr lang="ru-RU" sz="6000" dirty="0" err="1" smtClean="0"/>
              <a:t>БыДиДирует</a:t>
            </a:r>
            <a:r>
              <a:rPr lang="ru-RU" sz="6000" dirty="0" smtClean="0"/>
              <a:t> тесты!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 То есть, делает их понятней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1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До…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416824" cy="498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1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(Часть 1)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92888" cy="47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(Часть 2)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416824" cy="551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5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268760"/>
            <a:ext cx="872331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255325" y="2145629"/>
            <a:ext cx="0" cy="576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60158" y="2924944"/>
            <a:ext cx="0" cy="6964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доклад?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7" y="1700808"/>
            <a:ext cx="888678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 </a:t>
            </a:r>
            <a:r>
              <a:rPr lang="en-US" dirty="0" err="1" smtClean="0"/>
              <a:t>BDDfy</a:t>
            </a:r>
            <a:r>
              <a:rPr lang="en-US" dirty="0" smtClean="0"/>
              <a:t> </a:t>
            </a:r>
            <a:r>
              <a:rPr lang="ru-RU" dirty="0" smtClean="0"/>
              <a:t>есть отдельный лог (</a:t>
            </a:r>
            <a:r>
              <a:rPr lang="en-US" dirty="0" smtClean="0"/>
              <a:t>bddfy.html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6138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8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BDDfy</a:t>
            </a:r>
            <a:r>
              <a:rPr lang="en-US" dirty="0" smtClean="0"/>
              <a:t>: </a:t>
            </a:r>
            <a:r>
              <a:rPr lang="ru-RU" dirty="0" smtClean="0"/>
              <a:t>отчет из стандартного примера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272808" cy="504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Но, все это – красивая обвертка</a:t>
            </a:r>
            <a:endParaRPr lang="ru-RU" dirty="0"/>
          </a:p>
        </p:txBody>
      </p:sp>
      <p:pic>
        <p:nvPicPr>
          <p:cNvPr id="1026" name="Picture 2" descr="Фантики от конф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408712" cy="53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+ 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Форма:</a:t>
            </a:r>
          </a:p>
          <a:p>
            <a:pPr lvl="1"/>
            <a:r>
              <a:rPr lang="ru-RU" dirty="0"/>
              <a:t>Удобные и красивые отчеты (</a:t>
            </a:r>
            <a:r>
              <a:rPr lang="en-US" dirty="0" err="1"/>
              <a:t>Gallio</a:t>
            </a:r>
            <a:r>
              <a:rPr lang="en-US" dirty="0"/>
              <a:t> Icarus</a:t>
            </a:r>
            <a:r>
              <a:rPr lang="ru-RU" dirty="0"/>
              <a:t> + </a:t>
            </a:r>
            <a:r>
              <a:rPr lang="en-US" dirty="0" err="1"/>
              <a:t>MbUnit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Разбить тесты на отдельные шаги (</a:t>
            </a:r>
            <a:r>
              <a:rPr lang="en-US" dirty="0" err="1"/>
              <a:t>BDDfy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Содержание:</a:t>
            </a:r>
          </a:p>
          <a:p>
            <a:pPr marL="857250" lvl="1" indent="-457200"/>
            <a:r>
              <a:rPr lang="ru-RU" dirty="0" smtClean="0"/>
              <a:t>Использовать высокоуровневый язык </a:t>
            </a:r>
            <a:endParaRPr lang="ru-RU" dirty="0"/>
          </a:p>
          <a:p>
            <a:pPr marL="857250" lvl="1" indent="-457200"/>
            <a:r>
              <a:rPr lang="ru-RU" dirty="0"/>
              <a:t>Разбить код на </a:t>
            </a:r>
            <a:r>
              <a:rPr lang="ru-RU" dirty="0" err="1"/>
              <a:t>переиспользуемые</a:t>
            </a:r>
            <a:r>
              <a:rPr lang="ru-RU" dirty="0"/>
              <a:t> блоки</a:t>
            </a:r>
          </a:p>
          <a:p>
            <a:pPr marL="857250" lvl="1" indent="-457200"/>
            <a:r>
              <a:rPr lang="ru-RU" dirty="0"/>
              <a:t>Методы, функции, паттерн </a:t>
            </a:r>
            <a:r>
              <a:rPr lang="en-US" dirty="0" err="1"/>
              <a:t>PageObject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Давайте вынесем </a:t>
            </a:r>
            <a:r>
              <a:rPr lang="ru-RU" dirty="0" err="1" smtClean="0"/>
              <a:t>переиспользуемый</a:t>
            </a:r>
            <a:r>
              <a:rPr lang="ru-RU" dirty="0" smtClean="0"/>
              <a:t> код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8" y="1401097"/>
            <a:ext cx="83248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9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стал веселее :)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5977"/>
            <a:ext cx="6624736" cy="503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Венгерская 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txt</a:t>
            </a:r>
            <a:r>
              <a:rPr lang="en-US" dirty="0" err="1" smtClean="0"/>
              <a:t>Email</a:t>
            </a: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FF0000"/>
                </a:solidFill>
              </a:rPr>
              <a:t>xt 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                     </a:t>
            </a:r>
            <a:r>
              <a:rPr lang="en-US" dirty="0" smtClean="0"/>
              <a:t>– </a:t>
            </a:r>
            <a:r>
              <a:rPr lang="ru-RU" dirty="0" smtClean="0"/>
              <a:t>текстовое поле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lbl</a:t>
            </a:r>
            <a:r>
              <a:rPr lang="en-US" dirty="0" err="1" smtClean="0"/>
              <a:t>Message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                    – </a:t>
            </a:r>
            <a:r>
              <a:rPr lang="ru-RU" dirty="0" smtClean="0"/>
              <a:t>строка текста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btn</a:t>
            </a:r>
            <a:r>
              <a:rPr lang="en-US" dirty="0" err="1" smtClean="0"/>
              <a:t>Submit</a:t>
            </a:r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u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                  – </a:t>
            </a:r>
            <a:r>
              <a:rPr lang="ru-RU" dirty="0" smtClean="0"/>
              <a:t>кнопка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ddl</a:t>
            </a:r>
            <a:r>
              <a:rPr lang="en-US" dirty="0" err="1" smtClean="0"/>
              <a:t>Country</a:t>
            </a:r>
            <a:r>
              <a:rPr lang="en-US" dirty="0" smtClean="0"/>
              <a:t>  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rop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own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ist      – </a:t>
            </a:r>
            <a:r>
              <a:rPr lang="ru-RU" dirty="0" smtClean="0"/>
              <a:t>выпадающий 					    </a:t>
            </a:r>
            <a:r>
              <a:rPr lang="en-US" dirty="0" smtClean="0"/>
              <a:t>     </a:t>
            </a:r>
            <a:r>
              <a:rPr lang="ru-RU" dirty="0" smtClean="0"/>
              <a:t>список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chk</a:t>
            </a:r>
            <a:r>
              <a:rPr lang="en-US" dirty="0" err="1" smtClean="0"/>
              <a:t>AutoConfeTQA</a:t>
            </a:r>
            <a:r>
              <a:rPr lang="en-US" dirty="0" smtClean="0"/>
              <a:t>  – </a:t>
            </a:r>
            <a:r>
              <a:rPr lang="en-US" dirty="0" smtClean="0">
                <a:solidFill>
                  <a:srgbClr val="FF0000"/>
                </a:solidFill>
              </a:rPr>
              <a:t>ch</a:t>
            </a:r>
            <a:r>
              <a:rPr lang="en-US" dirty="0" smtClean="0"/>
              <a:t>ec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box   – </a:t>
            </a:r>
            <a:r>
              <a:rPr lang="ru-RU" dirty="0" smtClean="0"/>
              <a:t>чек-бокс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ru-RU" dirty="0" smtClean="0"/>
              <a:t>Как никогда актуальна, когда все элементы – это </a:t>
            </a:r>
            <a:r>
              <a:rPr lang="en-US" dirty="0" err="1" smtClean="0"/>
              <a:t>IWebElement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Хочешь текстовое поле?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smtClean="0"/>
              <a:t>Пиши </a:t>
            </a:r>
            <a:r>
              <a:rPr lang="en-US" dirty="0" smtClean="0"/>
              <a:t>“txt…”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40" y="1556792"/>
            <a:ext cx="6840760" cy="474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1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Кладём код в </a:t>
            </a:r>
            <a:r>
              <a:rPr lang="en-US" dirty="0" err="1" smtClean="0"/>
              <a:t>Gallio</a:t>
            </a:r>
            <a:r>
              <a:rPr lang="en-US" dirty="0" smtClean="0"/>
              <a:t> Icarus</a:t>
            </a:r>
          </a:p>
          <a:p>
            <a:pPr marL="514350" indent="-514350">
              <a:buAutoNum type="arabicPeriod"/>
            </a:pPr>
            <a:r>
              <a:rPr lang="ru-RU" dirty="0" smtClean="0"/>
              <a:t>В формочку из </a:t>
            </a:r>
            <a:r>
              <a:rPr lang="en-US" dirty="0" err="1" smtClean="0"/>
              <a:t>BDDfy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Добавим лучших практик по написанию кода (по вкусу)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 err="1" smtClean="0"/>
              <a:t>вуаля</a:t>
            </a:r>
            <a:r>
              <a:rPr lang="ru-RU" dirty="0" smtClean="0"/>
              <a:t>! Красивые и аппетитные отчеты готовы!</a:t>
            </a:r>
            <a:endParaRPr lang="ru-RU" dirty="0"/>
          </a:p>
        </p:txBody>
      </p:sp>
      <p:pic>
        <p:nvPicPr>
          <p:cNvPr id="2050" name="Picture 2" descr="http://cook-room.net/wp-content/uploads/2012/06/%D0%BB%D0%B5%D1%82%D0%BD%D0%B8%D0%B9-%D1%81%D1%83%D0%BF-%D1%81%D0%B2%D0%B5%D0%BA%D0%BE%D0%BB%D1%8C%D0%BD%D0%B8%D0%BA-%D0%B4%D0%BE%D0%BC%D0%B0%D1%88%D0%BD%D0%B8%D0%B9-%D0%BA%D0%BE%D0%BF%D0%B8%D1%8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29" y="5229200"/>
            <a:ext cx="3039682" cy="14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165304"/>
            <a:ext cx="4464496" cy="53339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Я готов ответить на Ваши </a:t>
            </a:r>
            <a:r>
              <a:rPr lang="ru-RU" b="1" dirty="0" smtClean="0"/>
              <a:t>вопросы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" name="Picture 4" descr="D:\projects_current\home-page-photo\200_ph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2"/>
            <a:ext cx="1905266" cy="264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8"/>
          <p:cNvSpPr txBox="1">
            <a:spLocks/>
          </p:cNvSpPr>
          <p:nvPr/>
        </p:nvSpPr>
        <p:spPr>
          <a:xfrm>
            <a:off x="309982" y="5048572"/>
            <a:ext cx="77043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Спасибо за поддержку:</a:t>
            </a:r>
            <a:endParaRPr lang="ru-RU" sz="3600" dirty="0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827584" y="1795716"/>
            <a:ext cx="5544616" cy="276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/>
                </a:solidFill>
              </a:rPr>
              <a:t>Дмитрий Жарий </a:t>
            </a:r>
          </a:p>
          <a:p>
            <a:pPr algn="l"/>
            <a:endParaRPr lang="ru-RU" sz="3600" dirty="0">
              <a:solidFill>
                <a:schemeClr val="accent1"/>
              </a:solidFill>
            </a:endParaRPr>
          </a:p>
          <a:p>
            <a:pPr algn="l"/>
            <a:r>
              <a:rPr lang="ru-RU" sz="3600" dirty="0">
                <a:solidFill>
                  <a:schemeClr val="accent1"/>
                </a:solidFill>
              </a:rPr>
              <a:t>http://blog.zhariy.com</a:t>
            </a:r>
          </a:p>
          <a:p>
            <a:pPr algn="l"/>
            <a:r>
              <a:rPr lang="ru-RU" sz="3600" dirty="0">
                <a:solidFill>
                  <a:schemeClr val="accent1"/>
                </a:solidFill>
              </a:rPr>
              <a:t>dzhariy@gmail.com</a:t>
            </a:r>
          </a:p>
        </p:txBody>
      </p:sp>
    </p:spTree>
    <p:extLst>
      <p:ext uri="{BB962C8B-B14F-4D97-AF65-F5344CB8AC3E}">
        <p14:creationId xmlns:p14="http://schemas.microsoft.com/office/powerpoint/2010/main" val="40223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 – </a:t>
            </a:r>
            <a:r>
              <a:rPr lang="ru-RU" dirty="0" smtClean="0"/>
              <a:t>это хорошо!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26955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360721"/>
            <a:ext cx="2309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</a:t>
            </a:r>
            <a:r>
              <a:rPr lang="ru-RU" b="1" dirty="0" smtClean="0"/>
              <a:t>Просто начать: </a:t>
            </a:r>
            <a:br>
              <a:rPr lang="ru-RU" b="1" dirty="0" smtClean="0"/>
            </a:br>
            <a:r>
              <a:rPr lang="ru-RU" dirty="0" smtClean="0"/>
              <a:t>можно вот так </a:t>
            </a:r>
            <a:br>
              <a:rPr lang="ru-RU" dirty="0" smtClean="0"/>
            </a:br>
            <a:r>
              <a:rPr lang="ru-RU" dirty="0" smtClean="0"/>
              <a:t>вот взять – и сделать!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1614031"/>
            <a:ext cx="544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2. Можно быстренько записать</a:t>
            </a:r>
            <a:r>
              <a:rPr lang="en-US" b="1" dirty="0" smtClean="0"/>
              <a:t> </a:t>
            </a:r>
            <a:r>
              <a:rPr lang="ru-RU" b="1" dirty="0" smtClean="0"/>
              <a:t>тест и чуть допилить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3399" y="3183794"/>
            <a:ext cx="329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3. Не нужно знать «сложного» </a:t>
            </a:r>
            <a:br>
              <a:rPr lang="ru-RU" b="1" dirty="0" smtClean="0"/>
            </a:br>
            <a:r>
              <a:rPr lang="ru-RU" b="1" dirty="0" smtClean="0"/>
              <a:t>языка программирования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24527" y="5201617"/>
            <a:ext cx="324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4. Много учебных материалов</a:t>
            </a:r>
            <a:br>
              <a:rPr lang="ru-RU" b="1" dirty="0" smtClean="0"/>
            </a:br>
            <a:r>
              <a:rPr lang="ru-RU" dirty="0" smtClean="0"/>
              <a:t>Есть </a:t>
            </a:r>
            <a:r>
              <a:rPr lang="ru-RU" dirty="0" err="1" smtClean="0"/>
              <a:t>трейнинги</a:t>
            </a:r>
            <a:r>
              <a:rPr lang="ru-RU" dirty="0" smtClean="0"/>
              <a:t>, видео, книги, </a:t>
            </a:r>
            <a:br>
              <a:rPr lang="ru-RU" dirty="0" smtClean="0"/>
            </a:br>
            <a:r>
              <a:rPr lang="ru-RU" dirty="0" smtClean="0"/>
              <a:t>на форуме </a:t>
            </a:r>
            <a:br>
              <a:rPr lang="ru-RU" dirty="0" smtClean="0"/>
            </a:br>
            <a:r>
              <a:rPr lang="ru-RU" dirty="0" smtClean="0"/>
              <a:t>можно спросить если </a:t>
            </a:r>
            <a:r>
              <a:rPr lang="ru-RU" dirty="0" err="1" smtClean="0"/>
              <a:t>чё</a:t>
            </a:r>
            <a:r>
              <a:rPr lang="ru-RU" dirty="0" smtClean="0"/>
              <a:t>. 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5201617"/>
            <a:ext cx="4671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5. Отличный инструмент, когда </a:t>
            </a:r>
            <a:r>
              <a:rPr lang="en-US" b="1" dirty="0" smtClean="0"/>
              <a:t>UI </a:t>
            </a:r>
            <a:r>
              <a:rPr lang="ru-RU" b="1" dirty="0" smtClean="0"/>
              <a:t>и </a:t>
            </a:r>
            <a:br>
              <a:rPr lang="ru-RU" b="1" dirty="0" smtClean="0"/>
            </a:br>
            <a:r>
              <a:rPr lang="ru-RU" b="1" dirty="0" smtClean="0"/>
              <a:t>архитектура  продукта не меняется</a:t>
            </a:r>
            <a:r>
              <a:rPr lang="ru-RU" dirty="0" smtClean="0"/>
              <a:t>, а новые </a:t>
            </a:r>
            <a:br>
              <a:rPr lang="ru-RU" dirty="0" smtClean="0"/>
            </a:br>
            <a:r>
              <a:rPr lang="ru-RU" dirty="0" err="1" smtClean="0"/>
              <a:t>фичи</a:t>
            </a:r>
            <a:r>
              <a:rPr lang="ru-RU" dirty="0" smtClean="0"/>
              <a:t> не ломают  старые тесты. </a:t>
            </a:r>
            <a:br>
              <a:rPr lang="ru-RU" dirty="0" smtClean="0"/>
            </a:br>
            <a:r>
              <a:rPr lang="ru-RU" dirty="0" smtClean="0"/>
              <a:t>(Вполне реально для старых  проектов, </a:t>
            </a:r>
            <a:r>
              <a:rPr lang="en-US" dirty="0" smtClean="0"/>
              <a:t> c </a:t>
            </a:r>
            <a:br>
              <a:rPr lang="en-US" dirty="0" smtClean="0"/>
            </a:br>
            <a:r>
              <a:rPr lang="en-US" dirty="0" smtClean="0"/>
              <a:t>~ 10-</a:t>
            </a:r>
            <a:r>
              <a:rPr lang="ru-RU" dirty="0" err="1" smtClean="0"/>
              <a:t>ти</a:t>
            </a:r>
            <a:r>
              <a:rPr lang="ru-RU" dirty="0" smtClean="0"/>
              <a:t> летней историей)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3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Но, в динамически развивающихся проектах…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360721"/>
            <a:ext cx="2311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Хочу тестировать в </a:t>
            </a:r>
            <a:br>
              <a:rPr lang="ru-RU" dirty="0" smtClean="0"/>
            </a:br>
            <a:r>
              <a:rPr lang="ru-RU" dirty="0" smtClean="0"/>
              <a:t>разных браузерах,</a:t>
            </a:r>
            <a:br>
              <a:rPr lang="ru-RU" dirty="0" smtClean="0"/>
            </a:br>
            <a:r>
              <a:rPr lang="ru-RU" dirty="0" smtClean="0"/>
              <a:t>а </a:t>
            </a:r>
            <a:r>
              <a:rPr lang="ru-RU" b="1" dirty="0" smtClean="0"/>
              <a:t>есть только </a:t>
            </a:r>
            <a:br>
              <a:rPr lang="ru-RU" b="1" dirty="0" smtClean="0"/>
            </a:br>
            <a:r>
              <a:rPr lang="en-US" b="1" dirty="0" smtClean="0"/>
              <a:t>Firefox :(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1707932"/>
            <a:ext cx="621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2. </a:t>
            </a:r>
            <a:r>
              <a:rPr lang="en-US" b="1" dirty="0" smtClean="0"/>
              <a:t>Mozilla </a:t>
            </a:r>
            <a:r>
              <a:rPr lang="ru-RU" b="1" dirty="0" smtClean="0"/>
              <a:t>штампует </a:t>
            </a:r>
            <a:r>
              <a:rPr lang="en-US" b="1" dirty="0" smtClean="0"/>
              <a:t>Firefox’</a:t>
            </a:r>
            <a:r>
              <a:rPr lang="ru-RU" b="1" dirty="0" smtClean="0"/>
              <a:t>ы так быстро, </a:t>
            </a:r>
            <a:r>
              <a:rPr lang="ru-RU" dirty="0" smtClean="0"/>
              <a:t>что разработчики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Selenium IDE </a:t>
            </a:r>
            <a:r>
              <a:rPr lang="ru-RU" dirty="0" smtClean="0"/>
              <a:t>просто не успевают обеспечить совместимость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83399" y="3183794"/>
            <a:ext cx="3398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3. </a:t>
            </a:r>
            <a:r>
              <a:rPr lang="ru-RU" dirty="0" smtClean="0"/>
              <a:t>Хочу использовать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все возможности современных </a:t>
            </a:r>
            <a:br>
              <a:rPr lang="ru-RU" b="1" dirty="0" smtClean="0"/>
            </a:br>
            <a:r>
              <a:rPr lang="ru-RU" b="1" dirty="0" smtClean="0"/>
              <a:t>языков программирования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869160"/>
            <a:ext cx="329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4. Хочу читать данные их </a:t>
            </a:r>
            <a:r>
              <a:rPr lang="en-US" b="1" dirty="0" smtClean="0"/>
              <a:t>Excel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или из Базы Данных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5201617"/>
            <a:ext cx="4848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5. А может быть и разработчики </a:t>
            </a:r>
            <a:br>
              <a:rPr lang="ru-RU" b="1" dirty="0" smtClean="0"/>
            </a:br>
            <a:r>
              <a:rPr lang="ru-RU" b="1" dirty="0" smtClean="0"/>
              <a:t>будут помогать писать тесты? </a:t>
            </a:r>
            <a:r>
              <a:rPr lang="ru-RU" dirty="0" smtClean="0"/>
              <a:t>Если тесты будут</a:t>
            </a:r>
            <a:br>
              <a:rPr lang="ru-RU" dirty="0" smtClean="0"/>
            </a:br>
            <a:r>
              <a:rPr lang="ru-RU" dirty="0" smtClean="0"/>
              <a:t>на их «родном» языке. 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80" y="2516170"/>
            <a:ext cx="29432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давайте экспортируем тесты 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C#/ </a:t>
            </a:r>
            <a:r>
              <a:rPr lang="en-US" dirty="0" err="1" smtClean="0"/>
              <a:t>WebDriver</a:t>
            </a:r>
            <a:r>
              <a:rPr lang="en-US" dirty="0"/>
              <a:t>!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76872"/>
            <a:ext cx="8124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5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Прощай, уютный </a:t>
            </a:r>
            <a:r>
              <a:rPr lang="en-US" dirty="0" smtClean="0"/>
              <a:t>Selenium IDE :(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26" y="1885474"/>
            <a:ext cx="576004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041" y="1885474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тестов</a:t>
            </a:r>
            <a:endParaRPr lang="ru-RU" dirty="0"/>
          </a:p>
        </p:txBody>
      </p:sp>
      <p:cxnSp>
        <p:nvCxnSpPr>
          <p:cNvPr id="5" name="Соединительная линия уступом 4"/>
          <p:cNvCxnSpPr>
            <a:stCxn id="3" idx="2"/>
          </p:cNvCxnSpPr>
          <p:nvPr/>
        </p:nvCxnSpPr>
        <p:spPr>
          <a:xfrm rot="16200000" flipH="1">
            <a:off x="1163199" y="2134560"/>
            <a:ext cx="710788" cy="9512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1182" y="408171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cxnSp>
        <p:nvCxnSpPr>
          <p:cNvPr id="7" name="Соединительная линия уступом 6"/>
          <p:cNvCxnSpPr>
            <a:stCxn id="9" idx="2"/>
          </p:cNvCxnSpPr>
          <p:nvPr/>
        </p:nvCxnSpPr>
        <p:spPr>
          <a:xfrm rot="16200000" flipH="1">
            <a:off x="1179157" y="4197958"/>
            <a:ext cx="422756" cy="92894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041" y="6375305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Журнал</a:t>
            </a:r>
            <a:r>
              <a:rPr lang="en-US" dirty="0" smtClean="0"/>
              <a:t>/</a:t>
            </a:r>
            <a:r>
              <a:rPr lang="ru-RU" dirty="0" smtClean="0"/>
              <a:t>Справочник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12" idx="0"/>
          </p:cNvCxnSpPr>
          <p:nvPr/>
        </p:nvCxnSpPr>
        <p:spPr>
          <a:xfrm rot="5400000" flipH="1" flipV="1">
            <a:off x="1536068" y="5893881"/>
            <a:ext cx="313366" cy="6494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6096" y="1453426"/>
            <a:ext cx="18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Удобные ошибки</a:t>
            </a:r>
            <a:endParaRPr lang="ru-RU" dirty="0"/>
          </a:p>
        </p:txBody>
      </p:sp>
      <p:cxnSp>
        <p:nvCxnSpPr>
          <p:cNvPr id="17" name="Соединительная линия уступом 16"/>
          <p:cNvCxnSpPr/>
          <p:nvPr/>
        </p:nvCxnSpPr>
        <p:spPr>
          <a:xfrm rot="5400000">
            <a:off x="5065304" y="1977526"/>
            <a:ext cx="1462226" cy="115269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Привет, </a:t>
            </a:r>
            <a:r>
              <a:rPr lang="en-US" dirty="0" err="1" smtClean="0"/>
              <a:t>Gallio</a:t>
            </a:r>
            <a:r>
              <a:rPr lang="en-US" dirty="0" smtClean="0"/>
              <a:t> Icarus, </a:t>
            </a:r>
            <a:r>
              <a:rPr lang="en-US" dirty="0" err="1" smtClean="0"/>
              <a:t>MbUnit</a:t>
            </a:r>
            <a:r>
              <a:rPr lang="en-US" dirty="0" smtClean="0"/>
              <a:t>, </a:t>
            </a:r>
            <a:r>
              <a:rPr lang="en-US" dirty="0" err="1" smtClean="0"/>
              <a:t>BDDfy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Gallio</a:t>
            </a:r>
            <a:r>
              <a:rPr lang="en-US" b="1" dirty="0"/>
              <a:t> Icarus</a:t>
            </a:r>
            <a:r>
              <a:rPr lang="ru-RU" dirty="0"/>
              <a:t> – богатая графическая оболочка, позволяющая запускать тесты и получать красивые отчеты </a:t>
            </a:r>
          </a:p>
          <a:p>
            <a:r>
              <a:rPr lang="en-US" b="1" dirty="0" err="1"/>
              <a:t>MbUnit</a:t>
            </a:r>
            <a:r>
              <a:rPr lang="ru-RU" dirty="0"/>
              <a:t> – тест-</a:t>
            </a:r>
            <a:r>
              <a:rPr lang="ru-RU" dirty="0" err="1"/>
              <a:t>фреймворк</a:t>
            </a:r>
            <a:r>
              <a:rPr lang="ru-RU" dirty="0"/>
              <a:t>, позволяющий создавать модульные и интеграционные тесты. «Родной» для  </a:t>
            </a:r>
            <a:r>
              <a:rPr lang="en-US" dirty="0" err="1"/>
              <a:t>Gallio</a:t>
            </a:r>
            <a:r>
              <a:rPr lang="en-US" dirty="0"/>
              <a:t> Icarus</a:t>
            </a:r>
            <a:r>
              <a:rPr lang="ru-RU" dirty="0"/>
              <a:t>. Позволяет задействовать все функции отчетности. </a:t>
            </a:r>
          </a:p>
          <a:p>
            <a:r>
              <a:rPr lang="en-US" b="1" dirty="0" err="1"/>
              <a:t>BDDfy</a:t>
            </a:r>
            <a:r>
              <a:rPr lang="ru-RU" dirty="0"/>
              <a:t> – </a:t>
            </a:r>
            <a:r>
              <a:rPr lang="ru-RU" dirty="0" err="1"/>
              <a:t>фреймворк</a:t>
            </a:r>
            <a:r>
              <a:rPr lang="ru-RU" dirty="0"/>
              <a:t>, позволяющий писать тесты в </a:t>
            </a:r>
            <a:r>
              <a:rPr lang="en-US" dirty="0"/>
              <a:t>BDD</a:t>
            </a:r>
            <a:r>
              <a:rPr lang="ru-RU" dirty="0"/>
              <a:t>-стиле. Т.е., пользовательские истории, </a:t>
            </a:r>
            <a:r>
              <a:rPr lang="en-US" dirty="0"/>
              <a:t>Given</a:t>
            </a:r>
            <a:r>
              <a:rPr lang="ru-RU" dirty="0"/>
              <a:t>/</a:t>
            </a:r>
            <a:r>
              <a:rPr lang="en-US" dirty="0"/>
              <a:t>When</a:t>
            </a:r>
            <a:r>
              <a:rPr lang="ru-RU" dirty="0"/>
              <a:t>/</a:t>
            </a:r>
            <a:r>
              <a:rPr lang="en-US" dirty="0"/>
              <a:t>Then</a:t>
            </a:r>
            <a:r>
              <a:rPr lang="ru-RU" dirty="0"/>
              <a:t>, сценарии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4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получилось? Вот это?!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Times New Roman"/>
              </a:rPr>
              <a:t>driver.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Navigate</a:t>
            </a:r>
            <a:r>
              <a:rPr lang="en-US" dirty="0">
                <a:ea typeface="Calibri"/>
                <a:cs typeface="Times New Roman"/>
              </a:rPr>
              <a:t>().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GoToUrl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 err="1">
                <a:ea typeface="Calibri"/>
                <a:cs typeface="Times New Roman"/>
              </a:rPr>
              <a:t>baseURL</a:t>
            </a:r>
            <a:r>
              <a:rPr lang="en-US" dirty="0">
                <a:ea typeface="Calibri"/>
                <a:cs typeface="Times New Roman"/>
              </a:rPr>
              <a:t> + 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"/register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/"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LinkText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err="1">
                <a:solidFill>
                  <a:srgbClr val="0000FF"/>
                </a:solidFill>
                <a:ea typeface="Calibri"/>
                <a:cs typeface="Times New Roman"/>
              </a:rPr>
              <a:t>Зарегистрируйсяпрямо</a:t>
            </a:r>
            <a:r>
              <a:rPr lang="ru-RU" dirty="0">
                <a:solidFill>
                  <a:srgbClr val="0000FF"/>
                </a:solidFill>
                <a:ea typeface="Calibri"/>
                <a:cs typeface="Times New Roman"/>
              </a:rPr>
              <a:t> сейчас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!"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"your-email"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Clear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"your-email"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SendKeys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smtClean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"text-765"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Clear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"text-765"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SendKeys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smtClean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"your-name"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Clear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Name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"your-name"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SendKeys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ru-RU" dirty="0" smtClean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ea typeface="Calibri"/>
                <a:cs typeface="Times New Roman"/>
              </a:rPr>
              <a:t>driver.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By.</a:t>
            </a:r>
            <a:r>
              <a:rPr lang="en-US" b="1" dirty="0" err="1" smtClean="0">
                <a:solidFill>
                  <a:srgbClr val="191970"/>
                </a:solidFill>
                <a:ea typeface="Calibri"/>
                <a:cs typeface="Times New Roman"/>
              </a:rPr>
              <a:t>CssSelector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"input.wpcf7-submit.submitf"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 smtClean="0">
                <a:ea typeface="Calibri"/>
                <a:cs typeface="Times New Roman"/>
              </a:rPr>
              <a:t>();</a:t>
            </a:r>
            <a:endParaRPr lang="ru-RU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ERROR: Caught exception [ERROR: Unsupported command [</a:t>
            </a:r>
            <a:r>
              <a:rPr lang="en-US" dirty="0" err="1">
                <a:solidFill>
                  <a:srgbClr val="008000"/>
                </a:solidFill>
                <a:ea typeface="Calibri"/>
                <a:cs typeface="Times New Roman"/>
              </a:rPr>
              <a:t>selectWindow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]]</a:t>
            </a:r>
            <a:r>
              <a:rPr lang="en-US" dirty="0">
                <a:ea typeface="Calibri"/>
                <a:cs typeface="Times New Roman"/>
              </a:rPr>
              <a:t/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 err="1">
                <a:ea typeface="Calibri"/>
                <a:cs typeface="Times New Roman"/>
              </a:rPr>
              <a:t>driver.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 err="1">
                <a:ea typeface="Calibri"/>
                <a:cs typeface="Times New Roman"/>
              </a:rPr>
              <a:t>By.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Id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 err="1">
                <a:solidFill>
                  <a:srgbClr val="0000FF"/>
                </a:solidFill>
                <a:ea typeface="Calibri"/>
                <a:cs typeface="Times New Roman"/>
              </a:rPr>
              <a:t>fbInspectButton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>
                <a:ea typeface="Calibri"/>
                <a:cs typeface="Times New Roman"/>
              </a:rPr>
              <a:t>();</a:t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// ERROR: Caught exception [ERROR: Unsupported command [</a:t>
            </a:r>
            <a:r>
              <a:rPr lang="en-US" dirty="0" err="1">
                <a:solidFill>
                  <a:srgbClr val="008000"/>
                </a:solidFill>
                <a:ea typeface="Calibri"/>
                <a:cs typeface="Times New Roman"/>
              </a:rPr>
              <a:t>selectWindow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]]</a:t>
            </a:r>
            <a:r>
              <a:rPr lang="en-US" dirty="0">
                <a:ea typeface="Calibri"/>
                <a:cs typeface="Times New Roman"/>
              </a:rPr>
              <a:t/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 err="1">
                <a:ea typeface="Calibri"/>
                <a:cs typeface="Times New Roman"/>
              </a:rPr>
              <a:t>driver.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FindElement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 err="1">
                <a:ea typeface="Calibri"/>
                <a:cs typeface="Times New Roman"/>
              </a:rPr>
              <a:t>By.</a:t>
            </a:r>
            <a:r>
              <a:rPr lang="en-US" b="1" dirty="0" err="1">
                <a:solidFill>
                  <a:srgbClr val="191970"/>
                </a:solidFill>
                <a:ea typeface="Calibri"/>
                <a:cs typeface="Times New Roman"/>
              </a:rPr>
              <a:t>XPath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/>
                <a:cs typeface="Times New Roman"/>
              </a:rPr>
              <a:t>"//div[@id='wpcf7-f1-p16-o1']/form/div[3]"</a:t>
            </a:r>
            <a:r>
              <a:rPr lang="en-US" dirty="0">
                <a:ea typeface="Calibri"/>
                <a:cs typeface="Times New Roman"/>
              </a:rPr>
              <a:t>)).</a:t>
            </a:r>
            <a:r>
              <a:rPr lang="en-US" b="1" dirty="0">
                <a:solidFill>
                  <a:srgbClr val="191970"/>
                </a:solidFill>
                <a:ea typeface="Calibri"/>
                <a:cs typeface="Times New Roman"/>
              </a:rPr>
              <a:t>Click</a:t>
            </a:r>
            <a:r>
              <a:rPr lang="en-US" dirty="0">
                <a:ea typeface="Calibri"/>
                <a:cs typeface="Times New Roman"/>
              </a:rPr>
              <a:t>();</a:t>
            </a:r>
            <a:br>
              <a:rPr lang="en-US" dirty="0">
                <a:ea typeface="Calibri"/>
                <a:cs typeface="Times New Roman"/>
              </a:rPr>
            </a:b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// ERROR: Caught exception [ERROR: Unsupported command [</a:t>
            </a:r>
            <a:r>
              <a:rPr lang="en-US" dirty="0" err="1">
                <a:solidFill>
                  <a:srgbClr val="008000"/>
                </a:solidFill>
                <a:ea typeface="Calibri"/>
                <a:cs typeface="Times New Roman"/>
              </a:rPr>
              <a:t>isTextPresent</a:t>
            </a:r>
            <a:r>
              <a:rPr lang="en-US" dirty="0">
                <a:solidFill>
                  <a:srgbClr val="008000"/>
                </a:solidFill>
                <a:ea typeface="Calibri"/>
                <a:cs typeface="Times New Roman"/>
              </a:rPr>
              <a:t>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4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etq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fetq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570</Words>
  <Application>Microsoft Office PowerPoint</Application>
  <PresentationFormat>Экран (4:3)</PresentationFormat>
  <Paragraphs>151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Тема Office</vt:lpstr>
      <vt:lpstr>confetqa</vt:lpstr>
      <vt:lpstr>1_confetqa</vt:lpstr>
      <vt:lpstr> Читабельные отчеты для автоматизации на C# и Selenium Webdriver</vt:lpstr>
      <vt:lpstr>О себе</vt:lpstr>
      <vt:lpstr>О чем доклад?</vt:lpstr>
      <vt:lpstr>Selenium IDE – это хорошо!</vt:lpstr>
      <vt:lpstr>Но, в динамически развивающихся проектах…</vt:lpstr>
      <vt:lpstr>А давайте экспортируем тесты в  C#/ WebDriver!</vt:lpstr>
      <vt:lpstr>Прощай, уютный Selenium IDE :(</vt:lpstr>
      <vt:lpstr>Привет, Gallio Icarus, MbUnit, BDDfy!</vt:lpstr>
      <vt:lpstr>А что получилось? Вот это?!</vt:lpstr>
      <vt:lpstr>А что будет если просто скопировать…</vt:lpstr>
      <vt:lpstr>… Скопировать… и…</vt:lpstr>
      <vt:lpstr>Запустить в Gallio Icarus!</vt:lpstr>
      <vt:lpstr>1. Удобный лог в формате HTML сразу после тестового прогона</vt:lpstr>
      <vt:lpstr>1. Удобный лог в формате HTML сразу после тестового прогона</vt:lpstr>
      <vt:lpstr>2. Тестовые наборы</vt:lpstr>
      <vt:lpstr>3. Проект и отчеты</vt:lpstr>
      <vt:lpstr>Еще плюшки: можно записать видео</vt:lpstr>
      <vt:lpstr>И открыть его из отчета</vt:lpstr>
      <vt:lpstr>Gallio Icarus</vt:lpstr>
      <vt:lpstr>Gallio Icarus</vt:lpstr>
      <vt:lpstr>Связь между кодом и процессом разработки</vt:lpstr>
      <vt:lpstr>Карточки, Аджайлы, пользовательские истории  и BDD</vt:lpstr>
      <vt:lpstr>Карточки, Аджайлы, пользовательские истории  и BDD</vt:lpstr>
      <vt:lpstr>А связь то между тем и этим где?</vt:lpstr>
      <vt:lpstr>А связи нет. Но, будет!</vt:lpstr>
      <vt:lpstr>До…</vt:lpstr>
      <vt:lpstr>После (Часть 1)</vt:lpstr>
      <vt:lpstr>После (Часть 2)</vt:lpstr>
      <vt:lpstr>Зачем?</vt:lpstr>
      <vt:lpstr>У BDDfy есть отдельный лог (bddfy.html)</vt:lpstr>
      <vt:lpstr>BDDfy: отчет из стандартного примера</vt:lpstr>
      <vt:lpstr>Но, все это – красивая обвертка</vt:lpstr>
      <vt:lpstr>Форма + Содержание</vt:lpstr>
      <vt:lpstr>Давайте вынесем переиспользуемый код</vt:lpstr>
      <vt:lpstr>Код стал веселее :)</vt:lpstr>
      <vt:lpstr>Венгерская нотация</vt:lpstr>
      <vt:lpstr>Хочешь текстовое поле?  – Пиши “txt…” </vt:lpstr>
      <vt:lpstr>Выводы</vt:lpstr>
      <vt:lpstr>Спасибо за внимание! Я готов ответить на Ваши вопросы.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dzhariy</dc:creator>
  <cp:lastModifiedBy>dzhariy</cp:lastModifiedBy>
  <cp:revision>145</cp:revision>
  <dcterms:created xsi:type="dcterms:W3CDTF">2012-01-06T23:58:42Z</dcterms:created>
  <dcterms:modified xsi:type="dcterms:W3CDTF">2012-10-16T23:47:28Z</dcterms:modified>
</cp:coreProperties>
</file>