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0"/>
  </p:notesMasterIdLst>
  <p:sldIdLst>
    <p:sldId id="256" r:id="rId2"/>
    <p:sldId id="257" r:id="rId3"/>
    <p:sldId id="278" r:id="rId4"/>
    <p:sldId id="279" r:id="rId5"/>
    <p:sldId id="280" r:id="rId6"/>
    <p:sldId id="263" r:id="rId7"/>
    <p:sldId id="283" r:id="rId8"/>
    <p:sldId id="290" r:id="rId9"/>
    <p:sldId id="291" r:id="rId10"/>
    <p:sldId id="282" r:id="rId11"/>
    <p:sldId id="292" r:id="rId12"/>
    <p:sldId id="293" r:id="rId13"/>
    <p:sldId id="294" r:id="rId14"/>
    <p:sldId id="284" r:id="rId15"/>
    <p:sldId id="289" r:id="rId16"/>
    <p:sldId id="286" r:id="rId17"/>
    <p:sldId id="275" r:id="rId18"/>
    <p:sldId id="29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77517" autoAdjust="0"/>
  </p:normalViewPr>
  <p:slideViewPr>
    <p:cSldViewPr snapToGrid="0">
      <p:cViewPr varScale="1">
        <p:scale>
          <a:sx n="58" d="100"/>
          <a:sy n="58" d="100"/>
        </p:scale>
        <p:origin x="118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53FA9-2C35-4853-8351-169FC8F5E704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35959-BFE7-4C5E-A948-F7203F854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6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75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80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39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82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5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9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506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88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5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098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5959-BFE7-4C5E-A948-F7203F85447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1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7167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4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46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8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2417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2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6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8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4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5EFFFC-CF68-4EE0-9C85-04F39D7B060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E0DB42-8EEA-4F9B-9FED-E16405EDF4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14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8979" y="1344290"/>
            <a:ext cx="10716394" cy="715592"/>
          </a:xfrm>
        </p:spPr>
        <p:txBody>
          <a:bodyPr>
            <a:normAutofit/>
          </a:bodyPr>
          <a:lstStyle/>
          <a:p>
            <a:pPr algn="ctr"/>
            <a:r>
              <a:rPr lang="ru-RU" sz="4000" b="1" cap="none" dirty="0" smtClean="0"/>
              <a:t>Курсовой проект</a:t>
            </a:r>
            <a:endParaRPr lang="ru-RU" sz="4000" b="1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18657" y="2499014"/>
            <a:ext cx="8937048" cy="2209464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C00000"/>
                </a:solidFill>
              </a:rPr>
              <a:t>Разработка приложения «Learning_English»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6329" y="265386"/>
            <a:ext cx="1205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Constantia" pitchFamily="18" charset="0"/>
              </a:rPr>
              <a:t>Учреждение образования «Минский государственный колледж электроники»</a:t>
            </a:r>
            <a:endParaRPr lang="ru-RU" sz="2400" b="1" dirty="0">
              <a:latin typeface="Constantia" pitchFamily="18" charset="0"/>
            </a:endParaRPr>
          </a:p>
        </p:txBody>
      </p:sp>
      <p:sp>
        <p:nvSpPr>
          <p:cNvPr id="5" name="Подзаголовок 2"/>
          <p:cNvSpPr>
            <a:spLocks/>
          </p:cNvSpPr>
          <p:nvPr/>
        </p:nvSpPr>
        <p:spPr bwMode="auto">
          <a:xfrm>
            <a:off x="4424091" y="4536276"/>
            <a:ext cx="3889612" cy="12177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ru-RU" sz="2000" dirty="0" smtClean="0">
                <a:latin typeface="Constantia" pitchFamily="18" charset="0"/>
                <a:cs typeface="Times New Roman" pitchFamily="18" charset="0"/>
              </a:rPr>
              <a:t>Разработал</a:t>
            </a:r>
            <a:r>
              <a:rPr lang="en-US" sz="2000" dirty="0">
                <a:latin typeface="Constantia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Constantia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Constantia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ru-RU" sz="2000" dirty="0" smtClean="0">
                <a:latin typeface="Constantia" pitchFamily="18" charset="0"/>
                <a:cs typeface="Times New Roman" pitchFamily="18" charset="0"/>
              </a:rPr>
              <a:t>Руководитель: </a:t>
            </a:r>
          </a:p>
        </p:txBody>
      </p:sp>
      <p:sp>
        <p:nvSpPr>
          <p:cNvPr id="6" name="Подзаголовок 2"/>
          <p:cNvSpPr>
            <a:spLocks/>
          </p:cNvSpPr>
          <p:nvPr/>
        </p:nvSpPr>
        <p:spPr bwMode="auto">
          <a:xfrm>
            <a:off x="6368897" y="4505966"/>
            <a:ext cx="4636559" cy="12814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ru-RU" sz="2000" dirty="0" smtClean="0">
                <a:latin typeface="Constantia" pitchFamily="18" charset="0"/>
                <a:cs typeface="Times New Roman" pitchFamily="18" charset="0"/>
              </a:rPr>
              <a:t>Никитина Антонина Владимировна</a:t>
            </a:r>
            <a:endParaRPr lang="ru-RU" sz="2000" dirty="0">
              <a:latin typeface="Constantia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ru-RU" sz="2000" dirty="0" smtClean="0">
                <a:latin typeface="Constantia" pitchFamily="18" charset="0"/>
                <a:cs typeface="Times New Roman" pitchFamily="18" charset="0"/>
              </a:rPr>
              <a:t>Леус Жанна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8073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16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C00000"/>
                </a:solidFill>
              </a:rPr>
              <a:t>Главное окно </a:t>
            </a:r>
            <a:r>
              <a:rPr lang="ru-RU" sz="4400" dirty="0" smtClean="0">
                <a:solidFill>
                  <a:srgbClr val="C00000"/>
                </a:solidFill>
              </a:rPr>
              <a:t>программы</a:t>
            </a:r>
            <a:br>
              <a:rPr lang="ru-RU" sz="4400" dirty="0" smtClean="0">
                <a:solidFill>
                  <a:srgbClr val="C00000"/>
                </a:solidFill>
              </a:rPr>
            </a:br>
            <a:r>
              <a:rPr lang="ru-RU" sz="4400" dirty="0" smtClean="0">
                <a:solidFill>
                  <a:srgbClr val="C00000"/>
                </a:solidFill>
              </a:rPr>
              <a:t>Личный кабинет пользователя</a:t>
            </a:r>
            <a:endParaRPr lang="ru-RU" sz="4400" dirty="0">
              <a:solidFill>
                <a:srgbClr val="C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9" y="1371600"/>
            <a:ext cx="93821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0342" y="0"/>
            <a:ext cx="10673443" cy="14859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Окно прохождения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изучения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71" y="1036864"/>
            <a:ext cx="8137071" cy="51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0342" y="0"/>
            <a:ext cx="10673443" cy="14859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Окно контроля знаний по изученной теме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97" y="898752"/>
            <a:ext cx="7871732" cy="50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0342" y="0"/>
            <a:ext cx="10673443" cy="14859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Окно контроля знаний по изученной теме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4" y="882423"/>
            <a:ext cx="8247290" cy="53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6132" y="655588"/>
            <a:ext cx="10364451" cy="57921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Диаграмма вариантов использования</a:t>
            </a:r>
          </a:p>
        </p:txBody>
      </p:sp>
      <p:pic>
        <p:nvPicPr>
          <p:cNvPr id="3" name="Рисунок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744"/>
          <a:stretch/>
        </p:blipFill>
        <p:spPr bwMode="auto">
          <a:xfrm>
            <a:off x="926132" y="1234806"/>
            <a:ext cx="11124354" cy="54109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942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Диаграмма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C00000"/>
                </a:solidFill>
              </a:rPr>
              <a:t>классов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4255" t="10360" r="26353" b="27215"/>
          <a:stretch/>
        </p:blipFill>
        <p:spPr bwMode="auto">
          <a:xfrm>
            <a:off x="3384550" y="1428750"/>
            <a:ext cx="5575300" cy="4966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63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2213" y="88621"/>
            <a:ext cx="10595212" cy="72073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Немного о разработке – пример кода ПП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15784" y="809360"/>
            <a:ext cx="10622507" cy="529533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 private void Button1_Click(object sender, </a:t>
            </a:r>
            <a:r>
              <a:rPr lang="en-US" sz="1600" b="1" dirty="0" err="1"/>
              <a:t>EventArgs</a:t>
            </a:r>
            <a:r>
              <a:rPr lang="en-US" sz="1600" b="1" dirty="0"/>
              <a:t> 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            if ((textBox1.Text != "") &amp;&amp; (textBox2.Text != "") &amp;&amp; (textBox3.Text != "") &amp;&amp; (comboBox1.SelectedText.Length == 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            </a:t>
            </a:r>
            <a:r>
              <a:rPr lang="ru-RU" sz="1600" b="1" dirty="0" smtClean="0"/>
              <a:t>{</a:t>
            </a:r>
            <a:r>
              <a:rPr lang="en-US" sz="1600" b="1" dirty="0" smtClean="0"/>
              <a:t>string </a:t>
            </a:r>
            <a:r>
              <a:rPr lang="en-US" sz="1600" b="1" dirty="0" err="1"/>
              <a:t>myConnectionString</a:t>
            </a:r>
            <a:r>
              <a:rPr lang="en-US" sz="1600" b="1" dirty="0"/>
              <a:t> = @"Data Source = (</a:t>
            </a:r>
            <a:r>
              <a:rPr lang="en-US" sz="1600" b="1" dirty="0" err="1"/>
              <a:t>LocalDB</a:t>
            </a:r>
            <a:r>
              <a:rPr lang="en-US" sz="1600" b="1" dirty="0"/>
              <a:t>)\</a:t>
            </a:r>
            <a:r>
              <a:rPr lang="en-US" sz="1600" b="1" dirty="0" err="1"/>
              <a:t>MSSQLLocalDB</a:t>
            </a:r>
            <a:r>
              <a:rPr lang="en-US" sz="1600" b="1" dirty="0"/>
              <a:t>; </a:t>
            </a:r>
            <a:r>
              <a:rPr lang="en-US" sz="1600" b="1" dirty="0" err="1"/>
              <a:t>AttachDbFilename</a:t>
            </a:r>
            <a:r>
              <a:rPr lang="en-US" sz="1600" b="1" dirty="0"/>
              <a:t> = '" + </a:t>
            </a:r>
            <a:r>
              <a:rPr lang="en-US" sz="1600" b="1" dirty="0" err="1"/>
              <a:t>Application.StartupPath</a:t>
            </a:r>
            <a:r>
              <a:rPr lang="en-US" sz="1600" b="1" dirty="0"/>
              <a:t> + @"\</a:t>
            </a:r>
            <a:r>
              <a:rPr lang="en-US" sz="1600" b="1" dirty="0" err="1"/>
              <a:t>Eng_Data.mdf</a:t>
            </a:r>
            <a:r>
              <a:rPr lang="en-US" sz="1600" b="1" dirty="0"/>
              <a:t>" + "'; Integrated Security = True";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                string </a:t>
            </a:r>
            <a:r>
              <a:rPr lang="en-US" sz="1600" b="1" dirty="0" err="1"/>
              <a:t>mySelectQuery</a:t>
            </a:r>
            <a:r>
              <a:rPr lang="en-US" sz="1600" b="1" dirty="0"/>
              <a:t> = "SELECT </a:t>
            </a:r>
            <a:r>
              <a:rPr lang="en-US" sz="1600" b="1" dirty="0" err="1"/>
              <a:t>Логин</a:t>
            </a:r>
            <a:r>
              <a:rPr lang="en-US" sz="1600" b="1" dirty="0"/>
              <a:t> FROM [Users]   WHERE </a:t>
            </a:r>
            <a:r>
              <a:rPr lang="en-US" sz="1600" b="1" dirty="0" err="1"/>
              <a:t>Логин</a:t>
            </a:r>
            <a:r>
              <a:rPr lang="en-US" sz="1600" b="1" dirty="0"/>
              <a:t>='" + textBox2.Text + "'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                </a:t>
            </a:r>
            <a:r>
              <a:rPr lang="en-US" sz="1600" b="1" dirty="0" err="1"/>
              <a:t>SqlConnection</a:t>
            </a:r>
            <a:r>
              <a:rPr lang="en-US" sz="1600" b="1" dirty="0"/>
              <a:t> </a:t>
            </a:r>
            <a:r>
              <a:rPr lang="en-US" sz="1600" b="1" dirty="0" err="1"/>
              <a:t>myConnection</a:t>
            </a:r>
            <a:r>
              <a:rPr lang="en-US" sz="1600" b="1" dirty="0"/>
              <a:t> = new </a:t>
            </a:r>
            <a:r>
              <a:rPr lang="en-US" sz="1600" b="1" dirty="0" err="1"/>
              <a:t>SqlConnection</a:t>
            </a:r>
            <a:r>
              <a:rPr lang="en-US" sz="1600" b="1" dirty="0"/>
              <a:t>(</a:t>
            </a:r>
            <a:r>
              <a:rPr lang="en-US" sz="1600" b="1" dirty="0" err="1"/>
              <a:t>myConnectionString</a:t>
            </a:r>
            <a:r>
              <a:rPr lang="en-US" sz="1600" b="1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                </a:t>
            </a:r>
            <a:r>
              <a:rPr lang="en-US" sz="1600" b="1" dirty="0" err="1"/>
              <a:t>SqlCommand</a:t>
            </a:r>
            <a:r>
              <a:rPr lang="en-US" sz="1600" b="1" dirty="0"/>
              <a:t> </a:t>
            </a:r>
            <a:r>
              <a:rPr lang="en-US" sz="1600" b="1" dirty="0" err="1"/>
              <a:t>myCommand</a:t>
            </a:r>
            <a:r>
              <a:rPr lang="en-US" sz="1600" b="1" dirty="0"/>
              <a:t> = new </a:t>
            </a:r>
            <a:r>
              <a:rPr lang="en-US" sz="1600" b="1" dirty="0" err="1"/>
              <a:t>SqlCommand</a:t>
            </a:r>
            <a:r>
              <a:rPr lang="en-US" sz="1600" b="1" dirty="0"/>
              <a:t>(</a:t>
            </a:r>
            <a:r>
              <a:rPr lang="en-US" sz="1600" b="1" dirty="0" err="1"/>
              <a:t>mySelectQuery</a:t>
            </a:r>
            <a:r>
              <a:rPr lang="en-US" sz="1600" b="1" dirty="0"/>
              <a:t>, </a:t>
            </a:r>
            <a:r>
              <a:rPr lang="en-US" sz="1600" b="1" dirty="0" err="1"/>
              <a:t>myConnection</a:t>
            </a:r>
            <a:r>
              <a:rPr lang="en-US" sz="1600" b="1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                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                </a:t>
            </a:r>
            <a:r>
              <a:rPr lang="ru-RU" sz="1600" b="1" dirty="0" smtClean="0"/>
              <a:t>{</a:t>
            </a:r>
            <a:r>
              <a:rPr lang="en-US" sz="1600" b="1" dirty="0" err="1" smtClean="0"/>
              <a:t>myConnection.Open</a:t>
            </a:r>
            <a:r>
              <a:rPr lang="en-US" sz="1600" b="1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                    </a:t>
            </a:r>
            <a:r>
              <a:rPr lang="en-US" sz="1600" b="1" dirty="0" err="1"/>
              <a:t>SqlDataReader</a:t>
            </a:r>
            <a:r>
              <a:rPr lang="en-US" sz="1600" b="1" dirty="0"/>
              <a:t> </a:t>
            </a:r>
            <a:r>
              <a:rPr lang="en-US" sz="1600" b="1" dirty="0" err="1"/>
              <a:t>myReader</a:t>
            </a:r>
            <a:r>
              <a:rPr lang="en-US" sz="1600" b="1" dirty="0"/>
              <a:t> = </a:t>
            </a:r>
            <a:r>
              <a:rPr lang="en-US" sz="1600" b="1" dirty="0" err="1"/>
              <a:t>myCommand.ExecuteReader</a:t>
            </a:r>
            <a:r>
              <a:rPr lang="en-US" sz="1600" b="1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                    string log = textBox2.Text; string </a:t>
            </a:r>
            <a:r>
              <a:rPr lang="en-US" sz="1600" b="1" dirty="0" err="1"/>
              <a:t>fio</a:t>
            </a:r>
            <a:r>
              <a:rPr lang="en-US" sz="1600" b="1" dirty="0"/>
              <a:t> = textBox1.Text; string par = textBox3.Text;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                    if (</a:t>
            </a:r>
            <a:r>
              <a:rPr lang="en-US" sz="1600" b="1" dirty="0" err="1"/>
              <a:t>myReader.HasRows</a:t>
            </a:r>
            <a:r>
              <a:rPr lang="en-US" sz="1600" b="1" dirty="0"/>
              <a:t> == false) { </a:t>
            </a:r>
            <a:r>
              <a:rPr lang="en-US" sz="1600" b="1" dirty="0" err="1"/>
              <a:t>this.Close</a:t>
            </a:r>
            <a:r>
              <a:rPr lang="en-US" sz="1600" b="1" dirty="0"/>
              <a:t>(); Form4 fr4 = new Form4(log, </a:t>
            </a:r>
            <a:r>
              <a:rPr lang="en-US" sz="1600" b="1" dirty="0" err="1"/>
              <a:t>fio</a:t>
            </a:r>
            <a:r>
              <a:rPr lang="en-US" sz="1600" b="1" dirty="0"/>
              <a:t>, par, dateTimePicker1.Value, pol, </a:t>
            </a:r>
            <a:r>
              <a:rPr lang="en-US" sz="1600" b="1" dirty="0" err="1"/>
              <a:t>hobbi</a:t>
            </a:r>
            <a:r>
              <a:rPr lang="en-US" sz="1600" b="1" dirty="0"/>
              <a:t>); fr4.Show();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                  </a:t>
            </a:r>
            <a:r>
              <a:rPr lang="ru-RU" sz="1600" b="1" dirty="0" err="1"/>
              <a:t>else</a:t>
            </a:r>
            <a:r>
              <a:rPr lang="ru-RU" sz="1600" b="1" dirty="0"/>
              <a:t> label9.Text = "Логин занят! Попробуйте снова</a:t>
            </a:r>
            <a:r>
              <a:rPr lang="ru-RU" sz="1600" b="1" dirty="0" smtClean="0"/>
              <a:t>!";}</a:t>
            </a:r>
            <a:endParaRPr lang="ru-RU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                </a:t>
            </a:r>
            <a:r>
              <a:rPr lang="en-US" sz="1600" b="1" dirty="0">
                <a:latin typeface="Century" panose="02040604050505020304" pitchFamily="18" charset="0"/>
              </a:rPr>
              <a:t>catch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                </a:t>
            </a:r>
            <a:r>
              <a:rPr lang="ru-RU" sz="1600" b="1" dirty="0" smtClean="0"/>
              <a:t>{</a:t>
            </a:r>
            <a:r>
              <a:rPr lang="en-US" sz="1600" b="1" dirty="0" err="1" smtClean="0"/>
              <a:t>MessageBox.Show</a:t>
            </a:r>
            <a:r>
              <a:rPr lang="en-US" sz="1600" b="1" dirty="0"/>
              <a:t>("</a:t>
            </a:r>
            <a:r>
              <a:rPr lang="ru-RU" sz="1600" b="1" dirty="0"/>
              <a:t>Ошибка! Регистрация не выполнена, Попробуйте снова... введите данные корректно! ", "Сообщение", </a:t>
            </a:r>
            <a:r>
              <a:rPr lang="en-US" sz="1600" b="1" dirty="0" err="1"/>
              <a:t>MessageBoxButtons.OK</a:t>
            </a:r>
            <a:r>
              <a:rPr lang="en-US" sz="1600" b="1" dirty="0"/>
              <a:t>, </a:t>
            </a:r>
            <a:r>
              <a:rPr lang="en-US" sz="1600" b="1" dirty="0" err="1"/>
              <a:t>MessageBoxIcon.Information</a:t>
            </a:r>
            <a:r>
              <a:rPr lang="en-US" sz="1600" b="1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                </a:t>
            </a:r>
            <a:r>
              <a:rPr lang="ru-RU" sz="1600" b="1" dirty="0" smtClean="0"/>
              <a:t>}</a:t>
            </a:r>
            <a:r>
              <a:rPr lang="en-US" sz="1600" b="1" dirty="0" smtClean="0"/>
              <a:t>finally</a:t>
            </a:r>
            <a:r>
              <a:rPr lang="ru-RU" sz="1600" b="1" dirty="0" smtClean="0"/>
              <a:t>  {</a:t>
            </a:r>
            <a:r>
              <a:rPr lang="en-US" sz="1600" b="1" dirty="0" err="1" smtClean="0"/>
              <a:t>myConnection.Close</a:t>
            </a:r>
            <a:r>
              <a:rPr lang="en-US" sz="1600" b="1" dirty="0" smtClean="0"/>
              <a:t>();</a:t>
            </a:r>
            <a:r>
              <a:rPr lang="ru-RU" sz="1600" b="1" dirty="0" smtClean="0"/>
              <a:t>} }</a:t>
            </a:r>
            <a:r>
              <a:rPr lang="en-US" sz="1600" b="1" dirty="0" smtClean="0"/>
              <a:t> else</a:t>
            </a:r>
            <a:r>
              <a:rPr lang="ru-RU" sz="1600" b="1" dirty="0" smtClean="0"/>
              <a:t>      {</a:t>
            </a:r>
            <a:r>
              <a:rPr lang="en-US" sz="1600" b="1" dirty="0" smtClean="0"/>
              <a:t> </a:t>
            </a:r>
            <a:r>
              <a:rPr lang="ru-RU" sz="1600" b="1" dirty="0" smtClean="0"/>
              <a:t>label9.Visible </a:t>
            </a:r>
            <a:r>
              <a:rPr lang="ru-RU" sz="1600" b="1" dirty="0"/>
              <a:t>= </a:t>
            </a:r>
            <a:r>
              <a:rPr lang="ru-RU" sz="1600" b="1" dirty="0" err="1"/>
              <a:t>true</a:t>
            </a:r>
            <a:r>
              <a:rPr lang="ru-RU" sz="1600" b="1" dirty="0"/>
              <a:t>; label9.Text = "Все поля должны быть заполнены\</a:t>
            </a:r>
            <a:r>
              <a:rPr lang="ru-RU" sz="1600" b="1" dirty="0" err="1"/>
              <a:t>nкорректно</a:t>
            </a:r>
            <a:r>
              <a:rPr lang="ru-RU" sz="1600" b="1" dirty="0" smtClean="0"/>
              <a:t>!";}</a:t>
            </a:r>
            <a:endParaRPr lang="ru-RU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/>
              <a:t>         </a:t>
            </a:r>
            <a:r>
              <a:rPr lang="ru-RU" sz="1600" b="1" dirty="0" smtClean="0"/>
              <a:t>}</a:t>
            </a:r>
            <a:endParaRPr lang="ru-RU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806" y="219272"/>
            <a:ext cx="10364451" cy="1068615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C00000"/>
                </a:solidFill>
              </a:rPr>
              <a:t>Заключение</a:t>
            </a:r>
            <a:endParaRPr lang="ru-RU" sz="5400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805" y="1554054"/>
            <a:ext cx="10364451" cy="30995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b="1" u="sng" dirty="0" smtClean="0">
                <a:solidFill>
                  <a:srgbClr val="C00000"/>
                </a:solidFill>
              </a:rPr>
              <a:t>В результате работы над проектом: </a:t>
            </a:r>
          </a:p>
          <a:p>
            <a:pPr marL="494100" indent="-457200" algn="just">
              <a:buFont typeface="Wingdings" panose="05000000000000000000" pitchFamily="2" charset="2"/>
              <a:buChar char="ü"/>
            </a:pPr>
            <a:r>
              <a:rPr lang="ru-RU" sz="3200" dirty="0" smtClean="0"/>
              <a:t>была </a:t>
            </a:r>
            <a:r>
              <a:rPr lang="ru-RU" sz="3200" dirty="0"/>
              <a:t>разработана программа для разработать программу  для обучения грамматике английского языка, посредством подготовленных материалов и контрольных заданий</a:t>
            </a:r>
            <a:r>
              <a:rPr lang="en-US" sz="3200" dirty="0"/>
              <a:t>,</a:t>
            </a:r>
            <a:r>
              <a:rPr lang="ru-RU" sz="3200" dirty="0"/>
              <a:t> соответствующая всем заявленным ранее </a:t>
            </a:r>
            <a:r>
              <a:rPr lang="ru-RU" sz="3200" dirty="0" smtClean="0"/>
              <a:t>требованиям.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57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8979" y="1344290"/>
            <a:ext cx="10716394" cy="715592"/>
          </a:xfrm>
        </p:spPr>
        <p:txBody>
          <a:bodyPr>
            <a:normAutofit/>
          </a:bodyPr>
          <a:lstStyle/>
          <a:p>
            <a:pPr algn="ctr"/>
            <a:r>
              <a:rPr lang="ru-RU" sz="4000" b="1" cap="none" dirty="0" smtClean="0"/>
              <a:t>Курсовой проект</a:t>
            </a:r>
            <a:endParaRPr lang="ru-RU" sz="4000" b="1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18657" y="2499014"/>
            <a:ext cx="8937048" cy="2209464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C00000"/>
                </a:solidFill>
              </a:rPr>
              <a:t>Разработка приложения «Learning_English»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6329" y="265386"/>
            <a:ext cx="1205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Constantia" pitchFamily="18" charset="0"/>
              </a:rPr>
              <a:t>Учреждение образования «Минский государственный колледж электроники»</a:t>
            </a:r>
            <a:endParaRPr lang="ru-RU" sz="2400" b="1" dirty="0">
              <a:latin typeface="Constantia" pitchFamily="18" charset="0"/>
            </a:endParaRPr>
          </a:p>
        </p:txBody>
      </p:sp>
      <p:sp>
        <p:nvSpPr>
          <p:cNvPr id="5" name="Подзаголовок 2"/>
          <p:cNvSpPr>
            <a:spLocks/>
          </p:cNvSpPr>
          <p:nvPr/>
        </p:nvSpPr>
        <p:spPr bwMode="auto">
          <a:xfrm>
            <a:off x="4424091" y="4536276"/>
            <a:ext cx="3889612" cy="12177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ru-RU" sz="2000" dirty="0" smtClean="0">
                <a:latin typeface="Constantia" pitchFamily="18" charset="0"/>
                <a:cs typeface="Times New Roman" pitchFamily="18" charset="0"/>
              </a:rPr>
              <a:t>Разработал</a:t>
            </a:r>
            <a:r>
              <a:rPr lang="en-US" sz="2000" dirty="0">
                <a:latin typeface="Constantia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Constantia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Constantia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ru-RU" sz="2000" dirty="0" smtClean="0">
                <a:latin typeface="Constantia" pitchFamily="18" charset="0"/>
                <a:cs typeface="Times New Roman" pitchFamily="18" charset="0"/>
              </a:rPr>
              <a:t>Руководитель: </a:t>
            </a:r>
          </a:p>
        </p:txBody>
      </p:sp>
      <p:sp>
        <p:nvSpPr>
          <p:cNvPr id="6" name="Подзаголовок 2"/>
          <p:cNvSpPr>
            <a:spLocks/>
          </p:cNvSpPr>
          <p:nvPr/>
        </p:nvSpPr>
        <p:spPr bwMode="auto">
          <a:xfrm>
            <a:off x="6368897" y="4505966"/>
            <a:ext cx="4636559" cy="12814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ru-RU" sz="2000" dirty="0" smtClean="0">
                <a:latin typeface="Constantia" pitchFamily="18" charset="0"/>
                <a:cs typeface="Times New Roman" pitchFamily="18" charset="0"/>
              </a:rPr>
              <a:t>Никитина Антонина Владимировна</a:t>
            </a:r>
            <a:endParaRPr lang="ru-RU" sz="2000" dirty="0">
              <a:latin typeface="Constantia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ru-RU" sz="2000" dirty="0" smtClean="0">
                <a:latin typeface="Constantia" pitchFamily="18" charset="0"/>
                <a:cs typeface="Times New Roman" pitchFamily="18" charset="0"/>
              </a:rPr>
              <a:t>Леус Жанна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29494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035" y="130629"/>
            <a:ext cx="11325594" cy="862553"/>
          </a:xfrm>
        </p:spPr>
        <p:txBody>
          <a:bodyPr>
            <a:normAutofit/>
          </a:bodyPr>
          <a:lstStyle/>
          <a:p>
            <a:pPr algn="ctr"/>
            <a:r>
              <a:rPr lang="ru-RU" sz="4800" cap="none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Информационная база проекта</a:t>
            </a:r>
            <a:endParaRPr lang="ru-RU" sz="4800" cap="none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035" y="1190924"/>
            <a:ext cx="11084011" cy="5471133"/>
          </a:xfrm>
        </p:spPr>
        <p:txBody>
          <a:bodyPr>
            <a:noAutofit/>
          </a:bodyPr>
          <a:lstStyle/>
          <a:p>
            <a:pPr marL="110052" indent="-457200" algn="just">
              <a:buFont typeface="Courier New" panose="02070309020205020404" pitchFamily="49" charset="0"/>
              <a:buChar char="o"/>
            </a:pPr>
            <a:r>
              <a:rPr lang="ru-RU" sz="28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ru-RU" sz="2800" b="1" u="sng" cap="none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</a:t>
            </a:r>
            <a:r>
              <a:rPr lang="en-US" sz="2800" b="1" u="sng" cap="none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28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800" b="0" cap="none" dirty="0" smtClean="0">
                <a:ln w="0"/>
              </a:rPr>
              <a:t>разработ</a:t>
            </a:r>
            <a:r>
              <a:rPr lang="ru-RU" sz="2800" b="0" dirty="0" smtClean="0">
                <a:ln w="0"/>
              </a:rPr>
              <a:t>ать</a:t>
            </a:r>
            <a:r>
              <a:rPr lang="ru-RU" sz="2800" b="0" cap="none" dirty="0" smtClean="0">
                <a:ln w="0"/>
              </a:rPr>
              <a:t> программу</a:t>
            </a:r>
            <a:r>
              <a:rPr lang="ru-RU" sz="2800" cap="none" dirty="0" smtClean="0">
                <a:ln w="0"/>
              </a:rPr>
              <a:t>  </a:t>
            </a:r>
            <a:r>
              <a:rPr lang="ru-RU" sz="2800" b="0" dirty="0" smtClean="0"/>
              <a:t>для обучения </a:t>
            </a:r>
            <a:r>
              <a:rPr lang="ru-RU" sz="2800" dirty="0" smtClean="0"/>
              <a:t>грамматике английского языка, посредством подготовленных материалов и контрольных заданий.</a:t>
            </a:r>
            <a:endParaRPr lang="ru-RU" sz="2800" b="0" dirty="0" smtClean="0"/>
          </a:p>
          <a:p>
            <a:pPr marL="110052" indent="-457200" algn="just">
              <a:buFont typeface="Courier New" panose="02070309020205020404" pitchFamily="49" charset="0"/>
              <a:buChar char="o"/>
            </a:pPr>
            <a:r>
              <a:rPr lang="ru-RU" sz="2800" dirty="0" smtClean="0"/>
              <a:t>	</a:t>
            </a:r>
            <a:r>
              <a:rPr lang="ru-RU" sz="2800" b="1" u="sng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Задача: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800" b="0" dirty="0" smtClean="0"/>
              <a:t>разработка программы, позволяющей </a:t>
            </a:r>
            <a:r>
              <a:rPr lang="ru-RU" sz="2800" b="0" dirty="0"/>
              <a:t>автоматизировать </a:t>
            </a:r>
            <a:r>
              <a:rPr lang="ru-RU" sz="2800" b="0" dirty="0" smtClean="0"/>
              <a:t>обучение </a:t>
            </a:r>
            <a:r>
              <a:rPr lang="ru-RU" sz="2800" dirty="0" smtClean="0"/>
              <a:t>и контроль знаний при изучении грамматики английского языка</a:t>
            </a:r>
            <a:r>
              <a:rPr lang="ru-RU" sz="2800" b="0" dirty="0" smtClean="0"/>
              <a:t>.</a:t>
            </a:r>
            <a:endParaRPr lang="ru-RU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800" b="0" dirty="0" smtClean="0">
                <a:solidFill>
                  <a:srgbClr val="C00000"/>
                </a:solidFill>
              </a:rPr>
              <a:t>Программа позволяет поэтапно проходить обучение, а также практически применить полученные знания при выполнении тестирования.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800" b="0" dirty="0" smtClean="0">
                <a:solidFill>
                  <a:srgbClr val="8E0000"/>
                </a:solidFill>
              </a:rPr>
              <a:t>В приложении имеется возможность </a:t>
            </a:r>
            <a:r>
              <a:rPr lang="ru-RU" sz="2800" dirty="0" smtClean="0">
                <a:solidFill>
                  <a:srgbClr val="8E0000"/>
                </a:solidFill>
              </a:rPr>
              <a:t>регистрации</a:t>
            </a:r>
            <a:r>
              <a:rPr lang="ru-RU" sz="2800" b="0" dirty="0" smtClean="0">
                <a:solidFill>
                  <a:srgbClr val="8E0000"/>
                </a:solidFill>
              </a:rPr>
              <a:t> пользователей, прохождения обучения, уровневая система для пользователей. Также имеется учетная запись администратора.</a:t>
            </a:r>
          </a:p>
          <a:p>
            <a:pPr marL="36900" indent="0" algn="just">
              <a:buNone/>
            </a:pPr>
            <a:endParaRPr lang="ru-RU" sz="32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0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8078" y="1533394"/>
            <a:ext cx="10972800" cy="4932719"/>
          </a:xfrm>
        </p:spPr>
        <p:txBody>
          <a:bodyPr>
            <a:normAutofit lnSpcReduction="10000"/>
          </a:bodyPr>
          <a:lstStyle/>
          <a:p>
            <a:pPr marL="137160" indent="0" algn="just">
              <a:buNone/>
            </a:pPr>
            <a:r>
              <a:rPr lang="ru-RU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Актуальность </a:t>
            </a:r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проекта в том, что он позволяет уменьшить время </a:t>
            </a:r>
            <a:r>
              <a:rPr lang="ru-RU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обучения грамматике английского языка, путем систематизации информации, ее представления</a:t>
            </a:r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закрепления, используя сформулированные тесты оценки знаний, кроме этого пользователь в процессе обучения получает бонусные баллы, которые влияют на его уровень в программе и отражают его успех.</a:t>
            </a:r>
          </a:p>
          <a:p>
            <a:pPr marL="137160" indent="0" algn="just">
              <a:buNone/>
            </a:pPr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Также программный продукт имеет интуитивно </a:t>
            </a:r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понятный интерфейс, который позволяет пользователю быстро освоится при работе с программой</a:t>
            </a:r>
            <a:r>
              <a:rPr lang="ru-RU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" indent="0" algn="just">
              <a:buNone/>
            </a:pPr>
            <a:r>
              <a:rPr lang="ru-RU" sz="2800" dirty="0">
                <a:solidFill>
                  <a:schemeClr val="tx1"/>
                </a:solidFill>
              </a:rPr>
              <a:t>	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137160" indent="0" algn="just">
              <a:buNone/>
            </a:pPr>
            <a:endParaRPr lang="ru-RU" sz="2200" dirty="0" smtClean="0">
              <a:solidFill>
                <a:schemeClr val="tx1"/>
              </a:solidFill>
            </a:endParaRPr>
          </a:p>
          <a:p>
            <a:pPr marL="137160" indent="0" algn="just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19200" y="431909"/>
            <a:ext cx="10972800" cy="924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4800" cap="none" spc="-60" baseline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Актуальность ПП:</a:t>
            </a:r>
          </a:p>
        </p:txBody>
      </p:sp>
    </p:spTree>
    <p:extLst>
      <p:ext uri="{BB962C8B-B14F-4D97-AF65-F5344CB8AC3E}">
        <p14:creationId xmlns:p14="http://schemas.microsoft.com/office/powerpoint/2010/main" val="40797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380" y="626698"/>
            <a:ext cx="10972800" cy="5692215"/>
          </a:xfrm>
        </p:spPr>
        <p:txBody>
          <a:bodyPr>
            <a:noAutofit/>
          </a:bodyPr>
          <a:lstStyle/>
          <a:p>
            <a:pPr lvl="1"/>
            <a:r>
              <a:rPr lang="ru-RU" sz="4800" spc="-60" dirty="0">
                <a:ln w="0"/>
                <a:solidFill>
                  <a:srgbClr val="C00000"/>
                </a:solidFill>
              </a:rPr>
              <a:t>Требования, предъявляемые к продуктам подобного вида:</a:t>
            </a:r>
            <a:endParaRPr lang="ru-RU" sz="3600" dirty="0" smtClean="0">
              <a:solidFill>
                <a:srgbClr val="C00000"/>
              </a:solidFill>
            </a:endParaRPr>
          </a:p>
          <a:p>
            <a:endParaRPr lang="ru-RU" sz="3600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ru-RU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низкие требования к параметрам ПК;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ru-RU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удобный и простой интерфейс;</a:t>
            </a:r>
          </a:p>
          <a:p>
            <a:pPr lvl="1" indent="-457200">
              <a:buFont typeface="Wingdings" pitchFamily="2" charset="2"/>
              <a:buChar char="ü"/>
            </a:pPr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высокое качество визуализации;</a:t>
            </a:r>
          </a:p>
          <a:p>
            <a:pPr lvl="1" indent="-457200">
              <a:buFont typeface="Wingdings" pitchFamily="2" charset="2"/>
              <a:buChar char="ü"/>
            </a:pPr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рименение изменений </a:t>
            </a:r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реальном </a:t>
            </a:r>
            <a:r>
              <a:rPr lang="ru-RU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времени</a:t>
            </a:r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ru-RU" sz="3200" dirty="0" smtClean="0"/>
          </a:p>
          <a:p>
            <a:pPr marL="914400" lvl="1" indent="-457200">
              <a:buFont typeface="Wingdings" pitchFamily="2" charset="2"/>
              <a:buChar char="ü"/>
            </a:pPr>
            <a:endParaRPr lang="ru-RU" sz="3200" dirty="0"/>
          </a:p>
          <a:p>
            <a:pPr marL="13716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579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994" y="1921899"/>
            <a:ext cx="10972800" cy="2922896"/>
          </a:xfrm>
        </p:spPr>
        <p:txBody>
          <a:bodyPr>
            <a:normAutofit/>
          </a:bodyPr>
          <a:lstStyle/>
          <a:p>
            <a:pPr marL="709200" indent="-4572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endParaRPr lang="ru-RU" sz="2800" dirty="0"/>
          </a:p>
          <a:p>
            <a:pPr marL="709200" indent="-4572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</a:rPr>
              <a:t>удобный интерфейс;</a:t>
            </a:r>
          </a:p>
          <a:p>
            <a:pPr marL="709200" indent="-4572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</a:rPr>
              <a:t>простой в </a:t>
            </a:r>
            <a:r>
              <a:rPr lang="ru-RU" sz="2800" dirty="0">
                <a:solidFill>
                  <a:srgbClr val="C00000"/>
                </a:solidFill>
              </a:rPr>
              <a:t>использовании </a:t>
            </a:r>
            <a:r>
              <a:rPr lang="ru-RU" sz="2800" dirty="0" smtClean="0">
                <a:solidFill>
                  <a:srgbClr val="C00000"/>
                </a:solidFill>
              </a:rPr>
              <a:t>компилятор;</a:t>
            </a:r>
          </a:p>
          <a:p>
            <a:pPr marL="709200" indent="-4572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C00000"/>
                </a:solidFill>
              </a:rPr>
              <a:t>расширенная функциональность.</a:t>
            </a:r>
          </a:p>
          <a:p>
            <a:pPr marL="709200" indent="-457200" algn="just">
              <a:lnSpc>
                <a:spcPct val="12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15475" y="163773"/>
            <a:ext cx="10959153" cy="1760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4800" cap="none" spc="-60" baseline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Среда разработки</a:t>
            </a:r>
            <a:br>
              <a:rPr lang="ru-RU" dirty="0"/>
            </a:br>
            <a:r>
              <a:rPr lang="ru-RU" dirty="0"/>
              <a:t>Microsoft VisualStudio </a:t>
            </a:r>
            <a:r>
              <a:rPr lang="ru-RU" dirty="0" smtClean="0"/>
              <a:t>2019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61258" y="4524395"/>
            <a:ext cx="10959153" cy="7529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4800" cap="none" spc="-60" baseline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Дополнительное ПО:</a:t>
            </a: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28028" y="5256662"/>
            <a:ext cx="10972800" cy="1241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900" indent="-3429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2800" dirty="0" smtClean="0">
                <a:solidFill>
                  <a:srgbClr val="7030A0"/>
                </a:solidFill>
              </a:rPr>
              <a:t>для разработки программного продукта использовалась </a:t>
            </a:r>
            <a:r>
              <a:rPr lang="en-US" sz="2800" dirty="0" smtClean="0">
                <a:solidFill>
                  <a:srgbClr val="7030A0"/>
                </a:solidFill>
              </a:rPr>
              <a:t>Microsoft SQL Server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Express edition.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endParaRPr lang="ru-RU" dirty="0" smtClean="0">
              <a:solidFill>
                <a:srgbClr val="7030A0"/>
              </a:solidFill>
            </a:endParaRPr>
          </a:p>
          <a:p>
            <a:pPr marL="709200" indent="-457200" algn="just">
              <a:lnSpc>
                <a:spcPct val="120000"/>
              </a:lnSpc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0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52718"/>
            <a:ext cx="12192000" cy="1371600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Окно авторизации программы</a:t>
            </a:r>
            <a:endParaRPr lang="ru-RU" sz="4400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27" y="1148760"/>
            <a:ext cx="8492899" cy="49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2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20061"/>
            <a:ext cx="12192000" cy="778010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Окно </a:t>
            </a:r>
            <a:r>
              <a:rPr lang="ru-RU" dirty="0">
                <a:solidFill>
                  <a:srgbClr val="C00000"/>
                </a:solidFill>
              </a:rPr>
              <a:t>р</a:t>
            </a:r>
            <a:r>
              <a:rPr lang="ru-RU" dirty="0" smtClean="0">
                <a:solidFill>
                  <a:srgbClr val="C00000"/>
                </a:solidFill>
              </a:rPr>
              <a:t>егистрации пользователей</a:t>
            </a:r>
            <a:endParaRPr lang="ru-RU" sz="4400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886" y="898071"/>
            <a:ext cx="4800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8556" y="0"/>
            <a:ext cx="10433957" cy="14859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Окно прохождения входного тестирования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5" y="1110343"/>
            <a:ext cx="77914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0342" y="0"/>
            <a:ext cx="10673443" cy="14859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Окно прохождения входного тестирования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07683"/>
            <a:ext cx="77914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3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919</TotalTime>
  <Words>420</Words>
  <Application>Microsoft Office PowerPoint</Application>
  <PresentationFormat>Широкоэкранный</PresentationFormat>
  <Paragraphs>80</Paragraphs>
  <Slides>18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Calibri</vt:lpstr>
      <vt:lpstr>Century</vt:lpstr>
      <vt:lpstr>Constantia</vt:lpstr>
      <vt:lpstr>Courier New</vt:lpstr>
      <vt:lpstr>Franklin Gothic Book</vt:lpstr>
      <vt:lpstr>Segoe UI</vt:lpstr>
      <vt:lpstr>Times New Roman</vt:lpstr>
      <vt:lpstr>Wingdings</vt:lpstr>
      <vt:lpstr>Crop</vt:lpstr>
      <vt:lpstr>Курсовой проект</vt:lpstr>
      <vt:lpstr>Информационная база проекта</vt:lpstr>
      <vt:lpstr>Презентация PowerPoint</vt:lpstr>
      <vt:lpstr>Презентация PowerPoint</vt:lpstr>
      <vt:lpstr>Презентация PowerPoint</vt:lpstr>
      <vt:lpstr>Окно авторизации программы</vt:lpstr>
      <vt:lpstr>Окно регистрации пользователей</vt:lpstr>
      <vt:lpstr>Окно прохождения входного тестирования</vt:lpstr>
      <vt:lpstr>Окно прохождения входного тестирования</vt:lpstr>
      <vt:lpstr>Главное окно программы Личный кабинет пользователя</vt:lpstr>
      <vt:lpstr>Окно прохождения изучения</vt:lpstr>
      <vt:lpstr>Окно контроля знаний по изученной теме</vt:lpstr>
      <vt:lpstr>Окно контроля знаний по изученной теме</vt:lpstr>
      <vt:lpstr>Диаграмма вариантов использования</vt:lpstr>
      <vt:lpstr>Диаграмма классов</vt:lpstr>
      <vt:lpstr>Немного о разработке – пример кода ПП</vt:lpstr>
      <vt:lpstr>Заключение</vt:lpstr>
      <vt:lpstr>Курсовой проект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Тося Никитина</dc:creator>
  <cp:lastModifiedBy>Тося Никитина</cp:lastModifiedBy>
  <cp:revision>53</cp:revision>
  <dcterms:created xsi:type="dcterms:W3CDTF">2014-01-13T18:57:53Z</dcterms:created>
  <dcterms:modified xsi:type="dcterms:W3CDTF">2019-06-16T19:09:13Z</dcterms:modified>
</cp:coreProperties>
</file>