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2" r:id="rId3"/>
    <p:sldId id="263" r:id="rId4"/>
    <p:sldId id="257" r:id="rId5"/>
    <p:sldId id="259" r:id="rId6"/>
    <p:sldId id="265" r:id="rId7"/>
    <p:sldId id="260" r:id="rId8"/>
    <p:sldId id="261" r:id="rId9"/>
    <p:sldId id="266" r:id="rId10"/>
    <p:sldId id="267" r:id="rId11"/>
    <p:sldId id="270"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6" r:id="rId25"/>
    <p:sldId id="284" r:id="rId26"/>
    <p:sldId id="285" r:id="rId27"/>
    <p:sldId id="287" r:id="rId28"/>
    <p:sldId id="288" r:id="rId29"/>
    <p:sldId id="289" r:id="rId30"/>
    <p:sldId id="290" r:id="rId31"/>
    <p:sldId id="291" r:id="rId32"/>
    <p:sldId id="292" r:id="rId33"/>
    <p:sldId id="293" r:id="rId34"/>
    <p:sldId id="294" r:id="rId35"/>
    <p:sldId id="304" r:id="rId36"/>
    <p:sldId id="306" r:id="rId37"/>
    <p:sldId id="307" r:id="rId38"/>
    <p:sldId id="308" r:id="rId39"/>
    <p:sldId id="295" r:id="rId40"/>
    <p:sldId id="296" r:id="rId41"/>
    <p:sldId id="297" r:id="rId42"/>
    <p:sldId id="298" r:id="rId43"/>
    <p:sldId id="299" r:id="rId44"/>
    <p:sldId id="300" r:id="rId45"/>
    <p:sldId id="301" r:id="rId46"/>
    <p:sldId id="302" r:id="rId47"/>
    <p:sldId id="303" r:id="rId48"/>
    <p:sldId id="27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BDEB"/>
    <a:srgbClr val="FBFBFE"/>
    <a:srgbClr val="F7F9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3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A88DD2-2B08-4F52-A899-53B9B5070DC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49357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A88DD2-2B08-4F52-A899-53B9B5070DC5}"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105553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6A88DD2-2B08-4F52-A899-53B9B5070DC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3033158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6A88DD2-2B08-4F52-A899-53B9B5070DC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DE795-B40A-4874-A4C5-19B9AEEB01A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840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A88DD2-2B08-4F52-A899-53B9B5070DC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2508556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A88DD2-2B08-4F52-A899-53B9B5070DC5}" type="datetimeFigureOut">
              <a:rPr lang="en-US" smtClean="0"/>
              <a:t>12/31/2020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2124488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A88DD2-2B08-4F52-A899-53B9B5070DC5}" type="datetimeFigureOut">
              <a:rPr lang="en-US" smtClean="0"/>
              <a:t>12/31/2020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1788282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88DD2-2B08-4F52-A899-53B9B5070DC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1928968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88DD2-2B08-4F52-A899-53B9B5070DC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73261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A88DD2-2B08-4F52-A899-53B9B5070DC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53627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A88DD2-2B08-4F52-A899-53B9B5070DC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362474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A88DD2-2B08-4F52-A899-53B9B5070DC5}"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5915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A88DD2-2B08-4F52-A899-53B9B5070DC5}" type="datetimeFigureOut">
              <a:rPr lang="en-US" smtClean="0"/>
              <a:t>12/31/2020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266688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A88DD2-2B08-4F52-A899-53B9B5070DC5}" type="datetimeFigureOut">
              <a:rPr lang="en-US" smtClean="0"/>
              <a:t>12/31/2020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262709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A88DD2-2B08-4F52-A899-53B9B5070DC5}" type="datetimeFigureOut">
              <a:rPr lang="en-US" smtClean="0"/>
              <a:t>12/31/2020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302196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6A88DD2-2B08-4F52-A899-53B9B5070DC5}" type="datetimeFigureOut">
              <a:rPr lang="en-US" smtClean="0"/>
              <a:t>12/31/2020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386073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A88DD2-2B08-4F52-A899-53B9B5070DC5}"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DE795-B40A-4874-A4C5-19B9AEEB01A1}" type="slidenum">
              <a:rPr lang="en-US" smtClean="0"/>
              <a:t>‹#›</a:t>
            </a:fld>
            <a:endParaRPr lang="en-US"/>
          </a:p>
        </p:txBody>
      </p:sp>
    </p:spTree>
    <p:extLst>
      <p:ext uri="{BB962C8B-B14F-4D97-AF65-F5344CB8AC3E}">
        <p14:creationId xmlns:p14="http://schemas.microsoft.com/office/powerpoint/2010/main" val="44559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A88DD2-2B08-4F52-A899-53B9B5070DC5}" type="datetimeFigureOut">
              <a:rPr lang="en-US" smtClean="0"/>
              <a:t>12/31/2020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6DE795-B40A-4874-A4C5-19B9AEEB01A1}" type="slidenum">
              <a:rPr lang="en-US" smtClean="0"/>
              <a:t>‹#›</a:t>
            </a:fld>
            <a:endParaRPr lang="en-US"/>
          </a:p>
        </p:txBody>
      </p:sp>
    </p:spTree>
    <p:extLst>
      <p:ext uri="{BB962C8B-B14F-4D97-AF65-F5344CB8AC3E}">
        <p14:creationId xmlns:p14="http://schemas.microsoft.com/office/powerpoint/2010/main" val="4155140836"/>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7" y="0"/>
            <a:ext cx="12335773" cy="6927011"/>
          </a:xfrm>
          <a:prstGeom prst="rect">
            <a:avLst/>
          </a:prstGeom>
        </p:spPr>
      </p:pic>
    </p:spTree>
    <p:extLst>
      <p:ext uri="{BB962C8B-B14F-4D97-AF65-F5344CB8AC3E}">
        <p14:creationId xmlns:p14="http://schemas.microsoft.com/office/powerpoint/2010/main" val="112218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Commit your changes</a:t>
            </a:r>
          </a:p>
        </p:txBody>
      </p:sp>
      <p:sp>
        <p:nvSpPr>
          <p:cNvPr id="3" name="Content Placeholder 2"/>
          <p:cNvSpPr>
            <a:spLocks noGrp="1"/>
          </p:cNvSpPr>
          <p:nvPr>
            <p:ph idx="1"/>
          </p:nvPr>
        </p:nvSpPr>
        <p:spPr/>
        <p:txBody>
          <a:bodyPr>
            <a:normAutofit/>
          </a:bodyPr>
          <a:lstStyle/>
          <a:p>
            <a:r>
              <a:rPr lang="en-US" dirty="0"/>
              <a:t>Click on Solution Explorer</a:t>
            </a:r>
          </a:p>
          <a:p>
            <a:r>
              <a:rPr lang="en-US" dirty="0"/>
              <a:t>Open your file where you want changes</a:t>
            </a:r>
          </a:p>
          <a:p>
            <a:r>
              <a:rPr lang="en-US" dirty="0"/>
              <a:t>Edit/add your changes and save it.</a:t>
            </a:r>
          </a:p>
          <a:p>
            <a:r>
              <a:rPr lang="en-US" dirty="0"/>
              <a:t>Click on team explorer.</a:t>
            </a:r>
          </a:p>
          <a:p>
            <a:r>
              <a:rPr lang="en-US" dirty="0"/>
              <a:t>Click on Changes.</a:t>
            </a:r>
          </a:p>
          <a:p>
            <a:r>
              <a:rPr lang="en-US" dirty="0"/>
              <a:t>In changes you see your edit file.</a:t>
            </a:r>
          </a:p>
          <a:p>
            <a:r>
              <a:rPr lang="en-US" dirty="0"/>
              <a:t>Right Click on file that you want to commit and click on stage.</a:t>
            </a:r>
          </a:p>
          <a:p>
            <a:r>
              <a:rPr lang="en-US" dirty="0"/>
              <a:t>Enter your commit and click on commit staged.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2820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0038"/>
          </a:xfrm>
        </p:spPr>
        <p:txBody>
          <a:bodyPr/>
          <a:lstStyle/>
          <a:p>
            <a:r>
              <a:rPr lang="en-US" sz="3200" b="1" dirty="0"/>
              <a:t>How to Commit your changes</a:t>
            </a:r>
          </a:p>
        </p:txBody>
      </p:sp>
      <p:pic>
        <p:nvPicPr>
          <p:cNvPr id="5" name="Content Placeholder 4"/>
          <p:cNvPicPr>
            <a:picLocks noGrp="1" noChangeAspect="1"/>
          </p:cNvPicPr>
          <p:nvPr>
            <p:ph idx="1"/>
          </p:nvPr>
        </p:nvPicPr>
        <p:blipFill>
          <a:blip r:embed="rId2"/>
          <a:stretch>
            <a:fillRect/>
          </a:stretch>
        </p:blipFill>
        <p:spPr>
          <a:xfrm>
            <a:off x="225778" y="1298222"/>
            <a:ext cx="11717865" cy="5429956"/>
          </a:xfrm>
          <a:prstGeom prst="rect">
            <a:avLst/>
          </a:prstGeom>
        </p:spPr>
      </p:pic>
    </p:spTree>
    <p:extLst>
      <p:ext uri="{BB962C8B-B14F-4D97-AF65-F5344CB8AC3E}">
        <p14:creationId xmlns:p14="http://schemas.microsoft.com/office/powerpoint/2010/main" val="615859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push changes to remote branch</a:t>
            </a:r>
          </a:p>
        </p:txBody>
      </p:sp>
      <p:sp>
        <p:nvSpPr>
          <p:cNvPr id="3" name="Content Placeholder 2"/>
          <p:cNvSpPr>
            <a:spLocks noGrp="1"/>
          </p:cNvSpPr>
          <p:nvPr>
            <p:ph idx="1"/>
          </p:nvPr>
        </p:nvSpPr>
        <p:spPr/>
        <p:txBody>
          <a:bodyPr/>
          <a:lstStyle/>
          <a:p>
            <a:r>
              <a:rPr lang="en-US" dirty="0"/>
              <a:t>Click on Home in team explorer.</a:t>
            </a:r>
          </a:p>
          <a:p>
            <a:r>
              <a:rPr lang="en-US" dirty="0"/>
              <a:t>Click on sync.</a:t>
            </a:r>
          </a:p>
          <a:p>
            <a:r>
              <a:rPr lang="en-US" dirty="0"/>
              <a:t>Click on push in outgoing commits section.</a:t>
            </a:r>
          </a:p>
          <a:p>
            <a:r>
              <a:rPr lang="en-US" dirty="0"/>
              <a:t>Your Changes push to remote branch successfully.</a:t>
            </a:r>
          </a:p>
          <a:p>
            <a:pPr marL="0" indent="0">
              <a:buNone/>
            </a:pPr>
            <a:endParaRPr lang="en-US" dirty="0"/>
          </a:p>
        </p:txBody>
      </p:sp>
    </p:spTree>
    <p:extLst>
      <p:ext uri="{BB962C8B-B14F-4D97-AF65-F5344CB8AC3E}">
        <p14:creationId xmlns:p14="http://schemas.microsoft.com/office/powerpoint/2010/main" val="197388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push changes to remote branch</a:t>
            </a:r>
          </a:p>
        </p:txBody>
      </p:sp>
      <p:pic>
        <p:nvPicPr>
          <p:cNvPr id="4" name="Content Placeholder 3"/>
          <p:cNvPicPr>
            <a:picLocks noGrp="1" noChangeAspect="1"/>
          </p:cNvPicPr>
          <p:nvPr>
            <p:ph idx="1"/>
          </p:nvPr>
        </p:nvPicPr>
        <p:blipFill>
          <a:blip r:embed="rId2"/>
          <a:stretch>
            <a:fillRect/>
          </a:stretch>
        </p:blipFill>
        <p:spPr>
          <a:xfrm>
            <a:off x="248355" y="1253067"/>
            <a:ext cx="11695289" cy="5407378"/>
          </a:xfrm>
          <a:prstGeom prst="rect">
            <a:avLst/>
          </a:prstGeom>
        </p:spPr>
      </p:pic>
    </p:spTree>
    <p:extLst>
      <p:ext uri="{BB962C8B-B14F-4D97-AF65-F5344CB8AC3E}">
        <p14:creationId xmlns:p14="http://schemas.microsoft.com/office/powerpoint/2010/main" val="419704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54156" cy="1400530"/>
          </a:xfrm>
        </p:spPr>
        <p:txBody>
          <a:bodyPr>
            <a:normAutofit/>
          </a:bodyPr>
          <a:lstStyle/>
          <a:p>
            <a:r>
              <a:rPr lang="en-US" sz="2900" b="1" dirty="0"/>
              <a:t>How to get other user changes into your local branch</a:t>
            </a:r>
          </a:p>
        </p:txBody>
      </p:sp>
      <p:sp>
        <p:nvSpPr>
          <p:cNvPr id="3" name="Content Placeholder 2"/>
          <p:cNvSpPr>
            <a:spLocks noGrp="1"/>
          </p:cNvSpPr>
          <p:nvPr>
            <p:ph idx="1"/>
          </p:nvPr>
        </p:nvSpPr>
        <p:spPr/>
        <p:txBody>
          <a:bodyPr/>
          <a:lstStyle/>
          <a:p>
            <a:r>
              <a:rPr lang="en-US" dirty="0"/>
              <a:t>Click on home in team explorer.</a:t>
            </a:r>
          </a:p>
          <a:p>
            <a:r>
              <a:rPr lang="en-US" dirty="0"/>
              <a:t>Click on Sync.</a:t>
            </a:r>
          </a:p>
          <a:p>
            <a:r>
              <a:rPr lang="en-US" dirty="0"/>
              <a:t>In incoming commit section click on fetch it will show you other users changes.</a:t>
            </a:r>
          </a:p>
          <a:p>
            <a:r>
              <a:rPr lang="en-US" dirty="0"/>
              <a:t>Click on pull.</a:t>
            </a:r>
          </a:p>
          <a:p>
            <a:r>
              <a:rPr lang="en-US" dirty="0"/>
              <a:t>Other users changes updated on your local branch.</a:t>
            </a:r>
          </a:p>
          <a:p>
            <a:endParaRPr lang="en-US" dirty="0"/>
          </a:p>
        </p:txBody>
      </p:sp>
    </p:spTree>
    <p:extLst>
      <p:ext uri="{BB962C8B-B14F-4D97-AF65-F5344CB8AC3E}">
        <p14:creationId xmlns:p14="http://schemas.microsoft.com/office/powerpoint/2010/main" val="98967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7" y="452718"/>
            <a:ext cx="10306754" cy="1400530"/>
          </a:xfrm>
        </p:spPr>
        <p:txBody>
          <a:bodyPr>
            <a:normAutofit/>
          </a:bodyPr>
          <a:lstStyle/>
          <a:p>
            <a:r>
              <a:rPr lang="en-US" sz="3000" b="1" dirty="0"/>
              <a:t>How to get other user changes into your local branch</a:t>
            </a:r>
          </a:p>
        </p:txBody>
      </p:sp>
      <p:pic>
        <p:nvPicPr>
          <p:cNvPr id="4" name="Content Placeholder 3"/>
          <p:cNvPicPr>
            <a:picLocks noGrp="1" noChangeAspect="1"/>
          </p:cNvPicPr>
          <p:nvPr>
            <p:ph idx="1"/>
          </p:nvPr>
        </p:nvPicPr>
        <p:blipFill>
          <a:blip r:embed="rId2"/>
          <a:stretch>
            <a:fillRect/>
          </a:stretch>
        </p:blipFill>
        <p:spPr>
          <a:xfrm>
            <a:off x="349957" y="1174043"/>
            <a:ext cx="11492086" cy="5497689"/>
          </a:xfrm>
          <a:prstGeom prst="rect">
            <a:avLst/>
          </a:prstGeom>
        </p:spPr>
      </p:pic>
    </p:spTree>
    <p:extLst>
      <p:ext uri="{BB962C8B-B14F-4D97-AF65-F5344CB8AC3E}">
        <p14:creationId xmlns:p14="http://schemas.microsoft.com/office/powerpoint/2010/main" val="1896007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checkout to other branches</a:t>
            </a:r>
          </a:p>
        </p:txBody>
      </p:sp>
      <p:sp>
        <p:nvSpPr>
          <p:cNvPr id="3" name="Content Placeholder 2"/>
          <p:cNvSpPr>
            <a:spLocks noGrp="1"/>
          </p:cNvSpPr>
          <p:nvPr>
            <p:ph idx="1"/>
          </p:nvPr>
        </p:nvSpPr>
        <p:spPr/>
        <p:txBody>
          <a:bodyPr/>
          <a:lstStyle/>
          <a:p>
            <a:r>
              <a:rPr lang="en-US" dirty="0"/>
              <a:t>Click on home in team explorer.</a:t>
            </a:r>
          </a:p>
          <a:p>
            <a:r>
              <a:rPr lang="en-US" dirty="0"/>
              <a:t>Click on branches.</a:t>
            </a:r>
          </a:p>
          <a:p>
            <a:r>
              <a:rPr lang="en-US" dirty="0"/>
              <a:t>Right click on branch where you want to checkout.</a:t>
            </a:r>
          </a:p>
        </p:txBody>
      </p:sp>
    </p:spTree>
    <p:extLst>
      <p:ext uri="{BB962C8B-B14F-4D97-AF65-F5344CB8AC3E}">
        <p14:creationId xmlns:p14="http://schemas.microsoft.com/office/powerpoint/2010/main" val="9738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checkout to other branches</a:t>
            </a:r>
          </a:p>
        </p:txBody>
      </p:sp>
      <p:pic>
        <p:nvPicPr>
          <p:cNvPr id="4" name="Content Placeholder 3"/>
          <p:cNvPicPr>
            <a:picLocks noGrp="1" noChangeAspect="1"/>
          </p:cNvPicPr>
          <p:nvPr>
            <p:ph idx="1"/>
          </p:nvPr>
        </p:nvPicPr>
        <p:blipFill>
          <a:blip r:embed="rId2"/>
          <a:stretch>
            <a:fillRect/>
          </a:stretch>
        </p:blipFill>
        <p:spPr>
          <a:xfrm>
            <a:off x="372534" y="1253067"/>
            <a:ext cx="11593688" cy="5452533"/>
          </a:xfrm>
          <a:prstGeom prst="rect">
            <a:avLst/>
          </a:prstGeom>
        </p:spPr>
      </p:pic>
    </p:spTree>
    <p:extLst>
      <p:ext uri="{BB962C8B-B14F-4D97-AF65-F5344CB8AC3E}">
        <p14:creationId xmlns:p14="http://schemas.microsoft.com/office/powerpoint/2010/main" val="4175657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view change set history</a:t>
            </a:r>
          </a:p>
        </p:txBody>
      </p:sp>
      <p:sp>
        <p:nvSpPr>
          <p:cNvPr id="3" name="Content Placeholder 2"/>
          <p:cNvSpPr>
            <a:spLocks noGrp="1"/>
          </p:cNvSpPr>
          <p:nvPr>
            <p:ph idx="1"/>
          </p:nvPr>
        </p:nvSpPr>
        <p:spPr/>
        <p:txBody>
          <a:bodyPr/>
          <a:lstStyle/>
          <a:p>
            <a:r>
              <a:rPr lang="en-US" dirty="0"/>
              <a:t>Click on home in team explorer.</a:t>
            </a:r>
          </a:p>
          <a:p>
            <a:r>
              <a:rPr lang="en-US" dirty="0"/>
              <a:t>Click on branches.</a:t>
            </a:r>
          </a:p>
          <a:p>
            <a:r>
              <a:rPr lang="en-US" dirty="0"/>
              <a:t>Right click on branch.</a:t>
            </a:r>
          </a:p>
          <a:p>
            <a:r>
              <a:rPr lang="en-US" dirty="0"/>
              <a:t>Click on view history.</a:t>
            </a:r>
          </a:p>
        </p:txBody>
      </p:sp>
    </p:spTree>
    <p:extLst>
      <p:ext uri="{BB962C8B-B14F-4D97-AF65-F5344CB8AC3E}">
        <p14:creationId xmlns:p14="http://schemas.microsoft.com/office/powerpoint/2010/main" val="2800660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view change set history</a:t>
            </a:r>
          </a:p>
        </p:txBody>
      </p:sp>
      <p:pic>
        <p:nvPicPr>
          <p:cNvPr id="4" name="Content Placeholder 3"/>
          <p:cNvPicPr>
            <a:picLocks noGrp="1" noChangeAspect="1"/>
          </p:cNvPicPr>
          <p:nvPr>
            <p:ph idx="1"/>
          </p:nvPr>
        </p:nvPicPr>
        <p:blipFill>
          <a:blip r:embed="rId2"/>
          <a:stretch>
            <a:fillRect/>
          </a:stretch>
        </p:blipFill>
        <p:spPr>
          <a:xfrm>
            <a:off x="270933" y="1106311"/>
            <a:ext cx="11729156" cy="5621867"/>
          </a:xfrm>
          <a:prstGeom prst="rect">
            <a:avLst/>
          </a:prstGeom>
        </p:spPr>
      </p:pic>
    </p:spTree>
    <p:extLst>
      <p:ext uri="{BB962C8B-B14F-4D97-AF65-F5344CB8AC3E}">
        <p14:creationId xmlns:p14="http://schemas.microsoft.com/office/powerpoint/2010/main" val="233358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6171"/>
          </a:xfrm>
        </p:spPr>
        <p:txBody>
          <a:bodyPr/>
          <a:lstStyle/>
          <a:p>
            <a:pPr algn="ctr"/>
            <a:r>
              <a:rPr lang="en-US" sz="3600" b="1" dirty="0"/>
              <a:t>What is GIT</a:t>
            </a:r>
          </a:p>
        </p:txBody>
      </p:sp>
      <p:sp>
        <p:nvSpPr>
          <p:cNvPr id="3" name="Content Placeholder 2"/>
          <p:cNvSpPr>
            <a:spLocks noGrp="1"/>
          </p:cNvSpPr>
          <p:nvPr>
            <p:ph idx="1"/>
          </p:nvPr>
        </p:nvSpPr>
        <p:spPr/>
        <p:txBody>
          <a:bodyPr/>
          <a:lstStyle/>
          <a:p>
            <a:r>
              <a:rPr lang="en-US" dirty="0"/>
              <a:t>Git is a distributed version control system.</a:t>
            </a:r>
          </a:p>
          <a:p>
            <a:r>
              <a:rPr lang="en-US" dirty="0"/>
              <a:t>Each developer has a copy of the source repository on their dev machine.</a:t>
            </a:r>
          </a:p>
          <a:p>
            <a:r>
              <a:rPr lang="en-US" dirty="0"/>
              <a:t>Developers can commit each set of changes on their dev machine and perform version control operations such as history and compare without a network connection.</a:t>
            </a:r>
          </a:p>
          <a:p>
            <a:r>
              <a:rPr lang="en-US" dirty="0"/>
              <a:t>Branches are lightweight.</a:t>
            </a:r>
          </a:p>
          <a:p>
            <a:r>
              <a:rPr lang="en-US" dirty="0"/>
              <a:t>Branches are pointer based.</a:t>
            </a:r>
          </a:p>
        </p:txBody>
      </p:sp>
    </p:spTree>
    <p:extLst>
      <p:ext uri="{BB962C8B-B14F-4D97-AF65-F5344CB8AC3E}">
        <p14:creationId xmlns:p14="http://schemas.microsoft.com/office/powerpoint/2010/main" val="396055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Merge selected changeset using cherry-pick</a:t>
            </a:r>
          </a:p>
        </p:txBody>
      </p:sp>
      <p:sp>
        <p:nvSpPr>
          <p:cNvPr id="3" name="Content Placeholder 2"/>
          <p:cNvSpPr>
            <a:spLocks noGrp="1"/>
          </p:cNvSpPr>
          <p:nvPr>
            <p:ph idx="1"/>
          </p:nvPr>
        </p:nvSpPr>
        <p:spPr/>
        <p:txBody>
          <a:bodyPr>
            <a:normAutofit/>
          </a:bodyPr>
          <a:lstStyle/>
          <a:p>
            <a:r>
              <a:rPr lang="en-US" dirty="0"/>
              <a:t>Checkout the branch where you want to merge the code.</a:t>
            </a:r>
          </a:p>
          <a:p>
            <a:r>
              <a:rPr lang="en-US" dirty="0"/>
              <a:t>Open the history of branch from where you merge the code. e.g. (if you want to merge code from dev to master checkout to master branch and view history of dev branch).</a:t>
            </a:r>
          </a:p>
          <a:p>
            <a:r>
              <a:rPr lang="en-US" dirty="0"/>
              <a:t>Right click on commit which you want to merge.</a:t>
            </a:r>
          </a:p>
          <a:p>
            <a:r>
              <a:rPr lang="en-US" dirty="0"/>
              <a:t>Click on cherry-pick.</a:t>
            </a:r>
          </a:p>
          <a:p>
            <a:r>
              <a:rPr lang="en-US" dirty="0"/>
              <a:t>Click on home and then click on sync</a:t>
            </a:r>
          </a:p>
          <a:p>
            <a:r>
              <a:rPr lang="en-US" dirty="0"/>
              <a:t>It show changes in outgoing commits section, click on push to move changes to remote branch.</a:t>
            </a:r>
          </a:p>
          <a:p>
            <a:endParaRPr lang="en-US" dirty="0"/>
          </a:p>
          <a:p>
            <a:endParaRPr lang="en-US" dirty="0"/>
          </a:p>
        </p:txBody>
      </p:sp>
    </p:spTree>
    <p:extLst>
      <p:ext uri="{BB962C8B-B14F-4D97-AF65-F5344CB8AC3E}">
        <p14:creationId xmlns:p14="http://schemas.microsoft.com/office/powerpoint/2010/main" val="223968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Merge selected changeset using cherry-pick</a:t>
            </a:r>
          </a:p>
        </p:txBody>
      </p:sp>
      <p:pic>
        <p:nvPicPr>
          <p:cNvPr id="4" name="Content Placeholder 3"/>
          <p:cNvPicPr>
            <a:picLocks noGrp="1" noChangeAspect="1"/>
          </p:cNvPicPr>
          <p:nvPr>
            <p:ph idx="1"/>
          </p:nvPr>
        </p:nvPicPr>
        <p:blipFill>
          <a:blip r:embed="rId2"/>
          <a:stretch>
            <a:fillRect/>
          </a:stretch>
        </p:blipFill>
        <p:spPr>
          <a:xfrm>
            <a:off x="406400" y="1151467"/>
            <a:ext cx="11458222" cy="5475111"/>
          </a:xfrm>
          <a:prstGeom prst="rect">
            <a:avLst/>
          </a:prstGeom>
        </p:spPr>
      </p:pic>
    </p:spTree>
    <p:extLst>
      <p:ext uri="{BB962C8B-B14F-4D97-AF65-F5344CB8AC3E}">
        <p14:creationId xmlns:p14="http://schemas.microsoft.com/office/powerpoint/2010/main" val="1739873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Merge selected changeset using cherry-pick</a:t>
            </a:r>
          </a:p>
        </p:txBody>
      </p:sp>
      <p:pic>
        <p:nvPicPr>
          <p:cNvPr id="4" name="Content Placeholder 3"/>
          <p:cNvPicPr>
            <a:picLocks noGrp="1" noChangeAspect="1"/>
          </p:cNvPicPr>
          <p:nvPr>
            <p:ph idx="1"/>
          </p:nvPr>
        </p:nvPicPr>
        <p:blipFill>
          <a:blip r:embed="rId2"/>
          <a:stretch>
            <a:fillRect/>
          </a:stretch>
        </p:blipFill>
        <p:spPr>
          <a:xfrm>
            <a:off x="259644" y="1388533"/>
            <a:ext cx="11684000" cy="5159023"/>
          </a:xfrm>
          <a:prstGeom prst="rect">
            <a:avLst/>
          </a:prstGeom>
          <a:solidFill>
            <a:srgbClr val="FBFBFE"/>
          </a:solidFill>
          <a:ln>
            <a:solidFill>
              <a:srgbClr val="82BDEB"/>
            </a:solidFill>
          </a:ln>
        </p:spPr>
      </p:pic>
    </p:spTree>
    <p:extLst>
      <p:ext uri="{BB962C8B-B14F-4D97-AF65-F5344CB8AC3E}">
        <p14:creationId xmlns:p14="http://schemas.microsoft.com/office/powerpoint/2010/main" val="2260415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Merge All changeset using Pull Request</a:t>
            </a:r>
          </a:p>
        </p:txBody>
      </p:sp>
      <p:sp>
        <p:nvSpPr>
          <p:cNvPr id="3" name="Content Placeholder 2"/>
          <p:cNvSpPr>
            <a:spLocks noGrp="1"/>
          </p:cNvSpPr>
          <p:nvPr>
            <p:ph idx="1"/>
          </p:nvPr>
        </p:nvSpPr>
        <p:spPr/>
        <p:txBody>
          <a:bodyPr/>
          <a:lstStyle/>
          <a:p>
            <a:r>
              <a:rPr lang="en-US" dirty="0"/>
              <a:t>Click on home in team explorer.</a:t>
            </a:r>
          </a:p>
          <a:p>
            <a:r>
              <a:rPr lang="en-US" dirty="0"/>
              <a:t>Click on pull requests.</a:t>
            </a:r>
          </a:p>
          <a:p>
            <a:r>
              <a:rPr lang="en-US" dirty="0"/>
              <a:t>Click on new pull request.</a:t>
            </a:r>
          </a:p>
          <a:p>
            <a:r>
              <a:rPr lang="en-US" dirty="0"/>
              <a:t>It will show it portal screen change the source branch.</a:t>
            </a:r>
          </a:p>
          <a:p>
            <a:r>
              <a:rPr lang="en-US" dirty="0"/>
              <a:t>Enter Reviewers name and click on new pull request.</a:t>
            </a:r>
          </a:p>
          <a:p>
            <a:r>
              <a:rPr lang="en-US" dirty="0"/>
              <a:t>New pull request will be created.</a:t>
            </a:r>
          </a:p>
          <a:p>
            <a:endParaRPr lang="en-US" dirty="0"/>
          </a:p>
        </p:txBody>
      </p:sp>
    </p:spTree>
    <p:extLst>
      <p:ext uri="{BB962C8B-B14F-4D97-AF65-F5344CB8AC3E}">
        <p14:creationId xmlns:p14="http://schemas.microsoft.com/office/powerpoint/2010/main" val="893653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Merge All changeset using Pull Request</a:t>
            </a:r>
          </a:p>
        </p:txBody>
      </p:sp>
      <p:sp>
        <p:nvSpPr>
          <p:cNvPr id="3" name="Content Placeholder 2"/>
          <p:cNvSpPr>
            <a:spLocks noGrp="1"/>
          </p:cNvSpPr>
          <p:nvPr>
            <p:ph idx="1"/>
          </p:nvPr>
        </p:nvSpPr>
        <p:spPr/>
        <p:txBody>
          <a:bodyPr/>
          <a:lstStyle/>
          <a:p>
            <a:r>
              <a:rPr lang="en-US" dirty="0"/>
              <a:t>New window will be open Reviewer review the code and approve it.</a:t>
            </a:r>
          </a:p>
          <a:p>
            <a:r>
              <a:rPr lang="en-US" dirty="0"/>
              <a:t>When all reviewer approve it then click on complete.</a:t>
            </a:r>
          </a:p>
          <a:p>
            <a:r>
              <a:rPr lang="en-US" dirty="0"/>
              <a:t>When click on complete a popup window will appear check the button if you want to delete the source branch other uncheck it.</a:t>
            </a:r>
          </a:p>
          <a:p>
            <a:r>
              <a:rPr lang="en-US" dirty="0"/>
              <a:t>Click on complete merge.</a:t>
            </a:r>
          </a:p>
        </p:txBody>
      </p:sp>
    </p:spTree>
    <p:extLst>
      <p:ext uri="{BB962C8B-B14F-4D97-AF65-F5344CB8AC3E}">
        <p14:creationId xmlns:p14="http://schemas.microsoft.com/office/powerpoint/2010/main" val="2263193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Merge All changeset using Pull Request</a:t>
            </a:r>
          </a:p>
        </p:txBody>
      </p:sp>
      <p:pic>
        <p:nvPicPr>
          <p:cNvPr id="4" name="Content Placeholder 3"/>
          <p:cNvPicPr>
            <a:picLocks noGrp="1" noChangeAspect="1"/>
          </p:cNvPicPr>
          <p:nvPr>
            <p:ph idx="1"/>
          </p:nvPr>
        </p:nvPicPr>
        <p:blipFill>
          <a:blip r:embed="rId2"/>
          <a:stretch>
            <a:fillRect/>
          </a:stretch>
        </p:blipFill>
        <p:spPr>
          <a:xfrm>
            <a:off x="169333" y="1219199"/>
            <a:ext cx="11785599" cy="5475111"/>
          </a:xfrm>
          <a:prstGeom prst="rect">
            <a:avLst/>
          </a:prstGeom>
        </p:spPr>
      </p:pic>
    </p:spTree>
    <p:extLst>
      <p:ext uri="{BB962C8B-B14F-4D97-AF65-F5344CB8AC3E}">
        <p14:creationId xmlns:p14="http://schemas.microsoft.com/office/powerpoint/2010/main" val="3861604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Merge All changeset using Pull Request</a:t>
            </a:r>
          </a:p>
        </p:txBody>
      </p:sp>
      <p:pic>
        <p:nvPicPr>
          <p:cNvPr id="9" name="Content Placeholder 8"/>
          <p:cNvPicPr>
            <a:picLocks noGrp="1" noChangeAspect="1"/>
          </p:cNvPicPr>
          <p:nvPr>
            <p:ph idx="1"/>
          </p:nvPr>
        </p:nvPicPr>
        <p:blipFill>
          <a:blip r:embed="rId2"/>
          <a:stretch>
            <a:fillRect/>
          </a:stretch>
        </p:blipFill>
        <p:spPr>
          <a:xfrm>
            <a:off x="428977" y="1332089"/>
            <a:ext cx="11116911" cy="5317067"/>
          </a:xfrm>
          <a:prstGeom prst="rect">
            <a:avLst/>
          </a:prstGeom>
        </p:spPr>
      </p:pic>
    </p:spTree>
    <p:extLst>
      <p:ext uri="{BB962C8B-B14F-4D97-AF65-F5344CB8AC3E}">
        <p14:creationId xmlns:p14="http://schemas.microsoft.com/office/powerpoint/2010/main" val="1086177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Merge All changeset using Pull Request</a:t>
            </a:r>
          </a:p>
        </p:txBody>
      </p:sp>
      <p:pic>
        <p:nvPicPr>
          <p:cNvPr id="6" name="Content Placeholder 5"/>
          <p:cNvPicPr>
            <a:picLocks noGrp="1" noChangeAspect="1"/>
          </p:cNvPicPr>
          <p:nvPr>
            <p:ph idx="1"/>
          </p:nvPr>
        </p:nvPicPr>
        <p:blipFill>
          <a:blip r:embed="rId2"/>
          <a:stretch>
            <a:fillRect/>
          </a:stretch>
        </p:blipFill>
        <p:spPr>
          <a:xfrm>
            <a:off x="372533" y="1151467"/>
            <a:ext cx="11446933" cy="5508977"/>
          </a:xfrm>
          <a:prstGeom prst="rect">
            <a:avLst/>
          </a:prstGeom>
        </p:spPr>
      </p:pic>
    </p:spTree>
    <p:extLst>
      <p:ext uri="{BB962C8B-B14F-4D97-AF65-F5344CB8AC3E}">
        <p14:creationId xmlns:p14="http://schemas.microsoft.com/office/powerpoint/2010/main" val="3768375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Merge All changeset using Pull Request</a:t>
            </a:r>
          </a:p>
        </p:txBody>
      </p:sp>
      <p:pic>
        <p:nvPicPr>
          <p:cNvPr id="4" name="Content Placeholder 3"/>
          <p:cNvPicPr>
            <a:picLocks noGrp="1" noChangeAspect="1"/>
          </p:cNvPicPr>
          <p:nvPr>
            <p:ph idx="1"/>
          </p:nvPr>
        </p:nvPicPr>
        <p:blipFill>
          <a:blip r:embed="rId2"/>
          <a:stretch>
            <a:fillRect/>
          </a:stretch>
        </p:blipFill>
        <p:spPr>
          <a:xfrm>
            <a:off x="393555" y="1174044"/>
            <a:ext cx="11448489" cy="5475112"/>
          </a:xfrm>
          <a:prstGeom prst="rect">
            <a:avLst/>
          </a:prstGeom>
        </p:spPr>
      </p:pic>
    </p:spTree>
    <p:extLst>
      <p:ext uri="{BB962C8B-B14F-4D97-AF65-F5344CB8AC3E}">
        <p14:creationId xmlns:p14="http://schemas.microsoft.com/office/powerpoint/2010/main" val="353503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Create New Branch</a:t>
            </a:r>
          </a:p>
        </p:txBody>
      </p:sp>
      <p:sp>
        <p:nvSpPr>
          <p:cNvPr id="3" name="Content Placeholder 2"/>
          <p:cNvSpPr>
            <a:spLocks noGrp="1"/>
          </p:cNvSpPr>
          <p:nvPr>
            <p:ph idx="1"/>
          </p:nvPr>
        </p:nvSpPr>
        <p:spPr/>
        <p:txBody>
          <a:bodyPr>
            <a:normAutofit/>
          </a:bodyPr>
          <a:lstStyle/>
          <a:p>
            <a:r>
              <a:rPr lang="en-US" dirty="0"/>
              <a:t>Click on branches.</a:t>
            </a:r>
          </a:p>
          <a:p>
            <a:r>
              <a:rPr lang="en-US" dirty="0"/>
              <a:t>Right click on branch from where you want to create new branch.</a:t>
            </a:r>
          </a:p>
          <a:p>
            <a:r>
              <a:rPr lang="en-US" dirty="0"/>
              <a:t>Click on New local branch.</a:t>
            </a:r>
          </a:p>
          <a:p>
            <a:r>
              <a:rPr lang="en-US" dirty="0"/>
              <a:t>Enter your branch name.</a:t>
            </a:r>
          </a:p>
          <a:p>
            <a:r>
              <a:rPr lang="en-US" dirty="0"/>
              <a:t>Check the option if you want to checkout to new branch or uncheck if you don’t checkout to new branch.</a:t>
            </a:r>
          </a:p>
          <a:p>
            <a:r>
              <a:rPr lang="en-US" dirty="0"/>
              <a:t>Click on create branch.</a:t>
            </a:r>
          </a:p>
          <a:p>
            <a:r>
              <a:rPr lang="en-US" dirty="0"/>
              <a:t>New local branch will be created.</a:t>
            </a:r>
          </a:p>
        </p:txBody>
      </p:sp>
    </p:spTree>
    <p:extLst>
      <p:ext uri="{BB962C8B-B14F-4D97-AF65-F5344CB8AC3E}">
        <p14:creationId xmlns:p14="http://schemas.microsoft.com/office/powerpoint/2010/main" val="357542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Git Work Flow</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46489" y="1478844"/>
            <a:ext cx="8387643" cy="4769556"/>
          </a:xfrm>
        </p:spPr>
      </p:pic>
    </p:spTree>
    <p:extLst>
      <p:ext uri="{BB962C8B-B14F-4D97-AF65-F5344CB8AC3E}">
        <p14:creationId xmlns:p14="http://schemas.microsoft.com/office/powerpoint/2010/main" val="45927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Create New Branch</a:t>
            </a:r>
          </a:p>
        </p:txBody>
      </p:sp>
      <p:pic>
        <p:nvPicPr>
          <p:cNvPr id="4" name="Content Placeholder 3"/>
          <p:cNvPicPr>
            <a:picLocks noGrp="1" noChangeAspect="1"/>
          </p:cNvPicPr>
          <p:nvPr>
            <p:ph idx="1"/>
          </p:nvPr>
        </p:nvPicPr>
        <p:blipFill>
          <a:blip r:embed="rId2"/>
          <a:stretch>
            <a:fillRect/>
          </a:stretch>
        </p:blipFill>
        <p:spPr>
          <a:xfrm>
            <a:off x="349957" y="1174043"/>
            <a:ext cx="11195932" cy="5520267"/>
          </a:xfrm>
          <a:prstGeom prst="rect">
            <a:avLst/>
          </a:prstGeom>
        </p:spPr>
      </p:pic>
    </p:spTree>
    <p:extLst>
      <p:ext uri="{BB962C8B-B14F-4D97-AF65-F5344CB8AC3E}">
        <p14:creationId xmlns:p14="http://schemas.microsoft.com/office/powerpoint/2010/main" val="2339954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Merge Branch </a:t>
            </a:r>
          </a:p>
        </p:txBody>
      </p:sp>
      <p:sp>
        <p:nvSpPr>
          <p:cNvPr id="3" name="Content Placeholder 2"/>
          <p:cNvSpPr>
            <a:spLocks noGrp="1"/>
          </p:cNvSpPr>
          <p:nvPr>
            <p:ph idx="1"/>
          </p:nvPr>
        </p:nvSpPr>
        <p:spPr/>
        <p:txBody>
          <a:bodyPr/>
          <a:lstStyle/>
          <a:p>
            <a:r>
              <a:rPr lang="en-US" dirty="0"/>
              <a:t>Click on Branches.</a:t>
            </a:r>
          </a:p>
          <a:p>
            <a:r>
              <a:rPr lang="en-US" dirty="0"/>
              <a:t>Checkout to the branch.</a:t>
            </a:r>
          </a:p>
          <a:p>
            <a:r>
              <a:rPr lang="en-US" dirty="0"/>
              <a:t>Click on merge.</a:t>
            </a:r>
          </a:p>
          <a:p>
            <a:r>
              <a:rPr lang="en-US" dirty="0"/>
              <a:t>Select the branch from where you want to merge.</a:t>
            </a:r>
          </a:p>
          <a:p>
            <a:r>
              <a:rPr lang="en-US" dirty="0"/>
              <a:t>Click on merge button to merge the branch.</a:t>
            </a:r>
          </a:p>
        </p:txBody>
      </p:sp>
    </p:spTree>
    <p:extLst>
      <p:ext uri="{BB962C8B-B14F-4D97-AF65-F5344CB8AC3E}">
        <p14:creationId xmlns:p14="http://schemas.microsoft.com/office/powerpoint/2010/main" val="106021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Merge Branch </a:t>
            </a:r>
          </a:p>
        </p:txBody>
      </p:sp>
      <p:pic>
        <p:nvPicPr>
          <p:cNvPr id="4" name="Content Placeholder 3"/>
          <p:cNvPicPr>
            <a:picLocks noGrp="1" noChangeAspect="1"/>
          </p:cNvPicPr>
          <p:nvPr>
            <p:ph idx="1"/>
          </p:nvPr>
        </p:nvPicPr>
        <p:blipFill>
          <a:blip r:embed="rId2"/>
          <a:stretch>
            <a:fillRect/>
          </a:stretch>
        </p:blipFill>
        <p:spPr>
          <a:xfrm>
            <a:off x="383822" y="1219200"/>
            <a:ext cx="11424355" cy="5475111"/>
          </a:xfrm>
          <a:prstGeom prst="rect">
            <a:avLst/>
          </a:prstGeom>
        </p:spPr>
      </p:pic>
    </p:spTree>
    <p:extLst>
      <p:ext uri="{BB962C8B-B14F-4D97-AF65-F5344CB8AC3E}">
        <p14:creationId xmlns:p14="http://schemas.microsoft.com/office/powerpoint/2010/main" val="21387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Delete Branch</a:t>
            </a:r>
          </a:p>
        </p:txBody>
      </p:sp>
      <p:sp>
        <p:nvSpPr>
          <p:cNvPr id="3" name="Content Placeholder 2"/>
          <p:cNvSpPr>
            <a:spLocks noGrp="1"/>
          </p:cNvSpPr>
          <p:nvPr>
            <p:ph idx="1"/>
          </p:nvPr>
        </p:nvSpPr>
        <p:spPr/>
        <p:txBody>
          <a:bodyPr/>
          <a:lstStyle/>
          <a:p>
            <a:r>
              <a:rPr lang="en-US" dirty="0"/>
              <a:t>Click on Branches.</a:t>
            </a:r>
          </a:p>
          <a:p>
            <a:r>
              <a:rPr lang="en-US" dirty="0"/>
              <a:t>Checkout to another branch.</a:t>
            </a:r>
          </a:p>
          <a:p>
            <a:r>
              <a:rPr lang="en-US" dirty="0"/>
              <a:t>Right Click on the branch you want to delete.</a:t>
            </a:r>
          </a:p>
          <a:p>
            <a:r>
              <a:rPr lang="en-US" dirty="0"/>
              <a:t>Click on delete.</a:t>
            </a:r>
          </a:p>
          <a:p>
            <a:endParaRPr lang="en-US" dirty="0"/>
          </a:p>
        </p:txBody>
      </p:sp>
    </p:spTree>
    <p:extLst>
      <p:ext uri="{BB962C8B-B14F-4D97-AF65-F5344CB8AC3E}">
        <p14:creationId xmlns:p14="http://schemas.microsoft.com/office/powerpoint/2010/main" val="3498588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r>
              <a:rPr lang="en-US" sz="3200" b="1" dirty="0"/>
              <a:t>Delete Branch</a:t>
            </a:r>
          </a:p>
        </p:txBody>
      </p:sp>
      <p:pic>
        <p:nvPicPr>
          <p:cNvPr id="4" name="Content Placeholder 3"/>
          <p:cNvPicPr>
            <a:picLocks noGrp="1" noChangeAspect="1"/>
          </p:cNvPicPr>
          <p:nvPr>
            <p:ph idx="1"/>
          </p:nvPr>
        </p:nvPicPr>
        <p:blipFill>
          <a:blip r:embed="rId2"/>
          <a:stretch>
            <a:fillRect/>
          </a:stretch>
        </p:blipFill>
        <p:spPr>
          <a:xfrm>
            <a:off x="355600" y="1140177"/>
            <a:ext cx="11480799" cy="5599289"/>
          </a:xfrm>
          <a:prstGeom prst="rect">
            <a:avLst/>
          </a:prstGeom>
        </p:spPr>
      </p:pic>
    </p:spTree>
    <p:extLst>
      <p:ext uri="{BB962C8B-B14F-4D97-AF65-F5344CB8AC3E}">
        <p14:creationId xmlns:p14="http://schemas.microsoft.com/office/powerpoint/2010/main" val="1116204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Stash your changed Files</a:t>
            </a:r>
          </a:p>
        </p:txBody>
      </p:sp>
      <p:sp>
        <p:nvSpPr>
          <p:cNvPr id="3" name="Content Placeholder 2"/>
          <p:cNvSpPr>
            <a:spLocks noGrp="1"/>
          </p:cNvSpPr>
          <p:nvPr>
            <p:ph idx="1"/>
          </p:nvPr>
        </p:nvSpPr>
        <p:spPr/>
        <p:txBody>
          <a:bodyPr/>
          <a:lstStyle/>
          <a:p>
            <a:r>
              <a:rPr lang="en-US" dirty="0"/>
              <a:t>Git provide a stash option the file you changed but you don’t commit into branch you can stash these files.</a:t>
            </a:r>
          </a:p>
          <a:p>
            <a:r>
              <a:rPr lang="en-US" dirty="0"/>
              <a:t>Click on home then on changes.</a:t>
            </a:r>
          </a:p>
          <a:p>
            <a:r>
              <a:rPr lang="en-US" dirty="0"/>
              <a:t>Select your file that you want to stash.</a:t>
            </a:r>
          </a:p>
          <a:p>
            <a:r>
              <a:rPr lang="en-US" dirty="0"/>
              <a:t>Click on stash and stash all.</a:t>
            </a:r>
          </a:p>
          <a:p>
            <a:r>
              <a:rPr lang="en-US" dirty="0"/>
              <a:t>Stash files are saved.</a:t>
            </a:r>
          </a:p>
          <a:p>
            <a:endParaRPr lang="en-US" dirty="0"/>
          </a:p>
          <a:p>
            <a:endParaRPr lang="en-US" dirty="0"/>
          </a:p>
        </p:txBody>
      </p:sp>
    </p:spTree>
    <p:extLst>
      <p:ext uri="{BB962C8B-B14F-4D97-AF65-F5344CB8AC3E}">
        <p14:creationId xmlns:p14="http://schemas.microsoft.com/office/powerpoint/2010/main" val="2035444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45829"/>
            <a:ext cx="9404723" cy="1407419"/>
          </a:xfrm>
        </p:spPr>
        <p:txBody>
          <a:bodyPr/>
          <a:lstStyle/>
          <a:p>
            <a:r>
              <a:rPr lang="en-US" sz="3200" b="1" dirty="0"/>
              <a:t>How to Stash your changed Files</a:t>
            </a:r>
          </a:p>
        </p:txBody>
      </p:sp>
      <p:pic>
        <p:nvPicPr>
          <p:cNvPr id="4" name="Content Placeholder 3"/>
          <p:cNvPicPr>
            <a:picLocks noGrp="1" noChangeAspect="1"/>
          </p:cNvPicPr>
          <p:nvPr>
            <p:ph idx="1"/>
          </p:nvPr>
        </p:nvPicPr>
        <p:blipFill>
          <a:blip r:embed="rId2"/>
          <a:stretch>
            <a:fillRect/>
          </a:stretch>
        </p:blipFill>
        <p:spPr>
          <a:xfrm>
            <a:off x="451556" y="1219199"/>
            <a:ext cx="11492087" cy="5475111"/>
          </a:xfrm>
          <a:prstGeom prst="rect">
            <a:avLst/>
          </a:prstGeom>
        </p:spPr>
      </p:pic>
    </p:spTree>
    <p:extLst>
      <p:ext uri="{BB962C8B-B14F-4D97-AF65-F5344CB8AC3E}">
        <p14:creationId xmlns:p14="http://schemas.microsoft.com/office/powerpoint/2010/main" val="700208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restore stash files</a:t>
            </a:r>
          </a:p>
        </p:txBody>
      </p:sp>
      <p:sp>
        <p:nvSpPr>
          <p:cNvPr id="3" name="Content Placeholder 2"/>
          <p:cNvSpPr>
            <a:spLocks noGrp="1"/>
          </p:cNvSpPr>
          <p:nvPr>
            <p:ph idx="1"/>
          </p:nvPr>
        </p:nvSpPr>
        <p:spPr>
          <a:xfrm>
            <a:off x="1295401" y="1715911"/>
            <a:ext cx="9601196" cy="4382963"/>
          </a:xfrm>
        </p:spPr>
        <p:txBody>
          <a:bodyPr>
            <a:normAutofit fontScale="70000" lnSpcReduction="20000"/>
          </a:bodyPr>
          <a:lstStyle/>
          <a:p>
            <a:r>
              <a:rPr lang="en-US" dirty="0"/>
              <a:t>You can be restore your file that you stash.</a:t>
            </a:r>
          </a:p>
          <a:p>
            <a:r>
              <a:rPr lang="en-US" dirty="0"/>
              <a:t>Click on changes from home.</a:t>
            </a:r>
          </a:p>
          <a:p>
            <a:r>
              <a:rPr lang="en-US" dirty="0"/>
              <a:t>In the stashes section right click on stash file.</a:t>
            </a:r>
          </a:p>
          <a:p>
            <a:r>
              <a:rPr lang="en-US" b="1" dirty="0"/>
              <a:t>View Changes</a:t>
            </a:r>
            <a:r>
              <a:rPr lang="en-US" dirty="0"/>
              <a:t>: Allows you to view the changes of the Stash.</a:t>
            </a:r>
          </a:p>
          <a:p>
            <a:r>
              <a:rPr lang="en-US" b="1" dirty="0"/>
              <a:t>Apply</a:t>
            </a:r>
            <a:r>
              <a:rPr lang="en-US" dirty="0"/>
              <a:t>: Applies the changes to the code branch and keeps the Stash.</a:t>
            </a:r>
          </a:p>
          <a:p>
            <a:r>
              <a:rPr lang="en-US" b="1" dirty="0"/>
              <a:t>Apply and Restore Staged</a:t>
            </a:r>
            <a:r>
              <a:rPr lang="en-US" dirty="0"/>
              <a:t>: Applies changes to code branch and ensures staging of previously staged files again.</a:t>
            </a:r>
          </a:p>
          <a:p>
            <a:r>
              <a:rPr lang="en-US" b="1" dirty="0"/>
              <a:t>Apply All as Unstaged</a:t>
            </a:r>
            <a:r>
              <a:rPr lang="en-US" dirty="0"/>
              <a:t>: Applies changes to code branch and won't stage files that were staged before.</a:t>
            </a:r>
          </a:p>
          <a:p>
            <a:r>
              <a:rPr lang="en-US" b="1" dirty="0"/>
              <a:t>Drop</a:t>
            </a:r>
            <a:r>
              <a:rPr lang="en-US" dirty="0"/>
              <a:t>: Deletes the Stash.</a:t>
            </a:r>
          </a:p>
          <a:p>
            <a:r>
              <a:rPr lang="en-US" b="1" dirty="0"/>
              <a:t>Pop</a:t>
            </a:r>
            <a:r>
              <a:rPr lang="en-US" dirty="0"/>
              <a:t>: Applies the changes to the code branch and deletes the Stash.</a:t>
            </a:r>
          </a:p>
          <a:p>
            <a:r>
              <a:rPr lang="en-US" b="1" dirty="0"/>
              <a:t>Pop and Restore Staged</a:t>
            </a:r>
            <a:r>
              <a:rPr lang="en-US" dirty="0"/>
              <a:t>: Pops changes to code branch and ensures staging of previously staged files again.</a:t>
            </a:r>
          </a:p>
          <a:p>
            <a:r>
              <a:rPr lang="en-US" b="1" dirty="0"/>
              <a:t>Pop All as Unstaged</a:t>
            </a:r>
            <a:r>
              <a:rPr lang="en-US" dirty="0"/>
              <a:t>: Pops changes to code branch and won't stage files that were staged before.</a:t>
            </a:r>
          </a:p>
          <a:p>
            <a:r>
              <a:rPr lang="en-US" dirty="0"/>
              <a:t>You can choose option according to your requirement.</a:t>
            </a:r>
          </a:p>
        </p:txBody>
      </p:sp>
    </p:spTree>
    <p:extLst>
      <p:ext uri="{BB962C8B-B14F-4D97-AF65-F5344CB8AC3E}">
        <p14:creationId xmlns:p14="http://schemas.microsoft.com/office/powerpoint/2010/main" val="1363997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to restore stash files</a:t>
            </a:r>
          </a:p>
        </p:txBody>
      </p:sp>
      <p:pic>
        <p:nvPicPr>
          <p:cNvPr id="4" name="Content Placeholder 3"/>
          <p:cNvPicPr>
            <a:picLocks noGrp="1" noChangeAspect="1"/>
          </p:cNvPicPr>
          <p:nvPr>
            <p:ph idx="1"/>
          </p:nvPr>
        </p:nvPicPr>
        <p:blipFill>
          <a:blip r:embed="rId2"/>
          <a:stretch>
            <a:fillRect/>
          </a:stretch>
        </p:blipFill>
        <p:spPr>
          <a:xfrm>
            <a:off x="417689" y="1140177"/>
            <a:ext cx="11458222" cy="5475111"/>
          </a:xfrm>
          <a:prstGeom prst="rect">
            <a:avLst/>
          </a:prstGeom>
        </p:spPr>
      </p:pic>
    </p:spTree>
    <p:extLst>
      <p:ext uri="{BB962C8B-B14F-4D97-AF65-F5344CB8AC3E}">
        <p14:creationId xmlns:p14="http://schemas.microsoft.com/office/powerpoint/2010/main" val="1031122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Git Commands</a:t>
            </a:r>
          </a:p>
        </p:txBody>
      </p:sp>
      <p:sp>
        <p:nvSpPr>
          <p:cNvPr id="3" name="Content Placeholder 2"/>
          <p:cNvSpPr>
            <a:spLocks noGrp="1"/>
          </p:cNvSpPr>
          <p:nvPr>
            <p:ph idx="1"/>
          </p:nvPr>
        </p:nvSpPr>
        <p:spPr>
          <a:xfrm>
            <a:off x="1010392" y="1731013"/>
            <a:ext cx="9796153" cy="4242276"/>
          </a:xfrm>
        </p:spPr>
        <p:txBody>
          <a:bodyPr>
            <a:normAutofit fontScale="47500" lnSpcReduction="20000"/>
          </a:bodyPr>
          <a:lstStyle/>
          <a:p>
            <a:r>
              <a:rPr lang="en-US" sz="4300" b="1" dirty="0"/>
              <a:t>git config:</a:t>
            </a:r>
          </a:p>
          <a:p>
            <a:pPr marL="0" indent="0">
              <a:buNone/>
            </a:pPr>
            <a:r>
              <a:rPr lang="en-US" sz="4300" dirty="0"/>
              <a:t>	This command sets the author name and email address respectively to be </a:t>
            </a:r>
            <a:r>
              <a:rPr lang="en-US" sz="4300" dirty="0" smtClean="0"/>
              <a:t>used </a:t>
            </a:r>
            <a:r>
              <a:rPr lang="en-US" sz="4300" dirty="0"/>
              <a:t>with your commits</a:t>
            </a:r>
            <a:endParaRPr lang="en-US" sz="4300" b="1" dirty="0"/>
          </a:p>
          <a:p>
            <a:pPr marL="0" indent="0">
              <a:buNone/>
            </a:pPr>
            <a:r>
              <a:rPr lang="en-US" sz="4300" dirty="0"/>
              <a:t>	</a:t>
            </a:r>
            <a:r>
              <a:rPr lang="en-US" sz="4400" dirty="0"/>
              <a:t> Usage: </a:t>
            </a:r>
            <a:r>
              <a:rPr lang="en-US" sz="4300" dirty="0"/>
              <a:t>git config –global user.name “[name]”</a:t>
            </a:r>
          </a:p>
          <a:p>
            <a:pPr marL="0" indent="0">
              <a:buNone/>
            </a:pPr>
            <a:r>
              <a:rPr lang="en-US" sz="4300" dirty="0"/>
              <a:t>	</a:t>
            </a:r>
            <a:r>
              <a:rPr lang="en-US" sz="4400" dirty="0"/>
              <a:t> Usage: </a:t>
            </a:r>
            <a:r>
              <a:rPr lang="en-US" sz="4300" dirty="0"/>
              <a:t>git config –global user.email “[email address]”</a:t>
            </a:r>
          </a:p>
          <a:p>
            <a:r>
              <a:rPr lang="en-US" sz="4300" b="1" dirty="0"/>
              <a:t>git init:</a:t>
            </a:r>
          </a:p>
          <a:p>
            <a:pPr marL="0" indent="0">
              <a:buNone/>
            </a:pPr>
            <a:r>
              <a:rPr lang="en-US" sz="4300" b="1" dirty="0"/>
              <a:t>	</a:t>
            </a:r>
            <a:r>
              <a:rPr lang="en-US" sz="4300" dirty="0"/>
              <a:t>This command is used to start a new repository.</a:t>
            </a:r>
          </a:p>
          <a:p>
            <a:pPr marL="0" indent="0">
              <a:buNone/>
            </a:pPr>
            <a:r>
              <a:rPr lang="en-US" sz="4300" dirty="0"/>
              <a:t>	</a:t>
            </a:r>
            <a:r>
              <a:rPr lang="en-US" sz="4400" dirty="0"/>
              <a:t> Usage: </a:t>
            </a:r>
            <a:r>
              <a:rPr lang="en-US" sz="4300" dirty="0"/>
              <a:t>git init [repository name]</a:t>
            </a:r>
          </a:p>
          <a:p>
            <a:r>
              <a:rPr lang="en-US" sz="4300" b="1" dirty="0"/>
              <a:t>git clone:</a:t>
            </a:r>
          </a:p>
          <a:p>
            <a:pPr marL="0" indent="0">
              <a:buNone/>
            </a:pPr>
            <a:r>
              <a:rPr lang="en-US" sz="4300" dirty="0"/>
              <a:t>	This command is used to obtain a repository from an existing URL.</a:t>
            </a:r>
          </a:p>
          <a:p>
            <a:pPr marL="0" indent="0">
              <a:buNone/>
            </a:pPr>
            <a:r>
              <a:rPr lang="en-US" sz="4300" b="1" dirty="0"/>
              <a:t>	</a:t>
            </a:r>
            <a:r>
              <a:rPr lang="en-US" sz="4400" dirty="0"/>
              <a:t> Usage: </a:t>
            </a:r>
            <a:r>
              <a:rPr lang="en-US" sz="4300" dirty="0"/>
              <a:t>git clone [url]</a:t>
            </a:r>
            <a:endParaRPr lang="en-US" dirty="0"/>
          </a:p>
        </p:txBody>
      </p:sp>
    </p:spTree>
    <p:extLst>
      <p:ext uri="{BB962C8B-B14F-4D97-AF65-F5344CB8AC3E}">
        <p14:creationId xmlns:p14="http://schemas.microsoft.com/office/powerpoint/2010/main" val="387522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0038"/>
          </a:xfrm>
        </p:spPr>
        <p:txBody>
          <a:bodyPr>
            <a:normAutofit/>
          </a:bodyPr>
          <a:lstStyle/>
          <a:p>
            <a:r>
              <a:rPr lang="en-US" sz="3200" b="1" dirty="0"/>
              <a:t>How to connect with Git Using Visual Studio</a:t>
            </a:r>
          </a:p>
        </p:txBody>
      </p:sp>
      <p:sp>
        <p:nvSpPr>
          <p:cNvPr id="5" name="Content Placeholder 4"/>
          <p:cNvSpPr>
            <a:spLocks noGrp="1"/>
          </p:cNvSpPr>
          <p:nvPr>
            <p:ph idx="1"/>
          </p:nvPr>
        </p:nvSpPr>
        <p:spPr/>
        <p:txBody>
          <a:bodyPr>
            <a:normAutofit/>
          </a:bodyPr>
          <a:lstStyle/>
          <a:p>
            <a:r>
              <a:rPr lang="en-US" dirty="0"/>
              <a:t>Open Visual Studio.</a:t>
            </a:r>
          </a:p>
          <a:p>
            <a:r>
              <a:rPr lang="en-US" dirty="0"/>
              <a:t>Click on Team Explorer.</a:t>
            </a:r>
          </a:p>
          <a:p>
            <a:r>
              <a:rPr lang="en-US" dirty="0"/>
              <a:t>Click on manage connection.</a:t>
            </a:r>
          </a:p>
          <a:p>
            <a:r>
              <a:rPr lang="en-US" dirty="0"/>
              <a:t>Click on Add Azure Devops server.</a:t>
            </a:r>
          </a:p>
          <a:p>
            <a:r>
              <a:rPr lang="en-US" dirty="0"/>
              <a:t>Enter Server URL and click on Add.</a:t>
            </a:r>
          </a:p>
          <a:p>
            <a:r>
              <a:rPr lang="en-US" dirty="0"/>
              <a:t>Click on your Git Project.</a:t>
            </a:r>
          </a:p>
          <a:p>
            <a:r>
              <a:rPr lang="en-US" dirty="0"/>
              <a:t>Enter the path where you want to clone your project and click on clone.</a:t>
            </a:r>
          </a:p>
          <a:p>
            <a:r>
              <a:rPr lang="en-US" dirty="0"/>
              <a:t>Wait it will take some time to get Git project on local machine.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05759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Git Commands</a:t>
            </a:r>
          </a:p>
        </p:txBody>
      </p:sp>
      <p:sp>
        <p:nvSpPr>
          <p:cNvPr id="3" name="Content Placeholder 2"/>
          <p:cNvSpPr>
            <a:spLocks noGrp="1"/>
          </p:cNvSpPr>
          <p:nvPr>
            <p:ph idx="1"/>
          </p:nvPr>
        </p:nvSpPr>
        <p:spPr>
          <a:xfrm>
            <a:off x="1295401" y="1952978"/>
            <a:ext cx="9601196" cy="4154524"/>
          </a:xfrm>
        </p:spPr>
        <p:txBody>
          <a:bodyPr>
            <a:normAutofit fontScale="92500" lnSpcReduction="20000"/>
          </a:bodyPr>
          <a:lstStyle/>
          <a:p>
            <a:r>
              <a:rPr lang="en-US" b="1" dirty="0"/>
              <a:t>git add:</a:t>
            </a:r>
          </a:p>
          <a:p>
            <a:pPr marL="0" indent="0">
              <a:buNone/>
            </a:pPr>
            <a:r>
              <a:rPr lang="en-US" dirty="0"/>
              <a:t>	This command adds a file to the staging area.</a:t>
            </a:r>
          </a:p>
          <a:p>
            <a:pPr marL="0" indent="0">
              <a:buNone/>
            </a:pPr>
            <a:r>
              <a:rPr lang="en-US" dirty="0"/>
              <a:t>	 Usage: git add [file]</a:t>
            </a:r>
          </a:p>
          <a:p>
            <a:pPr marL="0" indent="0">
              <a:buNone/>
            </a:pPr>
            <a:r>
              <a:rPr lang="en-US" dirty="0"/>
              <a:t>	This command adds one or more to the staging area.</a:t>
            </a:r>
          </a:p>
          <a:p>
            <a:pPr marL="0" indent="0">
              <a:buNone/>
            </a:pPr>
            <a:r>
              <a:rPr lang="en-US" dirty="0"/>
              <a:t>	 Usage: git add *</a:t>
            </a:r>
          </a:p>
          <a:p>
            <a:r>
              <a:rPr lang="en-US" b="1" dirty="0"/>
              <a:t>git commit:</a:t>
            </a:r>
          </a:p>
          <a:p>
            <a:pPr marL="0" indent="0">
              <a:buNone/>
            </a:pPr>
            <a:r>
              <a:rPr lang="en-US" dirty="0"/>
              <a:t>	This command records or snapshots the file permanently in the version history.</a:t>
            </a:r>
          </a:p>
          <a:p>
            <a:pPr marL="0" indent="0">
              <a:buNone/>
            </a:pPr>
            <a:r>
              <a:rPr lang="en-US" dirty="0"/>
              <a:t>	 Usage: git commit -m “[ Type in the commit message]”</a:t>
            </a:r>
          </a:p>
          <a:p>
            <a:pPr marL="0" indent="0">
              <a:buNone/>
            </a:pPr>
            <a:r>
              <a:rPr lang="en-US" dirty="0"/>
              <a:t>	This command commits any files you’ve added with the git add command and also commits any files 	you’ve changed 	since then.</a:t>
            </a:r>
          </a:p>
          <a:p>
            <a:pPr marL="0" indent="0">
              <a:buNone/>
            </a:pPr>
            <a:r>
              <a:rPr lang="en-US" dirty="0"/>
              <a:t>	 Usage: git commit -a</a:t>
            </a:r>
          </a:p>
        </p:txBody>
      </p:sp>
    </p:spTree>
    <p:extLst>
      <p:ext uri="{BB962C8B-B14F-4D97-AF65-F5344CB8AC3E}">
        <p14:creationId xmlns:p14="http://schemas.microsoft.com/office/powerpoint/2010/main" val="471504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Git Commands</a:t>
            </a:r>
          </a:p>
        </p:txBody>
      </p:sp>
      <p:sp>
        <p:nvSpPr>
          <p:cNvPr id="3" name="Content Placeholder 2"/>
          <p:cNvSpPr>
            <a:spLocks noGrp="1"/>
          </p:cNvSpPr>
          <p:nvPr>
            <p:ph idx="1"/>
          </p:nvPr>
        </p:nvSpPr>
        <p:spPr>
          <a:xfrm>
            <a:off x="1103312" y="1388534"/>
            <a:ext cx="8946541" cy="4859866"/>
          </a:xfrm>
        </p:spPr>
        <p:txBody>
          <a:bodyPr>
            <a:normAutofit/>
          </a:bodyPr>
          <a:lstStyle/>
          <a:p>
            <a:r>
              <a:rPr lang="en-US" b="1" dirty="0"/>
              <a:t>git diff:</a:t>
            </a:r>
          </a:p>
          <a:p>
            <a:pPr marL="0" indent="0">
              <a:buNone/>
            </a:pPr>
            <a:r>
              <a:rPr lang="en-US" dirty="0"/>
              <a:t>	This command shows the file differences which are not yet staged.</a:t>
            </a:r>
          </a:p>
          <a:p>
            <a:pPr marL="0" indent="0">
              <a:buNone/>
            </a:pPr>
            <a:r>
              <a:rPr lang="en-US" b="1" dirty="0"/>
              <a:t>	</a:t>
            </a:r>
            <a:r>
              <a:rPr lang="en-US" dirty="0"/>
              <a:t> Usage: git diff</a:t>
            </a:r>
          </a:p>
          <a:p>
            <a:pPr marL="0" indent="0">
              <a:buNone/>
            </a:pPr>
            <a:r>
              <a:rPr lang="en-US" b="1" dirty="0"/>
              <a:t>	</a:t>
            </a:r>
            <a:r>
              <a:rPr lang="en-US" dirty="0"/>
              <a:t>This command shows the differences between the files in the staging area 	and 	the latest version present.</a:t>
            </a:r>
          </a:p>
          <a:p>
            <a:pPr marL="0" indent="0">
              <a:buNone/>
            </a:pPr>
            <a:r>
              <a:rPr lang="en-US" b="1" dirty="0"/>
              <a:t>	</a:t>
            </a:r>
            <a:r>
              <a:rPr lang="en-US" dirty="0"/>
              <a:t> Usage: git diff –staged</a:t>
            </a:r>
          </a:p>
          <a:p>
            <a:pPr marL="0" indent="0">
              <a:buNone/>
            </a:pPr>
            <a:r>
              <a:rPr lang="en-US" b="1" dirty="0"/>
              <a:t>	</a:t>
            </a:r>
            <a:r>
              <a:rPr lang="en-US" dirty="0"/>
              <a:t>This command shows the differences between the two branches mentioned.</a:t>
            </a:r>
          </a:p>
          <a:p>
            <a:pPr marL="0" indent="0">
              <a:buNone/>
            </a:pPr>
            <a:r>
              <a:rPr lang="en-US" b="1" dirty="0"/>
              <a:t>	</a:t>
            </a:r>
            <a:r>
              <a:rPr lang="en-US" dirty="0"/>
              <a:t> Usage: git diff [first branch] [second branch]</a:t>
            </a:r>
          </a:p>
          <a:p>
            <a:pPr marL="0" indent="0">
              <a:buNone/>
            </a:pPr>
            <a:endParaRPr lang="en-US" b="1" dirty="0"/>
          </a:p>
          <a:p>
            <a:endParaRPr lang="en-US" dirty="0"/>
          </a:p>
        </p:txBody>
      </p:sp>
    </p:spTree>
    <p:extLst>
      <p:ext uri="{BB962C8B-B14F-4D97-AF65-F5344CB8AC3E}">
        <p14:creationId xmlns:p14="http://schemas.microsoft.com/office/powerpoint/2010/main" val="2053958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Git Commands</a:t>
            </a:r>
          </a:p>
        </p:txBody>
      </p:sp>
      <p:sp>
        <p:nvSpPr>
          <p:cNvPr id="3" name="Content Placeholder 2"/>
          <p:cNvSpPr>
            <a:spLocks noGrp="1"/>
          </p:cNvSpPr>
          <p:nvPr>
            <p:ph idx="1"/>
          </p:nvPr>
        </p:nvSpPr>
        <p:spPr/>
        <p:txBody>
          <a:bodyPr>
            <a:normAutofit fontScale="92500" lnSpcReduction="20000"/>
          </a:bodyPr>
          <a:lstStyle/>
          <a:p>
            <a:r>
              <a:rPr lang="en-US" b="1" dirty="0"/>
              <a:t>git reset:</a:t>
            </a:r>
          </a:p>
          <a:p>
            <a:pPr marL="0" indent="0">
              <a:buNone/>
            </a:pPr>
            <a:r>
              <a:rPr lang="en-US" dirty="0"/>
              <a:t>	This command unstages the file, but it preserves the file contents.</a:t>
            </a:r>
          </a:p>
          <a:p>
            <a:pPr marL="0" indent="0">
              <a:buNone/>
            </a:pPr>
            <a:r>
              <a:rPr lang="en-US" dirty="0"/>
              <a:t>	 Usage: git reset [file]</a:t>
            </a:r>
          </a:p>
          <a:p>
            <a:pPr marL="0" indent="0">
              <a:buNone/>
            </a:pPr>
            <a:r>
              <a:rPr lang="en-US" dirty="0"/>
              <a:t>	This command undoes all the commits after the specified commit and 	preserves 	the changes locally.</a:t>
            </a:r>
          </a:p>
          <a:p>
            <a:pPr marL="0" indent="0">
              <a:buNone/>
            </a:pPr>
            <a:r>
              <a:rPr lang="en-US" dirty="0"/>
              <a:t>	 Usage: git reset [commit]</a:t>
            </a:r>
          </a:p>
          <a:p>
            <a:pPr marL="0" indent="0">
              <a:buNone/>
            </a:pPr>
            <a:r>
              <a:rPr lang="en-US" dirty="0"/>
              <a:t>	This command discards all history and goes back to the specified commit.</a:t>
            </a:r>
          </a:p>
          <a:p>
            <a:pPr marL="0" indent="0">
              <a:buNone/>
            </a:pPr>
            <a:r>
              <a:rPr lang="en-US" dirty="0"/>
              <a:t>	 Usage: git reset –hard [commit]</a:t>
            </a:r>
          </a:p>
          <a:p>
            <a:r>
              <a:rPr lang="en-US" b="1" dirty="0"/>
              <a:t>git status:</a:t>
            </a:r>
          </a:p>
          <a:p>
            <a:pPr marL="0" indent="0">
              <a:buNone/>
            </a:pPr>
            <a:r>
              <a:rPr lang="en-US" dirty="0"/>
              <a:t>	This command lists all the files that have to be committed.</a:t>
            </a:r>
          </a:p>
          <a:p>
            <a:pPr marL="0" indent="0">
              <a:buNone/>
            </a:pPr>
            <a:r>
              <a:rPr lang="en-US" dirty="0"/>
              <a:t>	 Usage: git status</a:t>
            </a:r>
          </a:p>
        </p:txBody>
      </p:sp>
    </p:spTree>
    <p:extLst>
      <p:ext uri="{BB962C8B-B14F-4D97-AF65-F5344CB8AC3E}">
        <p14:creationId xmlns:p14="http://schemas.microsoft.com/office/powerpoint/2010/main" val="1319843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Commands</a:t>
            </a:r>
          </a:p>
        </p:txBody>
      </p:sp>
      <p:sp>
        <p:nvSpPr>
          <p:cNvPr id="3" name="Content Placeholder 2"/>
          <p:cNvSpPr>
            <a:spLocks noGrp="1"/>
          </p:cNvSpPr>
          <p:nvPr>
            <p:ph idx="1"/>
          </p:nvPr>
        </p:nvSpPr>
        <p:spPr>
          <a:xfrm>
            <a:off x="1295401" y="2556931"/>
            <a:ext cx="9601196" cy="3533317"/>
          </a:xfrm>
        </p:spPr>
        <p:txBody>
          <a:bodyPr>
            <a:normAutofit fontScale="77500" lnSpcReduction="20000"/>
          </a:bodyPr>
          <a:lstStyle/>
          <a:p>
            <a:r>
              <a:rPr lang="en-US" b="1" dirty="0"/>
              <a:t>git rm:</a:t>
            </a:r>
          </a:p>
          <a:p>
            <a:pPr marL="0" indent="0">
              <a:buNone/>
            </a:pPr>
            <a:r>
              <a:rPr lang="en-US" b="1" dirty="0"/>
              <a:t>	</a:t>
            </a:r>
            <a:r>
              <a:rPr lang="en-US" dirty="0"/>
              <a:t>This command deletes the file from your working directory and stages the 	deletion.</a:t>
            </a:r>
          </a:p>
          <a:p>
            <a:pPr marL="0" indent="0">
              <a:buNone/>
            </a:pPr>
            <a:r>
              <a:rPr lang="en-US" b="1" dirty="0"/>
              <a:t>	</a:t>
            </a:r>
            <a:r>
              <a:rPr lang="en-US" dirty="0"/>
              <a:t> Usage: git rm [file]</a:t>
            </a:r>
          </a:p>
          <a:p>
            <a:r>
              <a:rPr lang="en-US" b="1" dirty="0"/>
              <a:t>git log:</a:t>
            </a:r>
          </a:p>
          <a:p>
            <a:pPr marL="0" indent="0">
              <a:buNone/>
            </a:pPr>
            <a:r>
              <a:rPr lang="en-US" b="1" dirty="0"/>
              <a:t>	</a:t>
            </a:r>
            <a:r>
              <a:rPr lang="en-US" dirty="0"/>
              <a:t>This command is used to list the version history for the current branch.</a:t>
            </a:r>
          </a:p>
          <a:p>
            <a:pPr marL="0" indent="0">
              <a:buNone/>
            </a:pPr>
            <a:r>
              <a:rPr lang="en-US" b="1" dirty="0"/>
              <a:t>	</a:t>
            </a:r>
            <a:r>
              <a:rPr lang="en-US" dirty="0"/>
              <a:t> Usage: git log</a:t>
            </a:r>
          </a:p>
          <a:p>
            <a:pPr marL="0" indent="0">
              <a:buNone/>
            </a:pPr>
            <a:r>
              <a:rPr lang="en-US" dirty="0"/>
              <a:t>	This command lists version history for a file, including the renaming of files also.</a:t>
            </a:r>
          </a:p>
          <a:p>
            <a:pPr marL="0" indent="0">
              <a:buNone/>
            </a:pPr>
            <a:r>
              <a:rPr lang="en-US" b="1" dirty="0"/>
              <a:t>	</a:t>
            </a:r>
            <a:r>
              <a:rPr lang="en-US" dirty="0"/>
              <a:t>-</a:t>
            </a:r>
            <a:r>
              <a:rPr lang="en-US" b="1" dirty="0"/>
              <a:t> </a:t>
            </a:r>
            <a:r>
              <a:rPr lang="en-US" dirty="0"/>
              <a:t>git log –follow[file]</a:t>
            </a:r>
            <a:endParaRPr lang="en-US" b="1" dirty="0"/>
          </a:p>
          <a:p>
            <a:r>
              <a:rPr lang="en-US" b="1" dirty="0"/>
              <a:t>git show:</a:t>
            </a:r>
          </a:p>
          <a:p>
            <a:pPr marL="0" indent="0">
              <a:buNone/>
            </a:pPr>
            <a:r>
              <a:rPr lang="en-US" b="1" dirty="0"/>
              <a:t>	</a:t>
            </a:r>
            <a:r>
              <a:rPr lang="en-US" dirty="0"/>
              <a:t>This command shows the metadata and content changes of the specified commit.</a:t>
            </a:r>
          </a:p>
          <a:p>
            <a:pPr marL="0" indent="0">
              <a:buNone/>
            </a:pPr>
            <a:r>
              <a:rPr lang="en-US" b="1" dirty="0"/>
              <a:t>	</a:t>
            </a:r>
            <a:r>
              <a:rPr lang="en-US" dirty="0"/>
              <a:t> Usage: git show [commit]</a:t>
            </a:r>
          </a:p>
          <a:p>
            <a:endParaRPr lang="en-US" dirty="0"/>
          </a:p>
        </p:txBody>
      </p:sp>
    </p:spTree>
    <p:extLst>
      <p:ext uri="{BB962C8B-B14F-4D97-AF65-F5344CB8AC3E}">
        <p14:creationId xmlns:p14="http://schemas.microsoft.com/office/powerpoint/2010/main" val="1795436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Git Commands</a:t>
            </a:r>
          </a:p>
        </p:txBody>
      </p:sp>
      <p:sp>
        <p:nvSpPr>
          <p:cNvPr id="3" name="Content Placeholder 2"/>
          <p:cNvSpPr>
            <a:spLocks noGrp="1"/>
          </p:cNvSpPr>
          <p:nvPr>
            <p:ph idx="1"/>
          </p:nvPr>
        </p:nvSpPr>
        <p:spPr/>
        <p:txBody>
          <a:bodyPr>
            <a:normAutofit lnSpcReduction="10000"/>
          </a:bodyPr>
          <a:lstStyle/>
          <a:p>
            <a:r>
              <a:rPr lang="en-US" b="1" dirty="0"/>
              <a:t>git tag:</a:t>
            </a:r>
          </a:p>
          <a:p>
            <a:pPr marL="0" indent="0">
              <a:buNone/>
            </a:pPr>
            <a:r>
              <a:rPr lang="en-US" b="1" dirty="0"/>
              <a:t>	</a:t>
            </a:r>
            <a:r>
              <a:rPr lang="en-US" dirty="0"/>
              <a:t>This command is used to give tags to the specified commit.</a:t>
            </a:r>
          </a:p>
          <a:p>
            <a:pPr marL="0" indent="0">
              <a:buNone/>
            </a:pPr>
            <a:r>
              <a:rPr lang="en-US" b="1" dirty="0"/>
              <a:t>	</a:t>
            </a:r>
            <a:r>
              <a:rPr lang="en-US" dirty="0"/>
              <a:t> Usage: git tag [commitID]</a:t>
            </a:r>
          </a:p>
          <a:p>
            <a:r>
              <a:rPr lang="en-US" b="1" dirty="0"/>
              <a:t>git branch:</a:t>
            </a:r>
          </a:p>
          <a:p>
            <a:pPr marL="0" indent="0">
              <a:buNone/>
            </a:pPr>
            <a:r>
              <a:rPr lang="en-US" b="1" dirty="0"/>
              <a:t>	</a:t>
            </a:r>
            <a:r>
              <a:rPr lang="en-US" dirty="0"/>
              <a:t>This command lists all the local branches in the current repository.</a:t>
            </a:r>
          </a:p>
          <a:p>
            <a:pPr marL="0" indent="0">
              <a:buNone/>
            </a:pPr>
            <a:r>
              <a:rPr lang="en-US" b="1" dirty="0"/>
              <a:t>	</a:t>
            </a:r>
            <a:r>
              <a:rPr lang="en-US" dirty="0"/>
              <a:t> Usage: git branch</a:t>
            </a:r>
          </a:p>
          <a:p>
            <a:pPr marL="0" indent="0">
              <a:buNone/>
            </a:pPr>
            <a:r>
              <a:rPr lang="en-US" b="1" dirty="0"/>
              <a:t>	</a:t>
            </a:r>
            <a:r>
              <a:rPr lang="en-US" dirty="0"/>
              <a:t>This command creates a new branch.</a:t>
            </a:r>
          </a:p>
          <a:p>
            <a:pPr marL="0" indent="0">
              <a:buNone/>
            </a:pPr>
            <a:r>
              <a:rPr lang="en-US" b="1" dirty="0"/>
              <a:t> 	</a:t>
            </a:r>
            <a:r>
              <a:rPr lang="en-US" dirty="0"/>
              <a:t> Usage: git branch [branch name]</a:t>
            </a:r>
          </a:p>
          <a:p>
            <a:pPr marL="0" indent="0">
              <a:buNone/>
            </a:pPr>
            <a:r>
              <a:rPr lang="en-US" b="1" dirty="0"/>
              <a:t>	</a:t>
            </a:r>
            <a:r>
              <a:rPr lang="en-US" dirty="0"/>
              <a:t>This command deletes the feature branch.</a:t>
            </a:r>
          </a:p>
          <a:p>
            <a:pPr marL="0" indent="0">
              <a:buNone/>
            </a:pPr>
            <a:r>
              <a:rPr lang="en-US" b="1" dirty="0"/>
              <a:t>	</a:t>
            </a:r>
            <a:r>
              <a:rPr lang="en-US" dirty="0"/>
              <a:t> Usage: </a:t>
            </a:r>
            <a:r>
              <a:rPr lang="de-DE" dirty="0"/>
              <a:t>git branch -d [branch name]</a:t>
            </a:r>
            <a:endParaRPr lang="en-US" b="1" dirty="0"/>
          </a:p>
          <a:p>
            <a:endParaRPr lang="en-US" dirty="0"/>
          </a:p>
          <a:p>
            <a:endParaRPr lang="en-US" dirty="0"/>
          </a:p>
        </p:txBody>
      </p:sp>
    </p:spTree>
    <p:extLst>
      <p:ext uri="{BB962C8B-B14F-4D97-AF65-F5344CB8AC3E}">
        <p14:creationId xmlns:p14="http://schemas.microsoft.com/office/powerpoint/2010/main" val="2212044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Git Commands</a:t>
            </a:r>
          </a:p>
        </p:txBody>
      </p:sp>
      <p:sp>
        <p:nvSpPr>
          <p:cNvPr id="3" name="Content Placeholder 2"/>
          <p:cNvSpPr>
            <a:spLocks noGrp="1"/>
          </p:cNvSpPr>
          <p:nvPr>
            <p:ph idx="1"/>
          </p:nvPr>
        </p:nvSpPr>
        <p:spPr>
          <a:xfrm>
            <a:off x="1295401" y="2556932"/>
            <a:ext cx="9601196" cy="3516064"/>
          </a:xfrm>
        </p:spPr>
        <p:txBody>
          <a:bodyPr>
            <a:normAutofit fontScale="77500" lnSpcReduction="20000"/>
          </a:bodyPr>
          <a:lstStyle/>
          <a:p>
            <a:r>
              <a:rPr lang="en-US" b="1" dirty="0"/>
              <a:t>git checkout:</a:t>
            </a:r>
          </a:p>
          <a:p>
            <a:pPr marL="0" indent="0">
              <a:buNone/>
            </a:pPr>
            <a:r>
              <a:rPr lang="en-US" dirty="0"/>
              <a:t>	This command is used to switch from one branch to another.</a:t>
            </a:r>
          </a:p>
          <a:p>
            <a:pPr marL="0" indent="0">
              <a:buNone/>
            </a:pPr>
            <a:r>
              <a:rPr lang="en-US" dirty="0"/>
              <a:t>	 Usage: git checkout [branch name]</a:t>
            </a:r>
          </a:p>
          <a:p>
            <a:pPr marL="0" indent="0">
              <a:buNone/>
            </a:pPr>
            <a:r>
              <a:rPr lang="en-US" dirty="0"/>
              <a:t>	This command creates a new branch and also switches to it.</a:t>
            </a:r>
          </a:p>
          <a:p>
            <a:pPr marL="0" indent="0">
              <a:buNone/>
            </a:pPr>
            <a:r>
              <a:rPr lang="en-US" dirty="0"/>
              <a:t>	 Usage: git checkout -b [branch name]</a:t>
            </a:r>
          </a:p>
          <a:p>
            <a:r>
              <a:rPr lang="en-US" b="1" dirty="0"/>
              <a:t>git merge</a:t>
            </a:r>
          </a:p>
          <a:p>
            <a:pPr marL="0" indent="0">
              <a:buNone/>
            </a:pPr>
            <a:r>
              <a:rPr lang="en-US" dirty="0"/>
              <a:t>	This command merges the specified branch’s history into the current branch.</a:t>
            </a:r>
          </a:p>
          <a:p>
            <a:pPr marL="0" indent="0">
              <a:buNone/>
            </a:pPr>
            <a:r>
              <a:rPr lang="en-US" dirty="0"/>
              <a:t>	 Usage: git merge [branch name]</a:t>
            </a:r>
          </a:p>
          <a:p>
            <a:r>
              <a:rPr lang="en-US" b="1" dirty="0"/>
              <a:t>git remote</a:t>
            </a:r>
          </a:p>
          <a:p>
            <a:pPr marL="0" indent="0">
              <a:buNone/>
            </a:pPr>
            <a:r>
              <a:rPr lang="en-US" dirty="0"/>
              <a:t>	This command is used to connect your local repository to the remote server.</a:t>
            </a:r>
          </a:p>
          <a:p>
            <a:pPr marL="0" indent="0">
              <a:buNone/>
            </a:pPr>
            <a:r>
              <a:rPr lang="en-US" dirty="0"/>
              <a:t>	 Usage: git remote add [variable name] [Remote Server Link]</a:t>
            </a:r>
          </a:p>
        </p:txBody>
      </p:sp>
    </p:spTree>
    <p:extLst>
      <p:ext uri="{BB962C8B-B14F-4D97-AF65-F5344CB8AC3E}">
        <p14:creationId xmlns:p14="http://schemas.microsoft.com/office/powerpoint/2010/main" val="1054502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Git Commands</a:t>
            </a:r>
          </a:p>
        </p:txBody>
      </p:sp>
      <p:sp>
        <p:nvSpPr>
          <p:cNvPr id="3" name="Content Placeholder 2"/>
          <p:cNvSpPr>
            <a:spLocks noGrp="1"/>
          </p:cNvSpPr>
          <p:nvPr>
            <p:ph idx="1"/>
          </p:nvPr>
        </p:nvSpPr>
        <p:spPr/>
        <p:txBody>
          <a:bodyPr>
            <a:normAutofit lnSpcReduction="10000"/>
          </a:bodyPr>
          <a:lstStyle/>
          <a:p>
            <a:r>
              <a:rPr lang="en-US" b="1" dirty="0"/>
              <a:t>git push:</a:t>
            </a:r>
          </a:p>
          <a:p>
            <a:pPr marL="0" indent="0">
              <a:buNone/>
            </a:pPr>
            <a:r>
              <a:rPr lang="en-US" b="1" dirty="0"/>
              <a:t>	</a:t>
            </a:r>
            <a:r>
              <a:rPr lang="en-US" dirty="0"/>
              <a:t>This command sends the committed changes of master branch to </a:t>
            </a:r>
            <a:r>
              <a:rPr lang="en-US" dirty="0" smtClean="0"/>
              <a:t>your remote </a:t>
            </a:r>
            <a:r>
              <a:rPr lang="en-US" dirty="0"/>
              <a:t>repository.</a:t>
            </a:r>
          </a:p>
          <a:p>
            <a:pPr marL="0" indent="0">
              <a:buNone/>
            </a:pPr>
            <a:r>
              <a:rPr lang="en-US" b="1" dirty="0"/>
              <a:t>	</a:t>
            </a:r>
            <a:r>
              <a:rPr lang="en-US" dirty="0"/>
              <a:t> Usage: git push [variable name] master</a:t>
            </a:r>
          </a:p>
          <a:p>
            <a:pPr marL="0" indent="0">
              <a:buNone/>
            </a:pPr>
            <a:r>
              <a:rPr lang="en-US" dirty="0"/>
              <a:t>	This command sends the branch commits to your remote repository.</a:t>
            </a:r>
          </a:p>
          <a:p>
            <a:pPr marL="0" indent="0">
              <a:buNone/>
            </a:pPr>
            <a:r>
              <a:rPr lang="en-US" b="1" dirty="0"/>
              <a:t>	</a:t>
            </a:r>
            <a:r>
              <a:rPr lang="en-US" dirty="0"/>
              <a:t> Usage: git push [variable name] [branch]</a:t>
            </a:r>
          </a:p>
          <a:p>
            <a:pPr marL="0" indent="0">
              <a:buNone/>
            </a:pPr>
            <a:r>
              <a:rPr lang="en-US" b="1" dirty="0"/>
              <a:t>	</a:t>
            </a:r>
            <a:r>
              <a:rPr lang="en-US" dirty="0"/>
              <a:t>This command pushes all branches to your remote repository.</a:t>
            </a:r>
          </a:p>
          <a:p>
            <a:pPr marL="0" indent="0">
              <a:buNone/>
            </a:pPr>
            <a:r>
              <a:rPr lang="en-US" b="1" dirty="0"/>
              <a:t>	</a:t>
            </a:r>
            <a:r>
              <a:rPr lang="en-US" dirty="0"/>
              <a:t> Usage: git push –all [variable name]</a:t>
            </a:r>
          </a:p>
          <a:p>
            <a:pPr marL="0" indent="0">
              <a:buNone/>
            </a:pPr>
            <a:r>
              <a:rPr lang="en-US" b="1" dirty="0"/>
              <a:t>	</a:t>
            </a:r>
            <a:r>
              <a:rPr lang="en-US" dirty="0"/>
              <a:t>This command deletes a branch on your remote repository.</a:t>
            </a:r>
          </a:p>
          <a:p>
            <a:pPr marL="0" indent="0">
              <a:buNone/>
            </a:pPr>
            <a:r>
              <a:rPr lang="en-US" b="1" dirty="0"/>
              <a:t>	</a:t>
            </a:r>
            <a:r>
              <a:rPr lang="en-US" dirty="0"/>
              <a:t> Usage: git push [variable name] :[branch name]</a:t>
            </a:r>
            <a:endParaRPr lang="en-US" b="1" dirty="0"/>
          </a:p>
          <a:p>
            <a:endParaRPr lang="en-US" dirty="0"/>
          </a:p>
        </p:txBody>
      </p:sp>
    </p:spTree>
    <p:extLst>
      <p:ext uri="{BB962C8B-B14F-4D97-AF65-F5344CB8AC3E}">
        <p14:creationId xmlns:p14="http://schemas.microsoft.com/office/powerpoint/2010/main" val="174965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Git Commands</a:t>
            </a:r>
          </a:p>
        </p:txBody>
      </p:sp>
      <p:sp>
        <p:nvSpPr>
          <p:cNvPr id="3" name="Content Placeholder 2"/>
          <p:cNvSpPr>
            <a:spLocks noGrp="1"/>
          </p:cNvSpPr>
          <p:nvPr>
            <p:ph idx="1"/>
          </p:nvPr>
        </p:nvSpPr>
        <p:spPr>
          <a:xfrm>
            <a:off x="1295401" y="1998133"/>
            <a:ext cx="9601196" cy="4135247"/>
          </a:xfrm>
        </p:spPr>
        <p:txBody>
          <a:bodyPr>
            <a:normAutofit fontScale="55000" lnSpcReduction="20000"/>
          </a:bodyPr>
          <a:lstStyle/>
          <a:p>
            <a:r>
              <a:rPr lang="en-US" sz="2900" b="1" dirty="0"/>
              <a:t>git pull:</a:t>
            </a:r>
          </a:p>
          <a:p>
            <a:pPr marL="0" indent="0">
              <a:buNone/>
            </a:pPr>
            <a:r>
              <a:rPr lang="en-US" sz="2900" b="1" dirty="0"/>
              <a:t>	</a:t>
            </a:r>
            <a:r>
              <a:rPr lang="en-US" sz="2900" dirty="0"/>
              <a:t>This command fetches and merges changes on the remote server to your 	working directory.</a:t>
            </a:r>
          </a:p>
          <a:p>
            <a:pPr marL="0" indent="0">
              <a:buNone/>
            </a:pPr>
            <a:r>
              <a:rPr lang="en-US" sz="2900" b="1" dirty="0"/>
              <a:t>	</a:t>
            </a:r>
            <a:r>
              <a:rPr lang="en-US" sz="2900" dirty="0"/>
              <a:t>Usage: git pull [Repository Link]</a:t>
            </a:r>
          </a:p>
          <a:p>
            <a:r>
              <a:rPr lang="en-US" sz="2900" b="1" dirty="0"/>
              <a:t>git stash:</a:t>
            </a:r>
          </a:p>
          <a:p>
            <a:pPr marL="0" indent="0">
              <a:buNone/>
            </a:pPr>
            <a:r>
              <a:rPr lang="en-US" sz="2900" b="1" dirty="0"/>
              <a:t>	</a:t>
            </a:r>
            <a:r>
              <a:rPr lang="en-US" sz="2900" dirty="0"/>
              <a:t>This command temporarily stores all the modified tracked files.</a:t>
            </a:r>
          </a:p>
          <a:p>
            <a:pPr marL="0" indent="0">
              <a:buNone/>
            </a:pPr>
            <a:r>
              <a:rPr lang="en-US" sz="2900" b="1" dirty="0"/>
              <a:t>	</a:t>
            </a:r>
            <a:r>
              <a:rPr lang="en-US" sz="2900" dirty="0"/>
              <a:t> Usage: git stash save</a:t>
            </a:r>
          </a:p>
          <a:p>
            <a:pPr marL="0" indent="0">
              <a:buNone/>
            </a:pPr>
            <a:r>
              <a:rPr lang="en-US" sz="2900" dirty="0"/>
              <a:t>	This command restores the most recently stashed files.</a:t>
            </a:r>
          </a:p>
          <a:p>
            <a:pPr marL="0" indent="0">
              <a:buNone/>
            </a:pPr>
            <a:r>
              <a:rPr lang="en-US" sz="2900" b="1" dirty="0"/>
              <a:t>	 </a:t>
            </a:r>
            <a:r>
              <a:rPr lang="en-US" sz="2900" dirty="0"/>
              <a:t>Usage: git stash pop</a:t>
            </a:r>
          </a:p>
          <a:p>
            <a:pPr marL="0" indent="0">
              <a:buNone/>
            </a:pPr>
            <a:r>
              <a:rPr lang="en-US" sz="2900" b="1" dirty="0"/>
              <a:t>	</a:t>
            </a:r>
            <a:r>
              <a:rPr lang="en-US" sz="2900" dirty="0"/>
              <a:t>This command lists all stashed </a:t>
            </a:r>
            <a:r>
              <a:rPr lang="en-US" sz="2900" dirty="0" err="1"/>
              <a:t>changesets</a:t>
            </a:r>
            <a:r>
              <a:rPr lang="en-US" sz="2900" dirty="0"/>
              <a:t>.</a:t>
            </a:r>
          </a:p>
          <a:p>
            <a:pPr marL="0" indent="0">
              <a:buNone/>
            </a:pPr>
            <a:r>
              <a:rPr lang="en-US" sz="2900" b="1" dirty="0"/>
              <a:t>	</a:t>
            </a:r>
            <a:r>
              <a:rPr lang="en-US" sz="2900" dirty="0"/>
              <a:t> Usage: git stash list</a:t>
            </a:r>
          </a:p>
          <a:p>
            <a:pPr marL="0" indent="0">
              <a:buNone/>
            </a:pPr>
            <a:r>
              <a:rPr lang="en-US" sz="2900" b="1" dirty="0"/>
              <a:t>	</a:t>
            </a:r>
            <a:r>
              <a:rPr lang="en-US" sz="2900" dirty="0"/>
              <a:t>This command discards the most recently stashed changeset.</a:t>
            </a:r>
          </a:p>
          <a:p>
            <a:pPr marL="0" indent="0">
              <a:buNone/>
            </a:pPr>
            <a:r>
              <a:rPr lang="en-US" sz="2900" b="1" dirty="0"/>
              <a:t> 	</a:t>
            </a:r>
            <a:r>
              <a:rPr lang="en-US" sz="2900" dirty="0"/>
              <a:t> Usage: git stash drop</a:t>
            </a:r>
            <a:endParaRPr lang="en-US" sz="2900" b="1" dirty="0"/>
          </a:p>
          <a:p>
            <a:endParaRPr lang="en-US" dirty="0"/>
          </a:p>
        </p:txBody>
      </p:sp>
    </p:spTree>
    <p:extLst>
      <p:ext uri="{BB962C8B-B14F-4D97-AF65-F5344CB8AC3E}">
        <p14:creationId xmlns:p14="http://schemas.microsoft.com/office/powerpoint/2010/main" val="2088364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1826" y="1098017"/>
            <a:ext cx="6745856" cy="4573886"/>
          </a:xfrm>
          <a:prstGeom prst="rect">
            <a:avLst/>
          </a:prstGeom>
        </p:spPr>
      </p:pic>
    </p:spTree>
    <p:extLst>
      <p:ext uri="{BB962C8B-B14F-4D97-AF65-F5344CB8AC3E}">
        <p14:creationId xmlns:p14="http://schemas.microsoft.com/office/powerpoint/2010/main" val="74565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9060"/>
          </a:xfrm>
        </p:spPr>
        <p:txBody>
          <a:bodyPr>
            <a:normAutofit/>
          </a:bodyPr>
          <a:lstStyle/>
          <a:p>
            <a:r>
              <a:rPr lang="en-US" sz="3200" b="1" dirty="0"/>
              <a:t>How to connect with Git Using Visual Studio</a:t>
            </a:r>
          </a:p>
        </p:txBody>
      </p:sp>
      <p:pic>
        <p:nvPicPr>
          <p:cNvPr id="4" name="Content Placeholder 3"/>
          <p:cNvPicPr>
            <a:picLocks noGrp="1" noChangeAspect="1"/>
          </p:cNvPicPr>
          <p:nvPr>
            <p:ph idx="1"/>
          </p:nvPr>
        </p:nvPicPr>
        <p:blipFill>
          <a:blip r:embed="rId2"/>
          <a:stretch>
            <a:fillRect/>
          </a:stretch>
        </p:blipFill>
        <p:spPr>
          <a:xfrm>
            <a:off x="646110" y="1354668"/>
            <a:ext cx="11286246" cy="5317066"/>
          </a:xfrm>
          <a:prstGeom prst="rect">
            <a:avLst/>
          </a:prstGeom>
        </p:spPr>
      </p:pic>
    </p:spTree>
    <p:extLst>
      <p:ext uri="{BB962C8B-B14F-4D97-AF65-F5344CB8AC3E}">
        <p14:creationId xmlns:p14="http://schemas.microsoft.com/office/powerpoint/2010/main" val="106394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Get Remote Branches to local machine</a:t>
            </a:r>
          </a:p>
        </p:txBody>
      </p:sp>
      <p:sp>
        <p:nvSpPr>
          <p:cNvPr id="3" name="Content Placeholder 2"/>
          <p:cNvSpPr>
            <a:spLocks noGrp="1"/>
          </p:cNvSpPr>
          <p:nvPr>
            <p:ph idx="1"/>
          </p:nvPr>
        </p:nvSpPr>
        <p:spPr/>
        <p:txBody>
          <a:bodyPr/>
          <a:lstStyle/>
          <a:p>
            <a:r>
              <a:rPr lang="en-US" dirty="0"/>
              <a:t>Click on Home button in Team Explorer.</a:t>
            </a:r>
          </a:p>
          <a:p>
            <a:r>
              <a:rPr lang="en-US" dirty="0"/>
              <a:t>Click on Branches.</a:t>
            </a:r>
          </a:p>
          <a:p>
            <a:r>
              <a:rPr lang="en-US" dirty="0"/>
              <a:t>Expend remote/origin.</a:t>
            </a:r>
          </a:p>
          <a:p>
            <a:r>
              <a:rPr lang="en-US" dirty="0"/>
              <a:t>Right Click on Dev Branch and checkout</a:t>
            </a:r>
          </a:p>
          <a:p>
            <a:r>
              <a:rPr lang="en-US" dirty="0"/>
              <a:t>You get Dev branch on your local machine.</a:t>
            </a:r>
          </a:p>
        </p:txBody>
      </p:sp>
    </p:spTree>
    <p:extLst>
      <p:ext uri="{BB962C8B-B14F-4D97-AF65-F5344CB8AC3E}">
        <p14:creationId xmlns:p14="http://schemas.microsoft.com/office/powerpoint/2010/main" val="391932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Get Remote Branches to local machine</a:t>
            </a:r>
          </a:p>
        </p:txBody>
      </p:sp>
      <p:pic>
        <p:nvPicPr>
          <p:cNvPr id="7" name="Content Placeholder 6"/>
          <p:cNvPicPr>
            <a:picLocks noGrp="1" noChangeAspect="1"/>
          </p:cNvPicPr>
          <p:nvPr>
            <p:ph idx="1"/>
          </p:nvPr>
        </p:nvPicPr>
        <p:blipFill>
          <a:blip r:embed="rId2"/>
          <a:stretch>
            <a:fillRect/>
          </a:stretch>
        </p:blipFill>
        <p:spPr>
          <a:xfrm>
            <a:off x="440267" y="1174043"/>
            <a:ext cx="11469511" cy="5520267"/>
          </a:xfrm>
          <a:prstGeom prst="rect">
            <a:avLst/>
          </a:prstGeom>
        </p:spPr>
      </p:pic>
    </p:spTree>
    <p:extLst>
      <p:ext uri="{BB962C8B-B14F-4D97-AF65-F5344CB8AC3E}">
        <p14:creationId xmlns:p14="http://schemas.microsoft.com/office/powerpoint/2010/main" val="61690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Open Project solutions</a:t>
            </a:r>
          </a:p>
        </p:txBody>
      </p:sp>
      <p:sp>
        <p:nvSpPr>
          <p:cNvPr id="3" name="Content Placeholder 2"/>
          <p:cNvSpPr>
            <a:spLocks noGrp="1"/>
          </p:cNvSpPr>
          <p:nvPr>
            <p:ph idx="1"/>
          </p:nvPr>
        </p:nvSpPr>
        <p:spPr/>
        <p:txBody>
          <a:bodyPr/>
          <a:lstStyle/>
          <a:p>
            <a:r>
              <a:rPr lang="en-US" dirty="0"/>
              <a:t>Click on Home in team explorer.</a:t>
            </a:r>
          </a:p>
          <a:p>
            <a:r>
              <a:rPr lang="en-US" dirty="0"/>
              <a:t>From solutions section open your solution file.</a:t>
            </a:r>
          </a:p>
          <a:p>
            <a:r>
              <a:rPr lang="en-US" dirty="0"/>
              <a:t>We can also open solutions from folder where we clone the project.</a:t>
            </a:r>
          </a:p>
          <a:p>
            <a:endParaRPr lang="en-US" dirty="0"/>
          </a:p>
        </p:txBody>
      </p:sp>
    </p:spTree>
    <p:extLst>
      <p:ext uri="{BB962C8B-B14F-4D97-AF65-F5344CB8AC3E}">
        <p14:creationId xmlns:p14="http://schemas.microsoft.com/office/powerpoint/2010/main" val="82624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Open Project solutions</a:t>
            </a:r>
          </a:p>
        </p:txBody>
      </p:sp>
      <p:pic>
        <p:nvPicPr>
          <p:cNvPr id="4" name="Content Placeholder 3"/>
          <p:cNvPicPr>
            <a:picLocks noGrp="1" noChangeAspect="1"/>
          </p:cNvPicPr>
          <p:nvPr>
            <p:ph idx="1"/>
          </p:nvPr>
        </p:nvPicPr>
        <p:blipFill>
          <a:blip r:embed="rId2"/>
          <a:stretch>
            <a:fillRect/>
          </a:stretch>
        </p:blipFill>
        <p:spPr>
          <a:xfrm>
            <a:off x="646111" y="1162756"/>
            <a:ext cx="11218511" cy="5542844"/>
          </a:xfrm>
          <a:prstGeom prst="rect">
            <a:avLst/>
          </a:prstGeom>
        </p:spPr>
      </p:pic>
    </p:spTree>
    <p:extLst>
      <p:ext uri="{BB962C8B-B14F-4D97-AF65-F5344CB8AC3E}">
        <p14:creationId xmlns:p14="http://schemas.microsoft.com/office/powerpoint/2010/main" val="1837413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610</TotalTime>
  <Words>1094</Words>
  <Application>Microsoft Office PowerPoint</Application>
  <PresentationFormat>Widescreen</PresentationFormat>
  <Paragraphs>235</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Century Gothic</vt:lpstr>
      <vt:lpstr>Wingdings 3</vt:lpstr>
      <vt:lpstr>Ion</vt:lpstr>
      <vt:lpstr>PowerPoint Presentation</vt:lpstr>
      <vt:lpstr>What is GIT</vt:lpstr>
      <vt:lpstr>Git Work Flow</vt:lpstr>
      <vt:lpstr>How to connect with Git Using Visual Studio</vt:lpstr>
      <vt:lpstr>How to connect with Git Using Visual Studio</vt:lpstr>
      <vt:lpstr>Get Remote Branches to local machine</vt:lpstr>
      <vt:lpstr>Get Remote Branches to local machine</vt:lpstr>
      <vt:lpstr>Open Project solutions</vt:lpstr>
      <vt:lpstr>Open Project solutions</vt:lpstr>
      <vt:lpstr>How to Commit your changes</vt:lpstr>
      <vt:lpstr>How to Commit your changes</vt:lpstr>
      <vt:lpstr>How to push changes to remote branch</vt:lpstr>
      <vt:lpstr>How to push changes to remote branch</vt:lpstr>
      <vt:lpstr>How to get other user changes into your local branch</vt:lpstr>
      <vt:lpstr>How to get other user changes into your local branch</vt:lpstr>
      <vt:lpstr>How to checkout to other branches</vt:lpstr>
      <vt:lpstr>How to checkout to other branches</vt:lpstr>
      <vt:lpstr>How to view change set history</vt:lpstr>
      <vt:lpstr>How to view change set history</vt:lpstr>
      <vt:lpstr>Merge selected changeset using cherry-pick</vt:lpstr>
      <vt:lpstr>Merge selected changeset using cherry-pick</vt:lpstr>
      <vt:lpstr>Merge selected changeset using cherry-pick</vt:lpstr>
      <vt:lpstr>Merge All changeset using Pull Request</vt:lpstr>
      <vt:lpstr>Merge All changeset using Pull Request</vt:lpstr>
      <vt:lpstr>Merge All changeset using Pull Request</vt:lpstr>
      <vt:lpstr>Merge All changeset using Pull Request</vt:lpstr>
      <vt:lpstr>Merge All changeset using Pull Request</vt:lpstr>
      <vt:lpstr>Merge All changeset using Pull Request</vt:lpstr>
      <vt:lpstr>Create New Branch</vt:lpstr>
      <vt:lpstr>Create New Branch</vt:lpstr>
      <vt:lpstr>Merge Branch </vt:lpstr>
      <vt:lpstr>Merge Branch </vt:lpstr>
      <vt:lpstr>Delete Branch</vt:lpstr>
      <vt:lpstr>Delete Branch</vt:lpstr>
      <vt:lpstr>How to Stash your changed Files</vt:lpstr>
      <vt:lpstr>How to Stash your changed Files</vt:lpstr>
      <vt:lpstr>How to restore stash files</vt:lpstr>
      <vt:lpstr>How to restore stash files</vt:lpstr>
      <vt:lpstr>Git Commands</vt:lpstr>
      <vt:lpstr>Git Commands</vt:lpstr>
      <vt:lpstr>Git Commands</vt:lpstr>
      <vt:lpstr>Git Commands</vt:lpstr>
      <vt:lpstr>Git Commands</vt:lpstr>
      <vt:lpstr>Git Commands</vt:lpstr>
      <vt:lpstr>Git Commands</vt:lpstr>
      <vt:lpstr>Git Commands</vt:lpstr>
      <vt:lpstr>Git Commands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MUHAMMAD ADNAN</dc:creator>
  <cp:lastModifiedBy>QAMAR ZAMAN</cp:lastModifiedBy>
  <cp:revision>58</cp:revision>
  <dcterms:created xsi:type="dcterms:W3CDTF">2020-08-27T08:01:19Z</dcterms:created>
  <dcterms:modified xsi:type="dcterms:W3CDTF">2020-12-31T09:30:52Z</dcterms:modified>
</cp:coreProperties>
</file>