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60" r:id="rId2"/>
    <p:sldId id="261" r:id="rId3"/>
    <p:sldId id="287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279" r:id="rId20"/>
  </p:sldIdLst>
  <p:sldSz cx="9144000" cy="5143500" type="screen16x9"/>
  <p:notesSz cx="6858000" cy="9144000"/>
  <p:embeddedFontLst>
    <p:embeddedFont>
      <p:font typeface="Segoe Script" pitchFamily="66" charset="0"/>
      <p:regular r:id="rId22"/>
      <p:bold r:id="rId23"/>
    </p:embeddedFont>
    <p:embeddedFont>
      <p:font typeface="Pontano Sans" charset="0"/>
      <p:regular r:id="rId24"/>
    </p:embeddedFont>
    <p:embeddedFont>
      <p:font typeface="Dosis ExtraLight" charset="0"/>
      <p:regular r:id="rId25"/>
      <p:bold r:id="rId26"/>
    </p:embeddedFont>
    <p:embeddedFont>
      <p:font typeface="Dosis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AB060898-4E1C-4300-B3F9-ECAE13062A8E}">
  <a:tblStyle styleId="{AB060898-4E1C-4300-B3F9-ECAE13062A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2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avLst/>
            <a:gdLst/>
            <a:ahLst/>
            <a:cxnLst/>
            <a:rect l="l" t="t" r="r" b="b"/>
            <a:pathLst>
              <a:path w="15908" h="27692" extrusionOk="0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sz="2600" i="1">
                <a:solidFill>
                  <a:schemeClr val="accent2"/>
                </a:solidFill>
              </a:defRPr>
            </a:lvl1pPr>
            <a:lvl2pPr marL="914400" lvl="1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sz="2600" i="1">
                <a:solidFill>
                  <a:schemeClr val="accent2"/>
                </a:solidFill>
              </a:defRPr>
            </a:lvl2pPr>
            <a:lvl3pPr marL="1371600" lvl="2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sz="2600" i="1">
                <a:solidFill>
                  <a:schemeClr val="accent2"/>
                </a:solidFill>
              </a:defRPr>
            </a:lvl3pPr>
            <a:lvl4pPr marL="1828800" lvl="3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4pPr>
            <a:lvl5pPr marL="2286000" lvl="4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5pPr>
            <a:lvl6pPr marL="2743200" lvl="5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6pPr>
            <a:lvl7pPr marL="3200400" lvl="6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sz="2600" i="1">
                <a:solidFill>
                  <a:schemeClr val="accent2"/>
                </a:solidFill>
              </a:defRPr>
            </a:lvl7pPr>
            <a:lvl8pPr marL="3657600" lvl="7" indent="-3937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sz="2600" i="1">
                <a:solidFill>
                  <a:schemeClr val="accent2"/>
                </a:solidFill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sz="2600" i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avLst/>
            <a:gdLst/>
            <a:ahLst/>
            <a:cxnLst/>
            <a:rect l="l" t="t" r="r" b="b"/>
            <a:pathLst>
              <a:path w="9593" h="13976" extrusionOk="0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avLst/>
            <a:gdLst/>
            <a:ahLst/>
            <a:cxnLst/>
            <a:rect l="l" t="t" r="r" b="b"/>
            <a:pathLst>
              <a:path w="14215" h="19664" extrusionOk="0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avLst/>
            <a:gdLst/>
            <a:ahLst/>
            <a:cxnLst/>
            <a:rect l="l" t="t" r="r" b="b"/>
            <a:pathLst>
              <a:path w="11416" h="9943" extrusionOk="0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276600" y="1352550"/>
            <a:ext cx="5486399" cy="2314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GB" sz="4400" dirty="0" smtClean="0">
                <a:latin typeface="Segoe Script" pitchFamily="66" charset="0"/>
              </a:rPr>
              <a:t>PATHOLOGYLAB MANAGEMENT SYSTEM</a:t>
            </a:r>
            <a:endParaRPr sz="4400" dirty="0">
              <a:latin typeface="Segoe Script" pitchFamily="66" charset="0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0200" y="285750"/>
            <a:ext cx="1676400" cy="685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2800" y="209550"/>
            <a:ext cx="1750429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315200" y="1885950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    STAFF</a:t>
            </a:r>
          </a:p>
          <a:p>
            <a:endParaRPr lang="en-US" dirty="0"/>
          </a:p>
        </p:txBody>
      </p:sp>
      <p:pic>
        <p:nvPicPr>
          <p:cNvPr id="5122" name="Picture 112" descr="sta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866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086600" y="2190750"/>
            <a:ext cx="190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1</a:t>
            </a:r>
            <a:b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DOCTOR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6146" name="Picture 116" descr="doccc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0104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934200" y="2190750"/>
            <a:ext cx="1981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ADMINISTRACTION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7170" name="Picture 108" descr="ad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858000" y="2038350"/>
            <a:ext cx="2057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STAFF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8194" name="Picture 117" descr="sta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934200" y="2266950"/>
            <a:ext cx="220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2</a:t>
            </a:r>
            <a:b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DOCTOR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9218" name="Picture 118" descr="doctor22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696200" y="1885950"/>
            <a:ext cx="1142925" cy="5196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LOGIN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pic>
        <p:nvPicPr>
          <p:cNvPr id="10242" name="Picture 6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772400" cy="4781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239000" y="1885950"/>
            <a:ext cx="1600124" cy="5196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ADMIN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pic>
        <p:nvPicPr>
          <p:cNvPr id="11266" name="Picture 91" descr="44f91d7f861b74452d0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6962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315200" y="1962150"/>
            <a:ext cx="1600125" cy="5196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DOCTOR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pic>
        <p:nvPicPr>
          <p:cNvPr id="12290" name="Picture 92" descr="Re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7724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772400" y="2038350"/>
            <a:ext cx="1219125" cy="5196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STAFF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pic>
        <p:nvPicPr>
          <p:cNvPr id="13314" name="Picture 96" descr="c73af703fb08095650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48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sp>
        <p:nvSpPr>
          <p:cNvPr id="353" name="Google Shape;353;p37"/>
          <p:cNvSpPr txBox="1">
            <a:spLocks noGrp="1"/>
          </p:cNvSpPr>
          <p:nvPr>
            <p:ph type="ctrTitle" idx="4294967295"/>
          </p:nvPr>
        </p:nvSpPr>
        <p:spPr>
          <a:xfrm>
            <a:off x="533400" y="21907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55" name="Google Shape;355;p37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7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7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GROUP 1</a:t>
            </a:r>
            <a:endParaRPr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4320075" y="1465582"/>
            <a:ext cx="4366800" cy="32397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Instructor: </a:t>
            </a:r>
            <a:r>
              <a:rPr lang="en-US" dirty="0" smtClean="0"/>
              <a:t>M</a:t>
            </a:r>
            <a:r>
              <a:rPr lang="en-GB" dirty="0" smtClean="0"/>
              <a:t>r. </a:t>
            </a:r>
            <a:r>
              <a:rPr lang="en-GB" dirty="0" err="1" smtClean="0"/>
              <a:t>Luong</a:t>
            </a:r>
            <a:r>
              <a:rPr lang="en-GB" dirty="0" smtClean="0"/>
              <a:t> The </a:t>
            </a:r>
            <a:r>
              <a:rPr lang="en-GB" dirty="0" err="1" smtClean="0"/>
              <a:t>Anh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 smtClean="0"/>
              <a:t>Students:</a:t>
            </a:r>
          </a:p>
          <a:p>
            <a:r>
              <a:rPr lang="en-US" dirty="0" smtClean="0"/>
              <a:t>A1</a:t>
            </a:r>
            <a:r>
              <a:rPr lang="en-GB" dirty="0" smtClean="0"/>
              <a:t>9084</a:t>
            </a:r>
            <a:r>
              <a:rPr lang="en-US" dirty="0" smtClean="0"/>
              <a:t> - </a:t>
            </a:r>
            <a:r>
              <a:rPr lang="en-GB" dirty="0" smtClean="0"/>
              <a:t>Pham </a:t>
            </a:r>
            <a:r>
              <a:rPr lang="en-GB" dirty="0" err="1" smtClean="0"/>
              <a:t>Quoc</a:t>
            </a:r>
            <a:r>
              <a:rPr lang="en-GB" dirty="0" smtClean="0"/>
              <a:t> </a:t>
            </a:r>
            <a:r>
              <a:rPr lang="en-GB" dirty="0" err="1" smtClean="0"/>
              <a:t>Anh</a:t>
            </a:r>
            <a:endParaRPr lang="en-US" sz="2800" dirty="0" smtClean="0"/>
          </a:p>
          <a:p>
            <a:r>
              <a:rPr lang="en-US" dirty="0" smtClean="0"/>
              <a:t>A1</a:t>
            </a:r>
            <a:r>
              <a:rPr lang="en-GB" dirty="0" smtClean="0"/>
              <a:t>9088</a:t>
            </a:r>
            <a:r>
              <a:rPr lang="en-US" dirty="0" smtClean="0"/>
              <a:t> - T</a:t>
            </a:r>
            <a:r>
              <a:rPr lang="en-GB" dirty="0" smtClean="0"/>
              <a:t>ran </a:t>
            </a:r>
            <a:r>
              <a:rPr lang="en-GB" dirty="0" err="1" smtClean="0"/>
              <a:t>Thanh</a:t>
            </a:r>
            <a:r>
              <a:rPr lang="en-GB" dirty="0" smtClean="0"/>
              <a:t> </a:t>
            </a:r>
            <a:r>
              <a:rPr lang="en-GB" dirty="0" err="1" smtClean="0"/>
              <a:t>Quang</a:t>
            </a:r>
            <a:endParaRPr lang="en-US" sz="2800" dirty="0" smtClean="0"/>
          </a:p>
          <a:p>
            <a:r>
              <a:rPr lang="en-US" dirty="0" smtClean="0"/>
              <a:t>A1</a:t>
            </a:r>
            <a:r>
              <a:rPr lang="en-GB" dirty="0" smtClean="0"/>
              <a:t>9079</a:t>
            </a:r>
            <a:r>
              <a:rPr lang="en-US" dirty="0" smtClean="0"/>
              <a:t> - </a:t>
            </a:r>
            <a:r>
              <a:rPr lang="en-GB" dirty="0" smtClean="0"/>
              <a:t>Doan  </a:t>
            </a:r>
            <a:r>
              <a:rPr lang="en-GB" dirty="0" err="1" smtClean="0"/>
              <a:t>Lan</a:t>
            </a:r>
            <a:r>
              <a:rPr lang="en-GB" dirty="0" smtClean="0"/>
              <a:t> </a:t>
            </a:r>
            <a:r>
              <a:rPr lang="en-GB" dirty="0" err="1" smtClean="0"/>
              <a:t>Anh</a:t>
            </a:r>
            <a:endParaRPr lang="en-US" sz="2800" dirty="0" smtClean="0"/>
          </a:p>
          <a:p>
            <a:r>
              <a:rPr lang="en-GB" dirty="0" smtClean="0"/>
              <a:t>A18115 - Nguyen </a:t>
            </a:r>
            <a:r>
              <a:rPr lang="en-GB" dirty="0" err="1" smtClean="0"/>
              <a:t>Thuy</a:t>
            </a:r>
            <a:r>
              <a:rPr lang="en-GB" dirty="0" smtClean="0"/>
              <a:t> Van</a:t>
            </a:r>
            <a:endParaRPr lang="en-US" dirty="0" smtClean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⊷"/>
            </a:pP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286000" y="971550"/>
            <a:ext cx="6629400" cy="519600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Life Line is a pathology laboratory that performs different types of tests.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Previously, the lab was only to perform selected tests but with patient response and doctor's request, they added new </a:t>
            </a:r>
            <a:r>
              <a:rPr lang="en-US" i="1" dirty="0" err="1" smtClean="0"/>
              <a:t>tests.It</a:t>
            </a:r>
            <a:r>
              <a:rPr lang="en-US" i="1" dirty="0" smtClean="0"/>
              <a:t> should be difficult to manage patient reports and details of other tests.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Therefore, the laboratory decided to develop laboratory management software.</a:t>
            </a:r>
          </a:p>
          <a:p>
            <a:pPr algn="l">
              <a:buFont typeface="Wingdings" pitchFamily="2" charset="2"/>
              <a:buChar char="Ø"/>
            </a:pPr>
            <a:r>
              <a:rPr lang="en-US" i="1" dirty="0" smtClean="0"/>
              <a:t>This system provides general, concise and accurate information regarding the provision of investigation information such as patient details, inventory, purchase details, patient details, billing, etc.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5029200" y="514350"/>
            <a:ext cx="31417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Dosis ExtraLight" charset="0"/>
              </a:rPr>
              <a:t>Problem definition</a:t>
            </a:r>
            <a:endParaRPr lang="en-US" sz="2800" dirty="0">
              <a:solidFill>
                <a:schemeClr val="accent1"/>
              </a:solidFill>
              <a:latin typeface="Dosis ExtraLight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2962500" y="285750"/>
            <a:ext cx="61815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Dosis ExtraLight" charset="0"/>
              </a:rPr>
              <a:t>Overview of processes involved in the system</a:t>
            </a:r>
            <a:endParaRPr lang="en-US" sz="2800" dirty="0">
              <a:solidFill>
                <a:schemeClr val="accent1"/>
              </a:solidFill>
              <a:latin typeface="Dosis ExtraLight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81400" y="1047750"/>
            <a:ext cx="4953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b="1" dirty="0" smtClean="0">
                <a:latin typeface="Pontano Sans" charset="0"/>
              </a:rPr>
              <a:t>Login, Logout </a:t>
            </a:r>
            <a:r>
              <a:rPr lang="en-US" sz="1800" dirty="0" smtClean="0">
                <a:latin typeface="Pontano Sans" charset="0"/>
              </a:rPr>
              <a:t>(The login portal appears every time you enter the system, asking the user to confirm the access. The system contains three login: Admin, Doctor, Staff).</a:t>
            </a:r>
          </a:p>
          <a:p>
            <a:pPr lvl="0"/>
            <a:r>
              <a:rPr lang="en-US" sz="1800" b="1" dirty="0" smtClean="0">
                <a:latin typeface="Pontano Sans" charset="0"/>
              </a:rPr>
              <a:t>Administrator:</a:t>
            </a:r>
            <a:endParaRPr lang="en-US" sz="1800" dirty="0" smtClean="0">
              <a:latin typeface="Pontano Sans" charset="0"/>
            </a:endParaRPr>
          </a:p>
          <a:p>
            <a:pPr lvl="8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Add/edit doctor </a:t>
            </a:r>
            <a:r>
              <a:rPr lang="en-US" sz="1800" dirty="0" smtClean="0">
                <a:latin typeface="Pontano Sans" charset="0"/>
              </a:rPr>
              <a:t>account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Add/edit staff account</a:t>
            </a:r>
            <a:endParaRPr lang="en-US" sz="1800" dirty="0" smtClean="0">
              <a:latin typeface="Pontan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Add/edit login account.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3657600" y="895350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800" b="1" dirty="0" smtClean="0">
                <a:latin typeface="Pontano Sans" charset="0"/>
              </a:rPr>
              <a:t>Staff:</a:t>
            </a:r>
            <a:endParaRPr lang="en-US" sz="1800" dirty="0" smtClean="0">
              <a:latin typeface="Pontan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Add/edit </a:t>
            </a:r>
            <a:r>
              <a:rPr lang="en-US" sz="1800" dirty="0" smtClean="0">
                <a:latin typeface="Pontano Sans" charset="0"/>
              </a:rPr>
              <a:t>patient</a:t>
            </a:r>
            <a:r>
              <a:rPr lang="vi-VN" sz="1800" dirty="0" smtClean="0"/>
              <a:t> </a:t>
            </a:r>
            <a:r>
              <a:rPr lang="en-US" sz="1800" dirty="0" smtClean="0">
                <a:latin typeface="Pontano Sans" charset="0"/>
              </a:rPr>
              <a:t>detail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Add/edit medicine stock.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Check bill detail</a:t>
            </a:r>
            <a:r>
              <a:rPr lang="en-US" sz="1800" dirty="0" smtClean="0">
                <a:latin typeface="Pontan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Change password Staff account</a:t>
            </a:r>
            <a:endParaRPr lang="en-US" sz="1800" dirty="0" smtClean="0">
              <a:latin typeface="Pontano Sans" charset="0"/>
            </a:endParaRPr>
          </a:p>
          <a:p>
            <a:pPr lvl="0"/>
            <a:r>
              <a:rPr lang="en-US" sz="1800" b="1" dirty="0" smtClean="0">
                <a:latin typeface="Pontano Sans" charset="0"/>
              </a:rPr>
              <a:t>Doctor:</a:t>
            </a:r>
            <a:endParaRPr lang="en-US" sz="1800" dirty="0" smtClean="0">
              <a:latin typeface="Pontano Sans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View</a:t>
            </a:r>
            <a:r>
              <a:rPr lang="vi-VN" sz="1800" dirty="0" smtClean="0"/>
              <a:t>/</a:t>
            </a:r>
            <a:r>
              <a:rPr lang="en-US" sz="1800" dirty="0" smtClean="0">
                <a:latin typeface="Pontano Sans" charset="0"/>
              </a:rPr>
              <a:t>edit</a:t>
            </a:r>
            <a:r>
              <a:rPr lang="vi-VN" sz="1800" dirty="0" smtClean="0"/>
              <a:t> </a:t>
            </a:r>
            <a:r>
              <a:rPr lang="en-GB" sz="1800" dirty="0" smtClean="0">
                <a:latin typeface="Pontano Sans" charset="0"/>
              </a:rPr>
              <a:t>report</a:t>
            </a:r>
            <a:r>
              <a:rPr lang="en-US" sz="1800" dirty="0" smtClean="0">
                <a:latin typeface="Pontan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GB" sz="1800" dirty="0" smtClean="0">
                <a:latin typeface="Pontano Sans" charset="0"/>
              </a:rPr>
              <a:t>Add/edit test information</a:t>
            </a:r>
            <a:r>
              <a:rPr lang="en-US" sz="1800" dirty="0" smtClean="0">
                <a:latin typeface="Pontano Sans" charset="0"/>
              </a:rPr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Pontano Sans" charset="0"/>
              </a:rPr>
              <a:t>Change password </a:t>
            </a:r>
            <a:r>
              <a:rPr lang="en-US" sz="1800" dirty="0" smtClean="0">
                <a:latin typeface="Pontano Sans" charset="0"/>
              </a:rPr>
              <a:t>Doctor </a:t>
            </a:r>
            <a:r>
              <a:rPr lang="en-US" sz="1800" dirty="0" smtClean="0">
                <a:latin typeface="Pontano Sans" charset="0"/>
              </a:rPr>
              <a:t>account</a:t>
            </a:r>
          </a:p>
          <a:p>
            <a:pPr lvl="1">
              <a:buFont typeface="Wingdings" pitchFamily="2" charset="2"/>
              <a:buChar char="Ø"/>
            </a:pPr>
            <a:endParaRPr lang="en-US" sz="1800" dirty="0" smtClean="0">
              <a:latin typeface="Pontano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086600" y="2190750"/>
            <a:ext cx="205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ENTITY RELATIONSHIP MODEL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1026" name="Picture 43" descr="er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6145213" cy="226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163" descr="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66950"/>
            <a:ext cx="70104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391400" y="2190750"/>
            <a:ext cx="1600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CONTEXT LEVEL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2050" name="Picture 111" descr="111111111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67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7467600" y="2114550"/>
            <a:ext cx="1459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0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3074" name="Picture 105" descr="00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467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6705600" y="1962150"/>
            <a:ext cx="228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DFD LEVEL 1</a:t>
            </a:r>
            <a:b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</a:br>
            <a:r>
              <a:rPr lang="en-US" sz="2000" dirty="0" smtClean="0">
                <a:solidFill>
                  <a:schemeClr val="accent1"/>
                </a:solidFill>
                <a:latin typeface="Dosis ExtraLight" charset="0"/>
              </a:rPr>
              <a:t>ADMINISTRATION</a:t>
            </a:r>
            <a:endParaRPr lang="en-US" sz="2000" dirty="0">
              <a:solidFill>
                <a:schemeClr val="accent1"/>
              </a:solidFill>
              <a:latin typeface="Dosis ExtraLight" charset="0"/>
            </a:endParaRPr>
          </a:p>
        </p:txBody>
      </p:sp>
      <p:pic>
        <p:nvPicPr>
          <p:cNvPr id="4098" name="Picture 106" descr="ad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7056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243</Words>
  <Application>Microsoft Office PowerPoint</Application>
  <PresentationFormat>On-screen Show (16:9)</PresentationFormat>
  <Paragraphs>61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Segoe Script</vt:lpstr>
      <vt:lpstr>Pontano Sans</vt:lpstr>
      <vt:lpstr>Dosis ExtraLight</vt:lpstr>
      <vt:lpstr>Wingdings</vt:lpstr>
      <vt:lpstr>Dosis</vt:lpstr>
      <vt:lpstr>Solanio template</vt:lpstr>
      <vt:lpstr>Slide 1</vt:lpstr>
      <vt:lpstr>GROUP 1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33</cp:revision>
  <dcterms:modified xsi:type="dcterms:W3CDTF">2021-04-03T04:18:26Z</dcterms:modified>
</cp:coreProperties>
</file>