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we called it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Targeting </a:t>
            </a:r>
            <a:r>
              <a:rPr lang="en-US">
                <a:solidFill>
                  <a:schemeClr val="dk1"/>
                </a:solidFill>
              </a:rPr>
              <a:t>Small, but Innovative teams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 don’t have armies of people to devote to service mesh. But we have needs.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Can have application in big companies but we are targeting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3af97db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do all this with other tools, but now you have one tool!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problems: Cert management, tcp connection reliability, retry of connection, routing,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Magage: Onboarding, dev prod parity, istio locally</a:t>
            </a:r>
            <a:endParaRPr/>
          </a:p>
        </p:txBody>
      </p:sp>
      <p:sp>
        <p:nvSpPr>
          <p:cNvPr id="144" name="Google Shape;144;g433af97db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d80184f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d80184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Encrypted</a:t>
            </a:r>
            <a:r>
              <a:rPr lang="en-US"/>
              <a:t> even from the load </a:t>
            </a:r>
            <a:r>
              <a:rPr lang="en-US"/>
              <a:t>balancer</a:t>
            </a:r>
            <a:r>
              <a:rPr lang="en-US"/>
              <a:t> to the istio/k8s controlplane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needed to seperate services that </a:t>
            </a:r>
            <a:r>
              <a:rPr lang="en-US"/>
              <a:t>should not</a:t>
            </a:r>
            <a:r>
              <a:rPr lang="en-US"/>
              <a:t> talk to each other. Network policies in istio let us focus on our network in one place.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3f91f86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3f91f8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choice of kubernetes installation will impact what service mesh, what feature of your service mesh you can use.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3af97d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evaluated Linkerd2, but nope.</a:t>
            </a:r>
            <a:endParaRPr/>
          </a:p>
        </p:txBody>
      </p:sp>
      <p:sp>
        <p:nvSpPr>
          <p:cNvPr id="163" name="Google Shape;163;g433af97db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3f91f8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evaluated Linkerd2, but nope.</a:t>
            </a:r>
            <a:endParaRPr/>
          </a:p>
        </p:txBody>
      </p:sp>
      <p:sp>
        <p:nvSpPr>
          <p:cNvPr id="169" name="Google Shape;169;g4a3f91f86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3f91f86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3f91f8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a1972d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3a1972d2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e853af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49e853af2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e853af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9e853af2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b1175b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8b1175b4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3af97db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433af97db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3af97d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33af97db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a1972d2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3a1972d23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a1972d2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3a1972d23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3af97d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433af97db9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a1972d2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3a1972d23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a1972d2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3a1972d23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3af97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3af97d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6304235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630423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Specialized </a:t>
            </a:r>
            <a:r>
              <a:rPr lang="en-US"/>
              <a:t>financing</a:t>
            </a:r>
            <a:r>
              <a:rPr lang="en-US"/>
              <a:t> using the equity in a building to provide clean energy upgrades.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 a billion in financing in 6 or so years, operating Kubernetes and Service mesh in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FTE, every second of downtime is $144 lost.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3af97d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every mesh offers security features.</a:t>
            </a:r>
            <a:endParaRPr/>
          </a:p>
        </p:txBody>
      </p:sp>
      <p:sp>
        <p:nvSpPr>
          <p:cNvPr id="112" name="Google Shape;112;g433af97db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3af97d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33af97db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3af97d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33af97db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d80184f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Zach will talk about application</a:t>
            </a:r>
            <a:endParaRPr/>
          </a:p>
        </p:txBody>
      </p:sp>
      <p:sp>
        <p:nvSpPr>
          <p:cNvPr id="137" name="Google Shape;137;g49d80184f8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42900" y="1902456"/>
            <a:ext cx="695801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597" y="11623"/>
            <a:ext cx="10515600" cy="1603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ctrTitle"/>
          </p:nvPr>
        </p:nvSpPr>
        <p:spPr>
          <a:xfrm>
            <a:off x="351450" y="2445253"/>
            <a:ext cx="6957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/>
              <a:t>Service Meshes: </a:t>
            </a:r>
            <a:endParaRPr/>
          </a:p>
        </p:txBody>
      </p:sp>
      <p:sp>
        <p:nvSpPr>
          <p:cNvPr id="81" name="Google Shape;81;p13"/>
          <p:cNvSpPr txBox="1"/>
          <p:nvPr>
            <p:ph type="ctrTitle"/>
          </p:nvPr>
        </p:nvSpPr>
        <p:spPr>
          <a:xfrm>
            <a:off x="351450" y="3640728"/>
            <a:ext cx="6957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3600"/>
              <a:t>The Production Readiness Checklist for the Rest of Us</a:t>
            </a:r>
            <a:endParaRPr sz="3600"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290100" y="5648428"/>
            <a:ext cx="6957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3600"/>
              <a:t>Austin Adams &amp; Zach Arnold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Assess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6350" y="1633000"/>
            <a:ext cx="11550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Use Cases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Encryption between microservices without the cert management. 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End user JWT authentication (Istio)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Service to service Authentication/Authorization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Tracing/Instrumenting your applications.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Intelligent routing, route by cookie, device, region, canary deployments, api version routing. Mirroring!!, Fault Injection!!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 - Our Use Case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263850" y="1615425"/>
            <a:ext cx="5658000" cy="5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Traffic needed to be encrypted, everywhere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Traffic needed to be restricted.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JWT was being validated all the time.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Service to service permissions can be static.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We don’t want to refactor tons of code.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250" y="1855013"/>
            <a:ext cx="6077899" cy="45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63850" y="1615425"/>
            <a:ext cx="5831100" cy="5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Feature Mapping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List our projects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List our features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Including the Open Source Test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Add Weights!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Add a number for every feature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Try out the top contenders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Sum each project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Select + Commit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16350" y="1633000"/>
            <a:ext cx="115506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Before Deciding, consider!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The </a:t>
            </a:r>
            <a:r>
              <a:rPr i="1" lang="en-US" sz="2400">
                <a:solidFill>
                  <a:srgbClr val="002060"/>
                </a:solidFill>
              </a:rPr>
              <a:t>open source</a:t>
            </a:r>
            <a:r>
              <a:rPr lang="en-US" sz="2400">
                <a:solidFill>
                  <a:srgbClr val="002060"/>
                </a:solidFill>
              </a:rPr>
              <a:t> Litmus Test for choosing open-source Technology: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How long has it existed?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How popular is it in terms of contribution/usage?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How well sponsored is it and by whom?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How recently has it changed?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Our general rule is to use a managed service where possible...it lets us concentrate on Ygrene stuff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But we couldn’t (EKS) so we went open source.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Select + Commit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16350" y="1633000"/>
            <a:ext cx="115506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Our Advice!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Linkerd 2 is simple, easy to install and will get you simple routing, metrics. Use it if you want to get a service mesh going quick.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Istio for literally anything else if you depend on Kubernetes.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Dont ignore Linkerd 1, </a:t>
            </a:r>
            <a:r>
              <a:rPr lang="en-US" sz="2400">
                <a:solidFill>
                  <a:srgbClr val="002060"/>
                </a:solidFill>
              </a:rPr>
              <a:t>especially</a:t>
            </a:r>
            <a:r>
              <a:rPr lang="en-US" sz="2400">
                <a:solidFill>
                  <a:srgbClr val="002060"/>
                </a:solidFill>
              </a:rPr>
              <a:t> if you have non Kubernetes services.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99" y="2331650"/>
            <a:ext cx="3871300" cy="38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4982975" y="3266650"/>
            <a:ext cx="68076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ISTIO!!!!!!!!</a:t>
            </a:r>
            <a:endParaRPr sz="9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6347" y="-2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After talking to you this week...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316350" y="1633000"/>
            <a:ext cx="115398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I changed this portion of the talk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We will focus on a few key areas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Shoehorning Istio (the Envoy sidecar) into your app/Engineer buy-in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The bits and pieces of Istio that don’t work well in EKS yet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How we got it into prod (for our use case, #security) 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Implement...not just a demo app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16350" y="1633000"/>
            <a:ext cx="114891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We did the opposite of what the textbook says for a good reason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Our first service in the mesh was the hardest to do and it handles almost 100% of our Ingress, which means we configured Ingress too!</a:t>
            </a:r>
            <a:endParaRPr sz="2400">
              <a:solidFill>
                <a:srgbClr val="002060"/>
              </a:solidFill>
            </a:endParaRPr>
          </a:p>
          <a:p>
            <a:pPr indent="-3810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■"/>
            </a:pPr>
            <a:r>
              <a:rPr lang="en-US" sz="2400">
                <a:solidFill>
                  <a:srgbClr val="002060"/>
                </a:solidFill>
              </a:rPr>
              <a:t>It also has the most other peripherals (3rd party svcs, RDS, Redis...)</a:t>
            </a:r>
            <a:endParaRPr sz="2400">
              <a:solidFill>
                <a:srgbClr val="002060"/>
              </a:solidFill>
            </a:endParaRPr>
          </a:p>
          <a:p>
            <a:pPr indent="-3810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■"/>
            </a:pPr>
            <a:r>
              <a:rPr lang="en-US" sz="2400">
                <a:solidFill>
                  <a:srgbClr val="002060"/>
                </a:solidFill>
              </a:rPr>
              <a:t>This portion of our app is the edge case factory...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The rest of our services </a:t>
            </a:r>
            <a:r>
              <a:rPr lang="en-US" sz="2400">
                <a:solidFill>
                  <a:srgbClr val="002060"/>
                </a:solidFill>
              </a:rPr>
              <a:t>inherit</a:t>
            </a:r>
            <a:r>
              <a:rPr lang="en-US" sz="2400">
                <a:solidFill>
                  <a:srgbClr val="002060"/>
                </a:solidFill>
              </a:rPr>
              <a:t> from a common base, so updating was a simple as pushing an upstream change and rolling out deploy plans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Dev buy in was simple, since it interrupted almost no one’s workflow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Implement...a suggested strategy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16350" y="1633000"/>
            <a:ext cx="49728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If you can...use Helm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And turn off stuff for EKS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Using your selected features, </a:t>
            </a:r>
            <a:endParaRPr sz="24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focus on the components you need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For us, that was Citadel (mTLS)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We </a:t>
            </a:r>
            <a:r>
              <a:rPr i="1" lang="en-US" sz="2400">
                <a:solidFill>
                  <a:srgbClr val="002060"/>
                </a:solidFill>
              </a:rPr>
              <a:t>highly</a:t>
            </a:r>
            <a:r>
              <a:rPr lang="en-US" sz="2400">
                <a:solidFill>
                  <a:srgbClr val="002060"/>
                </a:solidFill>
              </a:rPr>
              <a:t> recommend working on instrumenting metrics early, it will save you diagnosing problems in the long run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825" y="1369074"/>
            <a:ext cx="7121501" cy="5488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0"/>
          <p:cNvCxnSpPr/>
          <p:nvPr/>
        </p:nvCxnSpPr>
        <p:spPr>
          <a:xfrm>
            <a:off x="9007500" y="3851225"/>
            <a:ext cx="1676100" cy="13818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Implement...a suggested strategy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253100" y="1615425"/>
            <a:ext cx="4137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Prometheus (our own)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Fluentd (our own)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Grafana (our own)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Jaeger (SUPER USEFUL FOR DEBUGGING)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776" y="1365158"/>
            <a:ext cx="7949226" cy="549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Who is this for?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16350" y="1633000"/>
            <a:ext cx="57888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You are probably:</a:t>
            </a:r>
            <a:endParaRPr sz="2400">
              <a:solidFill>
                <a:srgbClr val="00206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en-US" sz="1600">
                <a:solidFill>
                  <a:srgbClr val="002060"/>
                </a:solidFill>
              </a:rPr>
              <a:t>At KubeCon/CloudNativeCon NA in 2018</a:t>
            </a:r>
            <a:endParaRPr sz="1600">
              <a:solidFill>
                <a:srgbClr val="00206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en-US" sz="1600">
                <a:solidFill>
                  <a:srgbClr val="002060"/>
                </a:solidFill>
              </a:rPr>
              <a:t>Aware of what a </a:t>
            </a:r>
            <a:r>
              <a:rPr i="1" lang="en-US" sz="1600">
                <a:solidFill>
                  <a:srgbClr val="002060"/>
                </a:solidFill>
              </a:rPr>
              <a:t>Service Mesh</a:t>
            </a:r>
            <a:r>
              <a:rPr lang="en-US" sz="1600">
                <a:solidFill>
                  <a:srgbClr val="002060"/>
                </a:solidFill>
              </a:rPr>
              <a:t> is at a high level</a:t>
            </a:r>
            <a:endParaRPr sz="1600">
              <a:solidFill>
                <a:srgbClr val="00206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en-US" sz="1600">
                <a:solidFill>
                  <a:srgbClr val="002060"/>
                </a:solidFill>
              </a:rPr>
              <a:t>Managing a production collection of services (micro or otherwise) that communicate over TCP with each other</a:t>
            </a:r>
            <a:endParaRPr sz="1600">
              <a:solidFill>
                <a:srgbClr val="00206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en-US" sz="1600">
                <a:solidFill>
                  <a:srgbClr val="002060"/>
                </a:solidFill>
              </a:rPr>
              <a:t>Experiencing the pain that comes with running these services at some scale</a:t>
            </a:r>
            <a:endParaRPr sz="1600">
              <a:solidFill>
                <a:srgbClr val="00206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en-US" sz="1600">
                <a:solidFill>
                  <a:srgbClr val="002060"/>
                </a:solidFill>
              </a:rPr>
              <a:t>Needing a solution to your TCP based problems and don’t have time for a complete rework of your application’s architecture</a:t>
            </a:r>
            <a:endParaRPr sz="1600">
              <a:solidFill>
                <a:srgbClr val="00206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en-US" sz="1600">
                <a:solidFill>
                  <a:srgbClr val="002060"/>
                </a:solidFill>
              </a:rPr>
              <a:t>In a small to mid-size business</a:t>
            </a:r>
            <a:endParaRPr sz="1600">
              <a:solidFill>
                <a:srgbClr val="002060"/>
              </a:solidFill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900" y="1524688"/>
            <a:ext cx="5541775" cy="50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Implement...a suggested strategy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16350" y="1633000"/>
            <a:ext cx="11550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Our hardest part would be our migration to using Service Mesh tools for authz/authn</a:t>
            </a:r>
            <a:endParaRPr sz="2400">
              <a:solidFill>
                <a:srgbClr val="002060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○"/>
            </a:pPr>
            <a:r>
              <a:rPr lang="en-US" sz="1800">
                <a:solidFill>
                  <a:srgbClr val="002060"/>
                </a:solidFill>
              </a:rPr>
              <a:t>Create VirtualServices for any service that would receive traffic from the Istio Ingress Gateway</a:t>
            </a:r>
            <a:endParaRPr sz="18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87" y="3160300"/>
            <a:ext cx="9244224" cy="3697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2"/>
          <p:cNvCxnSpPr/>
          <p:nvPr/>
        </p:nvCxnSpPr>
        <p:spPr>
          <a:xfrm>
            <a:off x="281475" y="3096325"/>
            <a:ext cx="1676100" cy="13818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2"/>
          <p:cNvSpPr txBox="1"/>
          <p:nvPr/>
        </p:nvSpPr>
        <p:spPr>
          <a:xfrm>
            <a:off x="4606125" y="6000850"/>
            <a:ext cx="25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</a:rPr>
              <a:t>1) </a:t>
            </a:r>
            <a:r>
              <a:rPr lang="en-US" sz="1800">
                <a:solidFill>
                  <a:srgbClr val="980000"/>
                </a:solidFill>
              </a:rPr>
              <a:t>Inject the Sidecar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215" name="Google Shape;215;p32"/>
          <p:cNvCxnSpPr/>
          <p:nvPr/>
        </p:nvCxnSpPr>
        <p:spPr>
          <a:xfrm rot="10800000">
            <a:off x="4580325" y="5028550"/>
            <a:ext cx="25800" cy="14328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2"/>
          <p:cNvSpPr txBox="1"/>
          <p:nvPr/>
        </p:nvSpPr>
        <p:spPr>
          <a:xfrm>
            <a:off x="932875" y="3096325"/>
            <a:ext cx="203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</a:rPr>
              <a:t>2) Create VS’s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Implement...a suggested strategy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316350" y="1633000"/>
            <a:ext cx="11550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Whitelist all outbound HTTPS/TCP traffic to 3rd party vendors (RDS, Credit Report Vendors, Redis...) 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VPC Endpoints too! (Amazon CNI)</a:t>
            </a:r>
            <a:endParaRPr sz="2000">
              <a:solidFill>
                <a:srgbClr val="002060"/>
              </a:solidFill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87" y="3160300"/>
            <a:ext cx="9244224" cy="36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9594600" y="5732000"/>
            <a:ext cx="25974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</a:rPr>
              <a:t>3) Whitelist ServiceEntries and VirtualServices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225" name="Google Shape;225;p33"/>
          <p:cNvCxnSpPr>
            <a:stCxn id="224" idx="0"/>
          </p:cNvCxnSpPr>
          <p:nvPr/>
        </p:nvCxnSpPr>
        <p:spPr>
          <a:xfrm rot="10800000">
            <a:off x="9173700" y="5565800"/>
            <a:ext cx="1719600" cy="1662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3"/>
          <p:cNvCxnSpPr>
            <a:stCxn id="224" idx="0"/>
          </p:cNvCxnSpPr>
          <p:nvPr/>
        </p:nvCxnSpPr>
        <p:spPr>
          <a:xfrm rot="10800000">
            <a:off x="10285800" y="4835300"/>
            <a:ext cx="607500" cy="8967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3"/>
          <p:cNvSpPr/>
          <p:nvPr/>
        </p:nvSpPr>
        <p:spPr>
          <a:xfrm>
            <a:off x="7177875" y="2379825"/>
            <a:ext cx="2597400" cy="1305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VPC Endpoints</a:t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489500" y="3261838"/>
            <a:ext cx="1061975" cy="12922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RDS</a:t>
            </a:r>
            <a:endParaRPr/>
          </a:p>
        </p:txBody>
      </p:sp>
      <p:cxnSp>
        <p:nvCxnSpPr>
          <p:cNvPr id="229" name="Google Shape;229;p33"/>
          <p:cNvCxnSpPr>
            <a:endCxn id="227" idx="1"/>
          </p:cNvCxnSpPr>
          <p:nvPr/>
        </p:nvCxnSpPr>
        <p:spPr>
          <a:xfrm flipH="1" rot="10800000">
            <a:off x="6909075" y="3683507"/>
            <a:ext cx="1567500" cy="282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3"/>
          <p:cNvCxnSpPr>
            <a:endCxn id="228" idx="2"/>
          </p:cNvCxnSpPr>
          <p:nvPr/>
        </p:nvCxnSpPr>
        <p:spPr>
          <a:xfrm flipH="1" rot="10800000">
            <a:off x="6947700" y="3907975"/>
            <a:ext cx="3541800" cy="585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Implement...a suggested strategy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16350" y="1633000"/>
            <a:ext cx="58764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Get ready for deployments, and leverage Istio DestinationRules or Kubernetes Services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(if you do Blue/Green or Canary deployments) 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Otherwise Istio just works like Kubernetes services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Load test, load test, load test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025" y="1377550"/>
            <a:ext cx="5771973" cy="548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Release...with no interruptions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316350" y="1633000"/>
            <a:ext cx="11550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Provision SSL certs for public domains that you want routable in the mesh </a:t>
            </a:r>
            <a:r>
              <a:rPr i="1" lang="en-US" sz="2400">
                <a:solidFill>
                  <a:srgbClr val="002060"/>
                </a:solidFill>
              </a:rPr>
              <a:t>early</a:t>
            </a:r>
            <a:endParaRPr i="1"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i="1" lang="en-US" sz="2400">
                <a:solidFill>
                  <a:srgbClr val="002060"/>
                </a:solidFill>
              </a:rPr>
              <a:t>We used the Jetstack Certmanager (Open Source)</a:t>
            </a:r>
            <a:endParaRPr i="1"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Change DNS to the ingress 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225" y="3230275"/>
            <a:ext cx="9069278" cy="3627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/>
          <p:nvPr/>
        </p:nvCxnSpPr>
        <p:spPr>
          <a:xfrm>
            <a:off x="281475" y="3096325"/>
            <a:ext cx="1676100" cy="13818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Release...with no interruptions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16350" y="1633000"/>
            <a:ext cx="11550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Change the internal mesh policy to accept mixed auth traffic and change senders of traffic to use TLS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Enforce TLS everywhere by policy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87" y="3160300"/>
            <a:ext cx="9244224" cy="3697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6"/>
          <p:cNvCxnSpPr/>
          <p:nvPr/>
        </p:nvCxnSpPr>
        <p:spPr>
          <a:xfrm flipH="1" rot="10800000">
            <a:off x="3838450" y="5066650"/>
            <a:ext cx="588600" cy="9597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6"/>
          <p:cNvCxnSpPr/>
          <p:nvPr/>
        </p:nvCxnSpPr>
        <p:spPr>
          <a:xfrm flipH="1" rot="10800000">
            <a:off x="5359875" y="5066650"/>
            <a:ext cx="588600" cy="9597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Release...with no interruptions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16350" y="1633000"/>
            <a:ext cx="11550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Enforce communication restrictions via RBAC (if necessary)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23" y="2315875"/>
            <a:ext cx="11035447" cy="441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/>
          <p:nvPr/>
        </p:nvSpPr>
        <p:spPr>
          <a:xfrm>
            <a:off x="4874800" y="3851225"/>
            <a:ext cx="1151400" cy="1151400"/>
          </a:xfrm>
          <a:prstGeom prst="mathMultiply">
            <a:avLst>
              <a:gd fmla="val 23520" name="adj1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Who is this probably </a:t>
            </a:r>
            <a:r>
              <a:rPr i="1" lang="en-US"/>
              <a:t>not</a:t>
            </a:r>
            <a:r>
              <a:rPr lang="en-US"/>
              <a:t> for?</a:t>
            </a:r>
            <a:endParaRPr b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16350" y="1633000"/>
            <a:ext cx="57888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You are probably not: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Able to dedicate an army of engineers to solving this problem specifically for your business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Currently holding a PhD in Computer Science in the specific field of networking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Already running a service mesh in production</a:t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815" y="2088250"/>
            <a:ext cx="4543438" cy="38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09597" y="11623"/>
            <a:ext cx="10515600" cy="1603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Who/What is Ygrene?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550" y="2671112"/>
            <a:ext cx="4138101" cy="151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16350" y="1633000"/>
            <a:ext cx="76092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Financial Services Sector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Privately Held, Publicly Good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PACE = Property Assessed Clean Energy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Ygrene = The word “Energy” spelled backwards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Our mission is to make sure that Earth is still a thing in the future.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027625" y="5397700"/>
            <a:ext cx="100974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HIRING IN SEATTLE, FLEXIBLE, REMOTE, WEWORK…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Service Meshes Distilled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6350" y="1633000"/>
            <a:ext cx="64095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With every “Mesh” worth using you’ll get: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TCP proxying </a:t>
            </a:r>
            <a:endParaRPr sz="2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(HTTP1,1.1,2.0,gRPC…)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Traffic Flow Control:</a:t>
            </a:r>
            <a:endParaRPr sz="2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DNS (or Service Discovery)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Load Balancing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Timeouts/Retries/Fault Injection/Circuit Breaking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Routing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Char char="○"/>
            </a:pPr>
            <a:r>
              <a:rPr lang="en-US" sz="2400">
                <a:solidFill>
                  <a:srgbClr val="980000"/>
                </a:solidFill>
              </a:rPr>
              <a:t>Security</a:t>
            </a:r>
            <a:endParaRPr sz="2400">
              <a:solidFill>
                <a:srgbClr val="98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■"/>
            </a:pPr>
            <a:r>
              <a:rPr lang="en-US" sz="1800">
                <a:solidFill>
                  <a:srgbClr val="980000"/>
                </a:solidFill>
              </a:rPr>
              <a:t>mTLS </a:t>
            </a:r>
            <a:endParaRPr sz="1800">
              <a:solidFill>
                <a:srgbClr val="98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■"/>
            </a:pPr>
            <a:r>
              <a:rPr lang="en-US" sz="1800">
                <a:solidFill>
                  <a:srgbClr val="980000"/>
                </a:solidFill>
              </a:rPr>
              <a:t>Auth-n/Auth-z</a:t>
            </a:r>
            <a:endParaRPr sz="1800">
              <a:solidFill>
                <a:srgbClr val="98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Observability</a:t>
            </a:r>
            <a:endParaRPr sz="2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Metrics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Distributed Tracing</a:t>
            </a:r>
            <a:endParaRPr sz="1800"/>
          </a:p>
        </p:txBody>
      </p:sp>
      <p:sp>
        <p:nvSpPr>
          <p:cNvPr id="116" name="Google Shape;116;p18"/>
          <p:cNvSpPr txBox="1"/>
          <p:nvPr/>
        </p:nvSpPr>
        <p:spPr>
          <a:xfrm>
            <a:off x="8750575" y="2978350"/>
            <a:ext cx="23301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ic Sans MS"/>
                <a:ea typeface="Comic Sans MS"/>
                <a:cs typeface="Comic Sans MS"/>
                <a:sym typeface="Comic Sans MS"/>
              </a:rPr>
              <a:t>SORRY NO MEME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The Landscape...more or less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6350" y="1633000"/>
            <a:ext cx="115506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Linkerd 1 and 2 (CNCF project formerly Conduit)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Istio (IBM + Google) with a proxy: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Envoy (CNCF Proxy Project)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Nginx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Aspen Mesh (Managed Istio) 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AWS App Mesh 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Azure Service Fabric Mesh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GKE Managed Istio</a:t>
            </a:r>
            <a:r>
              <a:rPr lang="en-US" sz="2400">
                <a:solidFill>
                  <a:srgbClr val="002060"/>
                </a:solidFill>
              </a:rPr>
              <a:t> (Is this a thing yet?)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Nginx+…. Seriously you can pay for Nginx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The Roadmap to Production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13875" y="2938000"/>
            <a:ext cx="2859600" cy="23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Assess</a:t>
            </a:r>
            <a:endParaRPr sz="3000"/>
          </a:p>
        </p:txBody>
      </p:sp>
      <p:sp>
        <p:nvSpPr>
          <p:cNvPr id="129" name="Google Shape;129;p20"/>
          <p:cNvSpPr/>
          <p:nvPr/>
        </p:nvSpPr>
        <p:spPr>
          <a:xfrm>
            <a:off x="3161300" y="2938000"/>
            <a:ext cx="2859600" cy="23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Select + Commit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208725" y="2938000"/>
            <a:ext cx="2859600" cy="23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Implement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9237925" y="2938000"/>
            <a:ext cx="2859600" cy="23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Release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>
            <a:endCxn id="129" idx="1"/>
          </p:cNvCxnSpPr>
          <p:nvPr/>
        </p:nvCxnSpPr>
        <p:spPr>
          <a:xfrm>
            <a:off x="2973500" y="4088200"/>
            <a:ext cx="187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9" idx="3"/>
            <a:endCxn id="130" idx="1"/>
          </p:cNvCxnSpPr>
          <p:nvPr/>
        </p:nvCxnSpPr>
        <p:spPr>
          <a:xfrm>
            <a:off x="6020900" y="4088200"/>
            <a:ext cx="187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30" idx="3"/>
            <a:endCxn id="131" idx="1"/>
          </p:cNvCxnSpPr>
          <p:nvPr/>
        </p:nvCxnSpPr>
        <p:spPr>
          <a:xfrm>
            <a:off x="9068325" y="4088200"/>
            <a:ext cx="16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09597" y="11623"/>
            <a:ext cx="10515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Assess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16350" y="1633000"/>
            <a:ext cx="61854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Do we </a:t>
            </a:r>
            <a:r>
              <a:rPr i="1" lang="en-US" sz="2400">
                <a:solidFill>
                  <a:srgbClr val="002060"/>
                </a:solidFill>
              </a:rPr>
              <a:t>need</a:t>
            </a:r>
            <a:r>
              <a:rPr lang="en-US" sz="2400">
                <a:solidFill>
                  <a:srgbClr val="002060"/>
                </a:solidFill>
              </a:rPr>
              <a:t> a service mesh?, What problem does it solve?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Its okay if that’s a no!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Questions to Ask yourself  / POC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Can our team handle the added complexity ?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Can your application handle a service mesh ?</a:t>
            </a:r>
            <a:endParaRPr sz="24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975" y="2191273"/>
            <a:ext cx="5385449" cy="373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