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</p:sldIdLst>
  <p:sldSz cy="5143500" cx="9144000"/>
  <p:notesSz cx="6858000" cy="9144000"/>
  <p:embeddedFontLst>
    <p:embeddedFont>
      <p:font typeface="Source Sans Pro Light"/>
      <p:regular r:id="rId60"/>
      <p:bold r:id="rId61"/>
      <p:italic r:id="rId62"/>
      <p:boldItalic r:id="rId63"/>
    </p:embeddedFont>
    <p:embeddedFont>
      <p:font typeface="Source Sans Pro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SourceSansProLight-italic.fntdata"/><Relationship Id="rId61" Type="http://schemas.openxmlformats.org/officeDocument/2006/relationships/font" Target="fonts/SourceSansProLight-bold.fntdata"/><Relationship Id="rId20" Type="http://schemas.openxmlformats.org/officeDocument/2006/relationships/slide" Target="slides/slide16.xml"/><Relationship Id="rId64" Type="http://schemas.openxmlformats.org/officeDocument/2006/relationships/font" Target="fonts/SourceSansPro-regular.fntdata"/><Relationship Id="rId63" Type="http://schemas.openxmlformats.org/officeDocument/2006/relationships/font" Target="fonts/SourceSansProLight-boldItalic.fntdata"/><Relationship Id="rId22" Type="http://schemas.openxmlformats.org/officeDocument/2006/relationships/slide" Target="slides/slide18.xml"/><Relationship Id="rId66" Type="http://schemas.openxmlformats.org/officeDocument/2006/relationships/font" Target="fonts/SourceSansPro-italic.fntdata"/><Relationship Id="rId21" Type="http://schemas.openxmlformats.org/officeDocument/2006/relationships/slide" Target="slides/slide17.xml"/><Relationship Id="rId65" Type="http://schemas.openxmlformats.org/officeDocument/2006/relationships/font" Target="fonts/SourceSansPro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7" Type="http://schemas.openxmlformats.org/officeDocument/2006/relationships/font" Target="fonts/SourceSansPro-boldItalic.fntdata"/><Relationship Id="rId60" Type="http://schemas.openxmlformats.org/officeDocument/2006/relationships/font" Target="fonts/SourceSansProLight-regular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4F4F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chaostoolkit.org/reference/api/experiment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53144"/>
            <a:ext cx="9144000" cy="167163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ctrTitle"/>
          </p:nvPr>
        </p:nvSpPr>
        <p:spPr>
          <a:xfrm>
            <a:off x="311700" y="744575"/>
            <a:ext cx="8520600" cy="16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Automating Chaos Engineering</a:t>
            </a:r>
            <a:endParaRPr sz="3600">
              <a:solidFill>
                <a:srgbClr val="34353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with the Chaos Toolkit</a:t>
            </a:r>
            <a:endParaRPr sz="3600">
              <a:solidFill>
                <a:srgbClr val="34353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338817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Proactive Reliability Validation</a:t>
            </a:r>
            <a:endParaRPr sz="2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828000" y="4436550"/>
            <a:ext cx="748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Sylvain Hellegouarch • ChaosIQ CTO • Lead Developer of the Chaos Toolkit </a:t>
            </a:r>
            <a:r>
              <a:rPr lang="fr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•</a:t>
            </a:r>
            <a:r>
              <a:rPr lang="fr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fr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KubeCon 2018</a:t>
            </a:r>
            <a:endParaRPr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0625" y="2421787"/>
            <a:ext cx="1182750" cy="93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B41C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1274700"/>
            <a:ext cx="85206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Steady state</a:t>
            </a:r>
            <a:endParaRPr sz="3600">
              <a:solidFill>
                <a:srgbClr val="34353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2954875"/>
            <a:ext cx="8520600" cy="13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The steady state refers to the normality in your systems.</a:t>
            </a:r>
            <a:endParaRPr sz="2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622850"/>
            <a:ext cx="8520600" cy="18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For instance</a:t>
            </a:r>
            <a:br>
              <a:rPr lang="fr" sz="24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fr" sz="24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“Customers spend $X at 8am on average”</a:t>
            </a:r>
            <a:endParaRPr sz="2400">
              <a:solidFill>
                <a:srgbClr val="34353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It is your baseline.</a:t>
            </a:r>
            <a:b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</a:b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It comes from objective observations.</a:t>
            </a:r>
            <a:endParaRPr sz="2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B41C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1274700"/>
            <a:ext cx="85206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Let’s hold back a minute</a:t>
            </a:r>
            <a:endParaRPr sz="3600">
              <a:solidFill>
                <a:srgbClr val="34353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2954875"/>
            <a:ext cx="8520600" cy="13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Forming a hypothesis is not always straightforward.</a:t>
            </a:r>
            <a:endParaRPr sz="2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622850"/>
            <a:ext cx="8520600" cy="18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Usually, you first ask questions based on intuition.</a:t>
            </a:r>
            <a:endParaRPr sz="2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622850"/>
            <a:ext cx="8520600" cy="18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Even before that, you should observe the system</a:t>
            </a:r>
            <a:b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</a:b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to collect data leading you to good questions.</a:t>
            </a:r>
            <a:endParaRPr sz="2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B41C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2169900"/>
            <a:ext cx="85206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Hypothesis</a:t>
            </a:r>
            <a:endParaRPr sz="3600">
              <a:solidFill>
                <a:srgbClr val="34353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622850"/>
            <a:ext cx="8520600" cy="18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hypothesis makes a statement</a:t>
            </a:r>
            <a:br>
              <a:rPr lang="fr" sz="24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fr" sz="24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that should be proved or disproved</a:t>
            </a:r>
            <a:endParaRPr sz="2400">
              <a:solidFill>
                <a:srgbClr val="34353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Usually to detect weaknesses,</a:t>
            </a:r>
            <a:b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</a:b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but can also be used to predict an outcome.</a:t>
            </a:r>
            <a:endParaRPr sz="2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622850"/>
            <a:ext cx="8520600" cy="18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For instance</a:t>
            </a:r>
            <a:b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</a:br>
            <a:r>
              <a:rPr lang="fr" sz="24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“Reducing by half our payment service instances</a:t>
            </a:r>
            <a:br>
              <a:rPr lang="fr" sz="24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fr" sz="24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does not decrease the average spending.”</a:t>
            </a:r>
            <a:endParaRPr sz="2400">
              <a:solidFill>
                <a:srgbClr val="34353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622850"/>
            <a:ext cx="8520600" cy="18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4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hypothesis doesn’t have to be business oriented</a:t>
            </a:r>
            <a:br>
              <a:rPr lang="fr" sz="24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but decide which metrics are really critical for you.</a:t>
            </a:r>
            <a:endParaRPr sz="2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B41C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2169900"/>
            <a:ext cx="85206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Experimental method</a:t>
            </a:r>
            <a:endParaRPr sz="3600">
              <a:solidFill>
                <a:srgbClr val="34353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B41C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75" y="2169900"/>
            <a:ext cx="85206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reminder</a:t>
            </a:r>
            <a:endParaRPr sz="3600">
              <a:solidFill>
                <a:srgbClr val="34353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622850"/>
            <a:ext cx="8520600" cy="18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Things we vary in the system to prove/disprove the hypothesis.</a:t>
            </a:r>
            <a:endParaRPr sz="2400">
              <a:solidFill>
                <a:srgbClr val="34353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B</a:t>
            </a: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ut should also probe the system for relevant data</a:t>
            </a:r>
            <a:b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</a:b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to support the analysis.</a:t>
            </a:r>
            <a:endParaRPr sz="2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622850"/>
            <a:ext cx="8520600" cy="18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For instance</a:t>
            </a:r>
            <a:br>
              <a:rPr lang="fr" sz="24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fr" sz="24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“Scale down the payment service by half and query Prometheus</a:t>
            </a:r>
            <a:br>
              <a:rPr lang="fr" sz="24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fr" sz="24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the number of payment and their amount during that period.”</a:t>
            </a:r>
            <a:endParaRPr sz="2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622850"/>
            <a:ext cx="8520600" cy="18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4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Don’t vary too many things</a:t>
            </a:r>
            <a:br>
              <a:rPr lang="fr" sz="24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or analysis will be fruitless.</a:t>
            </a:r>
            <a:endParaRPr sz="2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B41C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2169900"/>
            <a:ext cx="85206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summary</a:t>
            </a:r>
            <a:endParaRPr sz="3600">
              <a:solidFill>
                <a:srgbClr val="34353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622850"/>
            <a:ext cx="8520600" cy="18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A Chaos Engineer demonstrates</a:t>
            </a:r>
            <a:r>
              <a:rPr lang="fr" sz="24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great empathy</a:t>
            </a:r>
            <a:br>
              <a:rPr lang="fr" sz="24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fo</a:t>
            </a: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r users, teams and the system.</a:t>
            </a:r>
            <a:endParaRPr sz="2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622850"/>
            <a:ext cx="8520600" cy="18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By observing the system, the</a:t>
            </a: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Chaos Engineer asks questions</a:t>
            </a:r>
            <a:b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</a:b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leading to </a:t>
            </a:r>
            <a:r>
              <a:rPr lang="fr" sz="24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hypothesis and an experiment</a:t>
            </a: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  <a:endParaRPr sz="2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622850"/>
            <a:ext cx="8520600" cy="18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A chaos experiment starts with a steady-state hypothesis.</a:t>
            </a:r>
            <a:endParaRPr sz="2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622850"/>
            <a:ext cx="8520600" cy="18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A</a:t>
            </a: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chaos experiment varies conditions in the system</a:t>
            </a:r>
            <a:b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</a:b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while </a:t>
            </a:r>
            <a:r>
              <a:rPr lang="fr" sz="24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probing for relevant data</a:t>
            </a: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  <a:endParaRPr sz="2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622850"/>
            <a:ext cx="8520600" cy="18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4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Did t</a:t>
            </a:r>
            <a:r>
              <a:rPr lang="fr" sz="24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 system deviate?</a:t>
            </a:r>
            <a:b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</a:b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We proved our hypothesis and can start learning.</a:t>
            </a:r>
            <a:endParaRPr sz="2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925" y="1833487"/>
            <a:ext cx="7490150" cy="14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209300"/>
            <a:ext cx="8520600" cy="27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Chaos Engineering starts with the </a:t>
            </a:r>
            <a:r>
              <a:rPr lang="fr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rather high complexity</a:t>
            </a:r>
            <a:br>
              <a:rPr lang="fr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</a:br>
            <a:r>
              <a:rPr lang="fr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of “knowing” our systems end to end.</a:t>
            </a:r>
            <a:endParaRPr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It is one </a:t>
            </a:r>
            <a:r>
              <a:rPr lang="fr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tool/practice/discipline</a:t>
            </a:r>
            <a:br>
              <a:rPr lang="fr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</a:br>
            <a:r>
              <a:rPr lang="fr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which collects data to remain knowledgeable.</a:t>
            </a:r>
            <a:endParaRPr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Practicing edge cases </a:t>
            </a:r>
            <a:r>
              <a:rPr lang="fr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a controlled manner</a:t>
            </a:r>
            <a:br>
              <a:rPr lang="fr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</a:br>
            <a:r>
              <a:rPr lang="fr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is at the heart of Chaos Engineering</a:t>
            </a:r>
            <a:endParaRPr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713" y="1833476"/>
            <a:ext cx="3886574" cy="76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>
            <p:ph idx="1" type="body"/>
          </p:nvPr>
        </p:nvSpPr>
        <p:spPr>
          <a:xfrm>
            <a:off x="311700" y="2828250"/>
            <a:ext cx="8520600" cy="11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implements the flow of the experiment we just described.</a:t>
            </a:r>
            <a:endParaRPr sz="2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713" y="1833476"/>
            <a:ext cx="3886574" cy="76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2828250"/>
            <a:ext cx="8520600" cy="11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is an open source tool, born in September 2017. </a:t>
            </a:r>
            <a:endParaRPr sz="2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713" y="1833476"/>
            <a:ext cx="3886574" cy="76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2828250"/>
            <a:ext cx="8520600" cy="112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gathers a small, nicely growing, community</a:t>
            </a:r>
            <a:b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</a:b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with contributions from its members.</a:t>
            </a:r>
            <a:endParaRPr sz="2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713" y="1833476"/>
            <a:ext cx="3886574" cy="76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>
            <p:ph idx="1" type="body"/>
          </p:nvPr>
        </p:nvSpPr>
        <p:spPr>
          <a:xfrm>
            <a:off x="311700" y="2828250"/>
            <a:ext cx="8520600" cy="11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is implemented in Python 3.5+ with a functional approach. </a:t>
            </a:r>
            <a:endParaRPr sz="2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925" y="1833487"/>
            <a:ext cx="7490150" cy="14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/>
          <p:nvPr>
            <p:ph type="title"/>
          </p:nvPr>
        </p:nvSpPr>
        <p:spPr>
          <a:xfrm>
            <a:off x="311700" y="3465300"/>
            <a:ext cx="85206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Core objectives</a:t>
            </a:r>
            <a:endParaRPr sz="3600">
              <a:solidFill>
                <a:srgbClr val="34353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311700" y="1622850"/>
            <a:ext cx="8520600" cy="18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Be the entry points for Chaos Engineering experiments.</a:t>
            </a:r>
            <a:endParaRPr sz="2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311700" y="1622850"/>
            <a:ext cx="8520600" cy="18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4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Simplicity is the key for durability in a software</a:t>
            </a:r>
            <a:r>
              <a:rPr lang="fr" sz="24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2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311700" y="1622850"/>
            <a:ext cx="8520600" cy="18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Interface with </a:t>
            </a:r>
            <a:r>
              <a:rPr lang="fr" sz="24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platforms</a:t>
            </a: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and </a:t>
            </a:r>
            <a:r>
              <a:rPr lang="fr" sz="24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systems</a:t>
            </a: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natively.</a:t>
            </a:r>
            <a:endParaRPr sz="2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Prefer extending over re-writing.</a:t>
            </a:r>
            <a:endParaRPr sz="2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311700" y="1622850"/>
            <a:ext cx="8520600" cy="18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Be declarative.</a:t>
            </a:r>
            <a:endParaRPr sz="2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311700" y="1622850"/>
            <a:ext cx="8520600" cy="18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Automation first class citizen.</a:t>
            </a:r>
            <a:endParaRPr sz="2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B41C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1274700"/>
            <a:ext cx="85206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Chaos Engineer mindset?</a:t>
            </a:r>
            <a:endParaRPr sz="3600">
              <a:solidFill>
                <a:srgbClr val="34353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2954875"/>
            <a:ext cx="8520600" cy="13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The Chaos Engineer is not a rockstar</a:t>
            </a:r>
            <a:b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</a:b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but loves supporting the team.</a:t>
            </a:r>
            <a:endParaRPr sz="2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311700" y="1622850"/>
            <a:ext cx="8520600" cy="18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Be a friendly project community :)</a:t>
            </a:r>
            <a:endParaRPr sz="2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/>
        </p:nvSpPr>
        <p:spPr>
          <a:xfrm>
            <a:off x="1414050" y="976825"/>
            <a:ext cx="4333200" cy="3662400"/>
          </a:xfrm>
          <a:prstGeom prst="roundRect">
            <a:avLst>
              <a:gd fmla="val 6731" name="adj"/>
            </a:avLst>
          </a:prstGeom>
          <a:solidFill>
            <a:srgbClr val="FEB4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311700" y="181925"/>
            <a:ext cx="85206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General architecture</a:t>
            </a:r>
            <a:endParaRPr sz="2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1645500" y="2328225"/>
            <a:ext cx="1711800" cy="8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Chaos Toolkit</a:t>
            </a:r>
            <a:br>
              <a:rPr lang="fr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</a:br>
            <a:r>
              <a:rPr lang="fr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CLI + Core</a:t>
            </a:r>
            <a:endParaRPr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1612500" y="1749625"/>
            <a:ext cx="1777800" cy="2116800"/>
          </a:xfrm>
          <a:prstGeom prst="roundRect">
            <a:avLst>
              <a:gd fmla="val 6731" name="adj"/>
            </a:avLst>
          </a:prstGeom>
          <a:noFill/>
          <a:ln cap="flat" cmpd="sng" w="9525">
            <a:solidFill>
              <a:srgbClr val="3435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3605400" y="1162525"/>
            <a:ext cx="1777800" cy="578700"/>
          </a:xfrm>
          <a:prstGeom prst="roundRect">
            <a:avLst>
              <a:gd fmla="val 6731" name="adj"/>
            </a:avLst>
          </a:prstGeom>
          <a:noFill/>
          <a:ln cap="flat" cmpd="sng" w="9525">
            <a:solidFill>
              <a:srgbClr val="3435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Source Sans Pro Light"/>
                <a:ea typeface="Source Sans Pro Light"/>
                <a:cs typeface="Source Sans Pro Light"/>
                <a:sym typeface="Source Sans Pro Light"/>
              </a:rPr>
              <a:t>Kubernete</a:t>
            </a:r>
            <a:r>
              <a:rPr lang="fr">
                <a:latin typeface="Source Sans Pro Light"/>
                <a:ea typeface="Source Sans Pro Light"/>
                <a:cs typeface="Source Sans Pro Light"/>
                <a:sym typeface="Source Sans Pro Light"/>
              </a:rPr>
              <a:t>s driver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3605400" y="1840600"/>
            <a:ext cx="1777800" cy="578700"/>
          </a:xfrm>
          <a:prstGeom prst="roundRect">
            <a:avLst>
              <a:gd fmla="val 6731" name="adj"/>
            </a:avLst>
          </a:prstGeom>
          <a:noFill/>
          <a:ln cap="flat" cmpd="sng" w="9525">
            <a:solidFill>
              <a:srgbClr val="3435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Source Sans Pro Light"/>
                <a:ea typeface="Source Sans Pro Light"/>
                <a:cs typeface="Source Sans Pro Light"/>
                <a:sym typeface="Source Sans Pro Light"/>
              </a:rPr>
              <a:t>AWS</a:t>
            </a:r>
            <a:r>
              <a:rPr lang="fr">
                <a:latin typeface="Source Sans Pro Light"/>
                <a:ea typeface="Source Sans Pro Light"/>
                <a:cs typeface="Source Sans Pro Light"/>
                <a:sym typeface="Source Sans Pro Light"/>
              </a:rPr>
              <a:t> driver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3605400" y="2518675"/>
            <a:ext cx="1777800" cy="578700"/>
          </a:xfrm>
          <a:prstGeom prst="roundRect">
            <a:avLst>
              <a:gd fmla="val 6731" name="adj"/>
            </a:avLst>
          </a:prstGeom>
          <a:noFill/>
          <a:ln cap="flat" cmpd="sng" w="9525">
            <a:solidFill>
              <a:srgbClr val="3435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Source Sans Pro Light"/>
                <a:ea typeface="Source Sans Pro Light"/>
                <a:cs typeface="Source Sans Pro Light"/>
                <a:sym typeface="Source Sans Pro Light"/>
              </a:rPr>
              <a:t>GCE</a:t>
            </a:r>
            <a:r>
              <a:rPr lang="fr">
                <a:latin typeface="Source Sans Pro Light"/>
                <a:ea typeface="Source Sans Pro Light"/>
                <a:cs typeface="Source Sans Pro Light"/>
                <a:sym typeface="Source Sans Pro Light"/>
              </a:rPr>
              <a:t> driver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3605400" y="3196750"/>
            <a:ext cx="1777800" cy="578700"/>
          </a:xfrm>
          <a:prstGeom prst="roundRect">
            <a:avLst>
              <a:gd fmla="val 6731" name="adj"/>
            </a:avLst>
          </a:prstGeom>
          <a:noFill/>
          <a:ln cap="flat" cmpd="sng" w="9525">
            <a:solidFill>
              <a:srgbClr val="3435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Source Sans Pro Light"/>
                <a:ea typeface="Source Sans Pro Light"/>
                <a:cs typeface="Source Sans Pro Light"/>
                <a:sym typeface="Source Sans Pro Light"/>
              </a:rPr>
              <a:t>Azure</a:t>
            </a:r>
            <a:r>
              <a:rPr lang="fr">
                <a:latin typeface="Source Sans Pro Light"/>
                <a:ea typeface="Source Sans Pro Light"/>
                <a:cs typeface="Source Sans Pro Light"/>
                <a:sym typeface="Source Sans Pro Light"/>
              </a:rPr>
              <a:t> driver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3605400" y="3874825"/>
            <a:ext cx="1777800" cy="578700"/>
          </a:xfrm>
          <a:prstGeom prst="roundRect">
            <a:avLst>
              <a:gd fmla="val 6731" name="adj"/>
            </a:avLst>
          </a:prstGeom>
          <a:noFill/>
          <a:ln cap="flat" cmpd="sng" w="9525">
            <a:solidFill>
              <a:srgbClr val="3435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Source Sans Pro Light"/>
                <a:ea typeface="Source Sans Pro Light"/>
                <a:cs typeface="Source Sans Pro Light"/>
                <a:sym typeface="Source Sans Pro Light"/>
              </a:rPr>
              <a:t>Prometheus </a:t>
            </a:r>
            <a:r>
              <a:rPr lang="fr">
                <a:latin typeface="Source Sans Pro Light"/>
                <a:ea typeface="Source Sans Pro Light"/>
                <a:cs typeface="Source Sans Pro Light"/>
                <a:sym typeface="Source Sans Pro Light"/>
              </a:rPr>
              <a:t>driver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cxnSp>
        <p:nvCxnSpPr>
          <p:cNvPr id="293" name="Shape 293"/>
          <p:cNvCxnSpPr>
            <a:stCxn id="287" idx="3"/>
            <a:endCxn id="288" idx="1"/>
          </p:cNvCxnSpPr>
          <p:nvPr/>
        </p:nvCxnSpPr>
        <p:spPr>
          <a:xfrm flipH="1" rot="10800000">
            <a:off x="3390300" y="1452025"/>
            <a:ext cx="215100" cy="135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Shape 294"/>
          <p:cNvCxnSpPr>
            <a:stCxn id="287" idx="3"/>
            <a:endCxn id="289" idx="1"/>
          </p:cNvCxnSpPr>
          <p:nvPr/>
        </p:nvCxnSpPr>
        <p:spPr>
          <a:xfrm flipH="1" rot="10800000">
            <a:off x="3390300" y="2130025"/>
            <a:ext cx="215100" cy="6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Shape 295"/>
          <p:cNvCxnSpPr>
            <a:stCxn id="287" idx="3"/>
            <a:endCxn id="290" idx="1"/>
          </p:cNvCxnSpPr>
          <p:nvPr/>
        </p:nvCxnSpPr>
        <p:spPr>
          <a:xfrm>
            <a:off x="3390300" y="2808025"/>
            <a:ext cx="21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Shape 296"/>
          <p:cNvCxnSpPr>
            <a:stCxn id="287" idx="3"/>
            <a:endCxn id="291" idx="1"/>
          </p:cNvCxnSpPr>
          <p:nvPr/>
        </p:nvCxnSpPr>
        <p:spPr>
          <a:xfrm>
            <a:off x="3390300" y="2808025"/>
            <a:ext cx="215100" cy="6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Shape 297"/>
          <p:cNvCxnSpPr>
            <a:stCxn id="287" idx="3"/>
            <a:endCxn id="292" idx="1"/>
          </p:cNvCxnSpPr>
          <p:nvPr/>
        </p:nvCxnSpPr>
        <p:spPr>
          <a:xfrm>
            <a:off x="3390300" y="2808025"/>
            <a:ext cx="215100" cy="13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6800" y="-352350"/>
            <a:ext cx="5267250" cy="526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Shape 299"/>
          <p:cNvSpPr txBox="1"/>
          <p:nvPr>
            <p:ph idx="1" type="body"/>
          </p:nvPr>
        </p:nvSpPr>
        <p:spPr>
          <a:xfrm>
            <a:off x="7594500" y="2401575"/>
            <a:ext cx="15495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ZE System</a:t>
            </a:r>
            <a:endParaRPr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cxnSp>
        <p:nvCxnSpPr>
          <p:cNvPr id="300" name="Shape 300"/>
          <p:cNvCxnSpPr>
            <a:stCxn id="288" idx="3"/>
          </p:cNvCxnSpPr>
          <p:nvPr/>
        </p:nvCxnSpPr>
        <p:spPr>
          <a:xfrm>
            <a:off x="5383200" y="1451875"/>
            <a:ext cx="143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Shape 301"/>
          <p:cNvCxnSpPr/>
          <p:nvPr/>
        </p:nvCxnSpPr>
        <p:spPr>
          <a:xfrm>
            <a:off x="5383200" y="2129875"/>
            <a:ext cx="143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Shape 302"/>
          <p:cNvCxnSpPr/>
          <p:nvPr/>
        </p:nvCxnSpPr>
        <p:spPr>
          <a:xfrm>
            <a:off x="5383200" y="2808025"/>
            <a:ext cx="143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Shape 303"/>
          <p:cNvCxnSpPr/>
          <p:nvPr/>
        </p:nvCxnSpPr>
        <p:spPr>
          <a:xfrm>
            <a:off x="5383200" y="3486175"/>
            <a:ext cx="143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Shape 304"/>
          <p:cNvCxnSpPr/>
          <p:nvPr/>
        </p:nvCxnSpPr>
        <p:spPr>
          <a:xfrm>
            <a:off x="5383200" y="4164325"/>
            <a:ext cx="143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Shape 305"/>
          <p:cNvSpPr txBox="1"/>
          <p:nvPr>
            <p:ph idx="1" type="body"/>
          </p:nvPr>
        </p:nvSpPr>
        <p:spPr>
          <a:xfrm>
            <a:off x="5328000" y="1074775"/>
            <a:ext cx="1549500" cy="3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Kube API</a:t>
            </a:r>
            <a:endParaRPr sz="1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5328000" y="1752775"/>
            <a:ext cx="1549500" cy="3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AWS</a:t>
            </a:r>
            <a:r>
              <a:rPr lang="fr" sz="1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API</a:t>
            </a:r>
            <a:endParaRPr sz="1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5328000" y="2430925"/>
            <a:ext cx="1549500" cy="3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GCE</a:t>
            </a:r>
            <a:r>
              <a:rPr lang="fr" sz="1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API</a:t>
            </a:r>
            <a:endParaRPr sz="1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5328000" y="3109075"/>
            <a:ext cx="1549500" cy="3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Azure</a:t>
            </a:r>
            <a:r>
              <a:rPr lang="fr" sz="1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API</a:t>
            </a:r>
            <a:endParaRPr sz="1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5328000" y="3787225"/>
            <a:ext cx="1549500" cy="3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Prom</a:t>
            </a:r>
            <a:r>
              <a:rPr lang="fr" sz="1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API</a:t>
            </a:r>
            <a:endParaRPr sz="1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1612500" y="3998875"/>
            <a:ext cx="1777800" cy="578700"/>
          </a:xfrm>
          <a:prstGeom prst="roundRect">
            <a:avLst>
              <a:gd fmla="val 6731" name="adj"/>
            </a:avLst>
          </a:prstGeom>
          <a:noFill/>
          <a:ln cap="flat" cmpd="sng" w="9525">
            <a:solidFill>
              <a:srgbClr val="3435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Source Sans Pro Light"/>
                <a:ea typeface="Source Sans Pro Light"/>
                <a:cs typeface="Source Sans Pro Light"/>
                <a:sym typeface="Source Sans Pro Light"/>
              </a:rPr>
              <a:t>Slack plugin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cxnSp>
        <p:nvCxnSpPr>
          <p:cNvPr id="311" name="Shape 311"/>
          <p:cNvCxnSpPr>
            <a:endCxn id="310" idx="0"/>
          </p:cNvCxnSpPr>
          <p:nvPr/>
        </p:nvCxnSpPr>
        <p:spPr>
          <a:xfrm>
            <a:off x="2501400" y="3866275"/>
            <a:ext cx="0" cy="13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Shape 312"/>
          <p:cNvSpPr/>
          <p:nvPr/>
        </p:nvSpPr>
        <p:spPr>
          <a:xfrm>
            <a:off x="94175" y="2171275"/>
            <a:ext cx="1146300" cy="1273500"/>
          </a:xfrm>
          <a:prstGeom prst="roundRect">
            <a:avLst>
              <a:gd fmla="val 6731" name="adj"/>
            </a:avLst>
          </a:prstGeom>
          <a:solidFill>
            <a:srgbClr val="FEB4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113225" y="2430925"/>
            <a:ext cx="1108200" cy="8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Experiment</a:t>
            </a:r>
            <a:endParaRPr sz="1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B41C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311700" y="2169900"/>
            <a:ext cx="85206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Experiment</a:t>
            </a:r>
            <a:endParaRPr sz="3600">
              <a:solidFill>
                <a:srgbClr val="34353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x="311700" y="769050"/>
            <a:ext cx="8520600" cy="40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Open API</a:t>
            </a: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for a declarative description</a:t>
            </a:r>
            <a:b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</a:b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of the experiment end-to-end.</a:t>
            </a:r>
            <a:endParaRPr sz="2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Specified at </a:t>
            </a:r>
            <a:r>
              <a:rPr lang="fr" sz="2400">
                <a:solidFill>
                  <a:srgbClr val="343536"/>
                </a:solidFill>
                <a:uFill>
                  <a:noFill/>
                </a:uFill>
                <a:latin typeface="Source Sans Pro Light"/>
                <a:ea typeface="Source Sans Pro Light"/>
                <a:cs typeface="Source Sans Pro Light"/>
                <a:sym typeface="Source Sans Pro Light"/>
                <a:hlinkClick r:id="rId3"/>
              </a:rPr>
              <a:t>http://chaostoolkit.org/reference/api/experiment</a:t>
            </a:r>
            <a:endParaRPr sz="2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Can be described in </a:t>
            </a:r>
            <a:r>
              <a:rPr lang="fr" sz="24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JSON</a:t>
            </a: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and </a:t>
            </a:r>
            <a:r>
              <a:rPr lang="fr" sz="24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YAML</a:t>
            </a: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  <a:endParaRPr sz="2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B41C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311700" y="2169900"/>
            <a:ext cx="85206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Drivers</a:t>
            </a:r>
            <a:endParaRPr sz="3600">
              <a:solidFill>
                <a:srgbClr val="34353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x="311700" y="1622850"/>
            <a:ext cx="8520600" cy="18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Drivers are merely extensions that know how to </a:t>
            </a:r>
            <a:r>
              <a:rPr lang="fr" sz="24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talk</a:t>
            </a:r>
            <a:br>
              <a:rPr lang="fr" sz="24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fr" sz="24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a specific system</a:t>
            </a: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through its API.</a:t>
            </a:r>
            <a:endParaRPr sz="2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1" type="body"/>
          </p:nvPr>
        </p:nvSpPr>
        <p:spPr>
          <a:xfrm>
            <a:off x="311700" y="1622850"/>
            <a:ext cx="8520600" cy="18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Drivers can be in </a:t>
            </a:r>
            <a:r>
              <a:rPr lang="fr" sz="24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Python</a:t>
            </a: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or even </a:t>
            </a:r>
            <a:r>
              <a:rPr lang="fr" sz="24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simple processes</a:t>
            </a:r>
            <a:b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</a:b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executed by the toolkit.</a:t>
            </a:r>
            <a:endParaRPr sz="2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idx="1" type="body"/>
          </p:nvPr>
        </p:nvSpPr>
        <p:spPr>
          <a:xfrm>
            <a:off x="311700" y="1622850"/>
            <a:ext cx="8520600" cy="18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4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Drivers don’t try to be too clever,</a:t>
            </a:r>
            <a:b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</a:b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but offer the right level of operations</a:t>
            </a:r>
            <a:b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</a:b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you need to shake and probe your system.</a:t>
            </a:r>
            <a:endParaRPr sz="2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idx="1" type="body"/>
          </p:nvPr>
        </p:nvSpPr>
        <p:spPr>
          <a:xfrm>
            <a:off x="311700" y="1622850"/>
            <a:ext cx="8520600" cy="18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Existing drivers</a:t>
            </a:r>
            <a:endParaRPr sz="2400">
              <a:solidFill>
                <a:srgbClr val="34353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Kubernetes	</a:t>
            </a: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GCE	AWS	Azure</a:t>
            </a:r>
            <a:endParaRPr sz="2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Humio		Cloud Foundry	Prometheus</a:t>
            </a:r>
            <a:endParaRPr sz="2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622850"/>
            <a:ext cx="8520600" cy="18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 open minded</a:t>
            </a:r>
            <a:endParaRPr sz="2400">
              <a:solidFill>
                <a:srgbClr val="34353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Practice the art of experience without prejudice.</a:t>
            </a:r>
            <a:endParaRPr sz="2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B41C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311700" y="2169900"/>
            <a:ext cx="85206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Plugins</a:t>
            </a:r>
            <a:endParaRPr sz="3600">
              <a:solidFill>
                <a:srgbClr val="34353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idx="1" type="body"/>
          </p:nvPr>
        </p:nvSpPr>
        <p:spPr>
          <a:xfrm>
            <a:off x="311700" y="1622850"/>
            <a:ext cx="8520600" cy="18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Plugins are extensions that </a:t>
            </a:r>
            <a:r>
              <a:rPr lang="fr" sz="24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add functionalities</a:t>
            </a:r>
            <a:br>
              <a:rPr lang="fr" sz="24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to the toolkit itself.</a:t>
            </a:r>
            <a:endParaRPr sz="2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Reporting</a:t>
            </a:r>
            <a:endParaRPr sz="2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Notifications (Slack…)</a:t>
            </a:r>
            <a:endParaRPr sz="2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B41C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311700" y="2169900"/>
            <a:ext cx="85206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Demo(s)</a:t>
            </a:r>
            <a:endParaRPr sz="3600">
              <a:solidFill>
                <a:srgbClr val="34353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B41C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311700" y="2169900"/>
            <a:ext cx="85206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What’s next for the Chaos Toolkit?</a:t>
            </a:r>
            <a:endParaRPr sz="3600">
              <a:solidFill>
                <a:srgbClr val="34353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idx="1" type="body"/>
          </p:nvPr>
        </p:nvSpPr>
        <p:spPr>
          <a:xfrm>
            <a:off x="311700" y="1622850"/>
            <a:ext cx="8520600" cy="18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Kubernetes Job/CRD for scheduling</a:t>
            </a:r>
            <a:endParaRPr sz="2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Newer Documentation</a:t>
            </a:r>
            <a:endParaRPr sz="2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Drivers in other languages (Go, Rust…)</a:t>
            </a:r>
            <a:endParaRPr sz="2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More on discoverable experiments</a:t>
            </a:r>
            <a:endParaRPr sz="2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A 1.0 in 2018</a:t>
            </a:r>
            <a:endParaRPr sz="2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53144"/>
            <a:ext cx="9144000" cy="1671638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Shape 379"/>
          <p:cNvSpPr txBox="1"/>
          <p:nvPr>
            <p:ph type="ctrTitle"/>
          </p:nvPr>
        </p:nvSpPr>
        <p:spPr>
          <a:xfrm>
            <a:off x="311700" y="744575"/>
            <a:ext cx="8520600" cy="16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Any questions?</a:t>
            </a:r>
            <a:endParaRPr sz="3600">
              <a:solidFill>
                <a:srgbClr val="34353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0" name="Shape 380"/>
          <p:cNvSpPr txBox="1"/>
          <p:nvPr/>
        </p:nvSpPr>
        <p:spPr>
          <a:xfrm>
            <a:off x="828000" y="4436550"/>
            <a:ext cx="748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@lawouach</a:t>
            </a:r>
            <a:endParaRPr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pic>
        <p:nvPicPr>
          <p:cNvPr id="381" name="Shape 3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0625" y="2421787"/>
            <a:ext cx="1182750" cy="93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622850"/>
            <a:ext cx="8520600" cy="18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Nurture empathy</a:t>
            </a:r>
            <a:endParaRPr sz="2400">
              <a:solidFill>
                <a:srgbClr val="34353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Don’t blame or be snarky. Assertive but not arrogant.</a:t>
            </a:r>
            <a:endParaRPr sz="2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622850"/>
            <a:ext cx="8520600" cy="18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Love an experimental approach</a:t>
            </a:r>
            <a:endParaRPr sz="2400">
              <a:solidFill>
                <a:srgbClr val="34353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Don’t be scared of not knowing the outcome.</a:t>
            </a:r>
            <a:b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</a:b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It’s the fun of the game.</a:t>
            </a:r>
            <a:endParaRPr sz="2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B41C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2169900"/>
            <a:ext cx="85206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3435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Chaos Engineering flow</a:t>
            </a:r>
            <a:endParaRPr sz="3600">
              <a:solidFill>
                <a:srgbClr val="34353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3592100" y="993338"/>
            <a:ext cx="2125200" cy="1273500"/>
          </a:xfrm>
          <a:prstGeom prst="roundRect">
            <a:avLst>
              <a:gd fmla="val 6731" name="adj"/>
            </a:avLst>
          </a:prstGeom>
          <a:solidFill>
            <a:srgbClr val="FEB4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81925"/>
            <a:ext cx="85206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The Chaos Engineering flow</a:t>
            </a:r>
            <a:endParaRPr sz="2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798800" y="1281500"/>
            <a:ext cx="1711800" cy="8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Steady State</a:t>
            </a:r>
            <a:br>
              <a:rPr lang="fr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</a:br>
            <a:r>
              <a:rPr lang="fr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Hypothesis</a:t>
            </a:r>
            <a:endParaRPr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3592100" y="3085488"/>
            <a:ext cx="2125200" cy="1273500"/>
          </a:xfrm>
          <a:prstGeom prst="roundRect">
            <a:avLst>
              <a:gd fmla="val 6731" name="adj"/>
            </a:avLst>
          </a:prstGeom>
          <a:solidFill>
            <a:srgbClr val="FEB4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798800" y="3373650"/>
            <a:ext cx="1711800" cy="8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Apply</a:t>
            </a:r>
            <a:br>
              <a:rPr lang="fr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</a:br>
            <a:r>
              <a:rPr lang="fr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method</a:t>
            </a:r>
            <a:endParaRPr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cxnSp>
        <p:nvCxnSpPr>
          <p:cNvPr id="104" name="Shape 104"/>
          <p:cNvCxnSpPr>
            <a:stCxn id="99" idx="2"/>
            <a:endCxn id="102" idx="0"/>
          </p:cNvCxnSpPr>
          <p:nvPr/>
        </p:nvCxnSpPr>
        <p:spPr>
          <a:xfrm>
            <a:off x="4654700" y="2266838"/>
            <a:ext cx="0" cy="81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Shape 105"/>
          <p:cNvSpPr txBox="1"/>
          <p:nvPr>
            <p:ph idx="1" type="body"/>
          </p:nvPr>
        </p:nvSpPr>
        <p:spPr>
          <a:xfrm>
            <a:off x="4722550" y="2579800"/>
            <a:ext cx="1890300" cy="3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1. System looks normal</a:t>
            </a:r>
            <a:endParaRPr sz="1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7095825" y="2579800"/>
            <a:ext cx="1890300" cy="3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2</a:t>
            </a:r>
            <a:r>
              <a:rPr lang="fr" sz="1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. Did we deviate?</a:t>
            </a:r>
            <a:endParaRPr sz="1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722650" y="3085488"/>
            <a:ext cx="2125200" cy="1273500"/>
          </a:xfrm>
          <a:prstGeom prst="roundRect">
            <a:avLst>
              <a:gd fmla="val 6731" name="adj"/>
            </a:avLst>
          </a:prstGeom>
          <a:solidFill>
            <a:srgbClr val="FEB4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929350" y="3373650"/>
            <a:ext cx="1711800" cy="8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Weakness</a:t>
            </a:r>
            <a:br>
              <a:rPr lang="fr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</a:br>
            <a:r>
              <a:rPr lang="fr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discovered?</a:t>
            </a:r>
            <a:endParaRPr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cxnSp>
        <p:nvCxnSpPr>
          <p:cNvPr id="109" name="Shape 109"/>
          <p:cNvCxnSpPr>
            <a:stCxn id="99" idx="1"/>
            <a:endCxn id="107" idx="0"/>
          </p:cNvCxnSpPr>
          <p:nvPr/>
        </p:nvCxnSpPr>
        <p:spPr>
          <a:xfrm flipH="1">
            <a:off x="1785200" y="1630088"/>
            <a:ext cx="1806900" cy="1455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Shape 110"/>
          <p:cNvCxnSpPr>
            <a:endCxn id="99" idx="3"/>
          </p:cNvCxnSpPr>
          <p:nvPr/>
        </p:nvCxnSpPr>
        <p:spPr>
          <a:xfrm rot="-5400000">
            <a:off x="4670900" y="2675888"/>
            <a:ext cx="2092200" cy="600"/>
          </a:xfrm>
          <a:prstGeom prst="bentConnector4">
            <a:avLst>
              <a:gd fmla="val -342" name="adj1"/>
              <a:gd fmla="val 22834583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Shape 111"/>
          <p:cNvSpPr txBox="1"/>
          <p:nvPr>
            <p:ph idx="1" type="body"/>
          </p:nvPr>
        </p:nvSpPr>
        <p:spPr>
          <a:xfrm>
            <a:off x="530800" y="1364200"/>
            <a:ext cx="2508900" cy="3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1. </a:t>
            </a:r>
            <a:r>
              <a:rPr lang="fr" sz="1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or 3.</a:t>
            </a:r>
            <a:r>
              <a:rPr lang="fr" sz="14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System not as it should</a:t>
            </a:r>
            <a:endParaRPr sz="14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1868700" y="4804225"/>
            <a:ext cx="5406600" cy="2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000">
                <a:solidFill>
                  <a:srgbClr val="34353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I wish I were better at diagrams. Screenshots allowed, though :D</a:t>
            </a:r>
            <a:endParaRPr sz="1000">
              <a:solidFill>
                <a:srgbClr val="34353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