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Chris Aniszczy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4-23T19:59:15.193">
    <p:pos x="396" y="862"/>
    <p:text>I'd state some non-goals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D95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223D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oreilly.com/pub/au/7527" TargetMode="External"/><Relationship Id="rId4" Type="http://schemas.openxmlformats.org/officeDocument/2006/relationships/hyperlink" Target="http://www.oreilly.com/pub/au/596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odle.com/poll/y9cbxqzt8bwzgmg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BeeJZIyReCFNLJQrZjwA4KMlUJelxFFEv3IwED16lHE/edit?ts=5ace0eab#heading=h.ephtflhfpd1d" TargetMode="External"/><Relationship Id="rId4" Type="http://schemas.openxmlformats.org/officeDocument/2006/relationships/hyperlink" Target="https://doodle.com/poll/y9cbxqzt8bwzgmg9" TargetMode="External"/><Relationship Id="rId5" Type="http://schemas.openxmlformats.org/officeDocument/2006/relationships/hyperlink" Target="https://slack.cncf.io/" TargetMode="External"/><Relationship Id="rId6" Type="http://schemas.openxmlformats.org/officeDocument/2006/relationships/hyperlink" Target="https://groups.google.com/forum/#!forum/chaos-community" TargetMode="External"/><Relationship Id="rId7" Type="http://schemas.openxmlformats.org/officeDocument/2006/relationships/hyperlink" Target="https://chaosengineering.slack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Chaos Engineering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Working Group</a:t>
            </a:r>
            <a:endParaRPr/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A proposal for the CNCF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-31500" y="4752000"/>
            <a:ext cx="4394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Sylvain Hellegouarch / ChaosIQ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Failure free operations require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experience with failure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Recognizing hazard and successfully manipulating system operations to remain inside the tolerable performance boundaries requires intimate contact with failure.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900"/>
              <a:t>How complex systems fail / Richard I. Cook</a:t>
            </a:r>
            <a:endParaRPr sz="900"/>
          </a:p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46" name="Shape 146"/>
          <p:cNvSpPr txBox="1"/>
          <p:nvPr/>
        </p:nvSpPr>
        <p:spPr>
          <a:xfrm>
            <a:off x="553500" y="4556250"/>
            <a:ext cx="7886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Reference http://web.mit.edu/2.75/resources/random/How%20Complex%20Systems%20Fail.pdf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3000"/>
              <a:t>Some context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Netflix - The Origins 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28650" y="1351794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3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404040"/>
              </a:solidFill>
              <a:hlinkClick r:id="rId4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929375" y="1791613"/>
            <a:ext cx="1248900" cy="9114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178275" y="2872638"/>
            <a:ext cx="12489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Sharing (2012) </a:t>
            </a:r>
            <a:endParaRPr sz="1000">
              <a:solidFill>
                <a:schemeClr val="dk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Chaos Monkey OSS</a:t>
            </a:r>
            <a:endParaRPr sz="1000"/>
          </a:p>
        </p:txBody>
      </p:sp>
      <p:sp>
        <p:nvSpPr>
          <p:cNvPr id="161" name="Shape 161"/>
          <p:cNvSpPr txBox="1"/>
          <p:nvPr/>
        </p:nvSpPr>
        <p:spPr>
          <a:xfrm>
            <a:off x="2084625" y="2892888"/>
            <a:ext cx="938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Exploring internally (2008/2012)</a:t>
            </a:r>
            <a:endParaRPr sz="1000"/>
          </a:p>
        </p:txBody>
      </p:sp>
      <p:sp>
        <p:nvSpPr>
          <p:cNvPr id="162" name="Shape 162"/>
          <p:cNvSpPr/>
          <p:nvPr/>
        </p:nvSpPr>
        <p:spPr>
          <a:xfrm>
            <a:off x="3178275" y="1791613"/>
            <a:ext cx="1248900" cy="9114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427175" y="1791613"/>
            <a:ext cx="1248900" cy="9114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4462725" y="2892888"/>
            <a:ext cx="11778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Organizing (2014) 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Recruiting a Chaos Engineer</a:t>
            </a:r>
            <a:endParaRPr sz="1000"/>
          </a:p>
        </p:txBody>
      </p:sp>
      <p:sp>
        <p:nvSpPr>
          <p:cNvPr id="165" name="Shape 165"/>
          <p:cNvSpPr/>
          <p:nvPr/>
        </p:nvSpPr>
        <p:spPr>
          <a:xfrm>
            <a:off x="5676075" y="1791613"/>
            <a:ext cx="1248900" cy="911400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625525" y="2892888"/>
            <a:ext cx="1350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Educating (2016/2017)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Principles of Chaos</a:t>
            </a:r>
            <a:endParaRPr sz="1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Chaos Engineering book</a:t>
            </a:r>
            <a:endParaRPr sz="1000"/>
          </a:p>
        </p:txBody>
      </p:sp>
      <p:sp>
        <p:nvSpPr>
          <p:cNvPr id="167" name="Shape 167"/>
          <p:cNvSpPr txBox="1"/>
          <p:nvPr/>
        </p:nvSpPr>
        <p:spPr>
          <a:xfrm>
            <a:off x="297000" y="4610250"/>
            <a:ext cx="8322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More details at: https://www.gremlin.com/community/tutorials/chaos-engineering-the-history-principles-and-practice/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Now, it’s a whole world!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00" y="1255777"/>
            <a:ext cx="8298803" cy="36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252475" y="4818875"/>
            <a:ext cx="81807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Source https://goo.gl/Pj8dwQ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3000"/>
              <a:t>So why Chaos Engineering?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Cost </a:t>
            </a:r>
            <a:r>
              <a:rPr lang="fr"/>
              <a:t>of ignoring weaknesses</a:t>
            </a:r>
            <a:r>
              <a:rPr lang="fr"/>
              <a:t> existence exceeds cost of unearthing them proactively.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Pitfalls everywhere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Systems grow in complexity (so fast):</a:t>
            </a:r>
            <a:endParaRPr/>
          </a:p>
          <a:p>
            <a:pPr indent="-342900" lvl="0" marL="457200" rtl="0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More moving parts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Interdependence: from inside and outside the system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Changes at a fast pace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Security not an afterthought anymore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Stricter Regulations: GDPR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Reliance</a:t>
            </a:r>
            <a:r>
              <a:rPr lang="fr" sz="1800"/>
              <a:t> on pieces we don’t control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Weaknesses have subtle ripple effects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Blaming culture rather than questioning the system’s potential for failure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Benefits of Chaos Engineering?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Proactiveness increases confidence in systems and trust in teams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Improves system availability and safety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Happy and trusting users!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3000"/>
              <a:t>Why a CNCF Working Group?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a CNCF a Chaos Engineering Working Group?</a:t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b="1" lang="fr"/>
              <a:t>A natural encounter.</a:t>
            </a:r>
            <a:endParaRPr b="1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800"/>
              <a:t>CNCF has laid solid foundations for </a:t>
            </a:r>
            <a:r>
              <a:rPr b="1" lang="fr" sz="1800"/>
              <a:t>powerful community and industry collaboration</a:t>
            </a:r>
            <a:r>
              <a:rPr lang="fr" sz="1800"/>
              <a:t>.</a:t>
            </a:r>
            <a:endParaRPr b="1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Chaos Engineering is a </a:t>
            </a:r>
            <a:r>
              <a:rPr b="1" lang="fr" sz="1800"/>
              <a:t>socio-technical discipline</a:t>
            </a:r>
            <a:r>
              <a:rPr lang="fr" sz="1800"/>
              <a:t> to learn about systems weaknesses </a:t>
            </a:r>
            <a:r>
              <a:rPr b="1" lang="fr" sz="1800"/>
              <a:t>through experimental cooperation</a:t>
            </a:r>
            <a:r>
              <a:rPr lang="fr" sz="1800"/>
              <a:t>.</a:t>
            </a:r>
            <a:endParaRPr sz="18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Chaos Engineering Haiku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We love our systems</a:t>
            </a:r>
            <a:endParaRPr/>
          </a:p>
          <a:p>
            <a:pPr indent="0" lvl="0" mar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They tend to fail all the time</a:t>
            </a:r>
            <a:endParaRPr/>
          </a:p>
          <a:p>
            <a:pPr indent="0" lvl="0" mar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Don’t turn a blind eye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Working Group Objectives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71450" lvl="0" marL="177800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Goals</a:t>
            </a:r>
            <a:endParaRPr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Federate the industry and create educational material</a:t>
            </a:r>
            <a:endParaRPr sz="1400"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Propose an industry-wide definition that users can make their own</a:t>
            </a:r>
            <a:endParaRPr sz="1400"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Provide a white paper and update the CNCF landscape with a new category</a:t>
            </a:r>
            <a:endParaRPr sz="1400"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Discuss the ethics of doing Chaos Engineering</a:t>
            </a:r>
            <a:endParaRPr sz="1400"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Discuss, and potentially come up with, an API specification for platform and application native Chaos Engineering operations</a:t>
            </a:r>
            <a:endParaRPr sz="1400"/>
          </a:p>
          <a:p>
            <a:pPr indent="-171450" lvl="0" marL="177800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Non-Goals</a:t>
            </a:r>
            <a:endParaRPr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This is not a standard body and we won't be creating standard</a:t>
            </a:r>
            <a:endParaRPr sz="1400"/>
          </a:p>
          <a:p>
            <a:pPr indent="-152400" lvl="1" marL="520700" rtl="0"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We will not try to bless one project over the other</a:t>
            </a:r>
            <a:endParaRPr sz="14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 steps?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Listen to the CNCF community</a:t>
            </a:r>
            <a:endParaRPr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On the CNCF Slack #chaosengineering channel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Propose the Chaos Eng WG to the CNCF TOC in June/July</a:t>
            </a:r>
            <a:endParaRPr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Organize </a:t>
            </a:r>
            <a:r>
              <a:rPr lang="fr" u="sng">
                <a:solidFill>
                  <a:schemeClr val="hlink"/>
                </a:solidFill>
                <a:hlinkClick r:id="rId3"/>
              </a:rPr>
              <a:t>regular meetups</a:t>
            </a:r>
            <a:r>
              <a:rPr lang="fr"/>
              <a:t> (stream-based)</a:t>
            </a:r>
            <a:endParaRPr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Follow the CNCF rules regarding WG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Want to join the discussion?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Please add yourself to the proposal if interested!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Join the first meeting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Talk with the CNCF community on 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https://slack.cncf.io/</a:t>
            </a:r>
            <a:r>
              <a:rPr lang="fr"/>
              <a:t> #chaosengineering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Join some of the public forums on the topic: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hlinkClick r:id="rId6"/>
              </a:rPr>
              <a:t>https://groups.google.com/forum/#!forum/chaos-community</a:t>
            </a:r>
            <a:endParaRPr sz="14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hlinkClick r:id="rId7"/>
              </a:rPr>
              <a:t>https://chaosengineering.slack.com</a:t>
            </a:r>
            <a:endParaRPr sz="14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United we stand better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Systems are </a:t>
            </a:r>
            <a:r>
              <a:rPr b="1" lang="fr"/>
              <a:t>complex</a:t>
            </a:r>
            <a:r>
              <a:rPr lang="fr"/>
              <a:t> and the </a:t>
            </a:r>
            <a:r>
              <a:rPr b="1" lang="fr"/>
              <a:t>challenges we face</a:t>
            </a:r>
            <a:r>
              <a:rPr lang="fr"/>
              <a:t>, as engineers, are overwhelming. We need to </a:t>
            </a:r>
            <a:r>
              <a:rPr b="1" lang="fr"/>
              <a:t>come together and learn as a group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 sz="3000"/>
              <a:t>Thank you all for listening!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story of a man and his phone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9900FF"/>
                </a:solidFill>
              </a:rPr>
              <a:t>Based on true events!</a:t>
            </a:r>
            <a:endParaRPr i="1">
              <a:solidFill>
                <a:srgbClr val="9900FF"/>
              </a:solidFill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</a:t>
            </a:r>
            <a:r>
              <a:rPr lang="fr"/>
              <a:t> man takes security seriously.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2FA is setup on all his accounts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He's using Google Authenticator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Serious we say.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lesson learnt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Phone dies (faulty battery, who could predict?)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"Oops!", the man says. Can't produce 2FA codes any longer.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Obviously, the man was careless and did not produce spare codes.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 lesson is learnt. One he shall never forget.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Don't bet on a single device for 2FA.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Shocking</a:t>
            </a:r>
            <a:r>
              <a:rPr lang="fr"/>
              <a:t> event occurs!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28650" y="1369226"/>
            <a:ext cx="7886700" cy="363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(New) phone is stolen.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"Hah!" the man says, "I'm using my laptop to generate codes!"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Phone was stolen in a foreign country and laptop is home.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"Oh!" the man says pointidely.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Worse part, all accounts are directly accessible on phone but can't be disabled because codes are needed to connect from different device.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Obviously, man was again careless and did not print spare codes.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 new lesson is learnt, "print stupid codes!"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To be continued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point to this sophisticated story?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U</a:t>
            </a:r>
            <a:r>
              <a:rPr lang="fr"/>
              <a:t>nexpected events occur.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Getting familiar with the unexpected could save your bacon.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the way - Credits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fr"/>
              <a:t>Sylvain Hellegouarch as “The man”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28650" y="145252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Let’s start somewhere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Chaos Engineering is the discipline of experimenting on a distributed system in order to build confidence in the system’s capability to withstand turbulent conditions in production.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/>
              <a:t>Principles Of Chaos</a:t>
            </a:r>
            <a:endParaRPr sz="10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77500" y="4448250"/>
            <a:ext cx="702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Reference http://principlesofchaos.org/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