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b="0"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  <a:lvl2pPr>
              <a:defRPr>
                <a:latin typeface="+mj-lt"/>
                <a:ea typeface="+mj-ea"/>
                <a:cs typeface="+mj-cs"/>
                <a:sym typeface="Calibri"/>
              </a:defRPr>
            </a:lvl2pPr>
            <a:lvl3pPr>
              <a:defRPr>
                <a:latin typeface="+mj-lt"/>
                <a:ea typeface="+mj-ea"/>
                <a:cs typeface="+mj-cs"/>
                <a:sym typeface="Calibri"/>
              </a:defRPr>
            </a:lvl3pPr>
            <a:lvl4pPr>
              <a:defRPr>
                <a:latin typeface="+mj-lt"/>
                <a:ea typeface="+mj-ea"/>
                <a:cs typeface="+mj-cs"/>
                <a:sym typeface="Calibri"/>
              </a:defRPr>
            </a:lvl4pPr>
            <a:lvl5pPr>
              <a:defRPr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sz="44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b="0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lt"/>
                <a:ea typeface="+mj-ea"/>
                <a:cs typeface="+mj-cs"/>
                <a:sym typeface="Calibri"/>
              </a:defRPr>
            </a:lvl1pPr>
            <a:lvl2pPr marL="718457" indent="-261257">
              <a:defRPr sz="3200">
                <a:latin typeface="+mj-lt"/>
                <a:ea typeface="+mj-ea"/>
                <a:cs typeface="+mj-cs"/>
                <a:sym typeface="Calibri"/>
              </a:defRPr>
            </a:lvl2pPr>
            <a:lvl3pPr marL="1219200" indent="-304800">
              <a:defRPr sz="3200">
                <a:latin typeface="+mj-lt"/>
                <a:ea typeface="+mj-ea"/>
                <a:cs typeface="+mj-cs"/>
                <a:sym typeface="Calibri"/>
              </a:defRPr>
            </a:lvl3pPr>
            <a:lvl4pPr marL="1737360" indent="-365760">
              <a:defRPr sz="3200">
                <a:latin typeface="+mj-lt"/>
                <a:ea typeface="+mj-ea"/>
                <a:cs typeface="+mj-cs"/>
                <a:sym typeface="Calibri"/>
              </a:defRPr>
            </a:lvl4pPr>
            <a:lvl5pPr marL="2194560" indent="-365760">
              <a:defRPr sz="32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b="0"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1pPr>
            <a:lvl2pPr marL="0" indent="4572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2pPr>
            <a:lvl3pPr marL="0" indent="9144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3pPr>
            <a:lvl4pPr marL="0" indent="13716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4pPr>
            <a:lvl5pPr marL="0" indent="1828800">
              <a:buSzTx/>
              <a:buFontTx/>
              <a:buNone/>
              <a:defRPr sz="1600"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193669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ln>
            <a:noFill/>
          </a:ln>
          <a:solidFill>
            <a:srgbClr val="223D95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xfrm>
            <a:off x="1524000" y="1528762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Not one Size Fits All - </a:t>
            </a:r>
          </a:p>
          <a:p>
            <a:pPr/>
            <a:r>
              <a:t>How to Size Kubernetes Clusters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4110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Jeff Sloyer - Dev Lead - IBM Kubernetes Service</a:t>
            </a:r>
          </a:p>
          <a:p>
            <a:pPr/>
            <a:r>
              <a:t>Dan Berg - Architect - IBM Kubernetes Service</a:t>
            </a:r>
          </a:p>
        </p:txBody>
      </p:sp>
      <p:grpSp>
        <p:nvGrpSpPr>
          <p:cNvPr id="117" name="Group"/>
          <p:cNvGrpSpPr/>
          <p:nvPr/>
        </p:nvGrpSpPr>
        <p:grpSpPr>
          <a:xfrm>
            <a:off x="8260481" y="151407"/>
            <a:ext cx="3739578" cy="623293"/>
            <a:chOff x="0" y="0"/>
            <a:chExt cx="3739576" cy="623292"/>
          </a:xfrm>
        </p:grpSpPr>
        <p:pic>
          <p:nvPicPr>
            <p:cNvPr id="11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23293" cy="6232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" name="@jsloyer"/>
            <p:cNvSpPr txBox="1"/>
            <p:nvPr/>
          </p:nvSpPr>
          <p:spPr>
            <a:xfrm>
              <a:off x="642529" y="93111"/>
              <a:ext cx="1360263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@jsloyer</a:t>
              </a:r>
            </a:p>
          </p:txBody>
        </p:sp>
        <p:sp>
          <p:nvSpPr>
            <p:cNvPr id="116" name="@dancberg"/>
            <p:cNvSpPr txBox="1"/>
            <p:nvPr/>
          </p:nvSpPr>
          <p:spPr>
            <a:xfrm>
              <a:off x="2022028" y="93111"/>
              <a:ext cx="1717549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@dancberg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xfrm>
            <a:off x="838200" y="19366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Cornucopia of Node Types</a:t>
            </a:r>
          </a:p>
        </p:txBody>
      </p:sp>
      <p:grpSp>
        <p:nvGrpSpPr>
          <p:cNvPr id="123" name="Group"/>
          <p:cNvGrpSpPr/>
          <p:nvPr/>
        </p:nvGrpSpPr>
        <p:grpSpPr>
          <a:xfrm>
            <a:off x="83844" y="6340519"/>
            <a:ext cx="3775515" cy="437070"/>
            <a:chOff x="0" y="0"/>
            <a:chExt cx="3775514" cy="437068"/>
          </a:xfrm>
        </p:grpSpPr>
        <p:sp>
          <p:nvSpPr>
            <p:cNvPr id="120" name="@jsloyer"/>
            <p:cNvSpPr txBox="1"/>
            <p:nvPr/>
          </p:nvSpPr>
          <p:spPr>
            <a:xfrm>
              <a:off x="678466" y="0"/>
              <a:ext cx="1360263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@jsloyer</a:t>
              </a:r>
            </a:p>
          </p:txBody>
        </p:sp>
        <p:sp>
          <p:nvSpPr>
            <p:cNvPr id="121" name="@dancberg"/>
            <p:cNvSpPr txBox="1"/>
            <p:nvPr/>
          </p:nvSpPr>
          <p:spPr>
            <a:xfrm>
              <a:off x="2057965" y="0"/>
              <a:ext cx="171755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@dancberg</a:t>
              </a:r>
            </a:p>
          </p:txBody>
        </p:sp>
        <p:pic>
          <p:nvPicPr>
            <p:cNvPr id="12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7604" cy="4370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" name="Rectangle"/>
          <p:cNvSpPr/>
          <p:nvPr/>
        </p:nvSpPr>
        <p:spPr>
          <a:xfrm>
            <a:off x="8737798" y="1859954"/>
            <a:ext cx="2597300" cy="4541491"/>
          </a:xfrm>
          <a:prstGeom prst="rect">
            <a:avLst/>
          </a:prstGeom>
          <a:solidFill>
            <a:schemeClr val="accent1">
              <a:satOff val="-19091"/>
              <a:lumOff val="-11921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5" name="Rectangle"/>
          <p:cNvSpPr/>
          <p:nvPr/>
        </p:nvSpPr>
        <p:spPr>
          <a:xfrm>
            <a:off x="5842198" y="1864425"/>
            <a:ext cx="2597300" cy="1936800"/>
          </a:xfrm>
          <a:prstGeom prst="rect">
            <a:avLst/>
          </a:prstGeom>
          <a:solidFill>
            <a:schemeClr val="accent6">
              <a:satOff val="-3457"/>
              <a:lumOff val="13039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6" name="Rectangle"/>
          <p:cNvSpPr/>
          <p:nvPr/>
        </p:nvSpPr>
        <p:spPr>
          <a:xfrm>
            <a:off x="5842198" y="4336708"/>
            <a:ext cx="2597300" cy="1936800"/>
          </a:xfrm>
          <a:prstGeom prst="rect">
            <a:avLst/>
          </a:prstGeom>
          <a:solidFill>
            <a:schemeClr val="accent6">
              <a:satOff val="-3457"/>
              <a:lumOff val="13039"/>
            </a:schemeClr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7" name="Go App"/>
          <p:cNvSpPr/>
          <p:nvPr/>
        </p:nvSpPr>
        <p:spPr>
          <a:xfrm>
            <a:off x="6040437" y="2159000"/>
            <a:ext cx="2200822" cy="1931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28" name="Java App"/>
          <p:cNvSpPr/>
          <p:nvPr/>
        </p:nvSpPr>
        <p:spPr>
          <a:xfrm>
            <a:off x="8936037" y="2159000"/>
            <a:ext cx="2200822" cy="1259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Java App</a:t>
            </a:r>
          </a:p>
        </p:txBody>
      </p:sp>
      <p:sp>
        <p:nvSpPr>
          <p:cNvPr id="129" name="Java app"/>
          <p:cNvSpPr/>
          <p:nvPr/>
        </p:nvSpPr>
        <p:spPr>
          <a:xfrm>
            <a:off x="8936037" y="3683000"/>
            <a:ext cx="2200822" cy="1259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Java app</a:t>
            </a:r>
          </a:p>
        </p:txBody>
      </p:sp>
      <p:sp>
        <p:nvSpPr>
          <p:cNvPr id="130" name="Node App"/>
          <p:cNvSpPr/>
          <p:nvPr/>
        </p:nvSpPr>
        <p:spPr>
          <a:xfrm>
            <a:off x="8936037" y="5051976"/>
            <a:ext cx="2200822" cy="12599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pPr/>
            <a:r>
              <a:t>Node App</a:t>
            </a:r>
          </a:p>
        </p:txBody>
      </p:sp>
      <p:sp>
        <p:nvSpPr>
          <p:cNvPr id="131" name="Go App"/>
          <p:cNvSpPr/>
          <p:nvPr/>
        </p:nvSpPr>
        <p:spPr>
          <a:xfrm>
            <a:off x="6040437" y="2425700"/>
            <a:ext cx="2200822" cy="1931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2" name="Go App"/>
          <p:cNvSpPr/>
          <p:nvPr/>
        </p:nvSpPr>
        <p:spPr>
          <a:xfrm>
            <a:off x="6040437" y="2692400"/>
            <a:ext cx="2200822" cy="1931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3" name="Go App"/>
          <p:cNvSpPr/>
          <p:nvPr/>
        </p:nvSpPr>
        <p:spPr>
          <a:xfrm>
            <a:off x="6040437" y="3000995"/>
            <a:ext cx="2200822" cy="1931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4" name="Go App"/>
          <p:cNvSpPr/>
          <p:nvPr/>
        </p:nvSpPr>
        <p:spPr>
          <a:xfrm>
            <a:off x="6040437" y="3303171"/>
            <a:ext cx="2200822" cy="1931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5" name="Go App"/>
          <p:cNvSpPr/>
          <p:nvPr/>
        </p:nvSpPr>
        <p:spPr>
          <a:xfrm>
            <a:off x="6040437" y="4447342"/>
            <a:ext cx="2200822" cy="193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6" name="Go App"/>
          <p:cNvSpPr/>
          <p:nvPr/>
        </p:nvSpPr>
        <p:spPr>
          <a:xfrm>
            <a:off x="6040437" y="4714042"/>
            <a:ext cx="2200822" cy="193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7" name="Go App"/>
          <p:cNvSpPr/>
          <p:nvPr/>
        </p:nvSpPr>
        <p:spPr>
          <a:xfrm>
            <a:off x="6040437" y="4980742"/>
            <a:ext cx="2200822" cy="193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8" name="Go App"/>
          <p:cNvSpPr/>
          <p:nvPr/>
        </p:nvSpPr>
        <p:spPr>
          <a:xfrm>
            <a:off x="6040437" y="5289337"/>
            <a:ext cx="2200822" cy="19314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39" name="Go App"/>
          <p:cNvSpPr/>
          <p:nvPr/>
        </p:nvSpPr>
        <p:spPr>
          <a:xfrm>
            <a:off x="6040437" y="5591514"/>
            <a:ext cx="2200822" cy="19314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600"/>
            </a:lvl1pPr>
          </a:lstStyle>
          <a:p>
            <a:pPr/>
            <a:r>
              <a:t>Go App</a:t>
            </a:r>
          </a:p>
        </p:txBody>
      </p:sp>
      <p:sp>
        <p:nvSpPr>
          <p:cNvPr id="140" name="Content Placeholder 2"/>
          <p:cNvSpPr txBox="1"/>
          <p:nvPr>
            <p:ph type="body" sz="half" idx="1"/>
          </p:nvPr>
        </p:nvSpPr>
        <p:spPr>
          <a:xfrm>
            <a:off x="842199" y="1835941"/>
            <a:ext cx="4509810" cy="4409440"/>
          </a:xfrm>
          <a:prstGeom prst="rect">
            <a:avLst/>
          </a:prstGeom>
        </p:spPr>
        <p:txBody>
          <a:bodyPr lIns="0" tIns="0" rIns="0" bIns="0"/>
          <a:lstStyle/>
          <a:p>
            <a:pPr marL="487595" indent="-487595" defTabSz="938783">
              <a:lnSpc>
                <a:spcPct val="100000"/>
              </a:lnSpc>
              <a:spcBef>
                <a:spcPts val="2200"/>
              </a:spcBef>
              <a:buFontTx/>
              <a:defRPr sz="385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Have multiple node types</a:t>
            </a:r>
          </a:p>
          <a:p>
            <a:pPr marL="487595" indent="-487595" defTabSz="938783">
              <a:lnSpc>
                <a:spcPct val="100000"/>
              </a:lnSpc>
              <a:spcBef>
                <a:spcPts val="2200"/>
              </a:spcBef>
              <a:buFontTx/>
              <a:defRPr sz="385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CPU vs memory</a:t>
            </a:r>
          </a:p>
          <a:p>
            <a:pPr marL="487595" indent="-487595" defTabSz="938783">
              <a:lnSpc>
                <a:spcPct val="100000"/>
              </a:lnSpc>
              <a:spcBef>
                <a:spcPts val="2200"/>
              </a:spcBef>
              <a:buFontTx/>
              <a:defRPr sz="385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Understanding makeup of your apps</a:t>
            </a:r>
          </a:p>
        </p:txBody>
      </p:sp>
      <p:sp>
        <p:nvSpPr>
          <p:cNvPr id="141" name="16x64"/>
          <p:cNvSpPr txBox="1"/>
          <p:nvPr/>
        </p:nvSpPr>
        <p:spPr>
          <a:xfrm>
            <a:off x="9687354" y="6414602"/>
            <a:ext cx="6981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16x64</a:t>
            </a:r>
          </a:p>
        </p:txBody>
      </p:sp>
      <p:sp>
        <p:nvSpPr>
          <p:cNvPr id="142" name="4x16"/>
          <p:cNvSpPr txBox="1"/>
          <p:nvPr/>
        </p:nvSpPr>
        <p:spPr>
          <a:xfrm>
            <a:off x="6851694" y="3833902"/>
            <a:ext cx="5783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4x16</a:t>
            </a:r>
          </a:p>
        </p:txBody>
      </p:sp>
      <p:sp>
        <p:nvSpPr>
          <p:cNvPr id="143" name="4x16"/>
          <p:cNvSpPr txBox="1"/>
          <p:nvPr/>
        </p:nvSpPr>
        <p:spPr>
          <a:xfrm>
            <a:off x="6851694" y="6414602"/>
            <a:ext cx="57830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4x16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1"/>
          <p:cNvSpPr txBox="1"/>
          <p:nvPr>
            <p:ph type="title"/>
          </p:nvPr>
        </p:nvSpPr>
        <p:spPr>
          <a:xfrm>
            <a:off x="838200" y="19366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Limits &amp; Requests</a:t>
            </a:r>
          </a:p>
        </p:txBody>
      </p:sp>
      <p:grpSp>
        <p:nvGrpSpPr>
          <p:cNvPr id="149" name="Group"/>
          <p:cNvGrpSpPr/>
          <p:nvPr/>
        </p:nvGrpSpPr>
        <p:grpSpPr>
          <a:xfrm>
            <a:off x="83844" y="6340519"/>
            <a:ext cx="3775515" cy="437070"/>
            <a:chOff x="0" y="0"/>
            <a:chExt cx="3775514" cy="437068"/>
          </a:xfrm>
        </p:grpSpPr>
        <p:sp>
          <p:nvSpPr>
            <p:cNvPr id="146" name="@jsloyer"/>
            <p:cNvSpPr txBox="1"/>
            <p:nvPr/>
          </p:nvSpPr>
          <p:spPr>
            <a:xfrm>
              <a:off x="678466" y="0"/>
              <a:ext cx="1360263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@jsloyer</a:t>
              </a:r>
            </a:p>
          </p:txBody>
        </p:sp>
        <p:sp>
          <p:nvSpPr>
            <p:cNvPr id="147" name="@dancberg"/>
            <p:cNvSpPr txBox="1"/>
            <p:nvPr/>
          </p:nvSpPr>
          <p:spPr>
            <a:xfrm>
              <a:off x="2057965" y="0"/>
              <a:ext cx="171755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@dancberg</a:t>
              </a:r>
            </a:p>
          </p:txBody>
        </p:sp>
        <p:pic>
          <p:nvPicPr>
            <p:cNvPr id="14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7604" cy="4370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150" name="Table"/>
          <p:cNvGraphicFramePr/>
          <p:nvPr/>
        </p:nvGraphicFramePr>
        <p:xfrm>
          <a:off x="633536" y="4689802"/>
          <a:ext cx="10937628" cy="17145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61267"/>
                <a:gridCol w="1668139"/>
                <a:gridCol w="1767858"/>
                <a:gridCol w="2240832"/>
                <a:gridCol w="1757055"/>
              </a:tblGrid>
              <a:tr h="569443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Name                                                              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CPU Requests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CPU Limits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Memory  Requests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Memory Limits
 </a:t>
                      </a:r>
                    </a:p>
                  </a:txBody>
                  <a:tcPr marL="0" marR="0" marT="0" marB="0" anchor="t" anchorCtr="0" horzOverflow="overflow"/>
                </a:tc>
              </a:tr>
              <a:tr h="29766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----                                                               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----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----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-------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-------</a:t>
                      </a:r>
                    </a:p>
                  </a:txBody>
                  <a:tcPr marL="0" marR="0" marT="0" marB="0" anchor="t" anchorCtr="0" horzOverflow="overflow"/>
                </a:tc>
              </a:tr>
              <a:tr h="284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api-74cf7d665d-2qrg8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500m (12%)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 (75%)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100Mi (0%)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(0%)</a:t>
                      </a:r>
                    </a:p>
                  </a:txBody>
                  <a:tcPr marL="0" marR="0" marT="0" marB="0" anchor="t" anchorCtr="0" horzOverflow="overflow"/>
                </a:tc>
              </a:tr>
              <a:tr h="2847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api-74cf7d665d-mdwkx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500m (12%)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 (75%)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100Mi (0%)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 (0%)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51" name="Content Placeholder 2"/>
          <p:cNvSpPr txBox="1"/>
          <p:nvPr>
            <p:ph type="body" sz="half" idx="1"/>
          </p:nvPr>
        </p:nvSpPr>
        <p:spPr>
          <a:xfrm>
            <a:off x="4642048" y="1725155"/>
            <a:ext cx="7128043" cy="2752374"/>
          </a:xfrm>
          <a:prstGeom prst="rect">
            <a:avLst/>
          </a:prstGeom>
        </p:spPr>
        <p:txBody>
          <a:bodyPr lIns="0" tIns="0" rIns="0" bIns="0"/>
          <a:lstStyle/>
          <a:p>
            <a:pPr marL="396010" indent="-396010" defTabSz="780287">
              <a:lnSpc>
                <a:spcPct val="100000"/>
              </a:lnSpc>
              <a:spcBef>
                <a:spcPts val="1800"/>
              </a:spcBef>
              <a:buFontTx/>
              <a:defRPr sz="2304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Improve Kubernetes scheduler efficiency</a:t>
            </a:r>
          </a:p>
          <a:p>
            <a:pPr marL="396010" indent="-396010" defTabSz="780287">
              <a:lnSpc>
                <a:spcPct val="100000"/>
              </a:lnSpc>
              <a:spcBef>
                <a:spcPts val="1800"/>
              </a:spcBef>
              <a:buFontTx/>
              <a:defRPr sz="2304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Requests determine minimum cpu/memory required by a container</a:t>
            </a:r>
          </a:p>
          <a:p>
            <a:pPr marL="396010" indent="-396010" defTabSz="780287">
              <a:lnSpc>
                <a:spcPct val="100000"/>
              </a:lnSpc>
              <a:spcBef>
                <a:spcPts val="1800"/>
              </a:spcBef>
              <a:buFontTx/>
              <a:defRPr sz="2304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Limits set the max cpu/memory allowed to be used</a:t>
            </a:r>
          </a:p>
          <a:p>
            <a:pPr marL="396010" indent="-396010" defTabSz="780287">
              <a:lnSpc>
                <a:spcPct val="100000"/>
              </a:lnSpc>
              <a:spcBef>
                <a:spcPts val="1800"/>
              </a:spcBef>
              <a:buFontTx/>
              <a:defRPr sz="2304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Use LimitRange to set defaults</a:t>
            </a:r>
          </a:p>
        </p:txBody>
      </p:sp>
      <p:sp>
        <p:nvSpPr>
          <p:cNvPr id="152" name="spec:…"/>
          <p:cNvSpPr txBox="1"/>
          <p:nvPr/>
        </p:nvSpPr>
        <p:spPr>
          <a:xfrm>
            <a:off x="1019566" y="1539396"/>
            <a:ext cx="3091668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spec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t>containers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- </a:t>
            </a:r>
            <a:r>
              <a:t>image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nginx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t>imagePullPolicy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Always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DD114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rPr>
                <a:solidFill>
                  <a:srgbClr val="008080"/>
                </a:solidFill>
              </a:rPr>
              <a:t>name</a:t>
            </a:r>
            <a:r>
              <a:rPr>
                <a:solidFill>
                  <a:srgbClr val="303030"/>
                </a:solidFill>
              </a:rPr>
              <a:t>: </a:t>
            </a:r>
            <a:r>
              <a:t>qos-demo-2-ctr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t>resources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8080"/>
                </a:solidFill>
              </a:rPr>
              <a:t>limits</a:t>
            </a:r>
            <a:r>
              <a:t>: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8080"/>
                </a:solidFill>
              </a:rPr>
              <a:t>memory</a:t>
            </a:r>
            <a:r>
              <a:t>: </a:t>
            </a:r>
            <a:r>
              <a:rPr>
                <a:solidFill>
                  <a:srgbClr val="DD1144"/>
                </a:solidFill>
              </a:rPr>
              <a:t>200Mi</a:t>
            </a:r>
            <a:endParaRPr>
              <a:solidFill>
                <a:srgbClr val="DD1144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8080"/>
                </a:solidFill>
              </a:rPr>
              <a:t>cpu</a:t>
            </a:r>
            <a:r>
              <a:t>: </a:t>
            </a:r>
            <a:r>
              <a:rPr>
                <a:solidFill>
                  <a:srgbClr val="DD1144"/>
                </a:solidFill>
              </a:rPr>
              <a:t>3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  </a:t>
            </a:r>
            <a:r>
              <a:t>requests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8080"/>
                </a:solidFill>
              </a:rPr>
              <a:t>memory</a:t>
            </a:r>
            <a:r>
              <a:t>: </a:t>
            </a:r>
            <a:r>
              <a:rPr>
                <a:solidFill>
                  <a:srgbClr val="DD1144"/>
                </a:solidFill>
              </a:rPr>
              <a:t>100Mi</a:t>
            </a:r>
            <a:endParaRPr>
              <a:solidFill>
                <a:srgbClr val="DD1144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8080"/>
                </a:solidFill>
              </a:rPr>
              <a:t>cpu</a:t>
            </a:r>
            <a:r>
              <a:t>: </a:t>
            </a:r>
            <a:r>
              <a:rPr>
                <a:solidFill>
                  <a:srgbClr val="DD1144"/>
                </a:solidFill>
              </a:rPr>
              <a:t>.5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55555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DD114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rPr>
                <a:solidFill>
                  <a:srgbClr val="008080"/>
                </a:solidFill>
              </a:rPr>
              <a:t>qosClass</a:t>
            </a:r>
            <a:r>
              <a:rPr>
                <a:solidFill>
                  <a:srgbClr val="303030"/>
                </a:solidFill>
              </a:rPr>
              <a:t>: </a:t>
            </a:r>
            <a:r>
              <a:t>Guaranteed</a:t>
            </a:r>
            <a:endParaRPr b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838200" y="193669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Selectors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83844" y="6340519"/>
            <a:ext cx="3775515" cy="437070"/>
            <a:chOff x="0" y="0"/>
            <a:chExt cx="3775514" cy="437068"/>
          </a:xfrm>
        </p:grpSpPr>
        <p:sp>
          <p:nvSpPr>
            <p:cNvPr id="155" name="@jsloyer"/>
            <p:cNvSpPr txBox="1"/>
            <p:nvPr/>
          </p:nvSpPr>
          <p:spPr>
            <a:xfrm>
              <a:off x="678466" y="0"/>
              <a:ext cx="1360263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@jsloyer</a:t>
              </a:r>
            </a:p>
          </p:txBody>
        </p:sp>
        <p:sp>
          <p:nvSpPr>
            <p:cNvPr id="156" name="@dancberg"/>
            <p:cNvSpPr txBox="1"/>
            <p:nvPr/>
          </p:nvSpPr>
          <p:spPr>
            <a:xfrm>
              <a:off x="2057965" y="0"/>
              <a:ext cx="171755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@dancberg</a:t>
              </a:r>
            </a:p>
          </p:txBody>
        </p:sp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7604" cy="4370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9" name="apiVersion: v1…"/>
          <p:cNvSpPr txBox="1"/>
          <p:nvPr/>
        </p:nvSpPr>
        <p:spPr>
          <a:xfrm>
            <a:off x="404708" y="1750555"/>
            <a:ext cx="5286584" cy="4358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apiVersion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v1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kind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Pod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metadata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DD114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rPr>
                <a:solidFill>
                  <a:srgbClr val="008080"/>
                </a:solidFill>
              </a:rPr>
              <a:t>name</a:t>
            </a:r>
            <a:r>
              <a:rPr>
                <a:solidFill>
                  <a:srgbClr val="303030"/>
                </a:solidFill>
              </a:rPr>
              <a:t>: </a:t>
            </a:r>
            <a:r>
              <a:t>nginx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t>labels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8080"/>
                </a:solidFill>
              </a:rPr>
              <a:t>env</a:t>
            </a:r>
            <a:r>
              <a:t>: </a:t>
            </a:r>
            <a:r>
              <a:rPr>
                <a:solidFill>
                  <a:srgbClr val="DD1144"/>
                </a:solidFill>
              </a:rPr>
              <a:t>test</a:t>
            </a: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spec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t>containers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DD114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- </a:t>
            </a:r>
            <a:r>
              <a:rPr>
                <a:solidFill>
                  <a:srgbClr val="008080"/>
                </a:solidFill>
              </a:rPr>
              <a:t>name</a:t>
            </a:r>
            <a:r>
              <a:rPr>
                <a:solidFill>
                  <a:srgbClr val="303030"/>
                </a:solidFill>
              </a:rPr>
              <a:t>: </a:t>
            </a:r>
            <a:r>
              <a:t>nginx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t>image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nginx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t>imagePullPolicy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IfNotPresent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t>nodeSelector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4000"/>
              </a:lnSpc>
              <a:defRPr b="1" sz="20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t>disktype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ssd</a:t>
            </a:r>
            <a:endParaRPr b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0" name="Content Placeholder 2"/>
          <p:cNvSpPr txBox="1"/>
          <p:nvPr>
            <p:ph type="body" sz="half" idx="1"/>
          </p:nvPr>
        </p:nvSpPr>
        <p:spPr>
          <a:xfrm>
            <a:off x="6883895" y="1725155"/>
            <a:ext cx="4886196" cy="4585758"/>
          </a:xfrm>
          <a:prstGeom prst="rect">
            <a:avLst/>
          </a:prstGeom>
        </p:spPr>
        <p:txBody>
          <a:bodyPr lIns="0" tIns="0" rIns="0" bIns="0"/>
          <a:lstStyle/>
          <a:p>
            <a:pPr marL="618766" indent="-618766" defTabSz="1219200">
              <a:lnSpc>
                <a:spcPct val="100000"/>
              </a:lnSpc>
              <a:spcBef>
                <a:spcPts val="2900"/>
              </a:spcBef>
              <a:buFontTx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Lock an app to a particular node type</a:t>
            </a:r>
          </a:p>
          <a:p>
            <a:pPr marL="618766" indent="-618766" defTabSz="1219200">
              <a:lnSpc>
                <a:spcPct val="100000"/>
              </a:lnSpc>
              <a:spcBef>
                <a:spcPts val="2900"/>
              </a:spcBef>
              <a:buFontTx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Helpful for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838200" y="19366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Anti-Affinity Policies</a:t>
            </a:r>
          </a:p>
        </p:txBody>
      </p:sp>
      <p:grpSp>
        <p:nvGrpSpPr>
          <p:cNvPr id="166" name="Group"/>
          <p:cNvGrpSpPr/>
          <p:nvPr/>
        </p:nvGrpSpPr>
        <p:grpSpPr>
          <a:xfrm>
            <a:off x="83844" y="6340519"/>
            <a:ext cx="3775515" cy="437070"/>
            <a:chOff x="0" y="0"/>
            <a:chExt cx="3775514" cy="437068"/>
          </a:xfrm>
        </p:grpSpPr>
        <p:sp>
          <p:nvSpPr>
            <p:cNvPr id="163" name="@jsloyer"/>
            <p:cNvSpPr txBox="1"/>
            <p:nvPr/>
          </p:nvSpPr>
          <p:spPr>
            <a:xfrm>
              <a:off x="678466" y="0"/>
              <a:ext cx="1360263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@jsloyer</a:t>
              </a:r>
            </a:p>
          </p:txBody>
        </p:sp>
        <p:sp>
          <p:nvSpPr>
            <p:cNvPr id="164" name="@dancberg"/>
            <p:cNvSpPr txBox="1"/>
            <p:nvPr/>
          </p:nvSpPr>
          <p:spPr>
            <a:xfrm>
              <a:off x="2057965" y="0"/>
              <a:ext cx="171755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@dancberg</a:t>
              </a:r>
            </a:p>
          </p:txBody>
        </p:sp>
        <p:pic>
          <p:nvPicPr>
            <p:cNvPr id="16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7604" cy="4370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7" name="...…"/>
          <p:cNvSpPr txBox="1"/>
          <p:nvPr/>
        </p:nvSpPr>
        <p:spPr>
          <a:xfrm>
            <a:off x="127602" y="1725155"/>
            <a:ext cx="11936796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t>matchLabels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8080"/>
                </a:solidFill>
              </a:rPr>
              <a:t>app</a:t>
            </a:r>
            <a:r>
              <a:t>: </a:t>
            </a:r>
            <a:r>
              <a:rPr>
                <a:solidFill>
                  <a:srgbClr val="DD1144"/>
                </a:solidFill>
              </a:rPr>
              <a:t>store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t>replicas</a:t>
            </a:r>
            <a:r>
              <a:rPr>
                <a:solidFill>
                  <a:srgbClr val="303030"/>
                </a:solidFill>
              </a:rPr>
              <a:t>: </a:t>
            </a:r>
            <a:r>
              <a:rPr>
                <a:solidFill>
                  <a:srgbClr val="DD1144"/>
                </a:solidFill>
              </a:rPr>
              <a:t>3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</a:t>
            </a:r>
            <a:r>
              <a:t>template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</a:t>
            </a:r>
            <a:r>
              <a:t>metadata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008080"/>
                </a:solidFill>
              </a:rPr>
              <a:t>labels</a:t>
            </a:r>
            <a:r>
              <a:t>: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8080"/>
                </a:solidFill>
              </a:rPr>
              <a:t>app</a:t>
            </a:r>
            <a:r>
              <a:t>: </a:t>
            </a:r>
            <a:r>
              <a:rPr>
                <a:solidFill>
                  <a:srgbClr val="DD1144"/>
                </a:solidFill>
              </a:rPr>
              <a:t>store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8080"/>
                </a:solidFill>
              </a:rPr>
              <a:t>spec</a:t>
            </a:r>
            <a:r>
              <a:t>: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  </a:t>
            </a:r>
            <a:r>
              <a:t>affinity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    </a:t>
            </a:r>
            <a:r>
              <a:t>podAntiAffinity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      </a:t>
            </a:r>
            <a:r>
              <a:t>requiredDuringSchedulingIgnoredDuringExecution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      - </a:t>
            </a:r>
            <a:r>
              <a:t>labelSelector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          </a:t>
            </a:r>
            <a:r>
              <a:t>matchExpressions</a:t>
            </a:r>
            <a:r>
              <a:rPr>
                <a:solidFill>
                  <a:srgbClr val="303030"/>
                </a:solidFill>
              </a:rPr>
              <a:t>:</a:t>
            </a:r>
            <a:endParaRPr>
              <a:solidFill>
                <a:srgbClr val="303030"/>
              </a:solidFill>
            </a:endParaRP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- </a:t>
            </a:r>
            <a:r>
              <a:rPr>
                <a:solidFill>
                  <a:srgbClr val="008080"/>
                </a:solidFill>
              </a:rPr>
              <a:t>key</a:t>
            </a:r>
            <a:r>
              <a:t>: </a:t>
            </a:r>
            <a:r>
              <a:rPr>
                <a:solidFill>
                  <a:srgbClr val="DD1144"/>
                </a:solidFill>
              </a:rPr>
              <a:t>app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</a:t>
            </a:r>
            <a:r>
              <a:rPr>
                <a:solidFill>
                  <a:srgbClr val="008080"/>
                </a:solidFill>
              </a:rPr>
              <a:t>operator</a:t>
            </a:r>
            <a:r>
              <a:t>: </a:t>
            </a:r>
            <a:r>
              <a:rPr>
                <a:solidFill>
                  <a:srgbClr val="DD1144"/>
                </a:solidFill>
              </a:rPr>
              <a:t>In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</a:t>
            </a:r>
            <a:r>
              <a:rPr>
                <a:solidFill>
                  <a:srgbClr val="008080"/>
                </a:solidFill>
              </a:rPr>
              <a:t>values</a:t>
            </a:r>
            <a:r>
              <a:t>: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- </a:t>
            </a:r>
            <a:r>
              <a:rPr>
                <a:solidFill>
                  <a:srgbClr val="DD1144"/>
                </a:solidFill>
              </a:rPr>
              <a:t>store</a:t>
            </a:r>
          </a:p>
          <a:p>
            <a:pPr defTabSz="457200">
              <a:lnSpc>
                <a:spcPts val="3200"/>
              </a:lnSpc>
              <a:defRPr b="1" sz="1400">
                <a:solidFill>
                  <a:srgbClr val="DD114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303030"/>
                </a:solidFill>
              </a:rPr>
              <a:t>            </a:t>
            </a:r>
            <a:r>
              <a:rPr>
                <a:solidFill>
                  <a:srgbClr val="008080"/>
                </a:solidFill>
              </a:rPr>
              <a:t>topologyKey</a:t>
            </a:r>
            <a:r>
              <a:rPr>
                <a:solidFill>
                  <a:srgbClr val="303030"/>
                </a:solidFill>
              </a:rPr>
              <a:t>: </a:t>
            </a:r>
            <a:r>
              <a:t>"kubernetes.io/hostname"</a:t>
            </a:r>
            <a:endParaRPr b="0">
              <a:solidFill>
                <a:srgbClr val="000000"/>
              </a:solidFill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68" name="Content Placeholder 2"/>
          <p:cNvSpPr txBox="1"/>
          <p:nvPr>
            <p:ph type="body" sz="half" idx="1"/>
          </p:nvPr>
        </p:nvSpPr>
        <p:spPr>
          <a:xfrm>
            <a:off x="6828481" y="1725155"/>
            <a:ext cx="4509810" cy="4409441"/>
          </a:xfrm>
          <a:prstGeom prst="rect">
            <a:avLst/>
          </a:prstGeom>
        </p:spPr>
        <p:txBody>
          <a:bodyPr lIns="0" tIns="0" rIns="0" bIns="0"/>
          <a:lstStyle/>
          <a:p>
            <a:pPr marL="341950" indent="-341950" defTabSz="658368">
              <a:lnSpc>
                <a:spcPct val="100000"/>
              </a:lnSpc>
              <a:spcBef>
                <a:spcPts val="1500"/>
              </a:spcBef>
              <a:buFontTx/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Used to spread PODs across worker nodes</a:t>
            </a:r>
          </a:p>
          <a:p>
            <a:pPr marL="341950" indent="-341950" defTabSz="658368">
              <a:lnSpc>
                <a:spcPct val="100000"/>
              </a:lnSpc>
              <a:spcBef>
                <a:spcPts val="1500"/>
              </a:spcBef>
              <a:buFontTx/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Use "preferredDuringSchedulingIgnoredDuringExecution"</a:t>
            </a:r>
          </a:p>
          <a:p>
            <a:pPr marL="341950" indent="-341950" defTabSz="658368">
              <a:lnSpc>
                <a:spcPct val="100000"/>
              </a:lnSpc>
              <a:spcBef>
                <a:spcPts val="1500"/>
              </a:spcBef>
              <a:buFontTx/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Ensures availability if there is a worker node failure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838200" y="193669"/>
            <a:ext cx="10515600" cy="1325564"/>
          </a:xfrm>
          <a:prstGeom prst="rect">
            <a:avLst/>
          </a:prstGeom>
        </p:spPr>
        <p:txBody>
          <a:bodyPr/>
          <a:lstStyle/>
          <a:p>
            <a:pPr/>
            <a:r>
              <a:t>Taints &amp; Tolerations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83844" y="6340519"/>
            <a:ext cx="3775515" cy="437070"/>
            <a:chOff x="0" y="0"/>
            <a:chExt cx="3775514" cy="437068"/>
          </a:xfrm>
        </p:grpSpPr>
        <p:sp>
          <p:nvSpPr>
            <p:cNvPr id="171" name="@jsloyer"/>
            <p:cNvSpPr txBox="1"/>
            <p:nvPr/>
          </p:nvSpPr>
          <p:spPr>
            <a:xfrm>
              <a:off x="678466" y="0"/>
              <a:ext cx="1360263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@jsloyer</a:t>
              </a:r>
            </a:p>
          </p:txBody>
        </p:sp>
        <p:sp>
          <p:nvSpPr>
            <p:cNvPr id="172" name="@dancberg"/>
            <p:cNvSpPr txBox="1"/>
            <p:nvPr/>
          </p:nvSpPr>
          <p:spPr>
            <a:xfrm>
              <a:off x="2057965" y="0"/>
              <a:ext cx="171755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@dancberg</a:t>
              </a:r>
            </a:p>
          </p:txBody>
        </p:sp>
        <p:pic>
          <p:nvPicPr>
            <p:cNvPr id="17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37604" cy="4370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" name="kubectl taint nodes mygpunode special=true:NoSchedule"/>
          <p:cNvSpPr txBox="1"/>
          <p:nvPr/>
        </p:nvSpPr>
        <p:spPr>
          <a:xfrm>
            <a:off x="295449" y="1865630"/>
            <a:ext cx="57591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3200"/>
              </a:lnSpc>
              <a:defRPr b="1" sz="1400">
                <a:solidFill>
                  <a:srgbClr val="30303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kubectl taint nodes mygpunode special=true:NoSchedule</a:t>
            </a:r>
          </a:p>
        </p:txBody>
      </p:sp>
      <p:sp>
        <p:nvSpPr>
          <p:cNvPr id="176" name="tolerations:…"/>
          <p:cNvSpPr txBox="1"/>
          <p:nvPr/>
        </p:nvSpPr>
        <p:spPr>
          <a:xfrm>
            <a:off x="302392" y="2369524"/>
            <a:ext cx="4500616" cy="377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tolerations:</a:t>
            </a: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- key: "gpu"</a:t>
            </a: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operator: "Equal"</a:t>
            </a: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value: "true"</a:t>
            </a: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defTabSz="457200">
              <a:lnSpc>
                <a:spcPts val="4800"/>
              </a:lnSpc>
              <a:defRPr sz="250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effect: "NoSchedule"</a:t>
            </a:r>
          </a:p>
        </p:txBody>
      </p:sp>
      <p:sp>
        <p:nvSpPr>
          <p:cNvPr id="177" name="Content Placeholder 2"/>
          <p:cNvSpPr txBox="1"/>
          <p:nvPr>
            <p:ph type="body" sz="half" idx="1"/>
          </p:nvPr>
        </p:nvSpPr>
        <p:spPr>
          <a:xfrm>
            <a:off x="6680695" y="1826755"/>
            <a:ext cx="4886196" cy="4585758"/>
          </a:xfrm>
          <a:prstGeom prst="rect">
            <a:avLst/>
          </a:prstGeom>
        </p:spPr>
        <p:txBody>
          <a:bodyPr lIns="0" tIns="0" rIns="0" bIns="0"/>
          <a:lstStyle/>
          <a:p>
            <a:pPr marL="600203" indent="-600203" defTabSz="1182624">
              <a:lnSpc>
                <a:spcPct val="100000"/>
              </a:lnSpc>
              <a:spcBef>
                <a:spcPts val="2800"/>
              </a:spcBef>
              <a:buFontTx/>
              <a:defRPr sz="3492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Dedicate node/nodes for certain uses</a:t>
            </a:r>
          </a:p>
          <a:p>
            <a:pPr marL="600203" indent="-600203" defTabSz="1182624">
              <a:lnSpc>
                <a:spcPct val="100000"/>
              </a:lnSpc>
              <a:spcBef>
                <a:spcPts val="2800"/>
              </a:spcBef>
              <a:buFontTx/>
              <a:defRPr sz="3492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Prevents scheduling on the node</a:t>
            </a:r>
          </a:p>
          <a:p>
            <a:pPr marL="600203" indent="-600203" defTabSz="1182624">
              <a:lnSpc>
                <a:spcPct val="100000"/>
              </a:lnSpc>
              <a:spcBef>
                <a:spcPts val="2800"/>
              </a:spcBef>
              <a:buFontTx/>
              <a:defRPr sz="3492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Only can schedule with a toleration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