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Lst>
  <p:sldSz cy="5143500" cx="9144000"/>
  <p:notesSz cx="6858000" cy="9144000"/>
  <p:embeddedFontLs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ay Pitzerus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E9ED40-0FA5-4E3B-A5C9-6A8A55856B86}">
  <a:tblStyle styleId="{38E9ED40-0FA5-4E3B-A5C9-6A8A55856B8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3.xml"/><Relationship Id="rId55" Type="http://schemas.openxmlformats.org/officeDocument/2006/relationships/font" Target="fonts/Roboto-boldItalic.fntdata"/><Relationship Id="rId10" Type="http://schemas.openxmlformats.org/officeDocument/2006/relationships/slide" Target="slides/slide2.xml"/><Relationship Id="rId54" Type="http://schemas.openxmlformats.org/officeDocument/2006/relationships/font" Target="fonts/Roboto-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15T20:39:34.113">
    <p:pos x="297" y="465"/>
    <p:text>This could be better.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As a sidecar, we’re now able to solve much of the development toil that we encountered in the library versions.</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While we need to continue to maintain backwards compatibility of the wire protocol, we control the release cycle of the sidecars.</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This ensures that we can have all sidecar process pick up a new version of the library by a certain date.</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    ….    …</a:t>
            </a:r>
          </a:p>
          <a:p>
            <a:pPr indent="0" lvl="0" marL="0">
              <a:spcBef>
                <a:spcPts val="0"/>
              </a:spcBef>
              <a:buNone/>
            </a:pPr>
            <a:r>
              <a:t/>
            </a:r>
            <a:endParaRPr>
              <a:solidFill>
                <a:schemeClr val="dk1"/>
              </a:solidFill>
            </a:endParaRPr>
          </a:p>
          <a:p>
            <a:pPr indent="-69850" lvl="0" marL="0" rtl="0">
              <a:spcBef>
                <a:spcPts val="0"/>
              </a:spcBef>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Because engineers are historically bad at naming things, we obviously named this co-process sidecar.</a:t>
            </a:r>
          </a:p>
          <a:p>
            <a:pPr indent="0" lvl="0" marL="0">
              <a:spcBef>
                <a:spcPts val="0"/>
              </a:spcBef>
              <a:buNone/>
            </a:pPr>
            <a:r>
              <a:t/>
            </a:r>
            <a:endParaRPr/>
          </a:p>
          <a:p>
            <a:pPr indent="0" lvl="0" marL="0">
              <a:spcBef>
                <a:spcPts val="0"/>
              </a:spcBef>
              <a:buNone/>
            </a:pPr>
            <a:r>
              <a:rPr lang="en"/>
              <a:t>In the original implementation:</a:t>
            </a:r>
          </a:p>
          <a:p>
            <a:pPr indent="-298450" lvl="0" marL="457200" rtl="0">
              <a:spcBef>
                <a:spcPts val="0"/>
              </a:spcBef>
              <a:spcAft>
                <a:spcPts val="0"/>
              </a:spcAft>
              <a:buSzPts val="1100"/>
              <a:buChar char="●"/>
            </a:pPr>
            <a:r>
              <a:rPr lang="en"/>
              <a:t>A webapp would make an http 1.1   request to the sidecar process</a:t>
            </a:r>
          </a:p>
          <a:p>
            <a:pPr indent="-298450" lvl="0" marL="457200" rtl="0">
              <a:spcBef>
                <a:spcPts val="0"/>
              </a:spcBef>
              <a:buSzPts val="1100"/>
              <a:buChar char="●"/>
            </a:pPr>
            <a:r>
              <a:rPr lang="en"/>
              <a:t>Sidecar would translate the request to Boxcar and perform communication with the remote service</a:t>
            </a:r>
          </a:p>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By introducing sidecar, we were able to solve some of these problems.</a:t>
            </a:r>
          </a:p>
          <a:p>
            <a:pPr indent="0" lvl="0" marL="0">
              <a:spcBef>
                <a:spcPts val="0"/>
              </a:spcBef>
              <a:buNone/>
            </a:pPr>
            <a:r>
              <a:t/>
            </a:r>
            <a:endParaRPr/>
          </a:p>
          <a:p>
            <a:pPr indent="0" lvl="0" marL="0">
              <a:spcBef>
                <a:spcPts val="0"/>
              </a:spcBef>
              <a:buNone/>
            </a:pPr>
            <a:r>
              <a:rPr lang="en"/>
              <a:t>Most languages have HTTP clients which removes the need to maintain client specific implementations of the load balancer.</a:t>
            </a:r>
          </a:p>
          <a:p>
            <a:pPr indent="0" lvl="0" marL="0">
              <a:spcBef>
                <a:spcPts val="0"/>
              </a:spcBef>
              <a:buNone/>
            </a:pPr>
            <a:r>
              <a:t/>
            </a:r>
            <a:endParaRPr/>
          </a:p>
          <a:p>
            <a:pPr indent="0" lvl="0" marL="0" rtl="0">
              <a:spcBef>
                <a:spcPts val="0"/>
              </a:spcBef>
              <a:buNone/>
            </a:pPr>
            <a:r>
              <a:rPr lang="en"/>
              <a:t>Languages like Python and PHP were easily able to start communicating to boxcar service through this mechanism.</a:t>
            </a:r>
          </a:p>
          <a:p>
            <a:pPr indent="0" lvl="0" marL="0" rtl="0">
              <a:spcBef>
                <a:spcPts val="0"/>
              </a:spcBef>
              <a:buNone/>
            </a:pPr>
            <a:r>
              <a:t/>
            </a:r>
            <a:endParaRPr/>
          </a:p>
          <a:p>
            <a:pPr indent="0" lvl="0" marL="0" rtl="0">
              <a:spcBef>
                <a:spcPts val="0"/>
              </a:spcBef>
              <a:buNone/>
            </a:pPr>
            <a:r>
              <a:rPr lang="en"/>
              <a:t>Lots of Development Toil</a:t>
            </a:r>
          </a:p>
          <a:p>
            <a:pPr indent="-298450" lvl="0" marL="457200" rtl="0">
              <a:spcBef>
                <a:spcPts val="0"/>
              </a:spcBef>
              <a:spcAft>
                <a:spcPts val="0"/>
              </a:spcAft>
              <a:buSzPts val="1100"/>
              <a:buChar char="●"/>
            </a:pPr>
            <a:r>
              <a:rPr lang="en"/>
              <a:t>Hard to test</a:t>
            </a:r>
          </a:p>
          <a:p>
            <a:pPr indent="-298450" lvl="1" marL="914400" rtl="0">
              <a:spcBef>
                <a:spcPts val="0"/>
              </a:spcBef>
              <a:spcAft>
                <a:spcPts val="0"/>
              </a:spcAft>
              <a:buSzPts val="1100"/>
              <a:buChar char="○"/>
            </a:pPr>
            <a:r>
              <a:rPr lang="en"/>
              <a:t>Wrote many tools that make it easier to test boxcar services</a:t>
            </a:r>
          </a:p>
          <a:p>
            <a:pPr indent="-298450" lvl="0" marL="457200" rtl="0">
              <a:spcBef>
                <a:spcPts val="0"/>
              </a:spcBef>
              <a:spcAft>
                <a:spcPts val="0"/>
              </a:spcAft>
              <a:buSzPts val="1100"/>
              <a:buChar char="●"/>
            </a:pPr>
            <a:r>
              <a:rPr lang="en"/>
              <a:t>Tribal knowledge requirement to get started</a:t>
            </a:r>
          </a:p>
          <a:p>
            <a:pPr indent="-298450" lvl="1" marL="914400" rtl="0">
              <a:spcBef>
                <a:spcPts val="0"/>
              </a:spcBef>
              <a:spcAft>
                <a:spcPts val="0"/>
              </a:spcAft>
              <a:buSzPts val="1100"/>
              <a:buChar char="○"/>
            </a:pPr>
            <a:r>
              <a:rPr lang="en"/>
              <a:t>Encapsulates complex load balancing logic</a:t>
            </a:r>
          </a:p>
          <a:p>
            <a:pPr indent="-298450" lvl="1" marL="914400" rtl="0">
              <a:spcBef>
                <a:spcPts val="0"/>
              </a:spcBef>
              <a:spcAft>
                <a:spcPts val="0"/>
              </a:spcAft>
              <a:buSzPts val="1100"/>
              <a:buChar char="○"/>
            </a:pPr>
            <a:r>
              <a:rPr lang="en"/>
              <a:t>Client applications don’t need to be burdened with that responsibility</a:t>
            </a:r>
          </a:p>
          <a:p>
            <a:pPr indent="-298450" lvl="1" marL="914400" rtl="0">
              <a:spcBef>
                <a:spcPts val="0"/>
              </a:spcBef>
              <a:spcAft>
                <a:spcPts val="0"/>
              </a:spcAft>
              <a:buSzPts val="1100"/>
              <a:buChar char="○"/>
            </a:pPr>
            <a:r>
              <a:rPr lang="en"/>
              <a:t>Now clients just need to know how to construct a request</a:t>
            </a:r>
          </a:p>
          <a:p>
            <a:pPr indent="-298450" lvl="0" marL="457200" rtl="0">
              <a:spcBef>
                <a:spcPts val="0"/>
              </a:spcBef>
              <a:spcAft>
                <a:spcPts val="0"/>
              </a:spcAft>
              <a:buSzPts val="1100"/>
              <a:buChar char="●"/>
            </a:pPr>
            <a:r>
              <a:rPr lang="en"/>
              <a:t>Slow to iterate on</a:t>
            </a:r>
          </a:p>
          <a:p>
            <a:pPr indent="-298450" lvl="1" marL="914400" rtl="0">
              <a:spcBef>
                <a:spcPts val="0"/>
              </a:spcBef>
              <a:spcAft>
                <a:spcPts val="0"/>
              </a:spcAft>
              <a:buSzPts val="1100"/>
              <a:buChar char="○"/>
            </a:pPr>
            <a:r>
              <a:rPr lang="en"/>
              <a:t>Now that we control the deployable, we can iterate a bit quicker</a:t>
            </a:r>
          </a:p>
          <a:p>
            <a:pPr indent="-298450" lvl="1" marL="914400" rtl="0">
              <a:spcBef>
                <a:spcPts val="0"/>
              </a:spcBef>
              <a:buSzPts val="1100"/>
              <a:buChar char="○"/>
            </a:pPr>
            <a:r>
              <a:rPr lang="en"/>
              <a:t>Slower than owning a centralized process, but faster than waiting for libraries to be rolled out.</a:t>
            </a:r>
          </a:p>
          <a:p>
            <a:pPr indent="0" lvl="0" marL="0" rtl="0">
              <a:spcBef>
                <a:spcPts val="0"/>
              </a:spcBef>
              <a:buNone/>
            </a:pPr>
            <a:r>
              <a:t/>
            </a:r>
            <a:endParaRPr/>
          </a:p>
          <a:p>
            <a:pPr indent="0" lvl="0" marL="0" rtl="0">
              <a:spcBef>
                <a:spcPts val="0"/>
              </a:spcBef>
              <a:buNone/>
            </a:pPr>
            <a:r>
              <a:rPr lang="en"/>
              <a:t>Unfortunately, the introduction of sidecar in it’s original form resulted in additional development toil.</a:t>
            </a:r>
          </a:p>
          <a:p>
            <a:pPr indent="-298450" lvl="0" marL="457200" rtl="0">
              <a:spcBef>
                <a:spcPts val="0"/>
              </a:spcBef>
              <a:spcAft>
                <a:spcPts val="0"/>
              </a:spcAft>
              <a:buSzPts val="1100"/>
              <a:buChar char="●"/>
            </a:pPr>
            <a:r>
              <a:rPr lang="en"/>
              <a:t>A library was introduced in python that encapsulated the logic for speaking with sidecar from python.</a:t>
            </a:r>
          </a:p>
          <a:p>
            <a:pPr indent="-298450" lvl="0" marL="457200" rtl="0">
              <a:spcBef>
                <a:spcPts val="0"/>
              </a:spcBef>
              <a:buSzPts val="1100"/>
              <a:buChar char="●"/>
            </a:pPr>
            <a:r>
              <a:rPr lang="en"/>
              <a:t>This library included a small code generation footprint so that concrete protobufs could be constructed and encoded in the appropriate manner.</a:t>
            </a:r>
          </a:p>
          <a:p>
            <a:pPr indent="0" lvl="0" marL="0" rtl="0">
              <a:spcBef>
                <a:spcPts val="0"/>
              </a:spcBef>
              <a:buNone/>
            </a:pPr>
            <a:r>
              <a:t/>
            </a:r>
            <a:endParaRPr/>
          </a:p>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And so we started to really reconsider the landscape of Indeed.</a:t>
            </a:r>
          </a:p>
          <a:p>
            <a:pPr indent="0" lvl="0" marL="0">
              <a:spcBef>
                <a:spcPts val="0"/>
              </a:spcBef>
              <a:buNone/>
            </a:pPr>
            <a:r>
              <a:t/>
            </a:r>
            <a:endParaRPr/>
          </a:p>
          <a:p>
            <a:pPr indent="0" lvl="0" marL="0">
              <a:spcBef>
                <a:spcPts val="0"/>
              </a:spcBef>
              <a:buNone/>
            </a:pPr>
            <a:r>
              <a:rPr lang="en"/>
              <a:t>Understanding that the company was growing and starting to adopt new technologies and practices, we wanted to be able to better support new use cases.</a:t>
            </a:r>
          </a:p>
          <a:p>
            <a:pPr indent="0" lvl="0" marL="0">
              <a:spcBef>
                <a:spcPts val="0"/>
              </a:spcBef>
              <a:buNone/>
            </a:pPr>
            <a:r>
              <a:t/>
            </a:r>
            <a:endParaRPr/>
          </a:p>
          <a:p>
            <a:pPr indent="0" lvl="0" marL="0">
              <a:spcBef>
                <a:spcPts val="0"/>
              </a:spcBef>
              <a:buNone/>
            </a:pPr>
            <a:r>
              <a:rPr lang="en"/>
              <a:t>And so over the summer, a few </a:t>
            </a:r>
            <a:r>
              <a:rPr lang="en"/>
              <a:t>colleagues</a:t>
            </a:r>
            <a:r>
              <a:rPr lang="en"/>
              <a:t> and I went through an innovation rotation.</a:t>
            </a:r>
          </a:p>
          <a:p>
            <a:pPr indent="0" lvl="0" marL="0">
              <a:spcBef>
                <a:spcPts val="0"/>
              </a:spcBef>
              <a:buNone/>
            </a:pPr>
            <a:r>
              <a:t/>
            </a:r>
            <a:endParaRPr/>
          </a:p>
          <a:p>
            <a:pPr indent="0" lvl="0" marL="0" rtl="0">
              <a:spcBef>
                <a:spcPts val="0"/>
              </a:spcBef>
              <a:buNone/>
            </a:pPr>
            <a:r>
              <a:rPr lang="en"/>
              <a:t>An innovation rotation is a small period of time (typically 3 months) where individuals can work on things that they find valuable to the company without needing to work directly on product driven requirements.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During this rotation, we sought to accomplish a few things.</a:t>
            </a:r>
          </a:p>
          <a:p>
            <a:pPr indent="0" lvl="0" marL="0" rtl="0">
              <a:spcBef>
                <a:spcPts val="0"/>
              </a:spcBef>
              <a:buNone/>
            </a:pPr>
            <a:r>
              <a:t/>
            </a:r>
            <a:endParaRPr/>
          </a:p>
          <a:p>
            <a:pPr indent="-298450" lvl="0" marL="457200" rtl="0">
              <a:spcBef>
                <a:spcPts val="0"/>
              </a:spcBef>
              <a:spcAft>
                <a:spcPts val="0"/>
              </a:spcAft>
              <a:buSzPts val="1100"/>
              <a:buAutoNum type="arabicPeriod"/>
            </a:pPr>
            <a:r>
              <a:rPr lang="en"/>
              <a:t>Improving REST</a:t>
            </a:r>
          </a:p>
          <a:p>
            <a:pPr indent="-298450" lvl="0" marL="457200" rtl="0">
              <a:spcBef>
                <a:spcPts val="0"/>
              </a:spcBef>
              <a:spcAft>
                <a:spcPts val="0"/>
              </a:spcAft>
              <a:buSzPts val="1100"/>
              <a:buAutoNum type="arabicPeriod"/>
            </a:pPr>
            <a:r>
              <a:rPr lang="en"/>
              <a:t>Supporting gRPC / HTTP2</a:t>
            </a:r>
          </a:p>
          <a:p>
            <a:pPr indent="-298450" lvl="1" marL="914400" rtl="0">
              <a:spcBef>
                <a:spcPts val="0"/>
              </a:spcBef>
              <a:spcAft>
                <a:spcPts val="0"/>
              </a:spcAft>
              <a:buSzPts val="1100"/>
              <a:buAutoNum type="alphaLcPeriod"/>
            </a:pPr>
            <a:r>
              <a:rPr lang="en"/>
              <a:t>Tested and monitored the overhead of an HTTP2 Connection</a:t>
            </a:r>
          </a:p>
          <a:p>
            <a:pPr indent="-298450" lvl="1" marL="914400" rtl="0">
              <a:spcBef>
                <a:spcPts val="0"/>
              </a:spcBef>
              <a:spcAft>
                <a:spcPts val="0"/>
              </a:spcAft>
              <a:buSzPts val="1100"/>
              <a:buAutoNum type="alphaLcPeriod"/>
            </a:pPr>
            <a:r>
              <a:rPr lang="en"/>
              <a:t>Java process support it out of box</a:t>
            </a:r>
          </a:p>
          <a:p>
            <a:pPr indent="-298450" lvl="0" marL="457200" rtl="0">
              <a:spcBef>
                <a:spcPts val="0"/>
              </a:spcBef>
              <a:spcAft>
                <a:spcPts val="0"/>
              </a:spcAft>
              <a:buSzPts val="1100"/>
              <a:buAutoNum type="arabicPeriod"/>
            </a:pPr>
            <a:r>
              <a:rPr lang="en"/>
              <a:t>Service Mesh</a:t>
            </a:r>
          </a:p>
          <a:p>
            <a:pPr indent="-298450" lvl="1" marL="914400" rtl="0">
              <a:spcBef>
                <a:spcPts val="0"/>
              </a:spcBef>
              <a:spcAft>
                <a:spcPts val="0"/>
              </a:spcAft>
              <a:buSzPts val="1100"/>
              <a:buChar char="○"/>
            </a:pPr>
            <a:r>
              <a:rPr lang="en"/>
              <a:t>Criteria Establishment</a:t>
            </a:r>
          </a:p>
          <a:p>
            <a:pPr indent="-298450" lvl="1" marL="914400" rtl="0">
              <a:spcBef>
                <a:spcPts val="0"/>
              </a:spcBef>
              <a:spcAft>
                <a:spcPts val="0"/>
              </a:spcAft>
              <a:buSzPts val="1100"/>
              <a:buChar char="○"/>
            </a:pPr>
            <a:r>
              <a:rPr lang="en"/>
              <a:t>Evaluation of Solutions</a:t>
            </a:r>
          </a:p>
          <a:p>
            <a:pPr indent="-298450" lvl="1" marL="914400" rtl="0">
              <a:spcBef>
                <a:spcPts val="0"/>
              </a:spcBef>
              <a:buSzPts val="1100"/>
              <a:buChar char="○"/>
            </a:pPr>
            <a:r>
              <a:rPr lang="en"/>
              <a:t>Selection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As with any iterative approach to development, you start to consider what the next generation might look like.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And in the long term, deprecating and removing use of boxcar and it’s sidecar counterpart.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After starting to work on this v2 system, we started to consider how we might migrate our existing services over to using the service mesh and gRPC.</a:t>
            </a:r>
          </a:p>
          <a:p>
            <a:pPr indent="0" lvl="0" marL="0">
              <a:spcBef>
                <a:spcPts val="0"/>
              </a:spcBef>
              <a:buNone/>
            </a:pPr>
            <a:r>
              <a:t/>
            </a:r>
            <a:endParaRPr/>
          </a:p>
          <a:p>
            <a:pPr indent="0" lvl="0" marL="0">
              <a:spcBef>
                <a:spcPts val="0"/>
              </a:spcBef>
              <a:buNone/>
            </a:pPr>
            <a:r>
              <a:rPr lang="en"/>
              <a:t>Sidecar posed an interesting position in this process.</a:t>
            </a:r>
          </a:p>
          <a:p>
            <a:pPr indent="0" lvl="0" marL="0">
              <a:spcBef>
                <a:spcPts val="0"/>
              </a:spcBef>
              <a:buNone/>
            </a:pPr>
            <a:r>
              <a:t/>
            </a:r>
            <a:endParaRPr/>
          </a:p>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Improve performance</a:t>
            </a:r>
          </a:p>
          <a:p>
            <a:pPr indent="-298450" lvl="1" marL="914400" rtl="0">
              <a:spcBef>
                <a:spcPts val="0"/>
              </a:spcBef>
              <a:spcAft>
                <a:spcPts val="0"/>
              </a:spcAft>
              <a:buSzPts val="1100"/>
              <a:buChar char="○"/>
            </a:pPr>
            <a:r>
              <a:rPr lang="en"/>
              <a:t>Better use of tcp sockets</a:t>
            </a:r>
          </a:p>
          <a:p>
            <a:pPr indent="-298450" lvl="1" marL="914400">
              <a:spcBef>
                <a:spcPts val="0"/>
              </a:spcBef>
              <a:spcAft>
                <a:spcPts val="0"/>
              </a:spcAft>
              <a:buSzPts val="1100"/>
              <a:buChar char="○"/>
            </a:pPr>
            <a:r>
              <a:rPr lang="en"/>
              <a:t>Use of a binary protocol more suited towards the protobuf compatability</a:t>
            </a:r>
            <a:br>
              <a:rPr lang="en"/>
            </a:br>
          </a:p>
          <a:p>
            <a:pPr indent="-298450" lvl="0" marL="457200" rtl="0">
              <a:spcBef>
                <a:spcPts val="0"/>
              </a:spcBef>
              <a:spcAft>
                <a:spcPts val="0"/>
              </a:spcAft>
              <a:buSzPts val="1100"/>
              <a:buChar char="●"/>
            </a:pPr>
            <a:r>
              <a:rPr lang="en"/>
              <a:t>Remove toil for new language support</a:t>
            </a:r>
          </a:p>
          <a:p>
            <a:pPr indent="-298450" lvl="1" marL="914400" rtl="0">
              <a:spcBef>
                <a:spcPts val="0"/>
              </a:spcBef>
              <a:spcAft>
                <a:spcPts val="0"/>
              </a:spcAft>
              <a:buSzPts val="1100"/>
              <a:buChar char="○"/>
            </a:pPr>
            <a:r>
              <a:rPr lang="en"/>
              <a:t>No custom libraries</a:t>
            </a:r>
          </a:p>
          <a:p>
            <a:pPr indent="-298450" lvl="1" marL="914400">
              <a:spcBef>
                <a:spcPts val="0"/>
              </a:spcBef>
              <a:spcAft>
                <a:spcPts val="0"/>
              </a:spcAft>
              <a:buSzPts val="1100"/>
              <a:buChar char="○"/>
            </a:pPr>
            <a:r>
              <a:rPr lang="en"/>
              <a:t>No custom code generation</a:t>
            </a:r>
            <a:br>
              <a:rPr lang="en"/>
            </a:br>
          </a:p>
          <a:p>
            <a:pPr indent="-298450" lvl="0" marL="457200" rtl="0">
              <a:spcBef>
                <a:spcPts val="0"/>
              </a:spcBef>
              <a:spcAft>
                <a:spcPts val="0"/>
              </a:spcAft>
              <a:buSzPts val="1100"/>
              <a:buChar char="●"/>
            </a:pPr>
            <a:r>
              <a:rPr lang="en"/>
              <a:t>Intermediary for migration</a:t>
            </a:r>
          </a:p>
          <a:p>
            <a:pPr indent="-298450" lvl="1" marL="914400">
              <a:spcBef>
                <a:spcPts val="0"/>
              </a:spcBef>
              <a:buSzPts val="1100"/>
              <a:buChar char="○"/>
            </a:pPr>
            <a:r>
              <a:rPr lang="en"/>
              <a:t>Put us on a path where we want to go</a:t>
            </a:r>
          </a:p>
          <a:p>
            <a:pPr indent="0" lvl="0" marL="0">
              <a:spcBef>
                <a:spcPts val="0"/>
              </a:spcBef>
              <a:buNone/>
            </a:pPr>
            <a:r>
              <a:t/>
            </a:r>
            <a:endParaRPr/>
          </a:p>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Recall back when we first talked about the communication pattern.</a:t>
            </a:r>
          </a:p>
          <a:p>
            <a:pPr indent="0" lvl="0" marL="0">
              <a:spcBef>
                <a:spcPts val="0"/>
              </a:spcBef>
              <a:buNone/>
            </a:pPr>
            <a:r>
              <a:t/>
            </a:r>
            <a:endParaRPr/>
          </a:p>
          <a:p>
            <a:pPr indent="0" lvl="0" marL="0" rtl="0">
              <a:spcBef>
                <a:spcPts val="0"/>
              </a:spcBef>
              <a:buNone/>
            </a:pPr>
            <a:r>
              <a:rPr lang="en"/>
              <a:t>When setting out to improve the performance of a call to Sidecar, a simple solution stood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Using HTTP2 would keep the core server implementation backwards compatible.</a:t>
            </a:r>
          </a:p>
          <a:p>
            <a:pPr indent="0" lvl="0" marL="0">
              <a:spcBef>
                <a:spcPts val="0"/>
              </a:spcBef>
              <a:buNone/>
            </a:pPr>
            <a:r>
              <a:t/>
            </a:r>
            <a:endParaRPr/>
          </a:p>
          <a:p>
            <a:pPr indent="0" lvl="0" marL="0">
              <a:spcBef>
                <a:spcPts val="0"/>
              </a:spcBef>
              <a:buNone/>
            </a:pPr>
            <a:r>
              <a:rPr lang="en"/>
              <a:t>All requests are made over a single tcp connection to sidecar instead of needing to spawn a new connection for every concurrent request.</a:t>
            </a:r>
          </a:p>
          <a:p>
            <a:pPr indent="0" lvl="0" marL="0">
              <a:spcBef>
                <a:spcPts val="0"/>
              </a:spcBef>
              <a:buNone/>
            </a:pPr>
            <a:r>
              <a:t/>
            </a:r>
            <a:endParaRPr/>
          </a:p>
          <a:p>
            <a:pPr indent="0" lvl="0" marL="0">
              <a:spcBef>
                <a:spcPts val="0"/>
              </a:spcBef>
              <a:buNone/>
            </a:pPr>
            <a:r>
              <a:rPr lang="en"/>
              <a:t>This makes more efficient use of our network space.</a:t>
            </a:r>
          </a:p>
          <a:p>
            <a:pPr indent="0" lvl="0" marL="0">
              <a:spcBef>
                <a:spcPts val="0"/>
              </a:spcBef>
              <a:buNone/>
            </a:pPr>
            <a:r>
              <a:t/>
            </a:r>
            <a:endParaRPr/>
          </a:p>
          <a:p>
            <a:pPr indent="0" lvl="0" marL="0">
              <a:spcBef>
                <a:spcPts val="0"/>
              </a:spcBef>
              <a:buNone/>
            </a:pPr>
            <a:r>
              <a:rPr lang="en"/>
              <a:t>It also facilitates the use of a binary protocol vs a text based protocol.</a:t>
            </a:r>
          </a:p>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From there, we sought to solve the client language support.</a:t>
            </a:r>
          </a:p>
          <a:p>
            <a:pPr indent="0" lvl="0" marL="0">
              <a:spcBef>
                <a:spcPts val="0"/>
              </a:spcBef>
              <a:buNone/>
            </a:pPr>
            <a:r>
              <a:t/>
            </a:r>
            <a:endParaRPr/>
          </a:p>
          <a:p>
            <a:pPr indent="0" lvl="0" marL="0">
              <a:spcBef>
                <a:spcPts val="0"/>
              </a:spcBef>
              <a:buNone/>
            </a:pPr>
            <a:r>
              <a:rPr lang="en"/>
              <a:t>After understanding how Sidecar used the requests that were made to it, it wasn’t too hard to add support for gRPC.</a:t>
            </a:r>
          </a:p>
          <a:p>
            <a:pPr indent="0" lvl="0" marL="0">
              <a:spcBef>
                <a:spcPts val="0"/>
              </a:spcBef>
              <a:buNone/>
            </a:pPr>
            <a:r>
              <a:t/>
            </a:r>
            <a:endParaRPr/>
          </a:p>
          <a:p>
            <a:pPr indent="0" lvl="0" marL="0">
              <a:spcBef>
                <a:spcPts val="0"/>
              </a:spcBef>
              <a:buNone/>
            </a:pPr>
            <a:r>
              <a:rPr lang="en"/>
              <a:t>gRPC is a well maintained opensource library that offers code generation across 11 languages.</a:t>
            </a:r>
          </a:p>
          <a:p>
            <a:pPr indent="0" lvl="0" marL="0">
              <a:spcBef>
                <a:spcPts val="0"/>
              </a:spcBef>
              <a:buNone/>
            </a:pPr>
            <a:r>
              <a:t/>
            </a:r>
            <a:endParaRPr/>
          </a:p>
          <a:p>
            <a:pPr indent="0" lvl="0" marL="0">
              <a:spcBef>
                <a:spcPts val="0"/>
              </a:spcBef>
              <a:buNone/>
            </a:pPr>
            <a:r>
              <a:rPr lang="en"/>
              <a:t>In the go implementation of gRPC, we have the ability to implement an UnknownServiceHandler.</a:t>
            </a:r>
          </a:p>
          <a:p>
            <a:pPr indent="0" lvl="0" marL="0">
              <a:spcBef>
                <a:spcPts val="0"/>
              </a:spcBef>
              <a:buNone/>
            </a:pPr>
            <a:r>
              <a:t/>
            </a:r>
            <a:endParaRPr/>
          </a:p>
          <a:p>
            <a:pPr indent="0" lvl="0" marL="0">
              <a:spcBef>
                <a:spcPts val="0"/>
              </a:spcBef>
              <a:buNone/>
            </a:pPr>
            <a:r>
              <a:rPr lang="en"/>
              <a:t>When a call is made to a server using gRPC, if the service does not exist, this handler is used to handle the request.</a:t>
            </a:r>
          </a:p>
          <a:p>
            <a:pPr indent="0" lvl="0" marL="0">
              <a:spcBef>
                <a:spcPts val="0"/>
              </a:spcBef>
              <a:buNone/>
            </a:pPr>
            <a:r>
              <a:t/>
            </a:r>
            <a:endParaRPr/>
          </a:p>
          <a:p>
            <a:pPr indent="0" lvl="0" marL="0">
              <a:spcBef>
                <a:spcPts val="0"/>
              </a:spcBef>
              <a:buNone/>
            </a:pPr>
            <a:r>
              <a:rPr lang="en"/>
              <a:t>From the request, we can parse out the service and method information, then route to the corresponding service load balancer.</a:t>
            </a:r>
          </a:p>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After adding gRPC support to the server, I started to put together some client libraries.</a:t>
            </a:r>
          </a:p>
          <a:p>
            <a:pPr indent="0" lvl="0" marL="0">
              <a:spcBef>
                <a:spcPts val="0"/>
              </a:spcBef>
              <a:buNone/>
            </a:pPr>
            <a:r>
              <a:t/>
            </a:r>
            <a:endParaRPr/>
          </a:p>
          <a:p>
            <a:pPr indent="0" lvl="0" marL="0">
              <a:spcBef>
                <a:spcPts val="0"/>
              </a:spcBef>
              <a:buNone/>
            </a:pPr>
            <a:r>
              <a:rPr lang="en"/>
              <a:t>In doing so, I found the process of installing the dependencies for every language we want to support to be </a:t>
            </a:r>
            <a:r>
              <a:rPr lang="en"/>
              <a:t>tedious</a:t>
            </a:r>
            <a:r>
              <a:rPr lang="en"/>
              <a:t>.</a:t>
            </a:r>
          </a:p>
          <a:p>
            <a:pPr indent="0" lvl="0" marL="0">
              <a:spcBef>
                <a:spcPts val="0"/>
              </a:spcBef>
              <a:buNone/>
            </a:pPr>
            <a:r>
              <a:t/>
            </a:r>
            <a:endParaRPr/>
          </a:p>
          <a:p>
            <a:pPr indent="0" lvl="0" marL="0">
              <a:spcBef>
                <a:spcPts val="0"/>
              </a:spcBef>
              <a:buNone/>
            </a:pPr>
            <a:r>
              <a:rPr lang="en"/>
              <a:t>Currently, we support 5 languages: … list them … </a:t>
            </a:r>
          </a:p>
          <a:p>
            <a:pPr indent="0" lvl="0" marL="0">
              <a:spcBef>
                <a:spcPts val="0"/>
              </a:spcBef>
              <a:buNone/>
            </a:pPr>
            <a:r>
              <a:t/>
            </a:r>
            <a:endParaRPr/>
          </a:p>
          <a:p>
            <a:pPr indent="0" lvl="0" marL="0">
              <a:spcBef>
                <a:spcPts val="0"/>
              </a:spcBef>
              <a:buNone/>
            </a:pPr>
            <a:r>
              <a:rPr lang="en"/>
              <a:t>So I started to look to simplify the process since it would only get worse.</a:t>
            </a:r>
          </a:p>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One of the things that I called out to sidecar also doing is acting as an intermediary for migration to our service mesh.</a:t>
            </a:r>
          </a:p>
          <a:p>
            <a:pPr indent="0" lvl="0" marL="0">
              <a:spcBef>
                <a:spcPts val="0"/>
              </a:spcBef>
              <a:buNone/>
            </a:pPr>
            <a:r>
              <a:t/>
            </a:r>
            <a:endParaRPr/>
          </a:p>
          <a:p>
            <a:pPr indent="0" lvl="0" marL="0">
              <a:spcBef>
                <a:spcPts val="0"/>
              </a:spcBef>
              <a:buNone/>
            </a:pPr>
            <a:r>
              <a:rPr lang="en"/>
              <a:t>Highnotes:</a:t>
            </a:r>
          </a:p>
          <a:p>
            <a:pPr indent="-298450" lvl="0" marL="457200" rtl="0">
              <a:spcBef>
                <a:spcPts val="0"/>
              </a:spcBef>
              <a:spcAft>
                <a:spcPts val="0"/>
              </a:spcAft>
              <a:buSzPts val="1100"/>
              <a:buChar char="●"/>
            </a:pPr>
            <a:r>
              <a:rPr lang="en"/>
              <a:t>Centralizes communication to various systems</a:t>
            </a:r>
          </a:p>
          <a:p>
            <a:pPr indent="-298450" lvl="0" marL="457200" rtl="0">
              <a:spcBef>
                <a:spcPts val="0"/>
              </a:spcBef>
              <a:buSzPts val="1100"/>
              <a:buChar char="●"/>
            </a:pPr>
            <a:r>
              <a:rPr lang="en"/>
              <a:t>Responsible for reliable delivery of requests</a:t>
            </a:r>
          </a:p>
          <a:p>
            <a:pPr indent="0" lvl="0" marL="0">
              <a:spcBef>
                <a:spcPts val="0"/>
              </a:spcBef>
              <a:buNone/>
            </a:pPr>
            <a:r>
              <a:t/>
            </a:r>
            <a:endParaRPr/>
          </a:p>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our considered solution, we want our communication pattern to looks something like this.</a:t>
            </a:r>
          </a:p>
          <a:p>
            <a:pPr indent="0" lvl="0" marL="0">
              <a:spcBef>
                <a:spcPts val="0"/>
              </a:spcBef>
              <a:buNone/>
            </a:pPr>
            <a:r>
              <a:t/>
            </a:r>
            <a:endParaRPr/>
          </a:p>
          <a:p>
            <a:pPr indent="0" lvl="0" marL="0" rtl="0">
              <a:spcBef>
                <a:spcPts val="0"/>
              </a:spcBef>
              <a:buNone/>
            </a:pPr>
            <a:r>
              <a:rPr lang="en"/>
              <a:t>In order for our boxcar service clients and servers to be able to migrate to the service mesh, they first must delegate load balancing to our existing sidecar process.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the traditional / current boxcar setup, client applications connect directly to the target boxcar server.</a:t>
            </a:r>
          </a:p>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By delegating to sidecar, we can start to see our infrastructure start to match the desired end goal.</a:t>
            </a:r>
          </a:p>
          <a:p>
            <a:pPr indent="0" lvl="0" marL="0">
              <a:spcBef>
                <a:spcPts val="0"/>
              </a:spcBef>
              <a:buNone/>
            </a:pPr>
            <a:r>
              <a:t/>
            </a:r>
            <a:endParaRPr/>
          </a:p>
          <a:p>
            <a:pPr indent="0" lvl="0" marL="0">
              <a:spcBef>
                <a:spcPts val="0"/>
              </a:spcBef>
              <a:buNone/>
            </a:pPr>
            <a:r>
              <a:rPr lang="en"/>
              <a:t>Our client application can now defer the logic of load balancing and service discovery off to it’s sidecar process, while maintaining performance.</a:t>
            </a:r>
          </a:p>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From here, we can start to a/b test different clients / services with the new service mesh that we put into place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Today I’m hear to tell a story about evolution and migration as Indeed starts to move it’s service from Boxcar to GRPC.</a:t>
            </a:r>
          </a:p>
          <a:p>
            <a:pPr indent="0" lvl="0" marL="0">
              <a:spcBef>
                <a:spcPts val="0"/>
              </a:spcBef>
              <a:buNone/>
            </a:pPr>
            <a:r>
              <a:t/>
            </a:r>
            <a:endParaRPr/>
          </a:p>
          <a:p>
            <a:pPr indent="0" lvl="0" marL="0">
              <a:spcBef>
                <a:spcPts val="0"/>
              </a:spcBef>
              <a:buNone/>
            </a:pPr>
            <a:r>
              <a:rPr lang="en"/>
              <a:t>Historically, Indeed slowly evolved it’s architecture from a monolith to using a service oriented model.</a:t>
            </a:r>
          </a:p>
          <a:p>
            <a:pPr indent="0" lvl="0" marL="0">
              <a:spcBef>
                <a:spcPts val="0"/>
              </a:spcBef>
              <a:buNone/>
            </a:pPr>
            <a:r>
              <a:t/>
            </a:r>
            <a:endParaRPr/>
          </a:p>
          <a:p>
            <a:pPr indent="0" lvl="0" marL="0">
              <a:spcBef>
                <a:spcPts val="0"/>
              </a:spcBef>
              <a:buNone/>
            </a:pPr>
            <a:r>
              <a:rPr lang="en"/>
              <a:t>In 2009, we developed Boxcar, Indeed’s proprietary distributed services framework.</a:t>
            </a:r>
          </a:p>
          <a:p>
            <a:pPr indent="0" lvl="0" marL="0">
              <a:spcBef>
                <a:spcPts val="0"/>
              </a:spcBef>
              <a:buNone/>
            </a:pPr>
            <a:r>
              <a:t/>
            </a:r>
            <a:endParaRPr/>
          </a:p>
          <a:p>
            <a:pPr indent="0" lvl="0" marL="0">
              <a:spcBef>
                <a:spcPts val="0"/>
              </a:spcBef>
              <a:buNone/>
            </a:pPr>
            <a:r>
              <a:rPr lang="en"/>
              <a:t>In 2012, we announced our use of Boxcar and the improvements it made on our infrastructure.</a:t>
            </a:r>
          </a:p>
          <a:p>
            <a:pPr indent="0" lvl="0" marL="0">
              <a:spcBef>
                <a:spcPts val="0"/>
              </a:spcBef>
              <a:buNone/>
            </a:pPr>
            <a:r>
              <a:t/>
            </a:r>
            <a:endParaRPr/>
          </a:p>
          <a:p>
            <a:pPr indent="0" lvl="0" marL="0">
              <a:spcBef>
                <a:spcPts val="0"/>
              </a:spcBef>
              <a:buNone/>
            </a:pPr>
            <a:r>
              <a:rPr lang="en"/>
              <a:t>In 2013, … slide transition … we gave an external tech talk on some of the finer details of the framework.</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Ultimately removing the need for the boxcar protocol and sidecar all together.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Regardless of whether you’re writing RPC or RESTful services at Indeed, the final implementations will be:</a:t>
            </a:r>
          </a:p>
          <a:p>
            <a:pPr indent="-298450" lvl="0" marL="457200" rtl="0">
              <a:spcBef>
                <a:spcPts val="0"/>
              </a:spcBef>
              <a:spcAft>
                <a:spcPts val="0"/>
              </a:spcAft>
              <a:buSzPts val="1100"/>
              <a:buChar char="●"/>
            </a:pPr>
            <a:r>
              <a:rPr lang="en"/>
              <a:t>Performant</a:t>
            </a:r>
          </a:p>
          <a:p>
            <a:pPr indent="-298450" lvl="0" marL="457200" rtl="0">
              <a:spcBef>
                <a:spcPts val="0"/>
              </a:spcBef>
              <a:buSzPts val="1100"/>
              <a:buChar char="●"/>
            </a:pPr>
            <a:r>
              <a:rPr lang="en"/>
              <a:t>Follow the same request path</a:t>
            </a:r>
          </a:p>
          <a:p>
            <a:pPr indent="0" lvl="0" mar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Encapsulates:</a:t>
            </a:r>
          </a:p>
          <a:p>
            <a:pPr indent="0" lvl="0" marL="0">
              <a:spcBef>
                <a:spcPts val="0"/>
              </a:spcBef>
              <a:buNone/>
            </a:pPr>
            <a:r>
              <a:t/>
            </a:r>
            <a:endParaRPr/>
          </a:p>
          <a:p>
            <a:pPr indent="0" lvl="0" marL="0">
              <a:spcBef>
                <a:spcPts val="0"/>
              </a:spcBef>
              <a:buNone/>
            </a:pPr>
            <a:r>
              <a:rPr lang="en"/>
              <a:t>No longer require language specific implementations for each of these.</a:t>
            </a:r>
          </a:p>
          <a:p>
            <a:pPr indent="0" lvl="0" marL="0">
              <a:spcBef>
                <a:spcPts val="0"/>
              </a:spcBef>
              <a:buNone/>
            </a:pPr>
            <a:r>
              <a:rPr lang="en"/>
              <a:t>Consistency is key</a:t>
            </a:r>
          </a:p>
          <a:p>
            <a:pPr indent="0" lvl="0" marL="0">
              <a:spcBef>
                <a:spcPts val="0"/>
              </a:spcBef>
              <a:buNone/>
            </a:pPr>
            <a:r>
              <a:t/>
            </a:r>
            <a:endParaRPr/>
          </a:p>
          <a:p>
            <a:pPr indent="0" lvl="0" marL="0">
              <a:spcBef>
                <a:spcPts val="0"/>
              </a:spcBef>
              <a:buNone/>
            </a:pPr>
            <a:r>
              <a:rPr lang="en"/>
              <a:t>Consistent request path</a:t>
            </a:r>
          </a:p>
          <a:p>
            <a:pPr indent="0" lvl="0" marL="0">
              <a:spcBef>
                <a:spcPts val="0"/>
              </a:spcBef>
              <a:buNone/>
            </a:pPr>
            <a:r>
              <a:t/>
            </a:r>
            <a:endParaRPr/>
          </a:p>
          <a:p>
            <a:pPr indent="0" lvl="0" marL="0">
              <a:spcBef>
                <a:spcPts val="0"/>
              </a:spcBef>
              <a:buNone/>
            </a:pPr>
            <a:r>
              <a:rPr lang="en"/>
              <a:t>When applications have different request paths, figuring out what went wrong can be rather difficult.</a:t>
            </a:r>
          </a:p>
          <a:p>
            <a:pPr indent="0" lvl="0" marL="0">
              <a:spcBef>
                <a:spcPts val="0"/>
              </a:spcBef>
              <a:buNone/>
            </a:pPr>
            <a:r>
              <a:rPr lang="en"/>
              <a:t>With a service mesh, RPC and RESTful requests follow the same pattern.</a:t>
            </a:r>
          </a:p>
          <a:p>
            <a:pPr indent="0" lvl="0" marL="0">
              <a:spcBef>
                <a:spcPts val="0"/>
              </a:spcBef>
              <a:buNone/>
            </a:pPr>
            <a:r>
              <a:rPr lang="en"/>
              <a:t>That means that when we need to investigate a service, we have a consistent pattern to follow for both types of services.</a:t>
            </a:r>
          </a:p>
          <a:p>
            <a:pPr indent="0" lvl="0" marL="0" rtl="0">
              <a:spcBef>
                <a:spcPts val="0"/>
              </a:spcBef>
              <a:buNone/>
            </a:pPr>
            <a:r>
              <a:t/>
            </a:r>
            <a:endParaRPr/>
          </a:p>
          <a:p>
            <a:pPr indent="0" lvl="0" marL="0">
              <a:spcBef>
                <a:spcPts val="0"/>
              </a:spcBef>
              <a:buNone/>
            </a:pPr>
            <a:r>
              <a:rPr lang="en"/>
              <a:t>Centralize visibility into request flows</a:t>
            </a:r>
          </a:p>
          <a:p>
            <a:pPr indent="0" lvl="0" marL="0">
              <a:spcBef>
                <a:spcPts val="0"/>
              </a:spcBef>
              <a:buNone/>
            </a:pPr>
            <a:r>
              <a:t/>
            </a:r>
            <a:endParaRPr/>
          </a:p>
          <a:p>
            <a:pPr indent="0" lvl="0" marL="0">
              <a:spcBef>
                <a:spcPts val="0"/>
              </a:spcBef>
              <a:buNone/>
            </a:pPr>
            <a:r>
              <a:rPr lang="en"/>
              <a:t>By utilizing libraries like opentracing and zipkin, we can better improve the visibility into your application request flow through a single UI.</a:t>
            </a:r>
          </a:p>
          <a:p>
            <a:pPr indent="0" lvl="0" marL="0" rtl="0">
              <a:spcBef>
                <a:spcPts val="0"/>
              </a:spcBef>
              <a:buNone/>
            </a:pPr>
            <a:r>
              <a:rPr lang="en"/>
              <a:t>This helps teams better understand where in the request flow things went wrong.</a:t>
            </a:r>
          </a:p>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All communication goes to localhost</a:t>
            </a:r>
          </a:p>
          <a:p>
            <a:pPr indent="0" lvl="0" mar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marR="0" rtl="0" algn="l">
              <a:lnSpc>
                <a:spcPct val="100000"/>
              </a:lnSpc>
              <a:spcBef>
                <a:spcPts val="0"/>
              </a:spcBef>
              <a:spcAft>
                <a:spcPts val="0"/>
              </a:spcAft>
              <a:buSzPts val="1100"/>
              <a:buChar char="●"/>
            </a:pPr>
            <a:r>
              <a:rPr lang="en"/>
              <a:t>Sidecar support</a:t>
            </a:r>
          </a:p>
          <a:p>
            <a:pPr indent="-298450" lvl="1" marL="914400" marR="0" rtl="0" algn="l">
              <a:lnSpc>
                <a:spcPct val="100000"/>
              </a:lnSpc>
              <a:spcBef>
                <a:spcPts val="0"/>
              </a:spcBef>
              <a:spcAft>
                <a:spcPts val="0"/>
              </a:spcAft>
              <a:buSzPts val="1100"/>
              <a:buChar char="○"/>
            </a:pPr>
            <a:r>
              <a:rPr lang="en"/>
              <a:t>Facilitates communication from non-Java processes</a:t>
            </a:r>
          </a:p>
          <a:p>
            <a:pPr indent="-298450" lvl="1" marL="914400" marR="0" rtl="0" algn="l">
              <a:lnSpc>
                <a:spcPct val="100000"/>
              </a:lnSpc>
              <a:spcBef>
                <a:spcPts val="0"/>
              </a:spcBef>
              <a:spcAft>
                <a:spcPts val="0"/>
              </a:spcAft>
              <a:buSzPts val="1100"/>
              <a:buChar char="○"/>
            </a:pPr>
            <a:r>
              <a:rPr lang="en"/>
              <a:t>Easily add support for new languages at any time</a:t>
            </a:r>
          </a:p>
          <a:p>
            <a:pPr indent="0" lvl="0" marL="0" marR="0" rtl="0" algn="l">
              <a:lnSpc>
                <a:spcPct val="100000"/>
              </a:lnSpc>
              <a:spcBef>
                <a:spcPts val="0"/>
              </a:spcBef>
              <a:spcAft>
                <a:spcPts val="0"/>
              </a:spcAft>
              <a:buNone/>
            </a:pPr>
            <a:r>
              <a:t/>
            </a:r>
            <a:endParaRPr/>
          </a:p>
          <a:p>
            <a:pPr indent="-298450" lvl="0" marL="457200" marR="0" rtl="0" algn="l">
              <a:lnSpc>
                <a:spcPct val="100000"/>
              </a:lnSpc>
              <a:spcBef>
                <a:spcPts val="0"/>
              </a:spcBef>
              <a:spcAft>
                <a:spcPts val="0"/>
              </a:spcAft>
              <a:buSzPts val="1100"/>
              <a:buChar char="●"/>
            </a:pPr>
            <a:r>
              <a:rPr lang="en"/>
              <a:t>Boxcar-gRPC Bridge Layer</a:t>
            </a:r>
          </a:p>
          <a:p>
            <a:pPr indent="-298450" lvl="1" marL="914400" marR="0" rtl="0" algn="l">
              <a:lnSpc>
                <a:spcPct val="100000"/>
              </a:lnSpc>
              <a:spcBef>
                <a:spcPts val="0"/>
              </a:spcBef>
              <a:spcAft>
                <a:spcPts val="0"/>
              </a:spcAft>
              <a:buSzPts val="1100"/>
              <a:buChar char="○"/>
            </a:pPr>
            <a:r>
              <a:rPr lang="en"/>
              <a:t>Utilizes boxcar generated code, but performs communication using gRPC</a:t>
            </a:r>
          </a:p>
          <a:p>
            <a:pPr indent="-298450" lvl="2" marL="1371600" marR="0" rtl="0" algn="l">
              <a:lnSpc>
                <a:spcPct val="100000"/>
              </a:lnSpc>
              <a:spcBef>
                <a:spcPts val="0"/>
              </a:spcBef>
              <a:spcAft>
                <a:spcPts val="0"/>
              </a:spcAft>
              <a:buSzPts val="1100"/>
              <a:buChar char="■"/>
            </a:pPr>
            <a:r>
              <a:rPr lang="en"/>
              <a:t>Kicks the protoc compiler upgrade can down the road</a:t>
            </a:r>
          </a:p>
          <a:p>
            <a:pPr indent="-298450" lvl="1" marL="914400" marR="0" rtl="0" algn="l">
              <a:lnSpc>
                <a:spcPct val="100000"/>
              </a:lnSpc>
              <a:spcBef>
                <a:spcPts val="0"/>
              </a:spcBef>
              <a:spcAft>
                <a:spcPts val="0"/>
              </a:spcAft>
              <a:buSzPts val="1100"/>
              <a:buChar char="○"/>
            </a:pPr>
            <a:r>
              <a:rPr lang="en"/>
              <a:t>Reduces code change required by applications seeking to migrate</a:t>
            </a:r>
          </a:p>
          <a:p>
            <a:pPr indent="-298450" lvl="2" marL="1371600" marR="0" rtl="0" algn="l">
              <a:lnSpc>
                <a:spcPct val="100000"/>
              </a:lnSpc>
              <a:spcBef>
                <a:spcPts val="0"/>
              </a:spcBef>
              <a:spcAft>
                <a:spcPts val="0"/>
              </a:spcAft>
              <a:buSzPts val="1100"/>
              <a:buChar char="■"/>
            </a:pPr>
            <a:r>
              <a:rPr lang="en"/>
              <a:t>@Indeed, we’re always seeking to make small, iterative changes</a:t>
            </a:r>
          </a:p>
          <a:p>
            <a:pPr indent="0" lvl="0" marL="0" marR="0" rtl="0" algn="l">
              <a:lnSpc>
                <a:spcPct val="100000"/>
              </a:lnSpc>
              <a:spcBef>
                <a:spcPts val="0"/>
              </a:spcBef>
              <a:spcAft>
                <a:spcPts val="0"/>
              </a:spcAft>
              <a:buNone/>
            </a:pPr>
            <a:r>
              <a:t/>
            </a:r>
            <a:endParaRPr/>
          </a:p>
          <a:p>
            <a:pPr indent="-298450" lvl="0" marL="457200" marR="0" rtl="0" algn="l">
              <a:lnSpc>
                <a:spcPct val="100000"/>
              </a:lnSpc>
              <a:spcBef>
                <a:spcPts val="0"/>
              </a:spcBef>
              <a:spcAft>
                <a:spcPts val="0"/>
              </a:spcAft>
              <a:buSzPts val="1100"/>
              <a:buChar char="●"/>
            </a:pPr>
            <a:r>
              <a:rPr lang="en"/>
              <a:t>Generated gRPC client libraries</a:t>
            </a:r>
          </a:p>
          <a:p>
            <a:pPr indent="-298450" lvl="1" marL="914400" marR="0" rtl="0" algn="l">
              <a:lnSpc>
                <a:spcPct val="100000"/>
              </a:lnSpc>
              <a:spcBef>
                <a:spcPts val="0"/>
              </a:spcBef>
              <a:spcAft>
                <a:spcPts val="0"/>
              </a:spcAft>
              <a:buSzPts val="1100"/>
              <a:buChar char="○"/>
            </a:pPr>
            <a:r>
              <a:rPr lang="en"/>
              <a:t>Golang</a:t>
            </a:r>
          </a:p>
          <a:p>
            <a:pPr indent="-298450" lvl="1" marL="914400" marR="0" rtl="0" algn="l">
              <a:lnSpc>
                <a:spcPct val="100000"/>
              </a:lnSpc>
              <a:spcBef>
                <a:spcPts val="0"/>
              </a:spcBef>
              <a:spcAft>
                <a:spcPts val="0"/>
              </a:spcAft>
              <a:buSzPts val="1100"/>
              <a:buChar char="○"/>
            </a:pPr>
            <a:r>
              <a:rPr lang="en"/>
              <a:t>Python</a:t>
            </a:r>
          </a:p>
          <a:p>
            <a:pPr indent="-298450" lvl="1" marL="914400" marR="0" rtl="0" algn="l">
              <a:lnSpc>
                <a:spcPct val="100000"/>
              </a:lnSpc>
              <a:spcBef>
                <a:spcPts val="0"/>
              </a:spcBef>
              <a:spcAft>
                <a:spcPts val="0"/>
              </a:spcAft>
              <a:buSzPts val="1100"/>
              <a:buChar char="○"/>
            </a:pPr>
            <a:r>
              <a:rPr lang="en"/>
              <a:t>NodeJS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marR="0" rtl="0" algn="l">
              <a:lnSpc>
                <a:spcPct val="100000"/>
              </a:lnSpc>
              <a:spcBef>
                <a:spcPts val="0"/>
              </a:spcBef>
              <a:spcAft>
                <a:spcPts val="0"/>
              </a:spcAft>
              <a:buSzPts val="1100"/>
              <a:buChar char="●"/>
            </a:pPr>
            <a:r>
              <a:rPr lang="en"/>
              <a:t>Service mesh support</a:t>
            </a:r>
          </a:p>
          <a:p>
            <a:pPr indent="-298450" lvl="1" marL="914400" marR="0" rtl="0" algn="l">
              <a:lnSpc>
                <a:spcPct val="100000"/>
              </a:lnSpc>
              <a:spcBef>
                <a:spcPts val="0"/>
              </a:spcBef>
              <a:spcAft>
                <a:spcPts val="0"/>
              </a:spcAft>
              <a:buSzPts val="1100"/>
              <a:buChar char="○"/>
            </a:pPr>
            <a:r>
              <a:rPr lang="en"/>
              <a:t>We hit a few delays so we currently don’t have any services using the service mesh</a:t>
            </a:r>
            <a:br>
              <a:rPr lang="en"/>
            </a:br>
          </a:p>
          <a:p>
            <a:pPr indent="-298450" lvl="0" marL="457200" marR="0" rtl="0" algn="l">
              <a:lnSpc>
                <a:spcPct val="100000"/>
              </a:lnSpc>
              <a:spcBef>
                <a:spcPts val="0"/>
              </a:spcBef>
              <a:spcAft>
                <a:spcPts val="0"/>
              </a:spcAft>
              <a:buSzPts val="1100"/>
              <a:buChar char="●"/>
            </a:pPr>
            <a:r>
              <a:rPr lang="en"/>
              <a:t>gRPC Java support</a:t>
            </a:r>
          </a:p>
          <a:p>
            <a:pPr indent="-298450" lvl="0" marL="457200" marR="0" rtl="0" algn="l">
              <a:lnSpc>
                <a:spcPct val="100000"/>
              </a:lnSpc>
              <a:spcBef>
                <a:spcPts val="0"/>
              </a:spcBef>
              <a:spcAft>
                <a:spcPts val="0"/>
              </a:spcAft>
              <a:buSzPts val="1100"/>
              <a:buChar char="●"/>
            </a:pPr>
            <a:r>
              <a:rPr lang="en"/>
              <a:t>gRPC, Java, proto3 hadoop</a:t>
            </a:r>
          </a:p>
          <a:p>
            <a:pPr indent="-298450" lvl="1" marL="914400" marR="0" rtl="0" algn="l">
              <a:lnSpc>
                <a:spcPct val="100000"/>
              </a:lnSpc>
              <a:spcBef>
                <a:spcPts val="0"/>
              </a:spcBef>
              <a:spcAft>
                <a:spcPts val="0"/>
              </a:spcAft>
              <a:buSzPts val="1100"/>
              <a:buChar char="○"/>
            </a:pPr>
            <a:r>
              <a:rPr lang="en"/>
              <a:t>Very popular question</a:t>
            </a:r>
          </a:p>
          <a:p>
            <a:pPr indent="-298450" lvl="1" marL="914400" marR="0" rtl="0" algn="l">
              <a:lnSpc>
                <a:spcPct val="100000"/>
              </a:lnSpc>
              <a:spcBef>
                <a:spcPts val="0"/>
              </a:spcBef>
              <a:spcAft>
                <a:spcPts val="0"/>
              </a:spcAft>
              <a:buSzPts val="1100"/>
              <a:buChar char="○"/>
            </a:pPr>
            <a:r>
              <a:rPr lang="en"/>
              <a:t>Common solution is shading</a:t>
            </a:r>
          </a:p>
          <a:p>
            <a:pPr indent="-298450" lvl="1" marL="914400" marR="0" rtl="0" algn="l">
              <a:lnSpc>
                <a:spcPct val="100000"/>
              </a:lnSpc>
              <a:spcBef>
                <a:spcPts val="0"/>
              </a:spcBef>
              <a:spcAft>
                <a:spcPts val="0"/>
              </a:spcAft>
              <a:buSzPts val="1100"/>
              <a:buChar char="○"/>
            </a:pPr>
            <a:r>
              <a:rPr lang="en"/>
              <a:t>Unanswered question is how to shade (shade in gRPC, shade in hadoop, etc)</a:t>
            </a:r>
          </a:p>
          <a:p>
            <a:pPr indent="-298450" lvl="1" marL="914400" marR="0" rtl="0" algn="l">
              <a:lnSpc>
                <a:spcPct val="100000"/>
              </a:lnSpc>
              <a:spcBef>
                <a:spcPts val="0"/>
              </a:spcBef>
              <a:spcAft>
                <a:spcPts val="0"/>
              </a:spcAft>
              <a:buSzPts val="1100"/>
              <a:buChar char="○"/>
            </a:pPr>
            <a:r>
              <a:rPr lang="en"/>
              <a:t>In some early compatibility analysis work, I found that the serialization format between 2 and 3 is fairly compatible.</a:t>
            </a:r>
          </a:p>
          <a:p>
            <a:pPr indent="-298450" lvl="2" marL="1371600" marR="0" rtl="0" algn="l">
              <a:lnSpc>
                <a:spcPct val="100000"/>
              </a:lnSpc>
              <a:spcBef>
                <a:spcPts val="0"/>
              </a:spcBef>
              <a:spcAft>
                <a:spcPts val="0"/>
              </a:spcAft>
              <a:buSzPts val="1100"/>
              <a:buChar char="■"/>
            </a:pPr>
            <a:r>
              <a:rPr lang="en"/>
              <a:t>More extensive testing still needs to be done here</a:t>
            </a:r>
          </a:p>
          <a:p>
            <a:pPr indent="-298450" lvl="1" marL="914400" marR="0" rtl="0" algn="l">
              <a:lnSpc>
                <a:spcPct val="100000"/>
              </a:lnSpc>
              <a:spcBef>
                <a:spcPts val="0"/>
              </a:spcBef>
              <a:spcAft>
                <a:spcPts val="0"/>
              </a:spcAft>
              <a:buSzPts val="1100"/>
              <a:buChar char="○"/>
            </a:pPr>
            <a:r>
              <a:rPr lang="en"/>
              <a:t>Another solution that we’ve considered is using osgi to package deployables</a:t>
            </a:r>
          </a:p>
          <a:p>
            <a:pPr indent="-298450" lvl="2" marL="1371600" marR="0" rtl="0" algn="l">
              <a:lnSpc>
                <a:spcPct val="100000"/>
              </a:lnSpc>
              <a:spcBef>
                <a:spcPts val="0"/>
              </a:spcBef>
              <a:spcAft>
                <a:spcPts val="0"/>
              </a:spcAft>
              <a:buSzPts val="1100"/>
              <a:buChar char="■"/>
            </a:pPr>
            <a:r>
              <a:rPr lang="en"/>
              <a:t>Forces use of application classloader instead of the boot classloader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Reasons why we’ve started considering alternative solutions</a:t>
            </a:r>
            <a:br>
              <a:rPr lang="en"/>
            </a:br>
          </a:p>
          <a:p>
            <a:pPr indent="-298450" lvl="0" marL="457200" rtl="0">
              <a:spcBef>
                <a:spcPts val="0"/>
              </a:spcBef>
              <a:buSzPts val="1100"/>
              <a:buChar char="●"/>
            </a:pPr>
            <a:r>
              <a:rPr lang="en"/>
              <a:t>Issues we’ve encountered as we have started to adopt newer languages</a:t>
            </a:r>
          </a:p>
          <a:p>
            <a:pPr indent="0" lvl="0" marL="0" rtl="0">
              <a:spcBef>
                <a:spcPts val="0"/>
              </a:spcBef>
              <a:buNone/>
            </a:pPr>
            <a:r>
              <a:t/>
            </a:r>
            <a:endParaRPr/>
          </a:p>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Adding support for new languages is easy</a:t>
            </a:r>
            <a:br>
              <a:rPr lang="en"/>
            </a:br>
          </a:p>
          <a:p>
            <a:pPr indent="-298450" lvl="0" marL="457200" rtl="0">
              <a:spcBef>
                <a:spcPts val="0"/>
              </a:spcBef>
              <a:buSzPts val="1100"/>
              <a:buChar char="●"/>
            </a:pPr>
            <a:r>
              <a:rPr lang="en"/>
              <a:t>Teams can get started at a fraction of the time it used to take them using a pre-built library</a:t>
            </a:r>
            <a:br>
              <a:rPr lang="en"/>
            </a:b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2013, … slide transition … we gave an external tech talk on some of the finer details of the framework.</a:t>
            </a:r>
          </a:p>
          <a:p>
            <a:pPr indent="0" lvl="0" marL="0">
              <a:spcBef>
                <a:spcPts val="0"/>
              </a:spcBef>
              <a:buNone/>
            </a:pPr>
            <a:r>
              <a:t/>
            </a:r>
            <a:endParaRPr/>
          </a:p>
          <a:p>
            <a:pPr indent="0" lvl="0" marL="0">
              <a:spcBef>
                <a:spcPts val="0"/>
              </a:spcBef>
              <a:buNone/>
            </a:pPr>
            <a:r>
              <a:rPr lang="en"/>
              <a:t>For those interested in the finer workings of the framework, please feel free to visit our talk on youtube.</a:t>
            </a:r>
          </a:p>
          <a:p>
            <a:pPr indent="0" lvl="0" marL="0">
              <a:spcBef>
                <a:spcPts val="0"/>
              </a:spcBef>
              <a:buNone/>
            </a:pPr>
            <a:r>
              <a:t/>
            </a:r>
            <a:endParaRPr/>
          </a:p>
          <a:p>
            <a:pPr indent="0" lvl="0" marL="0">
              <a:spcBef>
                <a:spcPts val="0"/>
              </a:spcBef>
              <a:buNone/>
            </a:pPr>
            <a:r>
              <a:rPr lang="en"/>
              <a:t>For the purpose of today’s talk, you don’t need to know much about boxcar.</a:t>
            </a:r>
          </a:p>
          <a:p>
            <a:pPr indent="0" lvl="0" marL="0">
              <a:spcBef>
                <a:spcPts val="0"/>
              </a:spcBef>
              <a:buNone/>
            </a:pPr>
            <a:r>
              <a:rPr lang="en"/>
              <a:t>If you are interested in the finer details, please feel free to checkout our techtalk on it.</a:t>
            </a:r>
          </a:p>
          <a:p>
            <a:pPr indent="0" lvl="0" marL="0">
              <a:spcBef>
                <a:spcPts val="0"/>
              </a:spcBef>
              <a:buNone/>
            </a:pPr>
            <a:r>
              <a:t/>
            </a:r>
            <a:endParaRPr/>
          </a:p>
          <a:p>
            <a:pPr indent="0" lvl="0" marL="0">
              <a:spcBef>
                <a:spcPts val="0"/>
              </a:spcBef>
              <a:buNone/>
            </a:pPr>
            <a:r>
              <a:rPr lang="en"/>
              <a:t>With that being said, a few things to keep in mind:</a:t>
            </a:r>
          </a:p>
          <a:p>
            <a:pPr indent="-298450" lvl="0" marL="457200" rtl="0">
              <a:spcBef>
                <a:spcPts val="0"/>
              </a:spcBef>
              <a:spcAft>
                <a:spcPts val="0"/>
              </a:spcAft>
              <a:buSzPts val="1100"/>
              <a:buChar char="●"/>
            </a:pPr>
            <a:r>
              <a:rPr lang="en"/>
              <a:t>Written on top of protocol buffers</a:t>
            </a:r>
          </a:p>
          <a:p>
            <a:pPr indent="-298450" lvl="0" marL="457200" rtl="0">
              <a:spcBef>
                <a:spcPts val="0"/>
              </a:spcBef>
              <a:spcAft>
                <a:spcPts val="0"/>
              </a:spcAft>
              <a:buSzPts val="1100"/>
              <a:buChar char="●"/>
            </a:pPr>
            <a:r>
              <a:rPr lang="en"/>
              <a:t>It balances connections between servers, not active requests being performed</a:t>
            </a:r>
          </a:p>
          <a:p>
            <a:pPr indent="-298450" lvl="0" marL="457200" rtl="0">
              <a:spcBef>
                <a:spcPts val="0"/>
              </a:spcBef>
              <a:spcAft>
                <a:spcPts val="0"/>
              </a:spcAft>
              <a:buSzPts val="1100"/>
              <a:buChar char="●"/>
            </a:pPr>
            <a:r>
              <a:rPr lang="en"/>
              <a:t>One ongoing request per connection</a:t>
            </a:r>
          </a:p>
          <a:p>
            <a:pPr indent="-298450" lvl="0" marL="457200" rtl="0">
              <a:spcBef>
                <a:spcPts val="0"/>
              </a:spcBef>
              <a:buSzPts val="1100"/>
              <a:buChar char="●"/>
            </a:pPr>
            <a:r>
              <a:rPr lang="en"/>
              <a:t>The load balancing lies somewhere between a rr and proxy type solution</a:t>
            </a:r>
          </a:p>
          <a:p>
            <a:pPr indent="0" lvl="0" marL="0">
              <a:spcBef>
                <a:spcPts val="0"/>
              </a:spcBef>
              <a:buNone/>
            </a:pPr>
            <a:r>
              <a:t/>
            </a:r>
            <a:endParaRPr/>
          </a:p>
          <a:p>
            <a:pPr indent="0" lvl="0" mar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Finally,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Today, Boxcar still plays a major role in our architecture.</a:t>
            </a:r>
          </a:p>
          <a:p>
            <a:pPr indent="0" lvl="0" marL="0">
              <a:spcBef>
                <a:spcPts val="0"/>
              </a:spcBef>
              <a:buNone/>
            </a:pPr>
            <a:r>
              <a:t/>
            </a:r>
            <a:endParaRPr/>
          </a:p>
          <a:p>
            <a:pPr indent="0" lvl="0" marL="0">
              <a:spcBef>
                <a:spcPts val="0"/>
              </a:spcBef>
              <a:buNone/>
            </a:pPr>
            <a:r>
              <a:rPr lang="en"/>
              <a:t>… run over contents of slides …</a:t>
            </a:r>
          </a:p>
          <a:p>
            <a:pPr indent="0" lvl="0" marL="0">
              <a:spcBef>
                <a:spcPts val="0"/>
              </a:spcBef>
              <a:buNone/>
            </a:pPr>
            <a:r>
              <a:t/>
            </a:r>
            <a:endParaRPr/>
          </a:p>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In it’s original implementation, Boxcar existed as a Java library that teams brought into their application for communicating with services.</a:t>
            </a:r>
          </a:p>
          <a:p>
            <a:pPr indent="0" lvl="0" marL="0">
              <a:spcBef>
                <a:spcPts val="0"/>
              </a:spcBef>
              <a:buNone/>
            </a:pPr>
            <a:r>
              <a:rPr lang="en">
                <a:solidFill>
                  <a:schemeClr val="dk1"/>
                </a:solidFill>
              </a:rPr>
              <a:t>This common pattern is typically referred to as a “thick client” solution.</a:t>
            </a:r>
          </a:p>
          <a:p>
            <a:pPr indent="0" lvl="0" marL="0">
              <a:spcBef>
                <a:spcPts val="0"/>
              </a:spcBef>
              <a:buNone/>
            </a:pPr>
            <a:r>
              <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Each webapp embeds a small boxcar load balancer</a:t>
            </a:r>
          </a:p>
          <a:p>
            <a:pPr indent="-298450" lvl="0" marL="457200">
              <a:spcBef>
                <a:spcPts val="0"/>
              </a:spcBef>
              <a:buClr>
                <a:schemeClr val="dk1"/>
              </a:buClr>
              <a:buSzPts val="1100"/>
              <a:buChar char="●"/>
            </a:pPr>
            <a:r>
              <a:rPr lang="en">
                <a:solidFill>
                  <a:schemeClr val="dk1"/>
                </a:solidFill>
              </a:rPr>
              <a:t>There’s one load balancer per service (one for accountmanagementservice, one for candidatedataservice, etc)</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The problem with this approach, was that as we started grow, we also started to adopt new languages.</a:t>
            </a:r>
          </a:p>
          <a:p>
            <a:pPr indent="0" lvl="0" marL="0" rtl="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Implementing the library in languages like python and php would be extremely difficult, almost impossible.</a:t>
            </a:r>
          </a:p>
          <a:p>
            <a:pPr indent="0" lvl="0" marL="0" rtl="0">
              <a:spcBef>
                <a:spcPts val="0"/>
              </a:spcBef>
              <a:buNone/>
            </a:pPr>
            <a:r>
              <a:t/>
            </a:r>
            <a:endParaRPr/>
          </a:p>
          <a:p>
            <a:pPr indent="0" lvl="0" marL="0" rtl="0">
              <a:spcBef>
                <a:spcPts val="0"/>
              </a:spcBef>
              <a:buNone/>
            </a:pPr>
            <a:r>
              <a:rPr lang="en"/>
              <a:t>Lots of Development Toil</a:t>
            </a:r>
          </a:p>
          <a:p>
            <a:pPr indent="-298450" lvl="0" marL="457200" rtl="0">
              <a:spcBef>
                <a:spcPts val="0"/>
              </a:spcBef>
              <a:spcAft>
                <a:spcPts val="0"/>
              </a:spcAft>
              <a:buSzPts val="1100"/>
              <a:buChar char="●"/>
            </a:pPr>
            <a:r>
              <a:rPr lang="en"/>
              <a:t>Hard to test</a:t>
            </a:r>
          </a:p>
          <a:p>
            <a:pPr indent="-298450" lvl="0" marL="457200" rtl="0">
              <a:spcBef>
                <a:spcPts val="0"/>
              </a:spcBef>
              <a:spcAft>
                <a:spcPts val="0"/>
              </a:spcAft>
              <a:buSzPts val="1100"/>
              <a:buChar char="●"/>
            </a:pPr>
            <a:r>
              <a:rPr lang="en"/>
              <a:t>Tribal knowledge requirement to get started</a:t>
            </a:r>
          </a:p>
          <a:p>
            <a:pPr indent="-298450" lvl="0" marL="457200" rtl="0">
              <a:spcBef>
                <a:spcPts val="0"/>
              </a:spcBef>
              <a:spcAft>
                <a:spcPts val="0"/>
              </a:spcAft>
              <a:buSzPts val="1100"/>
              <a:buChar char="●"/>
            </a:pPr>
            <a:r>
              <a:rPr lang="en"/>
              <a:t>Slow to iterate on</a:t>
            </a:r>
          </a:p>
          <a:p>
            <a:pPr indent="-298450" lvl="1" marL="914400" rtl="0">
              <a:spcBef>
                <a:spcPts val="0"/>
              </a:spcBef>
              <a:spcAft>
                <a:spcPts val="0"/>
              </a:spcAft>
              <a:buSzPts val="1100"/>
              <a:buChar char="○"/>
            </a:pPr>
            <a:r>
              <a:rPr lang="en"/>
              <a:t>When we (service architecture) want to make some changes to the core framework, there is an extended roll out cycle to ensure that the wire protocol remains compatible</a:t>
            </a:r>
          </a:p>
          <a:p>
            <a:pPr indent="-298450" lvl="1" marL="914400" rtl="0">
              <a:spcBef>
                <a:spcPts val="0"/>
              </a:spcBef>
              <a:buSzPts val="1100"/>
              <a:buChar char="○"/>
            </a:pPr>
            <a:r>
              <a:rPr lang="en"/>
              <a:t>This means that iterating on the core implementation takes a lot of time (a lot more then we would like)</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As with any iterative solution, we look back at our original implementation to see what improvements we can make to the system.</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One thing that we could do is decouple the boxcar implementation from the web application.</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This will allow the web application to be written in any language</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And so instead of implementing client libraries in every language, we decided to break it out of the application and run it as a small sidecar process.</a:t>
            </a:r>
          </a:p>
          <a:p>
            <a:pPr indent="0" lvl="0" marL="0">
              <a:spcBef>
                <a:spcPts val="0"/>
              </a:spcBef>
              <a:buNone/>
            </a:pPr>
            <a:r>
              <a:t/>
            </a:r>
            <a:endParaRPr>
              <a:solidFill>
                <a:schemeClr val="dk1"/>
              </a:solidFill>
            </a:endParaRPr>
          </a:p>
          <a:p>
            <a:pPr indent="-69850" lvl="0" marL="0" rtl="0">
              <a:spcBef>
                <a:spcPts val="0"/>
              </a:spcBef>
              <a:buClr>
                <a:schemeClr val="dk1"/>
              </a:buClr>
              <a:buSzPts val="1100"/>
              <a:buFont typeface="Arial"/>
              <a:buNone/>
            </a:pPr>
            <a:r>
              <a:rPr lang="en">
                <a:solidFill>
                  <a:schemeClr val="dk1"/>
                </a:solidFill>
              </a:rPr>
              <a:t>… sidecar slide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This pattern of running another smaller application alongside the parent process has been gaining more and more traction over the last several years.</a:t>
            </a:r>
          </a:p>
          <a:p>
            <a:pPr indent="0" lvl="0" marL="0">
              <a:spcBef>
                <a:spcPts val="0"/>
              </a:spcBef>
              <a:buNone/>
            </a:pPr>
            <a:r>
              <a:t/>
            </a:r>
            <a:endParaRPr/>
          </a:p>
          <a:p>
            <a:pPr indent="0" lvl="0" marL="0">
              <a:spcBef>
                <a:spcPts val="0"/>
              </a:spcBef>
              <a:buNone/>
            </a:pPr>
            <a:r>
              <a:rPr lang="en"/>
              <a:t>Canonically, these processes are referred to as sidecar processes.</a:t>
            </a:r>
          </a:p>
          <a:p>
            <a:pPr indent="0" lvl="0" marL="0">
              <a:spcBef>
                <a:spcPts val="0"/>
              </a:spcBef>
              <a:buNone/>
            </a:pPr>
            <a:r>
              <a:t/>
            </a:r>
            <a:endParaRPr/>
          </a:p>
          <a:p>
            <a:pPr indent="0" lvl="0" marL="0">
              <a:spcBef>
                <a:spcPts val="0"/>
              </a:spcBef>
              <a:buNone/>
            </a:pPr>
            <a:r>
              <a:rPr lang="en"/>
              <a:t>At Indeed, we call these co-processes, but the community has been talking about this type of pattern for years.</a:t>
            </a:r>
          </a:p>
          <a:p>
            <a:pPr indent="-298450" lvl="0" marL="457200" rtl="0">
              <a:spcBef>
                <a:spcPts val="0"/>
              </a:spcBef>
              <a:spcAft>
                <a:spcPts val="0"/>
              </a:spcAft>
              <a:buSzPts val="1100"/>
              <a:buChar char="●"/>
            </a:pPr>
            <a:r>
              <a:rPr lang="en"/>
              <a:t>Microsoft has this pattern available in Azure</a:t>
            </a:r>
          </a:p>
          <a:p>
            <a:pPr indent="-298450" lvl="0" marL="457200" rtl="0">
              <a:spcBef>
                <a:spcPts val="0"/>
              </a:spcBef>
              <a:spcAft>
                <a:spcPts val="0"/>
              </a:spcAft>
              <a:buSzPts val="1100"/>
              <a:buChar char="●"/>
            </a:pPr>
            <a:r>
              <a:rPr lang="en"/>
              <a:t>Voxxed talked about this idea in 2015</a:t>
            </a:r>
          </a:p>
          <a:p>
            <a:pPr indent="-298450" lvl="0" marL="457200" rtl="0">
              <a:spcBef>
                <a:spcPts val="0"/>
              </a:spcBef>
              <a:buSzPts val="1100"/>
              <a:buChar char="●"/>
            </a:pPr>
            <a:r>
              <a:rPr lang="en"/>
              <a:t>Netfix has also talked about Prana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6" name="Shape 66"/>
        <p:cNvGrpSpPr/>
        <p:nvPr/>
      </p:nvGrpSpPr>
      <p:grpSpPr>
        <a:xfrm>
          <a:off x="0" y="0"/>
          <a:ext cx="0" cy="0"/>
          <a:chOff x="0" y="0"/>
          <a:chExt cx="0" cy="0"/>
        </a:xfrm>
      </p:grpSpPr>
      <p:sp>
        <p:nvSpPr>
          <p:cNvPr id="67" name="Shape 67"/>
          <p:cNvSpPr txBox="1"/>
          <p:nvPr>
            <p:ph type="ctrTitle"/>
          </p:nvPr>
        </p:nvSpPr>
        <p:spPr>
          <a:xfrm>
            <a:off x="685800" y="1583342"/>
            <a:ext cx="7772400" cy="1159800"/>
          </a:xfrm>
          <a:prstGeom prst="rect">
            <a:avLst/>
          </a:prstGeom>
        </p:spPr>
        <p:txBody>
          <a:bodyPr anchorCtr="0" anchor="b" bIns="91425" lIns="91425" rIns="91425" wrap="square" tIns="91425"/>
          <a:lstStyle>
            <a:lvl1pPr lvl="0" rtl="0" algn="ctr">
              <a:spcBef>
                <a:spcPts val="0"/>
              </a:spcBef>
              <a:buSzPts val="4800"/>
              <a:buNone/>
              <a:defRPr sz="4800"/>
            </a:lvl1pPr>
            <a:lvl2pPr lvl="1" rtl="0" algn="ctr">
              <a:spcBef>
                <a:spcPts val="0"/>
              </a:spcBef>
              <a:buSzPts val="4800"/>
              <a:buNone/>
              <a:defRPr sz="4800"/>
            </a:lvl2pPr>
            <a:lvl3pPr lvl="2" rtl="0" algn="ctr">
              <a:spcBef>
                <a:spcPts val="0"/>
              </a:spcBef>
              <a:buSzPts val="4800"/>
              <a:buNone/>
              <a:defRPr sz="4800"/>
            </a:lvl3pPr>
            <a:lvl4pPr lvl="3" rtl="0" algn="ctr">
              <a:spcBef>
                <a:spcPts val="0"/>
              </a:spcBef>
              <a:buSzPts val="4800"/>
              <a:buNone/>
              <a:defRPr sz="4800"/>
            </a:lvl4pPr>
            <a:lvl5pPr lvl="4" rtl="0" algn="ctr">
              <a:spcBef>
                <a:spcPts val="0"/>
              </a:spcBef>
              <a:buSzPts val="4800"/>
              <a:buNone/>
              <a:defRPr sz="4800"/>
            </a:lvl5pPr>
            <a:lvl6pPr lvl="5" rtl="0" algn="ctr">
              <a:spcBef>
                <a:spcPts val="0"/>
              </a:spcBef>
              <a:buSzPts val="4800"/>
              <a:buNone/>
              <a:defRPr sz="4800"/>
            </a:lvl6pPr>
            <a:lvl7pPr lvl="6" rtl="0" algn="ctr">
              <a:spcBef>
                <a:spcPts val="0"/>
              </a:spcBef>
              <a:buSzPts val="4800"/>
              <a:buNone/>
              <a:defRPr sz="4800"/>
            </a:lvl7pPr>
            <a:lvl8pPr lvl="7" rtl="0" algn="ctr">
              <a:spcBef>
                <a:spcPts val="0"/>
              </a:spcBef>
              <a:buSzPts val="4800"/>
              <a:buNone/>
              <a:defRPr sz="4800"/>
            </a:lvl8pPr>
            <a:lvl9pPr lvl="8" rtl="0" algn="ctr">
              <a:spcBef>
                <a:spcPts val="0"/>
              </a:spcBef>
              <a:buSzPts val="4800"/>
              <a:buNone/>
              <a:defRPr sz="4800"/>
            </a:lvl9pPr>
          </a:lstStyle>
          <a:p/>
        </p:txBody>
      </p:sp>
      <p:sp>
        <p:nvSpPr>
          <p:cNvPr id="68" name="Shape 68"/>
          <p:cNvSpPr txBox="1"/>
          <p:nvPr>
            <p:ph idx="1" type="subTitle"/>
          </p:nvPr>
        </p:nvSpPr>
        <p:spPr>
          <a:xfrm>
            <a:off x="685800" y="2840053"/>
            <a:ext cx="7772400" cy="784800"/>
          </a:xfrm>
          <a:prstGeom prst="rect">
            <a:avLst/>
          </a:prstGeom>
        </p:spPr>
        <p:txBody>
          <a:bodyPr anchorCtr="0" anchor="t" bIns="91425" lIns="91425" rIns="91425" wrap="square" tIns="91425"/>
          <a:lstStyle>
            <a:lvl1pPr lvl="0" rtl="0" algn="ctr">
              <a:spcBef>
                <a:spcPts val="0"/>
              </a:spcBef>
              <a:buClr>
                <a:schemeClr val="dk2"/>
              </a:buClr>
              <a:buSzPts val="3000"/>
              <a:buNone/>
              <a:defRPr>
                <a:solidFill>
                  <a:schemeClr val="dk2"/>
                </a:solidFill>
              </a:defRPr>
            </a:lvl1pPr>
            <a:lvl2pPr lvl="1" rtl="0" algn="ctr">
              <a:spcBef>
                <a:spcPts val="0"/>
              </a:spcBef>
              <a:buClr>
                <a:schemeClr val="dk2"/>
              </a:buClr>
              <a:buSzPts val="3000"/>
              <a:buNone/>
              <a:defRPr sz="3000">
                <a:solidFill>
                  <a:schemeClr val="dk2"/>
                </a:solidFill>
              </a:defRPr>
            </a:lvl2pPr>
            <a:lvl3pPr lvl="2" rtl="0" algn="ctr">
              <a:spcBef>
                <a:spcPts val="0"/>
              </a:spcBef>
              <a:buClr>
                <a:schemeClr val="dk2"/>
              </a:buClr>
              <a:buSzPts val="3000"/>
              <a:buNone/>
              <a:defRPr sz="3000">
                <a:solidFill>
                  <a:schemeClr val="dk2"/>
                </a:solidFill>
              </a:defRPr>
            </a:lvl3pPr>
            <a:lvl4pPr lvl="3" rtl="0" algn="ctr">
              <a:spcBef>
                <a:spcPts val="0"/>
              </a:spcBef>
              <a:buClr>
                <a:schemeClr val="dk2"/>
              </a:buClr>
              <a:buSzPts val="3000"/>
              <a:buNone/>
              <a:defRPr sz="3000">
                <a:solidFill>
                  <a:schemeClr val="dk2"/>
                </a:solidFill>
              </a:defRPr>
            </a:lvl4pPr>
            <a:lvl5pPr lvl="4" rtl="0" algn="ctr">
              <a:spcBef>
                <a:spcPts val="0"/>
              </a:spcBef>
              <a:buClr>
                <a:schemeClr val="dk2"/>
              </a:buClr>
              <a:buSzPts val="3000"/>
              <a:buNone/>
              <a:defRPr sz="3000">
                <a:solidFill>
                  <a:schemeClr val="dk2"/>
                </a:solidFill>
              </a:defRPr>
            </a:lvl5pPr>
            <a:lvl6pPr lvl="5" rtl="0" algn="ctr">
              <a:spcBef>
                <a:spcPts val="0"/>
              </a:spcBef>
              <a:buClr>
                <a:schemeClr val="dk2"/>
              </a:buClr>
              <a:buSzPts val="3000"/>
              <a:buNone/>
              <a:defRPr sz="3000">
                <a:solidFill>
                  <a:schemeClr val="dk2"/>
                </a:solidFill>
              </a:defRPr>
            </a:lvl6pPr>
            <a:lvl7pPr lvl="6" rtl="0" algn="ctr">
              <a:spcBef>
                <a:spcPts val="0"/>
              </a:spcBef>
              <a:buClr>
                <a:schemeClr val="dk2"/>
              </a:buClr>
              <a:buSzPts val="3000"/>
              <a:buNone/>
              <a:defRPr sz="3000">
                <a:solidFill>
                  <a:schemeClr val="dk2"/>
                </a:solidFill>
              </a:defRPr>
            </a:lvl7pPr>
            <a:lvl8pPr lvl="7" rtl="0" algn="ctr">
              <a:spcBef>
                <a:spcPts val="0"/>
              </a:spcBef>
              <a:buClr>
                <a:schemeClr val="dk2"/>
              </a:buClr>
              <a:buSzPts val="3000"/>
              <a:buNone/>
              <a:defRPr sz="3000">
                <a:solidFill>
                  <a:schemeClr val="dk2"/>
                </a:solidFill>
              </a:defRPr>
            </a:lvl8pPr>
            <a:lvl9pPr lvl="8" rtl="0" algn="ctr">
              <a:spcBef>
                <a:spcPts val="0"/>
              </a:spcBef>
              <a:buClr>
                <a:schemeClr val="dk2"/>
              </a:buClr>
              <a:buSzPts val="3000"/>
              <a:buNone/>
              <a:defRPr sz="30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t" bIns="91425" lIns="91425" rIns="91425" wrap="square" tIns="91425"/>
          <a:lstStyle>
            <a:lvl1pPr lvl="0" rtl="0" algn="ctr">
              <a:spcBef>
                <a:spcPts val="0"/>
              </a:spcBef>
              <a:buSzPts val="4400"/>
              <a:buNone/>
              <a:defRPr sz="4400"/>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p:txBody>
      </p:sp>
      <p:sp>
        <p:nvSpPr>
          <p:cNvPr id="71" name="Shape 71"/>
          <p:cNvSpPr txBox="1"/>
          <p:nvPr>
            <p:ph idx="1" type="body"/>
          </p:nvPr>
        </p:nvSpPr>
        <p:spPr>
          <a:xfrm>
            <a:off x="457200" y="1200150"/>
            <a:ext cx="8229600" cy="3725700"/>
          </a:xfrm>
          <a:prstGeom prst="rect">
            <a:avLst/>
          </a:prstGeom>
        </p:spPr>
        <p:txBody>
          <a:bodyPr anchorCtr="0" anchor="t" bIns="91425" lIns="91425" rIns="91425" wrap="square" tIns="91425"/>
          <a:lstStyle>
            <a:lvl1pPr lvl="0" rtl="0">
              <a:spcBef>
                <a:spcPts val="0"/>
              </a:spcBef>
              <a:buSzPts val="30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ENTERED BODY">
    <p:spTree>
      <p:nvGrpSpPr>
        <p:cNvPr id="72" name="Shape 72"/>
        <p:cNvGrpSpPr/>
        <p:nvPr/>
      </p:nvGrpSpPr>
      <p:grpSpPr>
        <a:xfrm>
          <a:off x="0" y="0"/>
          <a:ext cx="0" cy="0"/>
          <a:chOff x="0" y="0"/>
          <a:chExt cx="0" cy="0"/>
        </a:xfrm>
      </p:grpSpPr>
      <p:sp>
        <p:nvSpPr>
          <p:cNvPr id="73" name="Shape 73"/>
          <p:cNvSpPr txBox="1"/>
          <p:nvPr>
            <p:ph idx="1" type="body"/>
          </p:nvPr>
        </p:nvSpPr>
        <p:spPr>
          <a:xfrm>
            <a:off x="457200" y="1662356"/>
            <a:ext cx="8229600" cy="3263700"/>
          </a:xfrm>
          <a:prstGeom prst="rect">
            <a:avLst/>
          </a:prstGeom>
        </p:spPr>
        <p:txBody>
          <a:bodyPr anchorCtr="0" anchor="t" bIns="91425" lIns="91425" rIns="91425" wrap="square" tIns="91425"/>
          <a:lstStyle>
            <a:lvl1pPr lvl="0" rtl="0" algn="ctr">
              <a:spcBef>
                <a:spcPts val="0"/>
              </a:spcBef>
              <a:buSzPts val="3200"/>
              <a:buChar char="●"/>
              <a:defRPr sz="3200"/>
            </a:lvl1pPr>
            <a:lvl2pPr lvl="1" rtl="0" algn="ctr">
              <a:spcBef>
                <a:spcPts val="0"/>
              </a:spcBef>
              <a:buSzPts val="2400"/>
              <a:buChar char="○"/>
              <a:defRPr/>
            </a:lvl2pPr>
            <a:lvl3pPr lvl="2" rtl="0" algn="ctr">
              <a:spcBef>
                <a:spcPts val="0"/>
              </a:spcBef>
              <a:buSzPts val="2400"/>
              <a:buChar char="■"/>
              <a:defRPr/>
            </a:lvl3pPr>
            <a:lvl4pPr lvl="3" rtl="0" algn="ctr">
              <a:spcBef>
                <a:spcPts val="0"/>
              </a:spcBef>
              <a:buSzPts val="1800"/>
              <a:buChar char="●"/>
              <a:defRPr/>
            </a:lvl4pPr>
            <a:lvl5pPr lvl="4" rtl="0" algn="ctr">
              <a:spcBef>
                <a:spcPts val="0"/>
              </a:spcBef>
              <a:buSzPts val="1800"/>
              <a:buChar char="○"/>
              <a:defRPr/>
            </a:lvl5pPr>
            <a:lvl6pPr lvl="5" rtl="0" algn="ctr">
              <a:spcBef>
                <a:spcPts val="0"/>
              </a:spcBef>
              <a:buSzPts val="1800"/>
              <a:buChar char="■"/>
              <a:defRPr/>
            </a:lvl6pPr>
            <a:lvl7pPr lvl="6" rtl="0" algn="ctr">
              <a:spcBef>
                <a:spcPts val="0"/>
              </a:spcBef>
              <a:buSzPts val="1800"/>
              <a:buChar char="●"/>
              <a:defRPr/>
            </a:lvl7pPr>
            <a:lvl8pPr lvl="7" rtl="0" algn="ctr">
              <a:spcBef>
                <a:spcPts val="0"/>
              </a:spcBef>
              <a:buSzPts val="1800"/>
              <a:buChar char="○"/>
              <a:defRPr/>
            </a:lvl8pPr>
            <a:lvl9pPr lvl="8" rtl="0" algn="ctr">
              <a:spcBef>
                <a:spcPts val="0"/>
              </a:spcBef>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t" bIns="91425" lIns="91425" rIns="91425" wrap="square" tIns="91425"/>
          <a:lstStyle>
            <a:lvl1pPr lvl="0" rtl="0" algn="ctr">
              <a:spcBef>
                <a:spcPts val="0"/>
              </a:spcBef>
              <a:buSzPts val="4400"/>
              <a:buNone/>
              <a:defRPr sz="4400"/>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p:txBody>
      </p:sp>
      <p:sp>
        <p:nvSpPr>
          <p:cNvPr id="76" name="Shape 76"/>
          <p:cNvSpPr txBox="1"/>
          <p:nvPr>
            <p:ph idx="1" type="body"/>
          </p:nvPr>
        </p:nvSpPr>
        <p:spPr>
          <a:xfrm>
            <a:off x="457200" y="1200150"/>
            <a:ext cx="3994500" cy="3725700"/>
          </a:xfrm>
          <a:prstGeom prst="rect">
            <a:avLst/>
          </a:prstGeom>
        </p:spPr>
        <p:txBody>
          <a:bodyPr anchorCtr="0" anchor="t" bIns="91425" lIns="91425" rIns="91425" wrap="square" tIns="91425"/>
          <a:lstStyle>
            <a:lvl1pPr lvl="0" rtl="0">
              <a:spcBef>
                <a:spcPts val="0"/>
              </a:spcBef>
              <a:buSzPts val="30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77" name="Shape 77"/>
          <p:cNvSpPr txBox="1"/>
          <p:nvPr>
            <p:ph idx="2" type="body"/>
          </p:nvPr>
        </p:nvSpPr>
        <p:spPr>
          <a:xfrm>
            <a:off x="4692274" y="1200150"/>
            <a:ext cx="3994500" cy="3725700"/>
          </a:xfrm>
          <a:prstGeom prst="rect">
            <a:avLst/>
          </a:prstGeom>
        </p:spPr>
        <p:txBody>
          <a:bodyPr anchorCtr="0" anchor="t" bIns="91425" lIns="91425" rIns="91425" wrap="square" tIns="91425"/>
          <a:lstStyle>
            <a:lvl1pPr lvl="0" rtl="0">
              <a:spcBef>
                <a:spcPts val="0"/>
              </a:spcBef>
              <a:buSzPts val="30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t" bIns="91425" lIns="91425" rIns="91425" wrap="square" tIns="91425"/>
          <a:lstStyle>
            <a:lvl1pPr lvl="0" rtl="0" algn="ctr">
              <a:spcBef>
                <a:spcPts val="0"/>
              </a:spcBef>
              <a:buSzPts val="4400"/>
              <a:buNone/>
              <a:defRPr sz="4400"/>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80" name="Shape 80"/>
        <p:cNvGrpSpPr/>
        <p:nvPr/>
      </p:nvGrpSpPr>
      <p:grpSpPr>
        <a:xfrm>
          <a:off x="0" y="0"/>
          <a:ext cx="0" cy="0"/>
          <a:chOff x="0" y="0"/>
          <a:chExt cx="0" cy="0"/>
        </a:xfrm>
      </p:grpSpPr>
      <p:sp>
        <p:nvSpPr>
          <p:cNvPr id="81" name="Shape 81"/>
          <p:cNvSpPr txBox="1"/>
          <p:nvPr>
            <p:ph idx="1" type="body"/>
          </p:nvPr>
        </p:nvSpPr>
        <p:spPr>
          <a:xfrm>
            <a:off x="457200" y="4406309"/>
            <a:ext cx="8229600" cy="519600"/>
          </a:xfrm>
          <a:prstGeom prst="rect">
            <a:avLst/>
          </a:prstGeom>
        </p:spPr>
        <p:txBody>
          <a:bodyPr anchorCtr="0" anchor="t" bIns="91425" lIns="91425" rIns="91425" wrap="square" tIns="91425"/>
          <a:lstStyle>
            <a:lvl1pPr lvl="0" rtl="0" algn="ctr">
              <a:spcBef>
                <a:spcPts val="360"/>
              </a:spcBef>
              <a:buSzPts val="1800"/>
              <a:buNone/>
              <a:defRPr sz="1800"/>
            </a:lvl1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83" name="Shape 83"/>
        <p:cNvGrpSpPr/>
        <p:nvPr/>
      </p:nvGrpSpPr>
      <p:grpSpPr>
        <a:xfrm>
          <a:off x="0" y="0"/>
          <a:ext cx="0" cy="0"/>
          <a:chOff x="0" y="0"/>
          <a:chExt cx="0" cy="0"/>
        </a:xfrm>
      </p:grpSpPr>
      <p:sp>
        <p:nvSpPr>
          <p:cNvPr id="84" name="Shape 84"/>
          <p:cNvSpPr txBox="1"/>
          <p:nvPr>
            <p:ph type="title"/>
          </p:nvPr>
        </p:nvSpPr>
        <p:spPr>
          <a:xfrm>
            <a:off x="457200" y="206375"/>
            <a:ext cx="8229600" cy="857400"/>
          </a:xfrm>
          <a:prstGeom prst="rect">
            <a:avLst/>
          </a:prstGeom>
          <a:noFill/>
          <a:ln>
            <a:noFill/>
          </a:ln>
        </p:spPr>
        <p:txBody>
          <a:bodyPr anchorCtr="0" anchor="t" bIns="91425" lIns="91425" rIns="91425" wrap="square" tIns="91425"/>
          <a:lstStyle>
            <a:lvl1pPr lvl="0" rtl="0" algn="ctr">
              <a:spcBef>
                <a:spcPts val="0"/>
              </a:spcBef>
              <a:buClr>
                <a:schemeClr val="dk1"/>
              </a:buClr>
              <a:buSzPts val="3600"/>
              <a:buNone/>
              <a:defRPr sz="4400">
                <a:solidFill>
                  <a:schemeClr val="dk1"/>
                </a:solidFill>
              </a:defRPr>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p:txBody>
      </p:sp>
      <p:sp>
        <p:nvSpPr>
          <p:cNvPr id="85" name="Shape 85"/>
          <p:cNvSpPr txBox="1"/>
          <p:nvPr>
            <p:ph idx="1" type="body"/>
          </p:nvPr>
        </p:nvSpPr>
        <p:spPr>
          <a:xfrm>
            <a:off x="457200" y="1200150"/>
            <a:ext cx="8229600" cy="3394200"/>
          </a:xfrm>
          <a:prstGeom prst="rect">
            <a:avLst/>
          </a:prstGeom>
          <a:noFill/>
          <a:ln>
            <a:noFill/>
          </a:ln>
        </p:spPr>
        <p:txBody>
          <a:bodyPr anchorCtr="0" anchor="t" bIns="91425" lIns="91425" rIns="91425" wrap="square" tIns="91425"/>
          <a:lstStyle>
            <a:lvl1pPr indent="-222250" lvl="0" marL="342900" rtl="0" algn="l">
              <a:spcBef>
                <a:spcPts val="640"/>
              </a:spcBef>
              <a:buClr>
                <a:schemeClr val="dk1"/>
              </a:buClr>
              <a:buSzPts val="3000"/>
              <a:buChar char="●"/>
              <a:defRPr sz="3200">
                <a:solidFill>
                  <a:schemeClr val="dk1"/>
                </a:solidFill>
              </a:defRPr>
            </a:lvl1pPr>
            <a:lvl2pPr indent="-177800" lvl="1" marL="742950" rtl="0" algn="l">
              <a:spcBef>
                <a:spcPts val="560"/>
              </a:spcBef>
              <a:buClr>
                <a:schemeClr val="dk1"/>
              </a:buClr>
              <a:buSzPts val="2400"/>
              <a:buChar char="●"/>
              <a:defRPr sz="2800">
                <a:solidFill>
                  <a:schemeClr val="dk1"/>
                </a:solidFill>
              </a:defRPr>
            </a:lvl2pPr>
            <a:lvl3pPr indent="-136525" lvl="2" marL="1143000" rtl="0" algn="l">
              <a:spcBef>
                <a:spcPts val="480"/>
              </a:spcBef>
              <a:buClr>
                <a:schemeClr val="dk1"/>
              </a:buClr>
              <a:buSzPts val="2400"/>
              <a:buChar char="●"/>
              <a:defRPr sz="2400">
                <a:solidFill>
                  <a:schemeClr val="dk1"/>
                </a:solidFill>
              </a:defRPr>
            </a:lvl3pPr>
            <a:lvl4pPr indent="-152400" lvl="3" marL="1600200" rtl="0" algn="l">
              <a:spcBef>
                <a:spcPts val="400"/>
              </a:spcBef>
              <a:buClr>
                <a:schemeClr val="dk1"/>
              </a:buClr>
              <a:buSzPts val="1800"/>
              <a:buChar char="●"/>
              <a:defRPr sz="2000">
                <a:solidFill>
                  <a:schemeClr val="dk1"/>
                </a:solidFill>
              </a:defRPr>
            </a:lvl4pPr>
            <a:lvl5pPr indent="-152400" lvl="4" marL="2057400" rtl="0" algn="l">
              <a:spcBef>
                <a:spcPts val="400"/>
              </a:spcBef>
              <a:buClr>
                <a:schemeClr val="dk1"/>
              </a:buClr>
              <a:buSzPts val="1800"/>
              <a:buChar char="●"/>
              <a:defRPr sz="2000">
                <a:solidFill>
                  <a:schemeClr val="dk1"/>
                </a:solidFill>
              </a:defRPr>
            </a:lvl5pPr>
            <a:lvl6pPr indent="-152400" lvl="5" marL="2514600" rtl="0" algn="l">
              <a:spcBef>
                <a:spcPts val="400"/>
              </a:spcBef>
              <a:buClr>
                <a:schemeClr val="dk1"/>
              </a:buClr>
              <a:buSzPts val="1800"/>
              <a:buChar char="●"/>
              <a:defRPr sz="2000">
                <a:solidFill>
                  <a:schemeClr val="dk1"/>
                </a:solidFill>
              </a:defRPr>
            </a:lvl6pPr>
            <a:lvl7pPr indent="-152400" lvl="6" marL="2971800" rtl="0" algn="l">
              <a:spcBef>
                <a:spcPts val="400"/>
              </a:spcBef>
              <a:buClr>
                <a:schemeClr val="dk1"/>
              </a:buClr>
              <a:buSzPts val="1800"/>
              <a:buChar char="●"/>
              <a:defRPr sz="2000">
                <a:solidFill>
                  <a:schemeClr val="dk1"/>
                </a:solidFill>
              </a:defRPr>
            </a:lvl7pPr>
            <a:lvl8pPr indent="-152400" lvl="7" marL="3429000" rtl="0" algn="l">
              <a:spcBef>
                <a:spcPts val="400"/>
              </a:spcBef>
              <a:buClr>
                <a:schemeClr val="dk1"/>
              </a:buClr>
              <a:buSzPts val="1800"/>
              <a:buChar char="●"/>
              <a:defRPr sz="2000">
                <a:solidFill>
                  <a:schemeClr val="dk1"/>
                </a:solidFill>
              </a:defRPr>
            </a:lvl8pPr>
            <a:lvl9pPr indent="-152400" lvl="8" marL="3886200" rtl="0" algn="l">
              <a:spcBef>
                <a:spcPts val="400"/>
              </a:spcBef>
              <a:buClr>
                <a:schemeClr val="dk1"/>
              </a:buClr>
              <a:buSzPts val="1800"/>
              <a:buChar char="●"/>
              <a:defRPr sz="20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ENTER_TEXT_TITLE">
    <p:spTree>
      <p:nvGrpSpPr>
        <p:cNvPr id="86" name="Shape 86"/>
        <p:cNvGrpSpPr/>
        <p:nvPr/>
      </p:nvGrpSpPr>
      <p:grpSpPr>
        <a:xfrm>
          <a:off x="0" y="0"/>
          <a:ext cx="0" cy="0"/>
          <a:chOff x="0" y="0"/>
          <a:chExt cx="0" cy="0"/>
        </a:xfrm>
      </p:grpSpPr>
      <p:sp>
        <p:nvSpPr>
          <p:cNvPr id="87" name="Shape 87"/>
          <p:cNvSpPr txBox="1"/>
          <p:nvPr>
            <p:ph idx="1" type="body"/>
          </p:nvPr>
        </p:nvSpPr>
        <p:spPr>
          <a:xfrm>
            <a:off x="457200" y="1792575"/>
            <a:ext cx="8229600" cy="2801700"/>
          </a:xfrm>
          <a:prstGeom prst="rect">
            <a:avLst/>
          </a:prstGeom>
          <a:noFill/>
          <a:ln>
            <a:noFill/>
          </a:ln>
        </p:spPr>
        <p:txBody>
          <a:bodyPr anchorCtr="0" anchor="t" bIns="91425" lIns="91425" rIns="91425" wrap="square" tIns="91425"/>
          <a:lstStyle>
            <a:lvl1pPr indent="-222250" lvl="0" marL="342900" rtl="0" algn="ctr">
              <a:spcBef>
                <a:spcPts val="640"/>
              </a:spcBef>
              <a:buClr>
                <a:schemeClr val="dk1"/>
              </a:buClr>
              <a:buSzPts val="4400"/>
              <a:buChar char="●"/>
              <a:defRPr b="1" sz="4400">
                <a:solidFill>
                  <a:schemeClr val="dk1"/>
                </a:solidFill>
              </a:defRPr>
            </a:lvl1pPr>
            <a:lvl2pPr indent="-177800" lvl="1" marL="742950" rtl="0" algn="l">
              <a:spcBef>
                <a:spcPts val="560"/>
              </a:spcBef>
              <a:buClr>
                <a:schemeClr val="dk1"/>
              </a:buClr>
              <a:buSzPts val="2400"/>
              <a:buChar char="●"/>
              <a:defRPr sz="2800">
                <a:solidFill>
                  <a:schemeClr val="dk1"/>
                </a:solidFill>
              </a:defRPr>
            </a:lvl2pPr>
            <a:lvl3pPr indent="-136525" lvl="2" marL="1143000" rtl="0" algn="l">
              <a:spcBef>
                <a:spcPts val="480"/>
              </a:spcBef>
              <a:buClr>
                <a:schemeClr val="dk1"/>
              </a:buClr>
              <a:buSzPts val="2400"/>
              <a:buChar char="●"/>
              <a:defRPr sz="2400">
                <a:solidFill>
                  <a:schemeClr val="dk1"/>
                </a:solidFill>
              </a:defRPr>
            </a:lvl3pPr>
            <a:lvl4pPr indent="-152400" lvl="3" marL="1600200" rtl="0" algn="l">
              <a:spcBef>
                <a:spcPts val="400"/>
              </a:spcBef>
              <a:buClr>
                <a:schemeClr val="dk1"/>
              </a:buClr>
              <a:buSzPts val="1800"/>
              <a:buChar char="●"/>
              <a:defRPr sz="2000">
                <a:solidFill>
                  <a:schemeClr val="dk1"/>
                </a:solidFill>
              </a:defRPr>
            </a:lvl4pPr>
            <a:lvl5pPr indent="-152400" lvl="4" marL="2057400" rtl="0" algn="l">
              <a:spcBef>
                <a:spcPts val="400"/>
              </a:spcBef>
              <a:buClr>
                <a:schemeClr val="dk1"/>
              </a:buClr>
              <a:buSzPts val="1800"/>
              <a:buChar char="●"/>
              <a:defRPr sz="2000">
                <a:solidFill>
                  <a:schemeClr val="dk1"/>
                </a:solidFill>
              </a:defRPr>
            </a:lvl5pPr>
            <a:lvl6pPr indent="-152400" lvl="5" marL="2514600" rtl="0" algn="l">
              <a:spcBef>
                <a:spcPts val="400"/>
              </a:spcBef>
              <a:buClr>
                <a:schemeClr val="dk1"/>
              </a:buClr>
              <a:buSzPts val="1800"/>
              <a:buChar char="●"/>
              <a:defRPr sz="2000">
                <a:solidFill>
                  <a:schemeClr val="dk1"/>
                </a:solidFill>
              </a:defRPr>
            </a:lvl6pPr>
            <a:lvl7pPr indent="-152400" lvl="6" marL="2971800" rtl="0" algn="l">
              <a:spcBef>
                <a:spcPts val="400"/>
              </a:spcBef>
              <a:buClr>
                <a:schemeClr val="dk1"/>
              </a:buClr>
              <a:buSzPts val="1800"/>
              <a:buChar char="●"/>
              <a:defRPr sz="2000">
                <a:solidFill>
                  <a:schemeClr val="dk1"/>
                </a:solidFill>
              </a:defRPr>
            </a:lvl7pPr>
            <a:lvl8pPr indent="-152400" lvl="7" marL="3429000" rtl="0" algn="l">
              <a:spcBef>
                <a:spcPts val="400"/>
              </a:spcBef>
              <a:buClr>
                <a:schemeClr val="dk1"/>
              </a:buClr>
              <a:buSzPts val="1800"/>
              <a:buChar char="●"/>
              <a:defRPr sz="2000">
                <a:solidFill>
                  <a:schemeClr val="dk1"/>
                </a:solidFill>
              </a:defRPr>
            </a:lvl8pPr>
            <a:lvl9pPr indent="-152400" lvl="8" marL="3886200" rtl="0" algn="l">
              <a:spcBef>
                <a:spcPts val="400"/>
              </a:spcBef>
              <a:buClr>
                <a:schemeClr val="dk1"/>
              </a:buClr>
              <a:buSzPts val="1800"/>
              <a:buChar char="●"/>
              <a:defRPr sz="20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blueorange">
    <p:spTree>
      <p:nvGrpSpPr>
        <p:cNvPr id="88" name="Shape 88"/>
        <p:cNvGrpSpPr/>
        <p:nvPr/>
      </p:nvGrpSpPr>
      <p:grpSpPr>
        <a:xfrm>
          <a:off x="0" y="0"/>
          <a:ext cx="0" cy="0"/>
          <a:chOff x="0" y="0"/>
          <a:chExt cx="0" cy="0"/>
        </a:xfrm>
      </p:grpSpPr>
      <p:cxnSp>
        <p:nvCxnSpPr>
          <p:cNvPr id="89" name="Shape 89"/>
          <p:cNvCxnSpPr/>
          <p:nvPr/>
        </p:nvCxnSpPr>
        <p:spPr>
          <a:xfrm>
            <a:off x="457200" y="971550"/>
            <a:ext cx="7924800" cy="1200"/>
          </a:xfrm>
          <a:prstGeom prst="straightConnector1">
            <a:avLst/>
          </a:prstGeom>
          <a:noFill/>
          <a:ln cap="flat" cmpd="sng" w="25400">
            <a:solidFill>
              <a:srgbClr val="FF6300"/>
            </a:solidFill>
            <a:prstDash val="solid"/>
            <a:round/>
            <a:headEnd len="med" w="med" type="none"/>
            <a:tailEnd len="med" w="med" type="none"/>
          </a:ln>
        </p:spPr>
      </p:cxnSp>
      <p:sp>
        <p:nvSpPr>
          <p:cNvPr id="90" name="Shape 90"/>
          <p:cNvSpPr txBox="1"/>
          <p:nvPr>
            <p:ph type="title"/>
          </p:nvPr>
        </p:nvSpPr>
        <p:spPr>
          <a:xfrm>
            <a:off x="457201" y="144066"/>
            <a:ext cx="7927800" cy="857400"/>
          </a:xfrm>
          <a:prstGeom prst="rect">
            <a:avLst/>
          </a:prstGeom>
          <a:noFill/>
          <a:ln>
            <a:noFill/>
          </a:ln>
        </p:spPr>
        <p:txBody>
          <a:bodyPr anchorCtr="0" anchor="ctr" bIns="91425" lIns="91425" rIns="91425" wrap="square" tIns="91425"/>
          <a:lstStyle>
            <a:lvl1pPr lvl="0" rtl="0" algn="l">
              <a:spcBef>
                <a:spcPts val="0"/>
              </a:spcBef>
              <a:spcAft>
                <a:spcPts val="0"/>
              </a:spcAft>
              <a:buSzPts val="3600"/>
              <a:buNone/>
              <a:defRPr sz="3600">
                <a:solidFill>
                  <a:srgbClr val="1E66F7"/>
                </a:solidFill>
              </a:defRPr>
            </a:lvl1pPr>
            <a:lvl2pPr lvl="1" rtl="0" algn="l">
              <a:spcBef>
                <a:spcPts val="0"/>
              </a:spcBef>
              <a:spcAft>
                <a:spcPts val="0"/>
              </a:spcAft>
              <a:buSzPts val="3600"/>
              <a:buNone/>
              <a:defRPr sz="3600">
                <a:solidFill>
                  <a:srgbClr val="1E66F7"/>
                </a:solidFill>
              </a:defRPr>
            </a:lvl2pPr>
            <a:lvl3pPr lvl="2" rtl="0" algn="l">
              <a:spcBef>
                <a:spcPts val="0"/>
              </a:spcBef>
              <a:spcAft>
                <a:spcPts val="0"/>
              </a:spcAft>
              <a:buSzPts val="3600"/>
              <a:buNone/>
              <a:defRPr sz="3600">
                <a:solidFill>
                  <a:srgbClr val="1E66F7"/>
                </a:solidFill>
              </a:defRPr>
            </a:lvl3pPr>
            <a:lvl4pPr lvl="3" rtl="0" algn="l">
              <a:spcBef>
                <a:spcPts val="0"/>
              </a:spcBef>
              <a:spcAft>
                <a:spcPts val="0"/>
              </a:spcAft>
              <a:buSzPts val="3600"/>
              <a:buNone/>
              <a:defRPr sz="3600">
                <a:solidFill>
                  <a:srgbClr val="1E66F7"/>
                </a:solidFill>
              </a:defRPr>
            </a:lvl4pPr>
            <a:lvl5pPr lvl="4" rtl="0" algn="l">
              <a:spcBef>
                <a:spcPts val="0"/>
              </a:spcBef>
              <a:spcAft>
                <a:spcPts val="0"/>
              </a:spcAft>
              <a:buSzPts val="3600"/>
              <a:buNone/>
              <a:defRPr sz="3600">
                <a:solidFill>
                  <a:srgbClr val="1E66F7"/>
                </a:solidFill>
              </a:defRPr>
            </a:lvl5pPr>
            <a:lvl6pPr lvl="5" marL="457200" rtl="0" algn="ctr">
              <a:spcBef>
                <a:spcPts val="0"/>
              </a:spcBef>
              <a:spcAft>
                <a:spcPts val="0"/>
              </a:spcAft>
              <a:buSzPts val="3600"/>
              <a:buNone/>
              <a:defRPr sz="4400">
                <a:solidFill>
                  <a:schemeClr val="dk1"/>
                </a:solidFill>
              </a:defRPr>
            </a:lvl6pPr>
            <a:lvl7pPr lvl="6" marL="914400" rtl="0" algn="ctr">
              <a:spcBef>
                <a:spcPts val="0"/>
              </a:spcBef>
              <a:spcAft>
                <a:spcPts val="0"/>
              </a:spcAft>
              <a:buSzPts val="3600"/>
              <a:buNone/>
              <a:defRPr sz="4400">
                <a:solidFill>
                  <a:schemeClr val="dk1"/>
                </a:solidFill>
              </a:defRPr>
            </a:lvl7pPr>
            <a:lvl8pPr lvl="7" marL="1371600" rtl="0" algn="ctr">
              <a:spcBef>
                <a:spcPts val="0"/>
              </a:spcBef>
              <a:spcAft>
                <a:spcPts val="0"/>
              </a:spcAft>
              <a:buSzPts val="3600"/>
              <a:buNone/>
              <a:defRPr sz="4400">
                <a:solidFill>
                  <a:schemeClr val="dk1"/>
                </a:solidFill>
              </a:defRPr>
            </a:lvl8pPr>
            <a:lvl9pPr lvl="8" marL="1828800" rtl="0" algn="ctr">
              <a:spcBef>
                <a:spcPts val="0"/>
              </a:spcBef>
              <a:spcAft>
                <a:spcPts val="0"/>
              </a:spcAft>
              <a:buSzPts val="3600"/>
              <a:buNone/>
              <a:defRPr sz="4400">
                <a:solidFill>
                  <a:schemeClr val="dk1"/>
                </a:solidFill>
              </a:defRPr>
            </a:lvl9pPr>
          </a:lstStyle>
          <a:p/>
        </p:txBody>
      </p:sp>
      <p:sp>
        <p:nvSpPr>
          <p:cNvPr id="91" name="Shape 91"/>
          <p:cNvSpPr txBox="1"/>
          <p:nvPr>
            <p:ph idx="1" type="body"/>
          </p:nvPr>
        </p:nvSpPr>
        <p:spPr>
          <a:xfrm>
            <a:off x="457200" y="1200151"/>
            <a:ext cx="8229600" cy="3394500"/>
          </a:xfrm>
          <a:prstGeom prst="rect">
            <a:avLst/>
          </a:prstGeom>
          <a:noFill/>
          <a:ln>
            <a:noFill/>
          </a:ln>
        </p:spPr>
        <p:txBody>
          <a:bodyPr anchorCtr="0" anchor="t" bIns="91425" lIns="91425" rIns="91425" wrap="square" tIns="91425"/>
          <a:lstStyle>
            <a:lvl1pPr lvl="0" rtl="0">
              <a:spcBef>
                <a:spcPts val="0"/>
              </a:spcBef>
              <a:buSzPts val="3000"/>
              <a:buChar char="●"/>
              <a:defRPr sz="2800"/>
            </a:lvl1pPr>
            <a:lvl2pPr lvl="1" rtl="0">
              <a:spcBef>
                <a:spcPts val="0"/>
              </a:spcBef>
              <a:buSzPts val="2400"/>
              <a:buChar char="○"/>
              <a:defRPr sz="2400"/>
            </a:lvl2pPr>
            <a:lvl3pPr lvl="2" rtl="0">
              <a:spcBef>
                <a:spcPts val="0"/>
              </a:spcBef>
              <a:buSzPts val="2400"/>
              <a:buChar char="■"/>
              <a:defRPr sz="2000"/>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_ONLY/blueorange">
    <p:spTree>
      <p:nvGrpSpPr>
        <p:cNvPr id="92" name="Shape 92"/>
        <p:cNvGrpSpPr/>
        <p:nvPr/>
      </p:nvGrpSpPr>
      <p:grpSpPr>
        <a:xfrm>
          <a:off x="0" y="0"/>
          <a:ext cx="0" cy="0"/>
          <a:chOff x="0" y="0"/>
          <a:chExt cx="0" cy="0"/>
        </a:xfrm>
      </p:grpSpPr>
      <p:cxnSp>
        <p:nvCxnSpPr>
          <p:cNvPr id="93" name="Shape 93"/>
          <p:cNvCxnSpPr/>
          <p:nvPr/>
        </p:nvCxnSpPr>
        <p:spPr>
          <a:xfrm>
            <a:off x="457200" y="971550"/>
            <a:ext cx="7924800" cy="1200"/>
          </a:xfrm>
          <a:prstGeom prst="straightConnector1">
            <a:avLst/>
          </a:prstGeom>
          <a:noFill/>
          <a:ln cap="flat" cmpd="sng" w="25400">
            <a:solidFill>
              <a:srgbClr val="FF6300"/>
            </a:solidFill>
            <a:prstDash val="solid"/>
            <a:round/>
            <a:headEnd len="med" w="med" type="none"/>
            <a:tailEnd len="med" w="med" type="none"/>
          </a:ln>
        </p:spPr>
      </p:cxnSp>
      <p:sp>
        <p:nvSpPr>
          <p:cNvPr id="94" name="Shape 94"/>
          <p:cNvSpPr txBox="1"/>
          <p:nvPr>
            <p:ph type="title"/>
          </p:nvPr>
        </p:nvSpPr>
        <p:spPr>
          <a:xfrm>
            <a:off x="457201" y="144066"/>
            <a:ext cx="7927800" cy="857400"/>
          </a:xfrm>
          <a:prstGeom prst="rect">
            <a:avLst/>
          </a:prstGeom>
          <a:noFill/>
          <a:ln>
            <a:noFill/>
          </a:ln>
        </p:spPr>
        <p:txBody>
          <a:bodyPr anchorCtr="0" anchor="ctr" bIns="91425" lIns="91425" rIns="91425" wrap="square" tIns="91425"/>
          <a:lstStyle>
            <a:lvl1pPr lvl="0" rtl="0" algn="l">
              <a:spcBef>
                <a:spcPts val="0"/>
              </a:spcBef>
              <a:spcAft>
                <a:spcPts val="0"/>
              </a:spcAft>
              <a:buSzPts val="3600"/>
              <a:buNone/>
              <a:defRPr sz="3600">
                <a:solidFill>
                  <a:srgbClr val="1E66F7"/>
                </a:solidFill>
              </a:defRPr>
            </a:lvl1pPr>
            <a:lvl2pPr lvl="1" rtl="0" algn="l">
              <a:spcBef>
                <a:spcPts val="0"/>
              </a:spcBef>
              <a:spcAft>
                <a:spcPts val="0"/>
              </a:spcAft>
              <a:buSzPts val="3600"/>
              <a:buNone/>
              <a:defRPr sz="3600">
                <a:solidFill>
                  <a:srgbClr val="1E66F7"/>
                </a:solidFill>
              </a:defRPr>
            </a:lvl2pPr>
            <a:lvl3pPr lvl="2" rtl="0" algn="l">
              <a:spcBef>
                <a:spcPts val="0"/>
              </a:spcBef>
              <a:spcAft>
                <a:spcPts val="0"/>
              </a:spcAft>
              <a:buSzPts val="3600"/>
              <a:buNone/>
              <a:defRPr sz="3600">
                <a:solidFill>
                  <a:srgbClr val="1E66F7"/>
                </a:solidFill>
              </a:defRPr>
            </a:lvl3pPr>
            <a:lvl4pPr lvl="3" rtl="0" algn="l">
              <a:spcBef>
                <a:spcPts val="0"/>
              </a:spcBef>
              <a:spcAft>
                <a:spcPts val="0"/>
              </a:spcAft>
              <a:buSzPts val="3600"/>
              <a:buNone/>
              <a:defRPr sz="3600">
                <a:solidFill>
                  <a:srgbClr val="1E66F7"/>
                </a:solidFill>
              </a:defRPr>
            </a:lvl4pPr>
            <a:lvl5pPr lvl="4" rtl="0" algn="l">
              <a:spcBef>
                <a:spcPts val="0"/>
              </a:spcBef>
              <a:spcAft>
                <a:spcPts val="0"/>
              </a:spcAft>
              <a:buSzPts val="3600"/>
              <a:buNone/>
              <a:defRPr sz="3600">
                <a:solidFill>
                  <a:srgbClr val="1E66F7"/>
                </a:solidFill>
              </a:defRPr>
            </a:lvl5pPr>
            <a:lvl6pPr lvl="5" marL="457200" rtl="0" algn="ctr">
              <a:spcBef>
                <a:spcPts val="0"/>
              </a:spcBef>
              <a:spcAft>
                <a:spcPts val="0"/>
              </a:spcAft>
              <a:buSzPts val="3600"/>
              <a:buNone/>
              <a:defRPr sz="4400">
                <a:solidFill>
                  <a:schemeClr val="dk1"/>
                </a:solidFill>
              </a:defRPr>
            </a:lvl6pPr>
            <a:lvl7pPr lvl="6" marL="914400" rtl="0" algn="ctr">
              <a:spcBef>
                <a:spcPts val="0"/>
              </a:spcBef>
              <a:spcAft>
                <a:spcPts val="0"/>
              </a:spcAft>
              <a:buSzPts val="3600"/>
              <a:buNone/>
              <a:defRPr sz="4400">
                <a:solidFill>
                  <a:schemeClr val="dk1"/>
                </a:solidFill>
              </a:defRPr>
            </a:lvl7pPr>
            <a:lvl8pPr lvl="7" marL="1371600" rtl="0" algn="ctr">
              <a:spcBef>
                <a:spcPts val="0"/>
              </a:spcBef>
              <a:spcAft>
                <a:spcPts val="0"/>
              </a:spcAft>
              <a:buSzPts val="3600"/>
              <a:buNone/>
              <a:defRPr sz="4400">
                <a:solidFill>
                  <a:schemeClr val="dk1"/>
                </a:solidFill>
              </a:defRPr>
            </a:lvl8pPr>
            <a:lvl9pPr lvl="8" marL="1828800" rtl="0" algn="ctr">
              <a:spcBef>
                <a:spcPts val="0"/>
              </a:spcBef>
              <a:spcAft>
                <a:spcPts val="0"/>
              </a:spcAft>
              <a:buSzPts val="3600"/>
              <a:buNone/>
              <a:defRPr sz="4400">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blipFill rotWithShape="1">
          <a:blip r:embed="rId2">
            <a:alphaModFix/>
          </a:blip>
          <a:stretch>
            <a:fillRect b="0" l="0" r="0" t="0"/>
          </a:stretch>
        </a:blipFill>
      </p:bgPr>
    </p:bg>
    <p:spTree>
      <p:nvGrpSpPr>
        <p:cNvPr id="96" name="Shape 96"/>
        <p:cNvGrpSpPr/>
        <p:nvPr/>
      </p:nvGrpSpPr>
      <p:grpSpPr>
        <a:xfrm>
          <a:off x="0" y="0"/>
          <a:ext cx="0" cy="0"/>
          <a:chOff x="0" y="0"/>
          <a:chExt cx="0" cy="0"/>
        </a:xfrm>
      </p:grpSpPr>
      <p:pic>
        <p:nvPicPr>
          <p:cNvPr id="97" name="Shape 97"/>
          <p:cNvPicPr preferRelativeResize="0"/>
          <p:nvPr/>
        </p:nvPicPr>
        <p:blipFill rotWithShape="1">
          <a:blip r:embed="rId3">
            <a:alphaModFix/>
          </a:blip>
          <a:srcRect b="28115" l="24946" r="25160" t="26956"/>
          <a:stretch/>
        </p:blipFill>
        <p:spPr>
          <a:xfrm>
            <a:off x="356453" y="105038"/>
            <a:ext cx="4086500" cy="20961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3.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lvl="0" rtl="0">
              <a:spcBef>
                <a:spcPts val="0"/>
              </a:spcBef>
              <a:buClr>
                <a:schemeClr val="dk1"/>
              </a:buClr>
              <a:buSzPts val="3600"/>
              <a:buNone/>
              <a:defRPr b="1" sz="3600">
                <a:solidFill>
                  <a:schemeClr val="dk1"/>
                </a:solidFill>
              </a:defRPr>
            </a:lvl1pPr>
            <a:lvl2pPr lvl="1" rtl="0">
              <a:spcBef>
                <a:spcPts val="0"/>
              </a:spcBef>
              <a:buClr>
                <a:schemeClr val="dk1"/>
              </a:buClr>
              <a:buSzPts val="3600"/>
              <a:buNone/>
              <a:defRPr b="1" sz="3600">
                <a:solidFill>
                  <a:schemeClr val="dk1"/>
                </a:solidFill>
              </a:defRPr>
            </a:lvl2pPr>
            <a:lvl3pPr lvl="2" rtl="0">
              <a:spcBef>
                <a:spcPts val="0"/>
              </a:spcBef>
              <a:buClr>
                <a:schemeClr val="dk1"/>
              </a:buClr>
              <a:buSzPts val="3600"/>
              <a:buNone/>
              <a:defRPr b="1" sz="3600">
                <a:solidFill>
                  <a:schemeClr val="dk1"/>
                </a:solidFill>
              </a:defRPr>
            </a:lvl3pPr>
            <a:lvl4pPr lvl="3" rtl="0">
              <a:spcBef>
                <a:spcPts val="0"/>
              </a:spcBef>
              <a:buClr>
                <a:schemeClr val="dk1"/>
              </a:buClr>
              <a:buSzPts val="3600"/>
              <a:buNone/>
              <a:defRPr b="1" sz="3600">
                <a:solidFill>
                  <a:schemeClr val="dk1"/>
                </a:solidFill>
              </a:defRPr>
            </a:lvl4pPr>
            <a:lvl5pPr lvl="4" rtl="0">
              <a:spcBef>
                <a:spcPts val="0"/>
              </a:spcBef>
              <a:buClr>
                <a:schemeClr val="dk1"/>
              </a:buClr>
              <a:buSzPts val="3600"/>
              <a:buNone/>
              <a:defRPr b="1" sz="3600">
                <a:solidFill>
                  <a:schemeClr val="dk1"/>
                </a:solidFill>
              </a:defRPr>
            </a:lvl5pPr>
            <a:lvl6pPr lvl="5" rtl="0">
              <a:spcBef>
                <a:spcPts val="0"/>
              </a:spcBef>
              <a:buClr>
                <a:schemeClr val="dk1"/>
              </a:buClr>
              <a:buSzPts val="3600"/>
              <a:buNone/>
              <a:defRPr b="1" sz="3600">
                <a:solidFill>
                  <a:schemeClr val="dk1"/>
                </a:solidFill>
              </a:defRPr>
            </a:lvl6pPr>
            <a:lvl7pPr lvl="6" rtl="0">
              <a:spcBef>
                <a:spcPts val="0"/>
              </a:spcBef>
              <a:buClr>
                <a:schemeClr val="dk1"/>
              </a:buClr>
              <a:buSzPts val="3600"/>
              <a:buNone/>
              <a:defRPr b="1" sz="3600">
                <a:solidFill>
                  <a:schemeClr val="dk1"/>
                </a:solidFill>
              </a:defRPr>
            </a:lvl7pPr>
            <a:lvl8pPr lvl="7" rtl="0">
              <a:spcBef>
                <a:spcPts val="0"/>
              </a:spcBef>
              <a:buClr>
                <a:schemeClr val="dk1"/>
              </a:buClr>
              <a:buSzPts val="3600"/>
              <a:buNone/>
              <a:defRPr b="1" sz="3600">
                <a:solidFill>
                  <a:schemeClr val="dk1"/>
                </a:solidFill>
              </a:defRPr>
            </a:lvl8pPr>
            <a:lvl9pPr lvl="8" rtl="0">
              <a:spcBef>
                <a:spcPts val="0"/>
              </a:spcBef>
              <a:buClr>
                <a:schemeClr val="dk1"/>
              </a:buClr>
              <a:buSzPts val="3600"/>
              <a:buNone/>
              <a:defRPr b="1" sz="3600">
                <a:solidFill>
                  <a:schemeClr val="dk1"/>
                </a:solidFill>
              </a:defRPr>
            </a:lvl9pPr>
          </a:lstStyle>
          <a:p/>
        </p:txBody>
      </p:sp>
      <p:sp>
        <p:nvSpPr>
          <p:cNvPr id="65" name="Shape 65"/>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lvl="0" rtl="0">
              <a:spcBef>
                <a:spcPts val="600"/>
              </a:spcBef>
              <a:buClr>
                <a:schemeClr val="dk1"/>
              </a:buClr>
              <a:buSzPts val="3000"/>
              <a:buChar char="●"/>
              <a:defRPr sz="3000">
                <a:solidFill>
                  <a:schemeClr val="dk1"/>
                </a:solidFill>
              </a:defRPr>
            </a:lvl1pPr>
            <a:lvl2pPr lvl="1" rtl="0">
              <a:spcBef>
                <a:spcPts val="480"/>
              </a:spcBef>
              <a:buClr>
                <a:schemeClr val="dk1"/>
              </a:buClr>
              <a:buSzPts val="2400"/>
              <a:buChar char="○"/>
              <a:defRPr sz="2400">
                <a:solidFill>
                  <a:schemeClr val="dk1"/>
                </a:solidFill>
              </a:defRPr>
            </a:lvl2pPr>
            <a:lvl3pPr lvl="2" rtl="0">
              <a:spcBef>
                <a:spcPts val="480"/>
              </a:spcBef>
              <a:buClr>
                <a:schemeClr val="dk1"/>
              </a:buClr>
              <a:buSzPts val="2400"/>
              <a:buChar char="■"/>
              <a:defRPr sz="2400">
                <a:solidFill>
                  <a:schemeClr val="dk1"/>
                </a:solidFill>
              </a:defRPr>
            </a:lvl3pPr>
            <a:lvl4pPr lvl="3" rtl="0">
              <a:spcBef>
                <a:spcPts val="360"/>
              </a:spcBef>
              <a:buClr>
                <a:schemeClr val="dk1"/>
              </a:buClr>
              <a:buSzPts val="1800"/>
              <a:buChar char="●"/>
              <a:defRPr sz="1800">
                <a:solidFill>
                  <a:schemeClr val="dk1"/>
                </a:solidFill>
              </a:defRPr>
            </a:lvl4pPr>
            <a:lvl5pPr lvl="4" rtl="0">
              <a:spcBef>
                <a:spcPts val="360"/>
              </a:spcBef>
              <a:buClr>
                <a:schemeClr val="dk1"/>
              </a:buClr>
              <a:buSzPts val="1800"/>
              <a:buChar char="○"/>
              <a:defRPr sz="1800">
                <a:solidFill>
                  <a:schemeClr val="dk1"/>
                </a:solidFill>
              </a:defRPr>
            </a:lvl5pPr>
            <a:lvl6pPr lvl="5" rtl="0">
              <a:spcBef>
                <a:spcPts val="360"/>
              </a:spcBef>
              <a:buClr>
                <a:schemeClr val="dk1"/>
              </a:buClr>
              <a:buSzPts val="1800"/>
              <a:buChar char="■"/>
              <a:defRPr sz="1800">
                <a:solidFill>
                  <a:schemeClr val="dk1"/>
                </a:solidFill>
              </a:defRPr>
            </a:lvl6pPr>
            <a:lvl7pPr lvl="6" rtl="0">
              <a:spcBef>
                <a:spcPts val="360"/>
              </a:spcBef>
              <a:buClr>
                <a:schemeClr val="dk1"/>
              </a:buClr>
              <a:buSzPts val="1800"/>
              <a:buChar char="●"/>
              <a:defRPr sz="1800">
                <a:solidFill>
                  <a:schemeClr val="dk1"/>
                </a:solidFill>
              </a:defRPr>
            </a:lvl7pPr>
            <a:lvl8pPr lvl="7" rtl="0">
              <a:spcBef>
                <a:spcPts val="360"/>
              </a:spcBef>
              <a:buClr>
                <a:schemeClr val="dk1"/>
              </a:buClr>
              <a:buSzPts val="1800"/>
              <a:buChar char="○"/>
              <a:defRPr sz="1800">
                <a:solidFill>
                  <a:schemeClr val="dk1"/>
                </a:solidFill>
              </a:defRPr>
            </a:lvl8pPr>
            <a:lvl9pPr lvl="8" rtl="0">
              <a:spcBef>
                <a:spcPts val="360"/>
              </a:spcBef>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indeedeng-alpha/grpcgen-dock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drive.google.com/file/d/1gdAKU8averIP-yBpiAD3bbEijrgLqXrF/vie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philcalcado.com/2017/08/03/pattern_service_mesh.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roups.google.com/forum/#!topic/grpc-io/ABwMhW9bU34" TargetMode="External"/><Relationship Id="rId4" Type="http://schemas.openxmlformats.org/officeDocument/2006/relationships/hyperlink" Target="https://github.com/jpitz/proto2-3"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o.indeed.com/boxcar-youtube" TargetMode="Externa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microsoft.com/en-us/azure/architecture/patterns/sidecar" TargetMode="External"/><Relationship Id="rId4" Type="http://schemas.openxmlformats.org/officeDocument/2006/relationships/hyperlink" Target="https://www.voxxed.com/2015/01/use-container-sidecar-microservices/" TargetMode="External"/><Relationship Id="rId5" Type="http://schemas.openxmlformats.org/officeDocument/2006/relationships/hyperlink" Target="https://medium.com/netflix-techblog/prana-a-sidecar-for-your-netflix-paas-based-applications-and-services-258a5790a01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p:nvPr/>
        </p:nvSpPr>
        <p:spPr>
          <a:xfrm>
            <a:off x="0" y="2237015"/>
            <a:ext cx="5217900" cy="1987200"/>
          </a:xfrm>
          <a:prstGeom prst="rect">
            <a:avLst/>
          </a:prstGeom>
          <a:solidFill>
            <a:srgbClr val="19253D">
              <a:alpha val="82750"/>
            </a:srgbClr>
          </a:soli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3" name="Shape 103"/>
          <p:cNvSpPr txBox="1"/>
          <p:nvPr/>
        </p:nvSpPr>
        <p:spPr>
          <a:xfrm>
            <a:off x="473528" y="2423788"/>
            <a:ext cx="8229600" cy="1714500"/>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1" lang="en" sz="3900">
                <a:solidFill>
                  <a:schemeClr val="lt1"/>
                </a:solidFill>
              </a:rPr>
              <a:t>Next Generation Service</a:t>
            </a:r>
          </a:p>
          <a:p>
            <a:pPr indent="0" lvl="0" marL="0" marR="0" rtl="0" algn="l">
              <a:spcBef>
                <a:spcPts val="0"/>
              </a:spcBef>
              <a:buNone/>
            </a:pPr>
            <a:r>
              <a:rPr b="1" lang="en" sz="3900">
                <a:solidFill>
                  <a:schemeClr val="lt1"/>
                </a:solidFill>
              </a:rPr>
              <a:t>@Indeed using gRPC</a:t>
            </a:r>
          </a:p>
          <a:p>
            <a:pPr indent="0" lvl="0" marL="0" marR="0" rtl="0" algn="l">
              <a:spcBef>
                <a:spcPts val="0"/>
              </a:spcBef>
              <a:buNone/>
            </a:pPr>
            <a:br>
              <a:rPr b="1" i="1" lang="en" sz="1800">
                <a:solidFill>
                  <a:srgbClr val="75C2D4"/>
                </a:solidFill>
                <a:latin typeface="Arial"/>
                <a:ea typeface="Arial"/>
                <a:cs typeface="Arial"/>
                <a:sym typeface="Arial"/>
              </a:rPr>
            </a:b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p:nvPr/>
        </p:nvSpPr>
        <p:spPr>
          <a:xfrm>
            <a:off x="3844913"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WebApp</a:t>
            </a:r>
          </a:p>
        </p:txBody>
      </p:sp>
      <p:cxnSp>
        <p:nvCxnSpPr>
          <p:cNvPr id="248" name="Shape 248"/>
          <p:cNvCxnSpPr>
            <a:stCxn id="249" idx="2"/>
          </p:cNvCxnSpPr>
          <p:nvPr/>
        </p:nvCxnSpPr>
        <p:spPr>
          <a:xfrm flipH="1">
            <a:off x="3790350" y="3075075"/>
            <a:ext cx="777600" cy="584100"/>
          </a:xfrm>
          <a:prstGeom prst="straightConnector1">
            <a:avLst/>
          </a:prstGeom>
          <a:noFill/>
          <a:ln cap="flat" cmpd="sng" w="28575">
            <a:solidFill>
              <a:schemeClr val="dk2"/>
            </a:solidFill>
            <a:prstDash val="solid"/>
            <a:round/>
            <a:headEnd len="lg" w="lg" type="none"/>
            <a:tailEnd len="lg" w="lg" type="triangle"/>
          </a:ln>
        </p:spPr>
      </p:cxnSp>
      <p:sp>
        <p:nvSpPr>
          <p:cNvPr id="250" name="Shape 250"/>
          <p:cNvSpPr/>
          <p:nvPr/>
        </p:nvSpPr>
        <p:spPr>
          <a:xfrm>
            <a:off x="6842788"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WebApp</a:t>
            </a:r>
          </a:p>
        </p:txBody>
      </p:sp>
      <p:cxnSp>
        <p:nvCxnSpPr>
          <p:cNvPr id="251" name="Shape 251"/>
          <p:cNvCxnSpPr>
            <a:stCxn id="252" idx="1"/>
          </p:cNvCxnSpPr>
          <p:nvPr/>
        </p:nvCxnSpPr>
        <p:spPr>
          <a:xfrm flipH="1">
            <a:off x="6302638" y="2920575"/>
            <a:ext cx="1046400" cy="724200"/>
          </a:xfrm>
          <a:prstGeom prst="straightConnector1">
            <a:avLst/>
          </a:prstGeom>
          <a:noFill/>
          <a:ln cap="flat" cmpd="sng" w="28575">
            <a:solidFill>
              <a:schemeClr val="dk2"/>
            </a:solidFill>
            <a:prstDash val="solid"/>
            <a:round/>
            <a:headEnd len="lg" w="lg" type="none"/>
            <a:tailEnd len="lg" w="lg" type="triangle"/>
          </a:ln>
        </p:spPr>
      </p:cxnSp>
      <p:sp>
        <p:nvSpPr>
          <p:cNvPr id="253" name="Shape 253"/>
          <p:cNvSpPr/>
          <p:nvPr/>
        </p:nvSpPr>
        <p:spPr>
          <a:xfrm>
            <a:off x="847037"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WebApp</a:t>
            </a:r>
          </a:p>
        </p:txBody>
      </p:sp>
      <p:cxnSp>
        <p:nvCxnSpPr>
          <p:cNvPr id="254" name="Shape 254"/>
          <p:cNvCxnSpPr>
            <a:stCxn id="255" idx="3"/>
          </p:cNvCxnSpPr>
          <p:nvPr/>
        </p:nvCxnSpPr>
        <p:spPr>
          <a:xfrm>
            <a:off x="1778975" y="2920575"/>
            <a:ext cx="775500" cy="781200"/>
          </a:xfrm>
          <a:prstGeom prst="straightConnector1">
            <a:avLst/>
          </a:prstGeom>
          <a:noFill/>
          <a:ln cap="flat" cmpd="sng" w="28575">
            <a:solidFill>
              <a:schemeClr val="dk2"/>
            </a:solidFill>
            <a:prstDash val="solid"/>
            <a:round/>
            <a:headEnd len="lg" w="lg" type="none"/>
            <a:tailEnd len="lg" w="lg" type="triangle"/>
          </a:ln>
        </p:spPr>
      </p:cxnSp>
      <p:sp>
        <p:nvSpPr>
          <p:cNvPr id="256" name="Shape 256"/>
          <p:cNvSpPr/>
          <p:nvPr/>
        </p:nvSpPr>
        <p:spPr>
          <a:xfrm>
            <a:off x="1122000" y="1643568"/>
            <a:ext cx="6900000" cy="2514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Front-end Load Balancer</a:t>
            </a:r>
          </a:p>
        </p:txBody>
      </p:sp>
      <p:cxnSp>
        <p:nvCxnSpPr>
          <p:cNvPr id="257" name="Shape 257"/>
          <p:cNvCxnSpPr>
            <a:stCxn id="256" idx="2"/>
            <a:endCxn id="253" idx="3"/>
          </p:cNvCxnSpPr>
          <p:nvPr/>
        </p:nvCxnSpPr>
        <p:spPr>
          <a:xfrm flipH="1">
            <a:off x="2285100" y="1894968"/>
            <a:ext cx="2286900" cy="471300"/>
          </a:xfrm>
          <a:prstGeom prst="straightConnector1">
            <a:avLst/>
          </a:prstGeom>
          <a:noFill/>
          <a:ln cap="flat" cmpd="sng" w="28575">
            <a:solidFill>
              <a:schemeClr val="dk2"/>
            </a:solidFill>
            <a:prstDash val="solid"/>
            <a:round/>
            <a:headEnd len="lg" w="lg" type="none"/>
            <a:tailEnd len="lg" w="lg" type="triangle"/>
          </a:ln>
        </p:spPr>
      </p:cxnSp>
      <p:cxnSp>
        <p:nvCxnSpPr>
          <p:cNvPr id="258" name="Shape 258"/>
          <p:cNvCxnSpPr>
            <a:stCxn id="256" idx="2"/>
            <a:endCxn id="250" idx="1"/>
          </p:cNvCxnSpPr>
          <p:nvPr/>
        </p:nvCxnSpPr>
        <p:spPr>
          <a:xfrm>
            <a:off x="4572000" y="1894968"/>
            <a:ext cx="2270700" cy="471300"/>
          </a:xfrm>
          <a:prstGeom prst="straightConnector1">
            <a:avLst/>
          </a:prstGeom>
          <a:noFill/>
          <a:ln cap="flat" cmpd="sng" w="28575">
            <a:solidFill>
              <a:schemeClr val="dk2"/>
            </a:solidFill>
            <a:prstDash val="solid"/>
            <a:round/>
            <a:headEnd len="lg" w="lg" type="none"/>
            <a:tailEnd len="lg" w="lg" type="triangle"/>
          </a:ln>
        </p:spPr>
      </p:cxnSp>
      <p:cxnSp>
        <p:nvCxnSpPr>
          <p:cNvPr id="259" name="Shape 259"/>
          <p:cNvCxnSpPr>
            <a:stCxn id="256" idx="2"/>
            <a:endCxn id="247" idx="0"/>
          </p:cNvCxnSpPr>
          <p:nvPr/>
        </p:nvCxnSpPr>
        <p:spPr>
          <a:xfrm flipH="1">
            <a:off x="4563900" y="1894968"/>
            <a:ext cx="8100" cy="226500"/>
          </a:xfrm>
          <a:prstGeom prst="straightConnector1">
            <a:avLst/>
          </a:prstGeom>
          <a:noFill/>
          <a:ln cap="flat" cmpd="sng" w="28575">
            <a:solidFill>
              <a:schemeClr val="dk2"/>
            </a:solidFill>
            <a:prstDash val="solid"/>
            <a:round/>
            <a:headEnd len="lg" w="lg" type="none"/>
            <a:tailEnd len="lg" w="lg" type="triangle"/>
          </a:ln>
        </p:spPr>
      </p:cxnSp>
      <p:cxnSp>
        <p:nvCxnSpPr>
          <p:cNvPr id="260" name="Shape 260"/>
          <p:cNvCxnSpPr>
            <a:endCxn id="261" idx="1"/>
          </p:cNvCxnSpPr>
          <p:nvPr/>
        </p:nvCxnSpPr>
        <p:spPr>
          <a:xfrm>
            <a:off x="1779069" y="2877922"/>
            <a:ext cx="3372600" cy="1018200"/>
          </a:xfrm>
          <a:prstGeom prst="straightConnector1">
            <a:avLst/>
          </a:prstGeom>
          <a:noFill/>
          <a:ln cap="flat" cmpd="sng" w="28575">
            <a:solidFill>
              <a:schemeClr val="dk2"/>
            </a:solidFill>
            <a:prstDash val="solid"/>
            <a:round/>
            <a:headEnd len="lg" w="lg" type="none"/>
            <a:tailEnd len="lg" w="lg" type="triangle"/>
          </a:ln>
        </p:spPr>
      </p:cxnSp>
      <p:cxnSp>
        <p:nvCxnSpPr>
          <p:cNvPr id="262" name="Shape 262"/>
          <p:cNvCxnSpPr>
            <a:stCxn id="249" idx="2"/>
          </p:cNvCxnSpPr>
          <p:nvPr/>
        </p:nvCxnSpPr>
        <p:spPr>
          <a:xfrm>
            <a:off x="4567950" y="3075075"/>
            <a:ext cx="837900" cy="570300"/>
          </a:xfrm>
          <a:prstGeom prst="straightConnector1">
            <a:avLst/>
          </a:prstGeom>
          <a:noFill/>
          <a:ln cap="flat" cmpd="sng" w="28575">
            <a:solidFill>
              <a:schemeClr val="dk2"/>
            </a:solidFill>
            <a:prstDash val="solid"/>
            <a:round/>
            <a:headEnd len="lg" w="lg" type="none"/>
            <a:tailEnd len="lg" w="lg" type="triangle"/>
          </a:ln>
        </p:spPr>
      </p:cxnSp>
      <p:cxnSp>
        <p:nvCxnSpPr>
          <p:cNvPr id="263" name="Shape 263"/>
          <p:cNvCxnSpPr>
            <a:stCxn id="252" idx="1"/>
            <a:endCxn id="264" idx="3"/>
          </p:cNvCxnSpPr>
          <p:nvPr/>
        </p:nvCxnSpPr>
        <p:spPr>
          <a:xfrm flipH="1">
            <a:off x="3992338" y="2920575"/>
            <a:ext cx="3356700" cy="991500"/>
          </a:xfrm>
          <a:prstGeom prst="straightConnector1">
            <a:avLst/>
          </a:prstGeom>
          <a:noFill/>
          <a:ln cap="flat" cmpd="sng" w="28575">
            <a:solidFill>
              <a:schemeClr val="dk2"/>
            </a:solidFill>
            <a:prstDash val="solid"/>
            <a:round/>
            <a:headEnd len="lg" w="lg" type="none"/>
            <a:tailEnd len="lg" w="lg" type="triangle"/>
          </a:ln>
        </p:spPr>
      </p:cxnSp>
      <p:sp>
        <p:nvSpPr>
          <p:cNvPr id="255" name="Shape 255"/>
          <p:cNvSpPr/>
          <p:nvPr/>
        </p:nvSpPr>
        <p:spPr>
          <a:xfrm>
            <a:off x="1353275" y="27660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sc</a:t>
            </a:r>
          </a:p>
        </p:txBody>
      </p:sp>
      <p:sp>
        <p:nvSpPr>
          <p:cNvPr id="249" name="Shape 249"/>
          <p:cNvSpPr/>
          <p:nvPr/>
        </p:nvSpPr>
        <p:spPr>
          <a:xfrm>
            <a:off x="4355100" y="27660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sc</a:t>
            </a:r>
          </a:p>
        </p:txBody>
      </p:sp>
      <p:sp>
        <p:nvSpPr>
          <p:cNvPr id="252" name="Shape 252"/>
          <p:cNvSpPr/>
          <p:nvPr/>
        </p:nvSpPr>
        <p:spPr>
          <a:xfrm>
            <a:off x="7349038" y="27660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sc</a:t>
            </a:r>
          </a:p>
        </p:txBody>
      </p:sp>
      <p:sp>
        <p:nvSpPr>
          <p:cNvPr id="265" name="Shape 265"/>
          <p:cNvSpPr txBox="1"/>
          <p:nvPr>
            <p:ph type="title"/>
          </p:nvPr>
        </p:nvSpPr>
        <p:spPr>
          <a:xfrm>
            <a:off x="457200" y="205978"/>
            <a:ext cx="8229600" cy="857400"/>
          </a:xfrm>
          <a:prstGeom prst="rect">
            <a:avLst/>
          </a:prstGeom>
        </p:spPr>
        <p:txBody>
          <a:bodyPr anchorCtr="0" anchor="t" bIns="91425" lIns="91425" rIns="91425" wrap="square" tIns="91425">
            <a:noAutofit/>
          </a:bodyPr>
          <a:lstStyle/>
          <a:p>
            <a:pPr indent="0" lvl="0" marL="0" rtl="0">
              <a:spcBef>
                <a:spcPts val="0"/>
              </a:spcBef>
              <a:buNone/>
            </a:pPr>
            <a:r>
              <a:rPr lang="en" sz="3200">
                <a:latin typeface="Roboto"/>
                <a:ea typeface="Roboto"/>
                <a:cs typeface="Roboto"/>
                <a:sym typeface="Roboto"/>
              </a:rPr>
              <a:t>Sidecar</a:t>
            </a:r>
            <a:r>
              <a:rPr lang="en" sz="3200">
                <a:latin typeface="Roboto"/>
                <a:ea typeface="Roboto"/>
                <a:cs typeface="Roboto"/>
                <a:sym typeface="Roboto"/>
              </a:rPr>
              <a:t> Implementation</a:t>
            </a:r>
          </a:p>
        </p:txBody>
      </p:sp>
      <p:sp>
        <p:nvSpPr>
          <p:cNvPr id="266" name="Shape 266"/>
          <p:cNvSpPr/>
          <p:nvPr/>
        </p:nvSpPr>
        <p:spPr>
          <a:xfrm>
            <a:off x="1283575" y="809813"/>
            <a:ext cx="6274584" cy="685368"/>
          </a:xfrm>
          <a:prstGeom prst="cloud">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3600"/>
          </a:p>
        </p:txBody>
      </p:sp>
      <p:cxnSp>
        <p:nvCxnSpPr>
          <p:cNvPr id="267" name="Shape 267"/>
          <p:cNvCxnSpPr>
            <a:stCxn id="253" idx="2"/>
            <a:endCxn id="255" idx="0"/>
          </p:cNvCxnSpPr>
          <p:nvPr/>
        </p:nvCxnSpPr>
        <p:spPr>
          <a:xfrm>
            <a:off x="1566137" y="2611199"/>
            <a:ext cx="0" cy="154800"/>
          </a:xfrm>
          <a:prstGeom prst="straightConnector1">
            <a:avLst/>
          </a:prstGeom>
          <a:noFill/>
          <a:ln cap="flat" cmpd="sng" w="19050">
            <a:solidFill>
              <a:schemeClr val="dk2"/>
            </a:solidFill>
            <a:prstDash val="solid"/>
            <a:round/>
            <a:headEnd len="lg" w="lg" type="none"/>
            <a:tailEnd len="lg" w="lg" type="triangle"/>
          </a:ln>
        </p:spPr>
      </p:cxnSp>
      <p:cxnSp>
        <p:nvCxnSpPr>
          <p:cNvPr id="268" name="Shape 268"/>
          <p:cNvCxnSpPr>
            <a:stCxn id="247" idx="2"/>
            <a:endCxn id="249" idx="0"/>
          </p:cNvCxnSpPr>
          <p:nvPr/>
        </p:nvCxnSpPr>
        <p:spPr>
          <a:xfrm>
            <a:off x="4564013" y="2611199"/>
            <a:ext cx="3900" cy="154800"/>
          </a:xfrm>
          <a:prstGeom prst="straightConnector1">
            <a:avLst/>
          </a:prstGeom>
          <a:noFill/>
          <a:ln cap="flat" cmpd="sng" w="19050">
            <a:solidFill>
              <a:schemeClr val="dk2"/>
            </a:solidFill>
            <a:prstDash val="solid"/>
            <a:round/>
            <a:headEnd len="lg" w="lg" type="none"/>
            <a:tailEnd len="lg" w="lg" type="triangle"/>
          </a:ln>
        </p:spPr>
      </p:cxnSp>
      <p:cxnSp>
        <p:nvCxnSpPr>
          <p:cNvPr id="269" name="Shape 269"/>
          <p:cNvCxnSpPr>
            <a:stCxn id="250" idx="2"/>
            <a:endCxn id="252" idx="0"/>
          </p:cNvCxnSpPr>
          <p:nvPr/>
        </p:nvCxnSpPr>
        <p:spPr>
          <a:xfrm>
            <a:off x="7561888" y="2611199"/>
            <a:ext cx="0" cy="154800"/>
          </a:xfrm>
          <a:prstGeom prst="straightConnector1">
            <a:avLst/>
          </a:prstGeom>
          <a:noFill/>
          <a:ln cap="flat" cmpd="sng" w="19050">
            <a:solidFill>
              <a:schemeClr val="dk2"/>
            </a:solidFill>
            <a:prstDash val="solid"/>
            <a:round/>
            <a:headEnd len="lg" w="lg" type="none"/>
            <a:tailEnd len="lg" w="lg" type="triangle"/>
          </a:ln>
        </p:spPr>
      </p:cxnSp>
      <p:grpSp>
        <p:nvGrpSpPr>
          <p:cNvPr id="270" name="Shape 270"/>
          <p:cNvGrpSpPr/>
          <p:nvPr/>
        </p:nvGrpSpPr>
        <p:grpSpPr>
          <a:xfrm>
            <a:off x="2548419" y="3638722"/>
            <a:ext cx="4047150" cy="1262906"/>
            <a:chOff x="2502819" y="4851630"/>
            <a:chExt cx="4047150" cy="1683875"/>
          </a:xfrm>
        </p:grpSpPr>
        <p:sp>
          <p:nvSpPr>
            <p:cNvPr id="261" name="Shape 261"/>
            <p:cNvSpPr/>
            <p:nvPr/>
          </p:nvSpPr>
          <p:spPr>
            <a:xfrm>
              <a:off x="5106069" y="4851630"/>
              <a:ext cx="1443900" cy="6864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271" name="Shape 271"/>
            <p:cNvSpPr/>
            <p:nvPr/>
          </p:nvSpPr>
          <p:spPr>
            <a:xfrm>
              <a:off x="5108813" y="5785580"/>
              <a:ext cx="1438200" cy="728700"/>
            </a:xfrm>
            <a:prstGeom prst="can">
              <a:avLst>
                <a:gd fmla="val 25000" name="adj"/>
              </a:avLst>
            </a:prstGeom>
            <a:solidFill>
              <a:srgbClr val="6FA8D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Docstore</a:t>
              </a:r>
            </a:p>
          </p:txBody>
        </p:sp>
        <p:cxnSp>
          <p:nvCxnSpPr>
            <p:cNvPr id="272" name="Shape 272"/>
            <p:cNvCxnSpPr>
              <a:stCxn id="261" idx="2"/>
              <a:endCxn id="271" idx="1"/>
            </p:cNvCxnSpPr>
            <p:nvPr/>
          </p:nvCxnSpPr>
          <p:spPr>
            <a:xfrm>
              <a:off x="5828019" y="5538030"/>
              <a:ext cx="0" cy="247500"/>
            </a:xfrm>
            <a:prstGeom prst="straightConnector1">
              <a:avLst/>
            </a:prstGeom>
            <a:noFill/>
            <a:ln cap="flat" cmpd="sng" w="19050">
              <a:solidFill>
                <a:schemeClr val="dk2"/>
              </a:solidFill>
              <a:prstDash val="solid"/>
              <a:round/>
              <a:headEnd len="lg" w="lg" type="none"/>
              <a:tailEnd len="lg" w="lg" type="triangle"/>
            </a:ln>
          </p:spPr>
        </p:cxnSp>
        <p:sp>
          <p:nvSpPr>
            <p:cNvPr id="273" name="Shape 273"/>
            <p:cNvSpPr/>
            <p:nvPr/>
          </p:nvSpPr>
          <p:spPr>
            <a:xfrm>
              <a:off x="2505562" y="5806805"/>
              <a:ext cx="1438200" cy="728700"/>
            </a:xfrm>
            <a:prstGeom prst="can">
              <a:avLst>
                <a:gd fmla="val 25000" name="adj"/>
              </a:avLst>
            </a:prstGeom>
            <a:solidFill>
              <a:srgbClr val="6FA8D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Docstore</a:t>
              </a:r>
            </a:p>
          </p:txBody>
        </p:sp>
        <p:cxnSp>
          <p:nvCxnSpPr>
            <p:cNvPr id="274" name="Shape 274"/>
            <p:cNvCxnSpPr>
              <a:stCxn id="264" idx="2"/>
              <a:endCxn id="273" idx="1"/>
            </p:cNvCxnSpPr>
            <p:nvPr/>
          </p:nvCxnSpPr>
          <p:spPr>
            <a:xfrm>
              <a:off x="3224769" y="5559255"/>
              <a:ext cx="0" cy="247500"/>
            </a:xfrm>
            <a:prstGeom prst="straightConnector1">
              <a:avLst/>
            </a:prstGeom>
            <a:noFill/>
            <a:ln cap="flat" cmpd="sng" w="19050">
              <a:solidFill>
                <a:schemeClr val="dk2"/>
              </a:solidFill>
              <a:prstDash val="solid"/>
              <a:round/>
              <a:headEnd len="lg" w="lg" type="none"/>
              <a:tailEnd len="lg" w="lg" type="triangle"/>
            </a:ln>
          </p:spPr>
        </p:cxnSp>
        <p:sp>
          <p:nvSpPr>
            <p:cNvPr id="264" name="Shape 264"/>
            <p:cNvSpPr/>
            <p:nvPr/>
          </p:nvSpPr>
          <p:spPr>
            <a:xfrm>
              <a:off x="2502819" y="4872855"/>
              <a:ext cx="1443900" cy="6864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p:nvPr/>
        </p:nvSpPr>
        <p:spPr>
          <a:xfrm>
            <a:off x="6816294" y="23794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280" name="Shape 280"/>
          <p:cNvSpPr/>
          <p:nvPr/>
        </p:nvSpPr>
        <p:spPr>
          <a:xfrm>
            <a:off x="883812" y="23920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281" name="Shape 281"/>
          <p:cNvSpPr/>
          <p:nvPr/>
        </p:nvSpPr>
        <p:spPr>
          <a:xfrm>
            <a:off x="3967825" y="248232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282" name="Shape 282"/>
          <p:cNvCxnSpPr>
            <a:stCxn id="280" idx="3"/>
            <a:endCxn id="281" idx="1"/>
          </p:cNvCxnSpPr>
          <p:nvPr/>
        </p:nvCxnSpPr>
        <p:spPr>
          <a:xfrm>
            <a:off x="2322012" y="2636824"/>
            <a:ext cx="1645800" cy="0"/>
          </a:xfrm>
          <a:prstGeom prst="straightConnector1">
            <a:avLst/>
          </a:prstGeom>
          <a:noFill/>
          <a:ln cap="flat" cmpd="sng" w="19050">
            <a:solidFill>
              <a:schemeClr val="dk2"/>
            </a:solidFill>
            <a:prstDash val="solid"/>
            <a:round/>
            <a:headEnd len="lg" w="lg" type="none"/>
            <a:tailEnd len="lg" w="lg" type="triangle"/>
          </a:ln>
        </p:spPr>
      </p:cxnSp>
      <p:cxnSp>
        <p:nvCxnSpPr>
          <p:cNvPr id="283" name="Shape 283"/>
          <p:cNvCxnSpPr>
            <a:stCxn id="281" idx="3"/>
            <a:endCxn id="279" idx="1"/>
          </p:cNvCxnSpPr>
          <p:nvPr/>
        </p:nvCxnSpPr>
        <p:spPr>
          <a:xfrm>
            <a:off x="5249725" y="2636825"/>
            <a:ext cx="1566600" cy="0"/>
          </a:xfrm>
          <a:prstGeom prst="straightConnector1">
            <a:avLst/>
          </a:prstGeom>
          <a:noFill/>
          <a:ln cap="flat" cmpd="sng" w="19050">
            <a:solidFill>
              <a:schemeClr val="dk2"/>
            </a:solidFill>
            <a:prstDash val="solid"/>
            <a:round/>
            <a:headEnd len="lg" w="lg" type="none"/>
            <a:tailEnd len="lg" w="lg" type="triangle"/>
          </a:ln>
        </p:spPr>
      </p:cxnSp>
      <p:sp>
        <p:nvSpPr>
          <p:cNvPr id="284" name="Shape 284"/>
          <p:cNvSpPr txBox="1"/>
          <p:nvPr/>
        </p:nvSpPr>
        <p:spPr>
          <a:xfrm>
            <a:off x="2599513" y="22492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1.1</a:t>
            </a:r>
          </a:p>
        </p:txBody>
      </p:sp>
      <p:sp>
        <p:nvSpPr>
          <p:cNvPr id="285" name="Shape 285"/>
          <p:cNvSpPr txBox="1"/>
          <p:nvPr/>
        </p:nvSpPr>
        <p:spPr>
          <a:xfrm>
            <a:off x="5487613" y="22492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89" name="Shape 289"/>
        <p:cNvGrpSpPr/>
        <p:nvPr/>
      </p:nvGrpSpPr>
      <p:grpSpPr>
        <a:xfrm>
          <a:off x="0" y="0"/>
          <a:ext cx="0" cy="0"/>
          <a:chOff x="0" y="0"/>
          <a:chExt cx="0" cy="0"/>
        </a:xfrm>
      </p:grpSpPr>
      <p:sp>
        <p:nvSpPr>
          <p:cNvPr id="290" name="Shape 29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trike="sngStrike"/>
              <a:t>Only a few languages with native implementations</a:t>
            </a:r>
          </a:p>
          <a:p>
            <a:pPr indent="-317500" lvl="1" marL="914400" rtl="0">
              <a:spcBef>
                <a:spcPts val="0"/>
              </a:spcBef>
              <a:spcAft>
                <a:spcPts val="0"/>
              </a:spcAft>
              <a:buSzPts val="1400"/>
              <a:buChar char="○"/>
            </a:pPr>
            <a:r>
              <a:rPr lang="en" strike="sngStrike"/>
              <a:t>Java and Go</a:t>
            </a:r>
            <a:br>
              <a:rPr lang="en" strike="sngStrike"/>
            </a:br>
          </a:p>
          <a:p>
            <a:pPr indent="-342900" lvl="0" marL="457200" rtl="0">
              <a:spcBef>
                <a:spcPts val="0"/>
              </a:spcBef>
              <a:spcAft>
                <a:spcPts val="0"/>
              </a:spcAft>
              <a:buSzPts val="1800"/>
              <a:buChar char="●"/>
            </a:pPr>
            <a:r>
              <a:rPr lang="en" strike="sngStrike"/>
              <a:t>Impossible for some languages to support Boxcar</a:t>
            </a:r>
            <a:br>
              <a:rPr lang="en" strike="sngStrike"/>
            </a:br>
          </a:p>
          <a:p>
            <a:pPr indent="-342900" lvl="0" marL="457200" rtl="0">
              <a:spcBef>
                <a:spcPts val="0"/>
              </a:spcBef>
              <a:buSzPts val="1800"/>
              <a:buChar char="●"/>
            </a:pPr>
            <a:r>
              <a:rPr lang="en"/>
              <a:t>Lots of Development Toil</a:t>
            </a:r>
          </a:p>
        </p:txBody>
      </p:sp>
      <p:sp>
        <p:nvSpPr>
          <p:cNvPr id="291" name="Shape 29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Things Sidecar Solved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95" name="Shape 295"/>
        <p:cNvGrpSpPr/>
        <p:nvPr/>
      </p:nvGrpSpPr>
      <p:grpSpPr>
        <a:xfrm>
          <a:off x="0" y="0"/>
          <a:ext cx="0" cy="0"/>
          <a:chOff x="0" y="0"/>
          <a:chExt cx="0" cy="0"/>
        </a:xfrm>
      </p:grpSpPr>
      <p:sp>
        <p:nvSpPr>
          <p:cNvPr id="296" name="Shape 296"/>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a:t>The Next Generation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300" name="Shape 300"/>
        <p:cNvGrpSpPr/>
        <p:nvPr/>
      </p:nvGrpSpPr>
      <p:grpSpPr>
        <a:xfrm>
          <a:off x="0" y="0"/>
          <a:ext cx="0" cy="0"/>
          <a:chOff x="0" y="0"/>
          <a:chExt cx="0" cy="0"/>
        </a:xfrm>
      </p:grpSpPr>
      <p:sp>
        <p:nvSpPr>
          <p:cNvPr id="301" name="Shape 30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SzPts val="1800"/>
              <a:buChar char="●"/>
            </a:pPr>
            <a:r>
              <a:rPr lang="en"/>
              <a:t>Improving REST</a:t>
            </a:r>
            <a:br>
              <a:rPr lang="en"/>
            </a:br>
          </a:p>
          <a:p>
            <a:pPr indent="-342900" lvl="0" marL="457200" marR="0" rtl="0" algn="l">
              <a:lnSpc>
                <a:spcPct val="115000"/>
              </a:lnSpc>
              <a:spcBef>
                <a:spcPts val="0"/>
              </a:spcBef>
              <a:spcAft>
                <a:spcPts val="0"/>
              </a:spcAft>
              <a:buSzPts val="1800"/>
              <a:buChar char="●"/>
            </a:pPr>
            <a:r>
              <a:rPr lang="en"/>
              <a:t>Supporting gRPC / HTTP2</a:t>
            </a:r>
            <a:br>
              <a:rPr lang="en"/>
            </a:br>
          </a:p>
          <a:p>
            <a:pPr indent="-342900" lvl="0" marL="457200" marR="0" rtl="0" algn="l">
              <a:lnSpc>
                <a:spcPct val="115000"/>
              </a:lnSpc>
              <a:spcBef>
                <a:spcPts val="0"/>
              </a:spcBef>
              <a:spcAft>
                <a:spcPts val="1600"/>
              </a:spcAft>
              <a:buSzPts val="1800"/>
              <a:buChar char="●"/>
            </a:pPr>
            <a:r>
              <a:rPr lang="en"/>
              <a:t>Service Mesh</a:t>
            </a:r>
          </a:p>
        </p:txBody>
      </p:sp>
      <p:sp>
        <p:nvSpPr>
          <p:cNvPr id="302" name="Shape 302"/>
          <p:cNvSpPr txBox="1"/>
          <p:nvPr>
            <p:ph type="title"/>
          </p:nvPr>
        </p:nvSpPr>
        <p:spPr>
          <a:xfrm>
            <a:off x="460950" y="731700"/>
            <a:ext cx="8222100" cy="767700"/>
          </a:xfrm>
          <a:prstGeom prst="rect">
            <a:avLst/>
          </a:prstGeom>
        </p:spPr>
        <p:txBody>
          <a:bodyPr anchorCtr="0" anchor="b" bIns="91425" lIns="91425" rIns="91425" wrap="square" tIns="91425">
            <a:noAutofit/>
          </a:bodyPr>
          <a:lstStyle/>
          <a:p>
            <a:pPr indent="0" lvl="0" marL="0" rtl="0">
              <a:spcBef>
                <a:spcPts val="0"/>
              </a:spcBef>
              <a:buNone/>
            </a:pPr>
            <a:r>
              <a:rPr lang="en"/>
              <a:t>Innovation Rotation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Considered </a:t>
            </a:r>
            <a:r>
              <a:rPr lang="en"/>
              <a:t>V2</a:t>
            </a:r>
          </a:p>
        </p:txBody>
      </p:sp>
      <p:sp>
        <p:nvSpPr>
          <p:cNvPr id="308" name="Shape 308"/>
          <p:cNvSpPr/>
          <p:nvPr/>
        </p:nvSpPr>
        <p:spPr>
          <a:xfrm>
            <a:off x="6350550" y="2264100"/>
            <a:ext cx="23160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REST</a:t>
            </a:r>
          </a:p>
        </p:txBody>
      </p:sp>
      <p:sp>
        <p:nvSpPr>
          <p:cNvPr id="309" name="Shape 309"/>
          <p:cNvSpPr/>
          <p:nvPr/>
        </p:nvSpPr>
        <p:spPr>
          <a:xfrm>
            <a:off x="3424950" y="2264100"/>
            <a:ext cx="23160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gRPC</a:t>
            </a:r>
          </a:p>
        </p:txBody>
      </p:sp>
      <p:sp>
        <p:nvSpPr>
          <p:cNvPr id="310" name="Shape 310"/>
          <p:cNvSpPr/>
          <p:nvPr/>
        </p:nvSpPr>
        <p:spPr>
          <a:xfrm>
            <a:off x="499350" y="2264100"/>
            <a:ext cx="23160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Boxcar</a:t>
            </a:r>
          </a:p>
        </p:txBody>
      </p:sp>
      <p:sp>
        <p:nvSpPr>
          <p:cNvPr id="311" name="Shape 311"/>
          <p:cNvSpPr/>
          <p:nvPr/>
        </p:nvSpPr>
        <p:spPr>
          <a:xfrm>
            <a:off x="3424950" y="3484675"/>
            <a:ext cx="52416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Service Mesh</a:t>
            </a:r>
          </a:p>
        </p:txBody>
      </p:sp>
      <p:sp>
        <p:nvSpPr>
          <p:cNvPr id="312" name="Shape 312"/>
          <p:cNvSpPr/>
          <p:nvPr/>
        </p:nvSpPr>
        <p:spPr>
          <a:xfrm>
            <a:off x="499350" y="3484675"/>
            <a:ext cx="23160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Sidecar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316" name="Shape 316"/>
        <p:cNvGrpSpPr/>
        <p:nvPr/>
      </p:nvGrpSpPr>
      <p:grpSpPr>
        <a:xfrm>
          <a:off x="0" y="0"/>
          <a:ext cx="0" cy="0"/>
          <a:chOff x="0" y="0"/>
          <a:chExt cx="0" cy="0"/>
        </a:xfrm>
      </p:grpSpPr>
      <p:sp>
        <p:nvSpPr>
          <p:cNvPr id="317" name="Shape 31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Long Term</a:t>
            </a:r>
          </a:p>
        </p:txBody>
      </p:sp>
      <p:sp>
        <p:nvSpPr>
          <p:cNvPr id="318" name="Shape 318"/>
          <p:cNvSpPr/>
          <p:nvPr/>
        </p:nvSpPr>
        <p:spPr>
          <a:xfrm>
            <a:off x="6350550" y="2264100"/>
            <a:ext cx="23160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REST</a:t>
            </a:r>
          </a:p>
        </p:txBody>
      </p:sp>
      <p:sp>
        <p:nvSpPr>
          <p:cNvPr id="319" name="Shape 319"/>
          <p:cNvSpPr/>
          <p:nvPr/>
        </p:nvSpPr>
        <p:spPr>
          <a:xfrm>
            <a:off x="3424950" y="2264100"/>
            <a:ext cx="23160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gRPC</a:t>
            </a:r>
          </a:p>
        </p:txBody>
      </p:sp>
      <p:sp>
        <p:nvSpPr>
          <p:cNvPr id="320" name="Shape 320"/>
          <p:cNvSpPr/>
          <p:nvPr/>
        </p:nvSpPr>
        <p:spPr>
          <a:xfrm>
            <a:off x="499350" y="2264100"/>
            <a:ext cx="2316000" cy="767700"/>
          </a:xfrm>
          <a:prstGeom prst="roundRect">
            <a:avLst>
              <a:gd fmla="val 16667" name="adj"/>
            </a:avLst>
          </a:prstGeom>
          <a:solidFill>
            <a:srgbClr val="D9D9D9"/>
          </a:solidFill>
          <a:ln cap="flat" cmpd="sng" w="19050">
            <a:solidFill>
              <a:srgbClr val="999999"/>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solidFill>
                  <a:srgbClr val="999999"/>
                </a:solidFill>
                <a:latin typeface="Roboto"/>
                <a:ea typeface="Roboto"/>
                <a:cs typeface="Roboto"/>
                <a:sym typeface="Roboto"/>
              </a:rPr>
              <a:t>Boxcar</a:t>
            </a:r>
          </a:p>
        </p:txBody>
      </p:sp>
      <p:sp>
        <p:nvSpPr>
          <p:cNvPr id="321" name="Shape 321"/>
          <p:cNvSpPr/>
          <p:nvPr/>
        </p:nvSpPr>
        <p:spPr>
          <a:xfrm>
            <a:off x="3424950" y="3484675"/>
            <a:ext cx="52416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Service Mesh</a:t>
            </a:r>
          </a:p>
        </p:txBody>
      </p:sp>
      <p:sp>
        <p:nvSpPr>
          <p:cNvPr id="322" name="Shape 322"/>
          <p:cNvSpPr/>
          <p:nvPr/>
        </p:nvSpPr>
        <p:spPr>
          <a:xfrm>
            <a:off x="499350" y="3484675"/>
            <a:ext cx="2316000" cy="767700"/>
          </a:xfrm>
          <a:prstGeom prst="roundRect">
            <a:avLst>
              <a:gd fmla="val 16667" name="adj"/>
            </a:avLst>
          </a:prstGeom>
          <a:solidFill>
            <a:srgbClr val="D9D9D9"/>
          </a:solidFill>
          <a:ln cap="flat" cmpd="sng" w="19050">
            <a:solidFill>
              <a:srgbClr val="999999"/>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solidFill>
                  <a:srgbClr val="999999"/>
                </a:solidFill>
                <a:latin typeface="Roboto"/>
                <a:ea typeface="Roboto"/>
                <a:cs typeface="Roboto"/>
                <a:sym typeface="Roboto"/>
              </a:rPr>
              <a:t>Sidecar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326" name="Shape 326"/>
        <p:cNvGrpSpPr/>
        <p:nvPr/>
      </p:nvGrpSpPr>
      <p:grpSpPr>
        <a:xfrm>
          <a:off x="0" y="0"/>
          <a:ext cx="0" cy="0"/>
          <a:chOff x="0" y="0"/>
          <a:chExt cx="0" cy="0"/>
        </a:xfrm>
      </p:grpSpPr>
      <p:sp>
        <p:nvSpPr>
          <p:cNvPr id="327" name="Shape 32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t/>
            </a:r>
            <a:endParaRPr/>
          </a:p>
        </p:txBody>
      </p:sp>
      <p:sp>
        <p:nvSpPr>
          <p:cNvPr id="328" name="Shape 328"/>
          <p:cNvSpPr/>
          <p:nvPr/>
        </p:nvSpPr>
        <p:spPr>
          <a:xfrm>
            <a:off x="6350550" y="2264100"/>
            <a:ext cx="2316000" cy="767700"/>
          </a:xfrm>
          <a:prstGeom prst="roundRect">
            <a:avLst>
              <a:gd fmla="val 16667" name="adj"/>
            </a:avLst>
          </a:prstGeom>
          <a:solidFill>
            <a:srgbClr val="D9D9D9"/>
          </a:solidFill>
          <a:ln cap="flat" cmpd="sng" w="19050">
            <a:solidFill>
              <a:srgbClr val="999999"/>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solidFill>
                  <a:srgbClr val="999999"/>
                </a:solidFill>
                <a:latin typeface="Roboto"/>
                <a:ea typeface="Roboto"/>
                <a:cs typeface="Roboto"/>
                <a:sym typeface="Roboto"/>
              </a:rPr>
              <a:t>REST</a:t>
            </a:r>
          </a:p>
        </p:txBody>
      </p:sp>
      <p:sp>
        <p:nvSpPr>
          <p:cNvPr id="329" name="Shape 329"/>
          <p:cNvSpPr/>
          <p:nvPr/>
        </p:nvSpPr>
        <p:spPr>
          <a:xfrm>
            <a:off x="3424950" y="2264100"/>
            <a:ext cx="2316000" cy="767700"/>
          </a:xfrm>
          <a:prstGeom prst="roundRect">
            <a:avLst>
              <a:gd fmla="val 16667" name="adj"/>
            </a:avLst>
          </a:prstGeom>
          <a:solidFill>
            <a:srgbClr val="D9D9D9"/>
          </a:solidFill>
          <a:ln cap="flat" cmpd="sng" w="19050">
            <a:solidFill>
              <a:srgbClr val="999999"/>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solidFill>
                  <a:srgbClr val="999999"/>
                </a:solidFill>
                <a:latin typeface="Roboto"/>
                <a:ea typeface="Roboto"/>
                <a:cs typeface="Roboto"/>
                <a:sym typeface="Roboto"/>
              </a:rPr>
              <a:t>gRPC</a:t>
            </a:r>
          </a:p>
        </p:txBody>
      </p:sp>
      <p:sp>
        <p:nvSpPr>
          <p:cNvPr id="330" name="Shape 330"/>
          <p:cNvSpPr/>
          <p:nvPr/>
        </p:nvSpPr>
        <p:spPr>
          <a:xfrm>
            <a:off x="499350" y="2264100"/>
            <a:ext cx="2316000" cy="767700"/>
          </a:xfrm>
          <a:prstGeom prst="roundRect">
            <a:avLst>
              <a:gd fmla="val 16667" name="adj"/>
            </a:avLst>
          </a:prstGeom>
          <a:solidFill>
            <a:srgbClr val="D9D9D9"/>
          </a:solidFill>
          <a:ln cap="flat" cmpd="sng" w="19050">
            <a:solidFill>
              <a:srgbClr val="999999"/>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solidFill>
                  <a:srgbClr val="999999"/>
                </a:solidFill>
                <a:latin typeface="Roboto"/>
                <a:ea typeface="Roboto"/>
                <a:cs typeface="Roboto"/>
                <a:sym typeface="Roboto"/>
              </a:rPr>
              <a:t>Boxcar</a:t>
            </a:r>
          </a:p>
        </p:txBody>
      </p:sp>
      <p:sp>
        <p:nvSpPr>
          <p:cNvPr id="331" name="Shape 331"/>
          <p:cNvSpPr/>
          <p:nvPr/>
        </p:nvSpPr>
        <p:spPr>
          <a:xfrm>
            <a:off x="3424950" y="3484675"/>
            <a:ext cx="5241600" cy="767700"/>
          </a:xfrm>
          <a:prstGeom prst="roundRect">
            <a:avLst>
              <a:gd fmla="val 16667" name="adj"/>
            </a:avLst>
          </a:prstGeom>
          <a:solidFill>
            <a:srgbClr val="D9D9D9"/>
          </a:solidFill>
          <a:ln cap="flat" cmpd="sng" w="19050">
            <a:solidFill>
              <a:srgbClr val="999999"/>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solidFill>
                  <a:srgbClr val="999999"/>
                </a:solidFill>
                <a:latin typeface="Roboto"/>
                <a:ea typeface="Roboto"/>
                <a:cs typeface="Roboto"/>
                <a:sym typeface="Roboto"/>
              </a:rPr>
              <a:t>Service Mesh</a:t>
            </a:r>
          </a:p>
        </p:txBody>
      </p:sp>
      <p:sp>
        <p:nvSpPr>
          <p:cNvPr id="332" name="Shape 332"/>
          <p:cNvSpPr/>
          <p:nvPr/>
        </p:nvSpPr>
        <p:spPr>
          <a:xfrm>
            <a:off x="499350" y="3484675"/>
            <a:ext cx="2316000" cy="7677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2400">
                <a:latin typeface="Roboto"/>
                <a:ea typeface="Roboto"/>
                <a:cs typeface="Roboto"/>
                <a:sym typeface="Roboto"/>
              </a:rPr>
              <a:t>Sidecar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336" name="Shape 336"/>
        <p:cNvGrpSpPr/>
        <p:nvPr/>
      </p:nvGrpSpPr>
      <p:grpSpPr>
        <a:xfrm>
          <a:off x="0" y="0"/>
          <a:ext cx="0" cy="0"/>
          <a:chOff x="0" y="0"/>
          <a:chExt cx="0" cy="0"/>
        </a:xfrm>
      </p:grpSpPr>
      <p:sp>
        <p:nvSpPr>
          <p:cNvPr id="337" name="Shape 33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lt2"/>
              </a:buClr>
              <a:buSzPts val="1800"/>
              <a:buFont typeface="Roboto"/>
              <a:buChar char="●"/>
            </a:pPr>
            <a:r>
              <a:rPr lang="en"/>
              <a:t>Improve performance</a:t>
            </a:r>
            <a:br>
              <a:rPr lang="en"/>
            </a:br>
          </a:p>
          <a:p>
            <a:pPr indent="-342900" lvl="0" marL="457200" marR="0" rtl="0" algn="l">
              <a:lnSpc>
                <a:spcPct val="115000"/>
              </a:lnSpc>
              <a:spcBef>
                <a:spcPts val="0"/>
              </a:spcBef>
              <a:spcAft>
                <a:spcPts val="0"/>
              </a:spcAft>
              <a:buClr>
                <a:schemeClr val="lt2"/>
              </a:buClr>
              <a:buSzPts val="1800"/>
              <a:buFont typeface="Roboto"/>
              <a:buChar char="●"/>
            </a:pPr>
            <a:r>
              <a:rPr lang="en"/>
              <a:t>Remove toil for new language support</a:t>
            </a:r>
            <a:br>
              <a:rPr lang="en"/>
            </a:br>
          </a:p>
          <a:p>
            <a:pPr indent="-342900" lvl="0" marL="457200" marR="0" rtl="0" algn="l">
              <a:lnSpc>
                <a:spcPct val="115000"/>
              </a:lnSpc>
              <a:spcBef>
                <a:spcPts val="0"/>
              </a:spcBef>
              <a:spcAft>
                <a:spcPts val="1600"/>
              </a:spcAft>
              <a:buSzPts val="1800"/>
              <a:buChar char="●"/>
            </a:pPr>
            <a:r>
              <a:rPr lang="en"/>
              <a:t>Intermediary for migration</a:t>
            </a:r>
          </a:p>
        </p:txBody>
      </p:sp>
      <p:sp>
        <p:nvSpPr>
          <p:cNvPr id="338" name="Shape 338"/>
          <p:cNvSpPr txBox="1"/>
          <p:nvPr>
            <p:ph type="title"/>
          </p:nvPr>
        </p:nvSpPr>
        <p:spPr>
          <a:xfrm>
            <a:off x="460950" y="731700"/>
            <a:ext cx="8222100" cy="767700"/>
          </a:xfrm>
          <a:prstGeom prst="rect">
            <a:avLst/>
          </a:prstGeom>
        </p:spPr>
        <p:txBody>
          <a:bodyPr anchorCtr="0" anchor="b" bIns="91425" lIns="91425" rIns="91425" wrap="square" tIns="91425">
            <a:noAutofit/>
          </a:bodyPr>
          <a:lstStyle/>
          <a:p>
            <a:pPr indent="0" lvl="0" marL="0" rtl="0">
              <a:spcBef>
                <a:spcPts val="0"/>
              </a:spcBef>
              <a:buNone/>
            </a:pPr>
            <a:r>
              <a:rPr lang="en"/>
              <a:t>How can we leverage </a:t>
            </a:r>
            <a:r>
              <a:rPr lang="en"/>
              <a:t>Sidecar?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p:nvPr/>
        </p:nvSpPr>
        <p:spPr>
          <a:xfrm>
            <a:off x="6816294" y="23794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344" name="Shape 344"/>
          <p:cNvSpPr/>
          <p:nvPr/>
        </p:nvSpPr>
        <p:spPr>
          <a:xfrm>
            <a:off x="883812" y="23920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345" name="Shape 345"/>
          <p:cNvSpPr/>
          <p:nvPr/>
        </p:nvSpPr>
        <p:spPr>
          <a:xfrm>
            <a:off x="3967825" y="248232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346" name="Shape 346"/>
          <p:cNvCxnSpPr>
            <a:stCxn id="344" idx="3"/>
            <a:endCxn id="345" idx="1"/>
          </p:cNvCxnSpPr>
          <p:nvPr/>
        </p:nvCxnSpPr>
        <p:spPr>
          <a:xfrm>
            <a:off x="2322012" y="2636824"/>
            <a:ext cx="1645800" cy="0"/>
          </a:xfrm>
          <a:prstGeom prst="straightConnector1">
            <a:avLst/>
          </a:prstGeom>
          <a:noFill/>
          <a:ln cap="flat" cmpd="sng" w="19050">
            <a:solidFill>
              <a:schemeClr val="dk2"/>
            </a:solidFill>
            <a:prstDash val="solid"/>
            <a:round/>
            <a:headEnd len="lg" w="lg" type="none"/>
            <a:tailEnd len="lg" w="lg" type="triangle"/>
          </a:ln>
        </p:spPr>
      </p:cxnSp>
      <p:cxnSp>
        <p:nvCxnSpPr>
          <p:cNvPr id="347" name="Shape 347"/>
          <p:cNvCxnSpPr>
            <a:stCxn id="345" idx="3"/>
            <a:endCxn id="343" idx="1"/>
          </p:cNvCxnSpPr>
          <p:nvPr/>
        </p:nvCxnSpPr>
        <p:spPr>
          <a:xfrm>
            <a:off x="5249725" y="2636825"/>
            <a:ext cx="1566600" cy="0"/>
          </a:xfrm>
          <a:prstGeom prst="straightConnector1">
            <a:avLst/>
          </a:prstGeom>
          <a:noFill/>
          <a:ln cap="flat" cmpd="sng" w="19050">
            <a:solidFill>
              <a:schemeClr val="dk2"/>
            </a:solidFill>
            <a:prstDash val="solid"/>
            <a:round/>
            <a:headEnd len="lg" w="lg" type="none"/>
            <a:tailEnd len="lg" w="lg" type="triangle"/>
          </a:ln>
        </p:spPr>
      </p:cxnSp>
      <p:sp>
        <p:nvSpPr>
          <p:cNvPr id="348" name="Shape 348"/>
          <p:cNvSpPr txBox="1"/>
          <p:nvPr/>
        </p:nvSpPr>
        <p:spPr>
          <a:xfrm>
            <a:off x="2599513" y="22492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1.1</a:t>
            </a:r>
          </a:p>
        </p:txBody>
      </p:sp>
      <p:sp>
        <p:nvSpPr>
          <p:cNvPr id="349" name="Shape 349"/>
          <p:cNvSpPr txBox="1"/>
          <p:nvPr/>
        </p:nvSpPr>
        <p:spPr>
          <a:xfrm>
            <a:off x="5487613" y="22492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226078" y="357800"/>
            <a:ext cx="2808000" cy="953400"/>
          </a:xfrm>
          <a:prstGeom prst="rect">
            <a:avLst/>
          </a:prstGeom>
        </p:spPr>
        <p:txBody>
          <a:bodyPr anchorCtr="0" anchor="b" bIns="91425" lIns="91425" rIns="91425" wrap="square" tIns="91425">
            <a:noAutofit/>
          </a:bodyPr>
          <a:lstStyle/>
          <a:p>
            <a:pPr indent="0" lvl="0" marL="0" rtl="0" algn="ctr">
              <a:spcBef>
                <a:spcPts val="0"/>
              </a:spcBef>
              <a:buNone/>
            </a:pPr>
            <a:r>
              <a:rPr lang="en"/>
              <a:t>Jaye</a:t>
            </a:r>
          </a:p>
          <a:p>
            <a:pPr indent="0" lvl="0" marL="0" rtl="0" algn="ctr">
              <a:spcBef>
                <a:spcPts val="0"/>
              </a:spcBef>
              <a:buNone/>
            </a:pPr>
            <a:r>
              <a:rPr lang="en"/>
              <a:t>Pitzeruse</a:t>
            </a:r>
          </a:p>
        </p:txBody>
      </p:sp>
      <p:sp>
        <p:nvSpPr>
          <p:cNvPr id="109" name="Shape 109"/>
          <p:cNvSpPr txBox="1"/>
          <p:nvPr>
            <p:ph idx="1" type="body"/>
          </p:nvPr>
        </p:nvSpPr>
        <p:spPr>
          <a:xfrm>
            <a:off x="226075" y="1465800"/>
            <a:ext cx="2808000" cy="3163500"/>
          </a:xfrm>
          <a:prstGeom prst="rect">
            <a:avLst/>
          </a:prstGeom>
        </p:spPr>
        <p:txBody>
          <a:bodyPr anchorCtr="0" anchor="t" bIns="91425" lIns="91425" rIns="91425" wrap="square" tIns="91425">
            <a:noAutofit/>
          </a:bodyPr>
          <a:lstStyle/>
          <a:p>
            <a:pPr indent="0" lvl="0" marL="0" rtl="0" algn="ctr">
              <a:spcBef>
                <a:spcPts val="0"/>
              </a:spcBef>
              <a:spcAft>
                <a:spcPts val="2400"/>
              </a:spcAft>
              <a:buNone/>
            </a:pPr>
            <a:r>
              <a:rPr lang="en" sz="1400"/>
              <a:t>Senior Software Engineer</a:t>
            </a:r>
          </a:p>
          <a:p>
            <a:pPr indent="0" lvl="0" marL="0" rtl="0" algn="ctr">
              <a:spcBef>
                <a:spcPts val="0"/>
              </a:spcBef>
              <a:spcAft>
                <a:spcPts val="2400"/>
              </a:spcAft>
              <a:buNone/>
            </a:pPr>
            <a:r>
              <a:rPr lang="en" sz="1400"/>
              <a:t>4.5 Years @ Indeed</a:t>
            </a:r>
          </a:p>
          <a:p>
            <a:pPr indent="0" lvl="0" marL="0" rtl="0" algn="ctr">
              <a:spcBef>
                <a:spcPts val="0"/>
              </a:spcBef>
              <a:spcAft>
                <a:spcPts val="2400"/>
              </a:spcAft>
              <a:buNone/>
            </a:pPr>
            <a:r>
              <a:rPr lang="en" sz="1400"/>
              <a:t>Engineering Capabilities</a:t>
            </a:r>
            <a:br>
              <a:rPr lang="en" sz="1400"/>
            </a:br>
            <a:r>
              <a:rPr lang="en" sz="1400"/>
              <a:t>Service Architecture</a:t>
            </a:r>
            <a:br>
              <a:rPr lang="en" sz="1400"/>
            </a:br>
            <a:r>
              <a:rPr lang="en" sz="1400"/>
              <a:t>Delivery Tools</a:t>
            </a:r>
            <a:br>
              <a:rPr lang="en" sz="1400"/>
            </a:br>
            <a:br>
              <a:rPr lang="en" sz="1400"/>
            </a:br>
            <a:r>
              <a:rPr lang="en" sz="1400"/>
              <a:t>Pronouns: She / Her / Hers</a:t>
            </a:r>
          </a:p>
        </p:txBody>
      </p:sp>
      <p:graphicFrame>
        <p:nvGraphicFramePr>
          <p:cNvPr id="110" name="Shape 110"/>
          <p:cNvGraphicFramePr/>
          <p:nvPr/>
        </p:nvGraphicFramePr>
        <p:xfrm>
          <a:off x="3276900" y="1517950"/>
          <a:ext cx="3000000" cy="3000000"/>
        </p:xfrm>
        <a:graphic>
          <a:graphicData uri="http://schemas.openxmlformats.org/drawingml/2006/table">
            <a:tbl>
              <a:tblPr>
                <a:noFill/>
                <a:tableStyleId>{38E9ED40-0FA5-4E3B-A5C9-6A8A55856B86}</a:tableStyleId>
              </a:tblPr>
              <a:tblGrid>
                <a:gridCol w="2933550"/>
                <a:gridCol w="2933550"/>
              </a:tblGrid>
              <a:tr h="381000">
                <a:tc>
                  <a:txBody>
                    <a:bodyPr>
                      <a:noAutofit/>
                    </a:bodyPr>
                    <a:lstStyle/>
                    <a:p>
                      <a:pPr indent="0" lvl="0" marL="0" rtl="0" algn="r">
                        <a:spcBef>
                          <a:spcPts val="0"/>
                        </a:spcBef>
                        <a:buNone/>
                      </a:pPr>
                      <a:r>
                        <a:rPr b="1" lang="en" sz="1800"/>
                        <a:t>Email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spcBef>
                          <a:spcPts val="0"/>
                        </a:spcBef>
                        <a:buNone/>
                      </a:pPr>
                      <a:r>
                        <a:rPr lang="en" sz="1800"/>
                        <a:t>pitz@indeed</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indent="0" lvl="0" marL="0" rtl="0" algn="r">
                        <a:spcBef>
                          <a:spcPts val="0"/>
                        </a:spcBef>
                        <a:buNone/>
                      </a:pPr>
                      <a:r>
                        <a:rPr b="1" lang="en" sz="1800"/>
                        <a:t>Twitter</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spcBef>
                          <a:spcPts val="0"/>
                        </a:spcBef>
                        <a:buNone/>
                      </a:pPr>
                      <a:r>
                        <a:rPr lang="en" sz="1800"/>
                        <a:t>@_jpitz_</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indent="0" lvl="0" marL="0" rtl="0" algn="r">
                        <a:spcBef>
                          <a:spcPts val="0"/>
                        </a:spcBef>
                        <a:buNone/>
                      </a:pPr>
                      <a:r>
                        <a:rPr b="1" lang="en" sz="1800"/>
                        <a:t>Github</a:t>
                      </a:r>
                      <a:br>
                        <a:rPr b="1" lang="en" sz="1800"/>
                      </a:br>
                      <a:r>
                        <a:rPr b="1" lang="en" sz="1800"/>
                        <a:t>LinkedIn</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spcBef>
                          <a:spcPts val="0"/>
                        </a:spcBef>
                        <a:buNone/>
                      </a:pPr>
                      <a:r>
                        <a:rPr lang="en" sz="1800"/>
                        <a:t>jpitz</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p:nvPr/>
        </p:nvSpPr>
        <p:spPr>
          <a:xfrm>
            <a:off x="6816294" y="29936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355" name="Shape 355"/>
          <p:cNvSpPr/>
          <p:nvPr/>
        </p:nvSpPr>
        <p:spPr>
          <a:xfrm>
            <a:off x="883812" y="30062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356" name="Shape 356"/>
          <p:cNvSpPr/>
          <p:nvPr/>
        </p:nvSpPr>
        <p:spPr>
          <a:xfrm>
            <a:off x="3967825" y="309652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357" name="Shape 357"/>
          <p:cNvCxnSpPr>
            <a:stCxn id="355" idx="3"/>
            <a:endCxn id="356" idx="1"/>
          </p:cNvCxnSpPr>
          <p:nvPr/>
        </p:nvCxnSpPr>
        <p:spPr>
          <a:xfrm>
            <a:off x="2322012" y="3251024"/>
            <a:ext cx="1645800" cy="0"/>
          </a:xfrm>
          <a:prstGeom prst="straightConnector1">
            <a:avLst/>
          </a:prstGeom>
          <a:noFill/>
          <a:ln cap="flat" cmpd="sng" w="19050">
            <a:solidFill>
              <a:schemeClr val="dk2"/>
            </a:solidFill>
            <a:prstDash val="solid"/>
            <a:round/>
            <a:headEnd len="lg" w="lg" type="none"/>
            <a:tailEnd len="lg" w="lg" type="triangle"/>
          </a:ln>
        </p:spPr>
      </p:cxnSp>
      <p:cxnSp>
        <p:nvCxnSpPr>
          <p:cNvPr id="358" name="Shape 358"/>
          <p:cNvCxnSpPr>
            <a:stCxn id="356" idx="3"/>
            <a:endCxn id="354" idx="1"/>
          </p:cNvCxnSpPr>
          <p:nvPr/>
        </p:nvCxnSpPr>
        <p:spPr>
          <a:xfrm>
            <a:off x="5249725" y="3251025"/>
            <a:ext cx="1566600" cy="0"/>
          </a:xfrm>
          <a:prstGeom prst="straightConnector1">
            <a:avLst/>
          </a:prstGeom>
          <a:noFill/>
          <a:ln cap="flat" cmpd="sng" w="19050">
            <a:solidFill>
              <a:schemeClr val="dk2"/>
            </a:solidFill>
            <a:prstDash val="solid"/>
            <a:round/>
            <a:headEnd len="lg" w="lg" type="none"/>
            <a:tailEnd len="lg" w="lg" type="triangle"/>
          </a:ln>
        </p:spPr>
      </p:cxnSp>
      <p:sp>
        <p:nvSpPr>
          <p:cNvPr id="359" name="Shape 359"/>
          <p:cNvSpPr txBox="1"/>
          <p:nvPr/>
        </p:nvSpPr>
        <p:spPr>
          <a:xfrm>
            <a:off x="2599513" y="28634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360" name="Shape 360"/>
          <p:cNvSpPr txBox="1"/>
          <p:nvPr/>
        </p:nvSpPr>
        <p:spPr>
          <a:xfrm>
            <a:off x="5487613" y="28634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
        <p:nvSpPr>
          <p:cNvPr id="361" name="Shape 361"/>
          <p:cNvSpPr/>
          <p:nvPr/>
        </p:nvSpPr>
        <p:spPr>
          <a:xfrm>
            <a:off x="6816294" y="17652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362" name="Shape 362"/>
          <p:cNvSpPr/>
          <p:nvPr/>
        </p:nvSpPr>
        <p:spPr>
          <a:xfrm>
            <a:off x="883812" y="17778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363" name="Shape 363"/>
          <p:cNvSpPr/>
          <p:nvPr/>
        </p:nvSpPr>
        <p:spPr>
          <a:xfrm>
            <a:off x="3967825" y="186812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364" name="Shape 364"/>
          <p:cNvCxnSpPr>
            <a:stCxn id="362" idx="3"/>
            <a:endCxn id="363" idx="1"/>
          </p:cNvCxnSpPr>
          <p:nvPr/>
        </p:nvCxnSpPr>
        <p:spPr>
          <a:xfrm>
            <a:off x="2322012" y="2022624"/>
            <a:ext cx="1645800" cy="0"/>
          </a:xfrm>
          <a:prstGeom prst="straightConnector1">
            <a:avLst/>
          </a:prstGeom>
          <a:noFill/>
          <a:ln cap="flat" cmpd="sng" w="19050">
            <a:solidFill>
              <a:schemeClr val="dk2"/>
            </a:solidFill>
            <a:prstDash val="solid"/>
            <a:round/>
            <a:headEnd len="lg" w="lg" type="none"/>
            <a:tailEnd len="lg" w="lg" type="triangle"/>
          </a:ln>
        </p:spPr>
      </p:cxnSp>
      <p:cxnSp>
        <p:nvCxnSpPr>
          <p:cNvPr id="365" name="Shape 365"/>
          <p:cNvCxnSpPr>
            <a:stCxn id="363" idx="3"/>
            <a:endCxn id="361" idx="1"/>
          </p:cNvCxnSpPr>
          <p:nvPr/>
        </p:nvCxnSpPr>
        <p:spPr>
          <a:xfrm>
            <a:off x="5249725" y="2022625"/>
            <a:ext cx="1566600" cy="0"/>
          </a:xfrm>
          <a:prstGeom prst="straightConnector1">
            <a:avLst/>
          </a:prstGeom>
          <a:noFill/>
          <a:ln cap="flat" cmpd="sng" w="19050">
            <a:solidFill>
              <a:schemeClr val="dk2"/>
            </a:solidFill>
            <a:prstDash val="solid"/>
            <a:round/>
            <a:headEnd len="lg" w="lg" type="none"/>
            <a:tailEnd len="lg" w="lg" type="triangle"/>
          </a:ln>
        </p:spPr>
      </p:cxnSp>
      <p:sp>
        <p:nvSpPr>
          <p:cNvPr id="366" name="Shape 366"/>
          <p:cNvSpPr txBox="1"/>
          <p:nvPr/>
        </p:nvSpPr>
        <p:spPr>
          <a:xfrm>
            <a:off x="2599513" y="16350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1.1</a:t>
            </a:r>
          </a:p>
        </p:txBody>
      </p:sp>
      <p:sp>
        <p:nvSpPr>
          <p:cNvPr id="367" name="Shape 367"/>
          <p:cNvSpPr txBox="1"/>
          <p:nvPr/>
        </p:nvSpPr>
        <p:spPr>
          <a:xfrm>
            <a:off x="5487613" y="16350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p:nvPr/>
        </p:nvSpPr>
        <p:spPr>
          <a:xfrm>
            <a:off x="6816294" y="2314341"/>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373" name="Shape 373"/>
          <p:cNvSpPr/>
          <p:nvPr/>
        </p:nvSpPr>
        <p:spPr>
          <a:xfrm>
            <a:off x="883812" y="232694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374" name="Shape 374"/>
          <p:cNvSpPr/>
          <p:nvPr/>
        </p:nvSpPr>
        <p:spPr>
          <a:xfrm>
            <a:off x="3967825" y="2417250"/>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375" name="Shape 375"/>
          <p:cNvCxnSpPr>
            <a:stCxn id="373" idx="3"/>
            <a:endCxn id="374" idx="1"/>
          </p:cNvCxnSpPr>
          <p:nvPr/>
        </p:nvCxnSpPr>
        <p:spPr>
          <a:xfrm>
            <a:off x="2322012" y="2571749"/>
            <a:ext cx="1645800" cy="0"/>
          </a:xfrm>
          <a:prstGeom prst="straightConnector1">
            <a:avLst/>
          </a:prstGeom>
          <a:noFill/>
          <a:ln cap="flat" cmpd="sng" w="19050">
            <a:solidFill>
              <a:schemeClr val="dk2"/>
            </a:solidFill>
            <a:prstDash val="solid"/>
            <a:round/>
            <a:headEnd len="lg" w="lg" type="none"/>
            <a:tailEnd len="lg" w="lg" type="triangle"/>
          </a:ln>
        </p:spPr>
      </p:cxnSp>
      <p:cxnSp>
        <p:nvCxnSpPr>
          <p:cNvPr id="376" name="Shape 376"/>
          <p:cNvCxnSpPr>
            <a:stCxn id="374" idx="3"/>
            <a:endCxn id="372" idx="1"/>
          </p:cNvCxnSpPr>
          <p:nvPr/>
        </p:nvCxnSpPr>
        <p:spPr>
          <a:xfrm>
            <a:off x="5249725" y="2571750"/>
            <a:ext cx="1566600" cy="0"/>
          </a:xfrm>
          <a:prstGeom prst="straightConnector1">
            <a:avLst/>
          </a:prstGeom>
          <a:noFill/>
          <a:ln cap="flat" cmpd="sng" w="19050">
            <a:solidFill>
              <a:schemeClr val="dk2"/>
            </a:solidFill>
            <a:prstDash val="solid"/>
            <a:round/>
            <a:headEnd len="lg" w="lg" type="none"/>
            <a:tailEnd len="lg" w="lg" type="triangle"/>
          </a:ln>
        </p:spPr>
      </p:cxnSp>
      <p:sp>
        <p:nvSpPr>
          <p:cNvPr id="377" name="Shape 377"/>
          <p:cNvSpPr txBox="1"/>
          <p:nvPr/>
        </p:nvSpPr>
        <p:spPr>
          <a:xfrm>
            <a:off x="2599513" y="21841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378" name="Shape 378"/>
          <p:cNvSpPr txBox="1"/>
          <p:nvPr/>
        </p:nvSpPr>
        <p:spPr>
          <a:xfrm>
            <a:off x="5487613" y="21841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
        <p:nvSpPr>
          <p:cNvPr id="379" name="Shape 379"/>
          <p:cNvSpPr/>
          <p:nvPr/>
        </p:nvSpPr>
        <p:spPr>
          <a:xfrm>
            <a:off x="6816294" y="1085941"/>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380" name="Shape 380"/>
          <p:cNvSpPr/>
          <p:nvPr/>
        </p:nvSpPr>
        <p:spPr>
          <a:xfrm>
            <a:off x="883812" y="109854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381" name="Shape 381"/>
          <p:cNvSpPr/>
          <p:nvPr/>
        </p:nvSpPr>
        <p:spPr>
          <a:xfrm>
            <a:off x="3967825" y="1188850"/>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382" name="Shape 382"/>
          <p:cNvCxnSpPr>
            <a:stCxn id="380" idx="3"/>
            <a:endCxn id="381" idx="1"/>
          </p:cNvCxnSpPr>
          <p:nvPr/>
        </p:nvCxnSpPr>
        <p:spPr>
          <a:xfrm>
            <a:off x="2322012" y="1343349"/>
            <a:ext cx="1645800" cy="0"/>
          </a:xfrm>
          <a:prstGeom prst="straightConnector1">
            <a:avLst/>
          </a:prstGeom>
          <a:noFill/>
          <a:ln cap="flat" cmpd="sng" w="19050">
            <a:solidFill>
              <a:schemeClr val="dk2"/>
            </a:solidFill>
            <a:prstDash val="solid"/>
            <a:round/>
            <a:headEnd len="lg" w="lg" type="none"/>
            <a:tailEnd len="lg" w="lg" type="triangle"/>
          </a:ln>
        </p:spPr>
      </p:cxnSp>
      <p:cxnSp>
        <p:nvCxnSpPr>
          <p:cNvPr id="383" name="Shape 383"/>
          <p:cNvCxnSpPr>
            <a:stCxn id="381" idx="3"/>
            <a:endCxn id="379" idx="1"/>
          </p:cNvCxnSpPr>
          <p:nvPr/>
        </p:nvCxnSpPr>
        <p:spPr>
          <a:xfrm>
            <a:off x="5249725" y="1343350"/>
            <a:ext cx="1566600" cy="0"/>
          </a:xfrm>
          <a:prstGeom prst="straightConnector1">
            <a:avLst/>
          </a:prstGeom>
          <a:noFill/>
          <a:ln cap="flat" cmpd="sng" w="19050">
            <a:solidFill>
              <a:schemeClr val="dk2"/>
            </a:solidFill>
            <a:prstDash val="solid"/>
            <a:round/>
            <a:headEnd len="lg" w="lg" type="none"/>
            <a:tailEnd len="lg" w="lg" type="triangle"/>
          </a:ln>
        </p:spPr>
      </p:cxnSp>
      <p:sp>
        <p:nvSpPr>
          <p:cNvPr id="384" name="Shape 384"/>
          <p:cNvSpPr txBox="1"/>
          <p:nvPr/>
        </p:nvSpPr>
        <p:spPr>
          <a:xfrm>
            <a:off x="2599513" y="9557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1.1</a:t>
            </a:r>
          </a:p>
        </p:txBody>
      </p:sp>
      <p:sp>
        <p:nvSpPr>
          <p:cNvPr id="385" name="Shape 385"/>
          <p:cNvSpPr txBox="1"/>
          <p:nvPr/>
        </p:nvSpPr>
        <p:spPr>
          <a:xfrm>
            <a:off x="5487613" y="9557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
        <p:nvSpPr>
          <p:cNvPr id="386" name="Shape 386"/>
          <p:cNvSpPr/>
          <p:nvPr/>
        </p:nvSpPr>
        <p:spPr>
          <a:xfrm>
            <a:off x="6816294" y="3672891"/>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387" name="Shape 387"/>
          <p:cNvSpPr/>
          <p:nvPr/>
        </p:nvSpPr>
        <p:spPr>
          <a:xfrm>
            <a:off x="883812" y="36854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388" name="Shape 388"/>
          <p:cNvSpPr/>
          <p:nvPr/>
        </p:nvSpPr>
        <p:spPr>
          <a:xfrm>
            <a:off x="3967825" y="3775800"/>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389" name="Shape 389"/>
          <p:cNvCxnSpPr>
            <a:stCxn id="387" idx="3"/>
            <a:endCxn id="388" idx="1"/>
          </p:cNvCxnSpPr>
          <p:nvPr/>
        </p:nvCxnSpPr>
        <p:spPr>
          <a:xfrm>
            <a:off x="2322012" y="3930299"/>
            <a:ext cx="1645800" cy="0"/>
          </a:xfrm>
          <a:prstGeom prst="straightConnector1">
            <a:avLst/>
          </a:prstGeom>
          <a:noFill/>
          <a:ln cap="flat" cmpd="sng" w="19050">
            <a:solidFill>
              <a:schemeClr val="dk2"/>
            </a:solidFill>
            <a:prstDash val="solid"/>
            <a:round/>
            <a:headEnd len="lg" w="lg" type="none"/>
            <a:tailEnd len="lg" w="lg" type="triangle"/>
          </a:ln>
        </p:spPr>
      </p:cxnSp>
      <p:cxnSp>
        <p:nvCxnSpPr>
          <p:cNvPr id="390" name="Shape 390"/>
          <p:cNvCxnSpPr>
            <a:stCxn id="388" idx="3"/>
            <a:endCxn id="386" idx="1"/>
          </p:cNvCxnSpPr>
          <p:nvPr/>
        </p:nvCxnSpPr>
        <p:spPr>
          <a:xfrm>
            <a:off x="5249725" y="3930300"/>
            <a:ext cx="1566600" cy="0"/>
          </a:xfrm>
          <a:prstGeom prst="straightConnector1">
            <a:avLst/>
          </a:prstGeom>
          <a:noFill/>
          <a:ln cap="flat" cmpd="sng" w="19050">
            <a:solidFill>
              <a:schemeClr val="dk2"/>
            </a:solidFill>
            <a:prstDash val="solid"/>
            <a:round/>
            <a:headEnd len="lg" w="lg" type="none"/>
            <a:tailEnd len="lg" w="lg" type="triangle"/>
          </a:ln>
        </p:spPr>
      </p:cxnSp>
      <p:sp>
        <p:nvSpPr>
          <p:cNvPr id="391" name="Shape 391"/>
          <p:cNvSpPr txBox="1"/>
          <p:nvPr/>
        </p:nvSpPr>
        <p:spPr>
          <a:xfrm>
            <a:off x="2599513" y="354274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gRPC</a:t>
            </a:r>
          </a:p>
        </p:txBody>
      </p:sp>
      <p:sp>
        <p:nvSpPr>
          <p:cNvPr id="392" name="Shape 392"/>
          <p:cNvSpPr txBox="1"/>
          <p:nvPr/>
        </p:nvSpPr>
        <p:spPr>
          <a:xfrm>
            <a:off x="5487613" y="354274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396" name="Shape 396"/>
        <p:cNvGrpSpPr/>
        <p:nvPr/>
      </p:nvGrpSpPr>
      <p:grpSpPr>
        <a:xfrm>
          <a:off x="0" y="0"/>
          <a:ext cx="0" cy="0"/>
          <a:chOff x="0" y="0"/>
          <a:chExt cx="0" cy="0"/>
        </a:xfrm>
      </p:grpSpPr>
      <p:sp>
        <p:nvSpPr>
          <p:cNvPr id="397" name="Shape 39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Installing dependencies for each language was troublesome</a:t>
            </a:r>
            <a:br>
              <a:rPr lang="en"/>
            </a:br>
          </a:p>
          <a:p>
            <a:pPr indent="-342900" lvl="0" marL="457200" marR="0" rtl="0" algn="l">
              <a:lnSpc>
                <a:spcPct val="115000"/>
              </a:lnSpc>
              <a:spcBef>
                <a:spcPts val="0"/>
              </a:spcBef>
              <a:spcAft>
                <a:spcPts val="0"/>
              </a:spcAft>
              <a:buSzPts val="1800"/>
              <a:buChar char="●"/>
            </a:pPr>
            <a:r>
              <a:rPr lang="en"/>
              <a:t>Indeed Supports: Java, Golang, Python, PHP, NodeJS</a:t>
            </a:r>
            <a:br>
              <a:rPr lang="en"/>
            </a:br>
          </a:p>
          <a:p>
            <a:pPr indent="-342900" lvl="0" marL="457200" marR="0" rtl="0" algn="l">
              <a:lnSpc>
                <a:spcPct val="115000"/>
              </a:lnSpc>
              <a:spcBef>
                <a:spcPts val="0"/>
              </a:spcBef>
              <a:spcAft>
                <a:spcPts val="0"/>
              </a:spcAft>
              <a:buSzPts val="1800"/>
              <a:buChar char="●"/>
            </a:pPr>
            <a:r>
              <a:rPr lang="en"/>
              <a:t>Looked to simplify some of the requirements for the code generation</a:t>
            </a:r>
            <a:br>
              <a:rPr lang="en"/>
            </a:br>
          </a:p>
          <a:p>
            <a:pPr indent="-342900" lvl="0" marL="457200" marR="0" rtl="0" algn="l">
              <a:lnSpc>
                <a:spcPct val="115000"/>
              </a:lnSpc>
              <a:spcBef>
                <a:spcPts val="0"/>
              </a:spcBef>
              <a:spcAft>
                <a:spcPts val="1600"/>
              </a:spcAft>
              <a:buSzPts val="1800"/>
              <a:buChar char="●"/>
            </a:pPr>
            <a:r>
              <a:rPr lang="en" u="sng">
                <a:solidFill>
                  <a:schemeClr val="hlink"/>
                </a:solidFill>
                <a:hlinkClick r:id="rId3"/>
              </a:rPr>
              <a:t>https://github.com/indeedeng-alpha/grpcgen-docker</a:t>
            </a:r>
          </a:p>
        </p:txBody>
      </p:sp>
      <p:sp>
        <p:nvSpPr>
          <p:cNvPr id="398" name="Shape 398"/>
          <p:cNvSpPr txBox="1"/>
          <p:nvPr>
            <p:ph type="title"/>
          </p:nvPr>
        </p:nvSpPr>
        <p:spPr>
          <a:xfrm>
            <a:off x="460950" y="731700"/>
            <a:ext cx="8222100" cy="767700"/>
          </a:xfrm>
          <a:prstGeom prst="rect">
            <a:avLst/>
          </a:prstGeom>
        </p:spPr>
        <p:txBody>
          <a:bodyPr anchorCtr="0" anchor="b" bIns="91425" lIns="91425" rIns="91425" wrap="square" tIns="91425">
            <a:noAutofit/>
          </a:bodyPr>
          <a:lstStyle/>
          <a:p>
            <a:pPr indent="0" lvl="0" marL="0" rtl="0">
              <a:spcBef>
                <a:spcPts val="0"/>
              </a:spcBef>
              <a:buNone/>
            </a:pPr>
            <a:r>
              <a:rPr lang="en"/>
              <a:t>Generating gRPC Client Code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402" name="Shape 402"/>
        <p:cNvGrpSpPr/>
        <p:nvPr/>
      </p:nvGrpSpPr>
      <p:grpSpPr>
        <a:xfrm>
          <a:off x="0" y="0"/>
          <a:ext cx="0" cy="0"/>
          <a:chOff x="0" y="0"/>
          <a:chExt cx="0" cy="0"/>
        </a:xfrm>
      </p:grpSpPr>
      <p:sp>
        <p:nvSpPr>
          <p:cNvPr id="403" name="Shape 40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sz="1400">
                <a:latin typeface="Courier New"/>
                <a:ea typeface="Courier New"/>
                <a:cs typeface="Courier New"/>
                <a:sym typeface="Courier New"/>
              </a:rPr>
              <a:t>    usage: grpcgen [options] &lt;protos&gt;</a:t>
            </a:r>
            <a:br>
              <a:rPr lang="en" sz="1400">
                <a:latin typeface="Courier New"/>
                <a:ea typeface="Courier New"/>
                <a:cs typeface="Courier New"/>
                <a:sym typeface="Courier New"/>
              </a:rPr>
            </a:b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description:</a:t>
            </a: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Uses docker to generate the code for gRPC</a:t>
            </a:r>
            <a:br>
              <a:rPr lang="en" sz="1400">
                <a:latin typeface="Courier New"/>
                <a:ea typeface="Courier New"/>
                <a:cs typeface="Courier New"/>
                <a:sym typeface="Courier New"/>
              </a:rPr>
            </a:b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options:</a:t>
            </a: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-l, --lang &lt;lang&gt;           Specify the languages to generate.</a:t>
            </a: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-s, --src  &lt;src&gt;            Specify the source path.</a:t>
            </a: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-o, --out  &lt;out&gt;            Specify the output path.</a:t>
            </a: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-r, --registry &lt;registry&gt;   Specify the registry to pull from.</a:t>
            </a: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-g, --group &lt;group&gt;         Specify the group to pull from.</a:t>
            </a: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-h, --help                  Prints this message.</a:t>
            </a:r>
          </a:p>
          <a:p>
            <a:pPr indent="0" lvl="0" marL="0" marR="0" rtl="0" algn="l">
              <a:lnSpc>
                <a:spcPct val="115000"/>
              </a:lnSpc>
              <a:spcBef>
                <a:spcPts val="0"/>
              </a:spcBef>
              <a:spcAft>
                <a:spcPts val="1600"/>
              </a:spcAft>
              <a:buNone/>
            </a:pPr>
            <a:r>
              <a:t/>
            </a:r>
            <a:endParaRPr/>
          </a:p>
        </p:txBody>
      </p:sp>
      <p:sp>
        <p:nvSpPr>
          <p:cNvPr id="404" name="Shape 404"/>
          <p:cNvSpPr txBox="1"/>
          <p:nvPr>
            <p:ph type="title"/>
          </p:nvPr>
        </p:nvSpPr>
        <p:spPr>
          <a:xfrm>
            <a:off x="460950" y="731700"/>
            <a:ext cx="8222100" cy="767700"/>
          </a:xfrm>
          <a:prstGeom prst="rect">
            <a:avLst/>
          </a:prstGeom>
        </p:spPr>
        <p:txBody>
          <a:bodyPr anchorCtr="0" anchor="b" bIns="91425" lIns="91425" rIns="91425" wrap="square" tIns="91425">
            <a:noAutofit/>
          </a:bodyPr>
          <a:lstStyle/>
          <a:p>
            <a:pPr indent="0" lvl="0" marL="0" rtl="0">
              <a:spcBef>
                <a:spcPts val="0"/>
              </a:spcBef>
              <a:buNone/>
            </a:pPr>
            <a:r>
              <a:rPr lang="en"/>
              <a:t>g</a:t>
            </a:r>
            <a:r>
              <a:rPr lang="en"/>
              <a:t>rpcgen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08" name="Shape 408"/>
        <p:cNvGrpSpPr/>
        <p:nvPr/>
      </p:nvGrpSpPr>
      <p:grpSpPr>
        <a:xfrm>
          <a:off x="0" y="0"/>
          <a:ext cx="0" cy="0"/>
          <a:chOff x="0" y="0"/>
          <a:chExt cx="0" cy="0"/>
        </a:xfrm>
      </p:grpSpPr>
      <p:sp>
        <p:nvSpPr>
          <p:cNvPr id="409" name="Shape 409" title="take1.mov">
            <a:hlinkClick r:id="rId3"/>
          </p:cNvPr>
          <p:cNvSpPr/>
          <p:nvPr/>
        </p:nvSpPr>
        <p:spPr>
          <a:xfrm>
            <a:off x="1143000" y="0"/>
            <a:ext cx="6858000" cy="5143500"/>
          </a:xfrm>
          <a:prstGeom prst="rect">
            <a:avLst/>
          </a:prstGeom>
          <a:noFill/>
          <a:ln>
            <a:noFill/>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413" name="Shape 413"/>
        <p:cNvGrpSpPr/>
        <p:nvPr/>
      </p:nvGrpSpPr>
      <p:grpSpPr>
        <a:xfrm>
          <a:off x="0" y="0"/>
          <a:ext cx="0" cy="0"/>
          <a:chOff x="0" y="0"/>
          <a:chExt cx="0" cy="0"/>
        </a:xfrm>
      </p:grpSpPr>
      <p:sp>
        <p:nvSpPr>
          <p:cNvPr id="414" name="Shape 41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Service Mesh</a:t>
            </a:r>
          </a:p>
        </p:txBody>
      </p:sp>
      <p:sp>
        <p:nvSpPr>
          <p:cNvPr id="415" name="Shape 41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rtl="0">
              <a:spcBef>
                <a:spcPts val="0"/>
              </a:spcBef>
              <a:buNone/>
            </a:pPr>
            <a:r>
              <a:rPr i="1" lang="en"/>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pPr indent="0" lvl="0" marL="0" rtl="0" algn="r">
              <a:spcBef>
                <a:spcPts val="0"/>
              </a:spcBef>
              <a:buNone/>
            </a:pPr>
            <a:r>
              <a:rPr lang="en"/>
              <a:t>William Morgan</a:t>
            </a:r>
            <a:br>
              <a:rPr lang="en"/>
            </a:br>
            <a:r>
              <a:rPr lang="en"/>
              <a:t>CEO, Buoyant</a:t>
            </a:r>
            <a:br>
              <a:rPr lang="en"/>
            </a:br>
            <a:r>
              <a:rPr lang="en" u="sng">
                <a:solidFill>
                  <a:schemeClr val="hlink"/>
                </a:solidFill>
                <a:hlinkClick r:id="rId3"/>
              </a:rPr>
              <a:t>http://philcalcado.com/2017/08/03/pattern_service_mesh.html</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p:nvPr/>
        </p:nvSpPr>
        <p:spPr>
          <a:xfrm>
            <a:off x="83857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21" name="Shape 421"/>
          <p:cNvSpPr/>
          <p:nvPr/>
        </p:nvSpPr>
        <p:spPr>
          <a:xfrm>
            <a:off x="555472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22" name="Shape 422"/>
          <p:cNvSpPr/>
          <p:nvPr/>
        </p:nvSpPr>
        <p:spPr>
          <a:xfrm>
            <a:off x="6208119" y="16447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423" name="Shape 423"/>
          <p:cNvSpPr/>
          <p:nvPr/>
        </p:nvSpPr>
        <p:spPr>
          <a:xfrm>
            <a:off x="1494837" y="16573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t>
            </a:r>
            <a:r>
              <a:rPr b="1" lang="en" sz="1800"/>
              <a:t>A</a:t>
            </a:r>
            <a:r>
              <a:rPr b="1" lang="en" sz="1800"/>
              <a:t>pp</a:t>
            </a:r>
          </a:p>
        </p:txBody>
      </p:sp>
      <p:sp>
        <p:nvSpPr>
          <p:cNvPr id="424" name="Shape 424"/>
          <p:cNvSpPr/>
          <p:nvPr/>
        </p:nvSpPr>
        <p:spPr>
          <a:xfrm>
            <a:off x="1572975" y="30352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linkerd</a:t>
            </a:r>
          </a:p>
        </p:txBody>
      </p:sp>
      <p:sp>
        <p:nvSpPr>
          <p:cNvPr id="425" name="Shape 425"/>
          <p:cNvSpPr/>
          <p:nvPr/>
        </p:nvSpPr>
        <p:spPr>
          <a:xfrm>
            <a:off x="6289125" y="30352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linkerd</a:t>
            </a:r>
          </a:p>
        </p:txBody>
      </p:sp>
      <p:cxnSp>
        <p:nvCxnSpPr>
          <p:cNvPr id="426" name="Shape 426"/>
          <p:cNvCxnSpPr>
            <a:stCxn id="423" idx="2"/>
            <a:endCxn id="424" idx="0"/>
          </p:cNvCxnSpPr>
          <p:nvPr/>
        </p:nvCxnSpPr>
        <p:spPr>
          <a:xfrm>
            <a:off x="2213937" y="2146924"/>
            <a:ext cx="0" cy="888300"/>
          </a:xfrm>
          <a:prstGeom prst="straightConnector1">
            <a:avLst/>
          </a:prstGeom>
          <a:noFill/>
          <a:ln cap="flat" cmpd="sng" w="19050">
            <a:solidFill>
              <a:schemeClr val="dk2"/>
            </a:solidFill>
            <a:prstDash val="solid"/>
            <a:round/>
            <a:headEnd len="lg" w="lg" type="none"/>
            <a:tailEnd len="lg" w="lg" type="triangle"/>
          </a:ln>
        </p:spPr>
      </p:cxnSp>
      <p:cxnSp>
        <p:nvCxnSpPr>
          <p:cNvPr id="427" name="Shape 427"/>
          <p:cNvCxnSpPr>
            <a:stCxn id="424" idx="3"/>
            <a:endCxn id="425" idx="1"/>
          </p:cNvCxnSpPr>
          <p:nvPr/>
        </p:nvCxnSpPr>
        <p:spPr>
          <a:xfrm>
            <a:off x="2854875" y="3189775"/>
            <a:ext cx="3434400" cy="0"/>
          </a:xfrm>
          <a:prstGeom prst="straightConnector1">
            <a:avLst/>
          </a:prstGeom>
          <a:noFill/>
          <a:ln cap="flat" cmpd="sng" w="28575">
            <a:solidFill>
              <a:schemeClr val="dk2"/>
            </a:solidFill>
            <a:prstDash val="solid"/>
            <a:round/>
            <a:headEnd len="lg" w="lg" type="none"/>
            <a:tailEnd len="lg" w="lg" type="triangle"/>
          </a:ln>
        </p:spPr>
      </p:cxnSp>
      <p:cxnSp>
        <p:nvCxnSpPr>
          <p:cNvPr id="428" name="Shape 428"/>
          <p:cNvCxnSpPr>
            <a:stCxn id="425" idx="0"/>
            <a:endCxn id="422" idx="2"/>
          </p:cNvCxnSpPr>
          <p:nvPr/>
        </p:nvCxnSpPr>
        <p:spPr>
          <a:xfrm rot="10800000">
            <a:off x="6930075" y="2159575"/>
            <a:ext cx="0" cy="875700"/>
          </a:xfrm>
          <a:prstGeom prst="straightConnector1">
            <a:avLst/>
          </a:prstGeom>
          <a:noFill/>
          <a:ln cap="flat" cmpd="sng" w="19050">
            <a:solidFill>
              <a:schemeClr val="dk2"/>
            </a:solidFill>
            <a:prstDash val="solid"/>
            <a:round/>
            <a:headEnd len="lg" w="lg" type="none"/>
            <a:tailEnd len="lg" w="lg" type="triangle"/>
          </a:ln>
        </p:spPr>
      </p:cxnSp>
      <p:sp>
        <p:nvSpPr>
          <p:cNvPr id="429" name="Shape 429"/>
          <p:cNvSpPr txBox="1"/>
          <p:nvPr/>
        </p:nvSpPr>
        <p:spPr>
          <a:xfrm>
            <a:off x="112311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430" name="Shape 430"/>
          <p:cNvSpPr txBox="1"/>
          <p:nvPr/>
        </p:nvSpPr>
        <p:spPr>
          <a:xfrm>
            <a:off x="693006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431" name="Shape 431"/>
          <p:cNvSpPr txBox="1"/>
          <p:nvPr/>
        </p:nvSpPr>
        <p:spPr>
          <a:xfrm>
            <a:off x="4026588" y="31897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p:nvPr/>
        </p:nvSpPr>
        <p:spPr>
          <a:xfrm>
            <a:off x="83857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37" name="Shape 437"/>
          <p:cNvSpPr/>
          <p:nvPr/>
        </p:nvSpPr>
        <p:spPr>
          <a:xfrm>
            <a:off x="555472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38" name="Shape 438"/>
          <p:cNvSpPr/>
          <p:nvPr/>
        </p:nvSpPr>
        <p:spPr>
          <a:xfrm>
            <a:off x="6208119" y="16447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439" name="Shape 439"/>
          <p:cNvSpPr/>
          <p:nvPr/>
        </p:nvSpPr>
        <p:spPr>
          <a:xfrm>
            <a:off x="1494837" y="16573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cxnSp>
        <p:nvCxnSpPr>
          <p:cNvPr id="440" name="Shape 440"/>
          <p:cNvCxnSpPr>
            <a:stCxn id="439" idx="3"/>
            <a:endCxn id="438" idx="1"/>
          </p:cNvCxnSpPr>
          <p:nvPr/>
        </p:nvCxnSpPr>
        <p:spPr>
          <a:xfrm>
            <a:off x="2933037" y="1902124"/>
            <a:ext cx="3275100" cy="0"/>
          </a:xfrm>
          <a:prstGeom prst="straightConnector1">
            <a:avLst/>
          </a:prstGeom>
          <a:noFill/>
          <a:ln cap="flat" cmpd="sng" w="28575">
            <a:solidFill>
              <a:schemeClr val="dk2"/>
            </a:solidFill>
            <a:prstDash val="solid"/>
            <a:round/>
            <a:headEnd len="lg" w="lg" type="none"/>
            <a:tailEnd len="lg" w="lg" type="triangle"/>
          </a:ln>
        </p:spPr>
      </p:cxnSp>
      <p:sp>
        <p:nvSpPr>
          <p:cNvPr id="441" name="Shape 441"/>
          <p:cNvSpPr txBox="1"/>
          <p:nvPr/>
        </p:nvSpPr>
        <p:spPr>
          <a:xfrm>
            <a:off x="4026588" y="159311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p:nvPr/>
        </p:nvSpPr>
        <p:spPr>
          <a:xfrm>
            <a:off x="83857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47" name="Shape 447"/>
          <p:cNvSpPr/>
          <p:nvPr/>
        </p:nvSpPr>
        <p:spPr>
          <a:xfrm>
            <a:off x="555472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48" name="Shape 448"/>
          <p:cNvSpPr/>
          <p:nvPr/>
        </p:nvSpPr>
        <p:spPr>
          <a:xfrm>
            <a:off x="6208119" y="16447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449" name="Shape 449"/>
          <p:cNvSpPr/>
          <p:nvPr/>
        </p:nvSpPr>
        <p:spPr>
          <a:xfrm>
            <a:off x="1494837" y="16573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cxnSp>
        <p:nvCxnSpPr>
          <p:cNvPr id="450" name="Shape 450"/>
          <p:cNvCxnSpPr>
            <a:stCxn id="451" idx="3"/>
            <a:endCxn id="448" idx="1"/>
          </p:cNvCxnSpPr>
          <p:nvPr/>
        </p:nvCxnSpPr>
        <p:spPr>
          <a:xfrm flipH="1" rot="10800000">
            <a:off x="2397675" y="1902175"/>
            <a:ext cx="3810300" cy="1287600"/>
          </a:xfrm>
          <a:prstGeom prst="straightConnector1">
            <a:avLst/>
          </a:prstGeom>
          <a:noFill/>
          <a:ln cap="flat" cmpd="sng" w="28575">
            <a:solidFill>
              <a:schemeClr val="dk2"/>
            </a:solidFill>
            <a:prstDash val="solid"/>
            <a:round/>
            <a:headEnd len="lg" w="lg" type="none"/>
            <a:tailEnd len="lg" w="lg" type="triangle"/>
          </a:ln>
        </p:spPr>
      </p:cxnSp>
      <p:sp>
        <p:nvSpPr>
          <p:cNvPr id="452" name="Shape 452"/>
          <p:cNvSpPr txBox="1"/>
          <p:nvPr/>
        </p:nvSpPr>
        <p:spPr>
          <a:xfrm>
            <a:off x="3986013" y="2030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
        <p:nvSpPr>
          <p:cNvPr id="451" name="Shape 451"/>
          <p:cNvSpPr/>
          <p:nvPr/>
        </p:nvSpPr>
        <p:spPr>
          <a:xfrm>
            <a:off x="1115775" y="30352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453" name="Shape 453"/>
          <p:cNvCxnSpPr>
            <a:endCxn id="451" idx="0"/>
          </p:cNvCxnSpPr>
          <p:nvPr/>
        </p:nvCxnSpPr>
        <p:spPr>
          <a:xfrm flipH="1">
            <a:off x="1756725" y="2146975"/>
            <a:ext cx="457200" cy="888300"/>
          </a:xfrm>
          <a:prstGeom prst="straightConnector1">
            <a:avLst/>
          </a:prstGeom>
          <a:noFill/>
          <a:ln cap="flat" cmpd="sng" w="19050">
            <a:solidFill>
              <a:schemeClr val="dk2"/>
            </a:solidFill>
            <a:prstDash val="solid"/>
            <a:round/>
            <a:headEnd len="lg" w="lg" type="none"/>
            <a:tailEnd len="lg" w="lg" type="triangle"/>
          </a:ln>
        </p:spPr>
      </p:cxnSp>
      <p:sp>
        <p:nvSpPr>
          <p:cNvPr id="454" name="Shape 454"/>
          <p:cNvSpPr txBox="1"/>
          <p:nvPr/>
        </p:nvSpPr>
        <p:spPr>
          <a:xfrm>
            <a:off x="104691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p:nvPr/>
        </p:nvSpPr>
        <p:spPr>
          <a:xfrm>
            <a:off x="83857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60" name="Shape 460"/>
          <p:cNvSpPr/>
          <p:nvPr/>
        </p:nvSpPr>
        <p:spPr>
          <a:xfrm>
            <a:off x="555472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61" name="Shape 461"/>
          <p:cNvSpPr/>
          <p:nvPr/>
        </p:nvSpPr>
        <p:spPr>
          <a:xfrm>
            <a:off x="6208119" y="16447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462" name="Shape 462"/>
          <p:cNvSpPr/>
          <p:nvPr/>
        </p:nvSpPr>
        <p:spPr>
          <a:xfrm>
            <a:off x="1494837" y="16573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463" name="Shape 463"/>
          <p:cNvSpPr/>
          <p:nvPr/>
        </p:nvSpPr>
        <p:spPr>
          <a:xfrm>
            <a:off x="1115775" y="30352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sidecar</a:t>
            </a:r>
          </a:p>
        </p:txBody>
      </p:sp>
      <p:cxnSp>
        <p:nvCxnSpPr>
          <p:cNvPr id="464" name="Shape 464"/>
          <p:cNvCxnSpPr>
            <a:stCxn id="462" idx="2"/>
            <a:endCxn id="463" idx="0"/>
          </p:cNvCxnSpPr>
          <p:nvPr/>
        </p:nvCxnSpPr>
        <p:spPr>
          <a:xfrm flipH="1">
            <a:off x="1756737" y="2146924"/>
            <a:ext cx="457200" cy="888300"/>
          </a:xfrm>
          <a:prstGeom prst="straightConnector1">
            <a:avLst/>
          </a:prstGeom>
          <a:noFill/>
          <a:ln cap="flat" cmpd="sng" w="19050">
            <a:solidFill>
              <a:schemeClr val="dk2"/>
            </a:solidFill>
            <a:prstDash val="solid"/>
            <a:round/>
            <a:headEnd len="lg" w="lg" type="none"/>
            <a:tailEnd len="lg" w="lg" type="triangle"/>
          </a:ln>
        </p:spPr>
      </p:cxnSp>
      <p:cxnSp>
        <p:nvCxnSpPr>
          <p:cNvPr id="465" name="Shape 465"/>
          <p:cNvCxnSpPr>
            <a:stCxn id="463" idx="3"/>
            <a:endCxn id="461" idx="1"/>
          </p:cNvCxnSpPr>
          <p:nvPr/>
        </p:nvCxnSpPr>
        <p:spPr>
          <a:xfrm flipH="1" rot="10800000">
            <a:off x="2397675" y="1902175"/>
            <a:ext cx="3810300" cy="1287600"/>
          </a:xfrm>
          <a:prstGeom prst="straightConnector1">
            <a:avLst/>
          </a:prstGeom>
          <a:noFill/>
          <a:ln cap="flat" cmpd="sng" w="28575">
            <a:solidFill>
              <a:schemeClr val="dk2"/>
            </a:solidFill>
            <a:prstDash val="solid"/>
            <a:round/>
            <a:headEnd len="lg" w="lg" type="none"/>
            <a:tailEnd len="lg" w="lg" type="triangle"/>
          </a:ln>
        </p:spPr>
      </p:cxnSp>
      <p:sp>
        <p:nvSpPr>
          <p:cNvPr id="466" name="Shape 466"/>
          <p:cNvSpPr txBox="1"/>
          <p:nvPr/>
        </p:nvSpPr>
        <p:spPr>
          <a:xfrm>
            <a:off x="104691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467" name="Shape 467"/>
          <p:cNvSpPr txBox="1"/>
          <p:nvPr/>
        </p:nvSpPr>
        <p:spPr>
          <a:xfrm>
            <a:off x="3986013" y="2030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boxcar</a:t>
            </a:r>
          </a:p>
        </p:txBody>
      </p:sp>
      <p:sp>
        <p:nvSpPr>
          <p:cNvPr id="468" name="Shape 468"/>
          <p:cNvSpPr/>
          <p:nvPr/>
        </p:nvSpPr>
        <p:spPr>
          <a:xfrm>
            <a:off x="6289125" y="30352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linkerd</a:t>
            </a:r>
          </a:p>
        </p:txBody>
      </p:sp>
      <p:cxnSp>
        <p:nvCxnSpPr>
          <p:cNvPr id="469" name="Shape 469"/>
          <p:cNvCxnSpPr>
            <a:stCxn id="468" idx="0"/>
            <a:endCxn id="461" idx="2"/>
          </p:cNvCxnSpPr>
          <p:nvPr/>
        </p:nvCxnSpPr>
        <p:spPr>
          <a:xfrm rot="10800000">
            <a:off x="6930075" y="2159575"/>
            <a:ext cx="0" cy="875700"/>
          </a:xfrm>
          <a:prstGeom prst="straightConnector1">
            <a:avLst/>
          </a:prstGeom>
          <a:noFill/>
          <a:ln cap="flat" cmpd="sng" w="19050">
            <a:solidFill>
              <a:schemeClr val="dk2"/>
            </a:solidFill>
            <a:prstDash val="solid"/>
            <a:round/>
            <a:headEnd len="lg" w="lg" type="none"/>
            <a:tailEnd len="lg" w="lg" type="triangle"/>
          </a:ln>
        </p:spPr>
      </p:cxnSp>
      <p:sp>
        <p:nvSpPr>
          <p:cNvPr id="470" name="Shape 470"/>
          <p:cNvSpPr txBox="1"/>
          <p:nvPr/>
        </p:nvSpPr>
        <p:spPr>
          <a:xfrm>
            <a:off x="693006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471" name="Shape 471"/>
          <p:cNvSpPr/>
          <p:nvPr/>
        </p:nvSpPr>
        <p:spPr>
          <a:xfrm>
            <a:off x="2016675" y="35686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linkerd</a:t>
            </a:r>
          </a:p>
        </p:txBody>
      </p:sp>
      <p:cxnSp>
        <p:nvCxnSpPr>
          <p:cNvPr id="472" name="Shape 472"/>
          <p:cNvCxnSpPr>
            <a:stCxn id="471" idx="3"/>
            <a:endCxn id="468" idx="1"/>
          </p:cNvCxnSpPr>
          <p:nvPr/>
        </p:nvCxnSpPr>
        <p:spPr>
          <a:xfrm flipH="1" rot="10800000">
            <a:off x="3298575" y="3189775"/>
            <a:ext cx="2990700" cy="533400"/>
          </a:xfrm>
          <a:prstGeom prst="straightConnector1">
            <a:avLst/>
          </a:prstGeom>
          <a:noFill/>
          <a:ln cap="flat" cmpd="sng" w="28575">
            <a:solidFill>
              <a:schemeClr val="dk2"/>
            </a:solidFill>
            <a:prstDash val="solid"/>
            <a:round/>
            <a:headEnd len="lg" w="lg" type="none"/>
            <a:tailEnd len="lg" w="lg" type="triangle"/>
          </a:ln>
        </p:spPr>
      </p:cxnSp>
      <p:cxnSp>
        <p:nvCxnSpPr>
          <p:cNvPr id="473" name="Shape 473"/>
          <p:cNvCxnSpPr>
            <a:stCxn id="462" idx="2"/>
            <a:endCxn id="471" idx="0"/>
          </p:cNvCxnSpPr>
          <p:nvPr/>
        </p:nvCxnSpPr>
        <p:spPr>
          <a:xfrm>
            <a:off x="2213937" y="2146924"/>
            <a:ext cx="443700" cy="1421700"/>
          </a:xfrm>
          <a:prstGeom prst="straightConnector1">
            <a:avLst/>
          </a:prstGeom>
          <a:noFill/>
          <a:ln cap="flat" cmpd="sng" w="19050">
            <a:solidFill>
              <a:schemeClr val="dk2"/>
            </a:solidFill>
            <a:prstDash val="solid"/>
            <a:round/>
            <a:headEnd len="lg" w="lg" type="none"/>
            <a:tailEnd len="lg" w="lg" type="triangle"/>
          </a:ln>
        </p:spPr>
      </p:cxnSp>
      <p:sp>
        <p:nvSpPr>
          <p:cNvPr id="474" name="Shape 474"/>
          <p:cNvSpPr txBox="1"/>
          <p:nvPr/>
        </p:nvSpPr>
        <p:spPr>
          <a:xfrm>
            <a:off x="221391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475" name="Shape 475"/>
          <p:cNvSpPr txBox="1"/>
          <p:nvPr/>
        </p:nvSpPr>
        <p:spPr>
          <a:xfrm>
            <a:off x="3986013" y="31114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Story of Migration</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p:nvPr/>
        </p:nvSpPr>
        <p:spPr>
          <a:xfrm>
            <a:off x="83857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81" name="Shape 481"/>
          <p:cNvSpPr/>
          <p:nvPr/>
        </p:nvSpPr>
        <p:spPr>
          <a:xfrm>
            <a:off x="555472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82" name="Shape 482"/>
          <p:cNvSpPr/>
          <p:nvPr/>
        </p:nvSpPr>
        <p:spPr>
          <a:xfrm>
            <a:off x="6208119" y="16447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483" name="Shape 483"/>
          <p:cNvSpPr/>
          <p:nvPr/>
        </p:nvSpPr>
        <p:spPr>
          <a:xfrm>
            <a:off x="1494837" y="16573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484" name="Shape 484"/>
          <p:cNvSpPr/>
          <p:nvPr/>
        </p:nvSpPr>
        <p:spPr>
          <a:xfrm>
            <a:off x="6289125" y="30352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linkerd</a:t>
            </a:r>
          </a:p>
        </p:txBody>
      </p:sp>
      <p:cxnSp>
        <p:nvCxnSpPr>
          <p:cNvPr id="485" name="Shape 485"/>
          <p:cNvCxnSpPr>
            <a:stCxn id="484" idx="0"/>
            <a:endCxn id="482" idx="2"/>
          </p:cNvCxnSpPr>
          <p:nvPr/>
        </p:nvCxnSpPr>
        <p:spPr>
          <a:xfrm rot="10800000">
            <a:off x="6930075" y="2159575"/>
            <a:ext cx="0" cy="875700"/>
          </a:xfrm>
          <a:prstGeom prst="straightConnector1">
            <a:avLst/>
          </a:prstGeom>
          <a:noFill/>
          <a:ln cap="flat" cmpd="sng" w="19050">
            <a:solidFill>
              <a:schemeClr val="dk2"/>
            </a:solidFill>
            <a:prstDash val="solid"/>
            <a:round/>
            <a:headEnd len="lg" w="lg" type="none"/>
            <a:tailEnd len="lg" w="lg" type="triangle"/>
          </a:ln>
        </p:spPr>
      </p:cxnSp>
      <p:sp>
        <p:nvSpPr>
          <p:cNvPr id="486" name="Shape 486"/>
          <p:cNvSpPr txBox="1"/>
          <p:nvPr/>
        </p:nvSpPr>
        <p:spPr>
          <a:xfrm>
            <a:off x="693006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487" name="Shape 487"/>
          <p:cNvSpPr/>
          <p:nvPr/>
        </p:nvSpPr>
        <p:spPr>
          <a:xfrm>
            <a:off x="2016675" y="35686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linkerd</a:t>
            </a:r>
          </a:p>
        </p:txBody>
      </p:sp>
      <p:cxnSp>
        <p:nvCxnSpPr>
          <p:cNvPr id="488" name="Shape 488"/>
          <p:cNvCxnSpPr>
            <a:stCxn id="487" idx="3"/>
            <a:endCxn id="484" idx="1"/>
          </p:cNvCxnSpPr>
          <p:nvPr/>
        </p:nvCxnSpPr>
        <p:spPr>
          <a:xfrm flipH="1" rot="10800000">
            <a:off x="3298575" y="3189775"/>
            <a:ext cx="2990700" cy="533400"/>
          </a:xfrm>
          <a:prstGeom prst="straightConnector1">
            <a:avLst/>
          </a:prstGeom>
          <a:noFill/>
          <a:ln cap="flat" cmpd="sng" w="28575">
            <a:solidFill>
              <a:schemeClr val="dk2"/>
            </a:solidFill>
            <a:prstDash val="solid"/>
            <a:round/>
            <a:headEnd len="lg" w="lg" type="none"/>
            <a:tailEnd len="lg" w="lg" type="triangle"/>
          </a:ln>
        </p:spPr>
      </p:cxnSp>
      <p:cxnSp>
        <p:nvCxnSpPr>
          <p:cNvPr id="489" name="Shape 489"/>
          <p:cNvCxnSpPr>
            <a:stCxn id="483" idx="2"/>
            <a:endCxn id="487" idx="0"/>
          </p:cNvCxnSpPr>
          <p:nvPr/>
        </p:nvCxnSpPr>
        <p:spPr>
          <a:xfrm>
            <a:off x="2213937" y="2146924"/>
            <a:ext cx="443700" cy="1421700"/>
          </a:xfrm>
          <a:prstGeom prst="straightConnector1">
            <a:avLst/>
          </a:prstGeom>
          <a:noFill/>
          <a:ln cap="flat" cmpd="sng" w="19050">
            <a:solidFill>
              <a:schemeClr val="dk2"/>
            </a:solidFill>
            <a:prstDash val="solid"/>
            <a:round/>
            <a:headEnd len="lg" w="lg" type="none"/>
            <a:tailEnd len="lg" w="lg" type="triangle"/>
          </a:ln>
        </p:spPr>
      </p:cxnSp>
      <p:sp>
        <p:nvSpPr>
          <p:cNvPr id="490" name="Shape 490"/>
          <p:cNvSpPr txBox="1"/>
          <p:nvPr/>
        </p:nvSpPr>
        <p:spPr>
          <a:xfrm>
            <a:off x="221391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491" name="Shape 491"/>
          <p:cNvSpPr txBox="1"/>
          <p:nvPr/>
        </p:nvSpPr>
        <p:spPr>
          <a:xfrm>
            <a:off x="3986013" y="31114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p:nvPr/>
        </p:nvSpPr>
        <p:spPr>
          <a:xfrm>
            <a:off x="83857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97" name="Shape 497"/>
          <p:cNvSpPr/>
          <p:nvPr/>
        </p:nvSpPr>
        <p:spPr>
          <a:xfrm>
            <a:off x="5554725" y="973650"/>
            <a:ext cx="2750700" cy="31962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98" name="Shape 498"/>
          <p:cNvSpPr/>
          <p:nvPr/>
        </p:nvSpPr>
        <p:spPr>
          <a:xfrm>
            <a:off x="6208119" y="1644716"/>
            <a:ext cx="1443900" cy="5148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499" name="Shape 499"/>
          <p:cNvSpPr/>
          <p:nvPr/>
        </p:nvSpPr>
        <p:spPr>
          <a:xfrm>
            <a:off x="1494837" y="1657324"/>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WebApp</a:t>
            </a:r>
          </a:p>
        </p:txBody>
      </p:sp>
      <p:sp>
        <p:nvSpPr>
          <p:cNvPr id="500" name="Shape 500"/>
          <p:cNvSpPr/>
          <p:nvPr/>
        </p:nvSpPr>
        <p:spPr>
          <a:xfrm>
            <a:off x="1572975" y="30352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linkerd</a:t>
            </a:r>
          </a:p>
        </p:txBody>
      </p:sp>
      <p:sp>
        <p:nvSpPr>
          <p:cNvPr id="501" name="Shape 501"/>
          <p:cNvSpPr/>
          <p:nvPr/>
        </p:nvSpPr>
        <p:spPr>
          <a:xfrm>
            <a:off x="6289125" y="3035275"/>
            <a:ext cx="12819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linkerd</a:t>
            </a:r>
          </a:p>
        </p:txBody>
      </p:sp>
      <p:cxnSp>
        <p:nvCxnSpPr>
          <p:cNvPr id="502" name="Shape 502"/>
          <p:cNvCxnSpPr>
            <a:stCxn id="499" idx="2"/>
            <a:endCxn id="500" idx="0"/>
          </p:cNvCxnSpPr>
          <p:nvPr/>
        </p:nvCxnSpPr>
        <p:spPr>
          <a:xfrm>
            <a:off x="2213937" y="2146924"/>
            <a:ext cx="0" cy="888300"/>
          </a:xfrm>
          <a:prstGeom prst="straightConnector1">
            <a:avLst/>
          </a:prstGeom>
          <a:noFill/>
          <a:ln cap="flat" cmpd="sng" w="19050">
            <a:solidFill>
              <a:schemeClr val="dk2"/>
            </a:solidFill>
            <a:prstDash val="solid"/>
            <a:round/>
            <a:headEnd len="lg" w="lg" type="none"/>
            <a:tailEnd len="lg" w="lg" type="triangle"/>
          </a:ln>
        </p:spPr>
      </p:cxnSp>
      <p:cxnSp>
        <p:nvCxnSpPr>
          <p:cNvPr id="503" name="Shape 503"/>
          <p:cNvCxnSpPr>
            <a:stCxn id="500" idx="3"/>
            <a:endCxn id="501" idx="1"/>
          </p:cNvCxnSpPr>
          <p:nvPr/>
        </p:nvCxnSpPr>
        <p:spPr>
          <a:xfrm>
            <a:off x="2854875" y="3189775"/>
            <a:ext cx="3434400" cy="0"/>
          </a:xfrm>
          <a:prstGeom prst="straightConnector1">
            <a:avLst/>
          </a:prstGeom>
          <a:noFill/>
          <a:ln cap="flat" cmpd="sng" w="28575">
            <a:solidFill>
              <a:schemeClr val="dk2"/>
            </a:solidFill>
            <a:prstDash val="solid"/>
            <a:round/>
            <a:headEnd len="lg" w="lg" type="none"/>
            <a:tailEnd len="lg" w="lg" type="triangle"/>
          </a:ln>
        </p:spPr>
      </p:cxnSp>
      <p:cxnSp>
        <p:nvCxnSpPr>
          <p:cNvPr id="504" name="Shape 504"/>
          <p:cNvCxnSpPr>
            <a:stCxn id="501" idx="0"/>
            <a:endCxn id="498" idx="2"/>
          </p:cNvCxnSpPr>
          <p:nvPr/>
        </p:nvCxnSpPr>
        <p:spPr>
          <a:xfrm rot="10800000">
            <a:off x="6930075" y="2159575"/>
            <a:ext cx="0" cy="875700"/>
          </a:xfrm>
          <a:prstGeom prst="straightConnector1">
            <a:avLst/>
          </a:prstGeom>
          <a:noFill/>
          <a:ln cap="flat" cmpd="sng" w="19050">
            <a:solidFill>
              <a:schemeClr val="dk2"/>
            </a:solidFill>
            <a:prstDash val="solid"/>
            <a:round/>
            <a:headEnd len="lg" w="lg" type="none"/>
            <a:tailEnd len="lg" w="lg" type="triangle"/>
          </a:ln>
        </p:spPr>
      </p:cxnSp>
      <p:sp>
        <p:nvSpPr>
          <p:cNvPr id="505" name="Shape 505"/>
          <p:cNvSpPr txBox="1"/>
          <p:nvPr/>
        </p:nvSpPr>
        <p:spPr>
          <a:xfrm>
            <a:off x="112311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506" name="Shape 506"/>
          <p:cNvSpPr txBox="1"/>
          <p:nvPr/>
        </p:nvSpPr>
        <p:spPr>
          <a:xfrm>
            <a:off x="6930063" y="2339991"/>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
        <p:nvSpPr>
          <p:cNvPr id="507" name="Shape 507"/>
          <p:cNvSpPr txBox="1"/>
          <p:nvPr/>
        </p:nvSpPr>
        <p:spPr>
          <a:xfrm>
            <a:off x="4026588" y="3189766"/>
            <a:ext cx="1090800" cy="309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HTTP 2</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11" name="Shape 511"/>
        <p:cNvGrpSpPr/>
        <p:nvPr/>
      </p:nvGrpSpPr>
      <p:grpSpPr>
        <a:xfrm>
          <a:off x="0" y="0"/>
          <a:ext cx="0" cy="0"/>
          <a:chOff x="0" y="0"/>
          <a:chExt cx="0" cy="0"/>
        </a:xfrm>
      </p:grpSpPr>
      <p:sp>
        <p:nvSpPr>
          <p:cNvPr id="512" name="Shape 51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SzPts val="1800"/>
              <a:buChar char="●"/>
            </a:pPr>
            <a:r>
              <a:rPr lang="en"/>
              <a:t>Encapsulates:</a:t>
            </a:r>
          </a:p>
          <a:p>
            <a:pPr indent="-317500" lvl="1" marL="914400" marR="0" rtl="0" algn="l">
              <a:lnSpc>
                <a:spcPct val="115000"/>
              </a:lnSpc>
              <a:spcBef>
                <a:spcPts val="0"/>
              </a:spcBef>
              <a:spcAft>
                <a:spcPts val="0"/>
              </a:spcAft>
              <a:buSzPts val="1400"/>
              <a:buChar char="○"/>
            </a:pPr>
            <a:r>
              <a:rPr lang="en"/>
              <a:t>Circuit breaking logic</a:t>
            </a:r>
          </a:p>
          <a:p>
            <a:pPr indent="-317500" lvl="1" marL="914400" marR="0" rtl="0" algn="l">
              <a:lnSpc>
                <a:spcPct val="115000"/>
              </a:lnSpc>
              <a:spcBef>
                <a:spcPts val="0"/>
              </a:spcBef>
              <a:spcAft>
                <a:spcPts val="0"/>
              </a:spcAft>
              <a:buSzPts val="1400"/>
              <a:buChar char="○"/>
            </a:pPr>
            <a:r>
              <a:rPr lang="en"/>
              <a:t>Load balancing strategy</a:t>
            </a:r>
          </a:p>
          <a:p>
            <a:pPr indent="-317500" lvl="1" marL="914400" marR="0" rtl="0" algn="l">
              <a:lnSpc>
                <a:spcPct val="115000"/>
              </a:lnSpc>
              <a:spcBef>
                <a:spcPts val="0"/>
              </a:spcBef>
              <a:spcAft>
                <a:spcPts val="0"/>
              </a:spcAft>
              <a:buSzPts val="1400"/>
              <a:buChar char="○"/>
            </a:pPr>
            <a:r>
              <a:rPr lang="en"/>
              <a:t>Service discovery</a:t>
            </a:r>
            <a:br>
              <a:rPr lang="en"/>
            </a:br>
          </a:p>
          <a:p>
            <a:pPr indent="-342900" lvl="0" marL="457200" marR="0" rtl="0" algn="l">
              <a:lnSpc>
                <a:spcPct val="115000"/>
              </a:lnSpc>
              <a:spcBef>
                <a:spcPts val="0"/>
              </a:spcBef>
              <a:spcAft>
                <a:spcPts val="0"/>
              </a:spcAft>
              <a:buSzPts val="1800"/>
              <a:buChar char="●"/>
            </a:pPr>
            <a:r>
              <a:rPr lang="en"/>
              <a:t>Consistent request path</a:t>
            </a:r>
            <a:br>
              <a:rPr lang="en"/>
            </a:br>
          </a:p>
          <a:p>
            <a:pPr indent="-342900" lvl="0" marL="457200" marR="0" rtl="0" algn="l">
              <a:lnSpc>
                <a:spcPct val="115000"/>
              </a:lnSpc>
              <a:spcBef>
                <a:spcPts val="0"/>
              </a:spcBef>
              <a:spcAft>
                <a:spcPts val="1600"/>
              </a:spcAft>
              <a:buSzPts val="1800"/>
              <a:buChar char="●"/>
            </a:pPr>
            <a:r>
              <a:rPr lang="en"/>
              <a:t>Centralize visibility into request flows</a:t>
            </a:r>
          </a:p>
        </p:txBody>
      </p:sp>
      <p:sp>
        <p:nvSpPr>
          <p:cNvPr id="513" name="Shape 513"/>
          <p:cNvSpPr txBox="1"/>
          <p:nvPr>
            <p:ph type="title"/>
          </p:nvPr>
        </p:nvSpPr>
        <p:spPr>
          <a:xfrm>
            <a:off x="460950" y="731700"/>
            <a:ext cx="8222100" cy="767700"/>
          </a:xfrm>
          <a:prstGeom prst="rect">
            <a:avLst/>
          </a:prstGeom>
        </p:spPr>
        <p:txBody>
          <a:bodyPr anchorCtr="0" anchor="b" bIns="91425" lIns="91425" rIns="91425" wrap="square" tIns="91425">
            <a:noAutofit/>
          </a:bodyPr>
          <a:lstStyle/>
          <a:p>
            <a:pPr indent="0" lvl="0" marL="0" rtl="0">
              <a:spcBef>
                <a:spcPts val="0"/>
              </a:spcBef>
              <a:buNone/>
            </a:pPr>
            <a:r>
              <a:rPr lang="en"/>
              <a:t>Benefits to Utilizing a Service Mesh</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17" name="Shape 517"/>
        <p:cNvGrpSpPr/>
        <p:nvPr/>
      </p:nvGrpSpPr>
      <p:grpSpPr>
        <a:xfrm>
          <a:off x="0" y="0"/>
          <a:ext cx="0" cy="0"/>
          <a:chOff x="0" y="0"/>
          <a:chExt cx="0" cy="0"/>
        </a:xfrm>
      </p:grpSpPr>
      <p:sp>
        <p:nvSpPr>
          <p:cNvPr id="518" name="Shape 518"/>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lgn="ctr">
              <a:spcBef>
                <a:spcPts val="0"/>
              </a:spcBef>
              <a:buNone/>
            </a:pPr>
            <a:r>
              <a:rPr lang="en"/>
              <a:t>Easy Integration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22" name="Shape 522"/>
        <p:cNvGrpSpPr/>
        <p:nvPr/>
      </p:nvGrpSpPr>
      <p:grpSpPr>
        <a:xfrm>
          <a:off x="0" y="0"/>
          <a:ext cx="0" cy="0"/>
          <a:chOff x="0" y="0"/>
          <a:chExt cx="0" cy="0"/>
        </a:xfrm>
      </p:grpSpPr>
      <p:sp>
        <p:nvSpPr>
          <p:cNvPr id="523" name="Shape 523"/>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lgn="ctr">
              <a:spcBef>
                <a:spcPts val="0"/>
              </a:spcBef>
              <a:buNone/>
            </a:pPr>
            <a:r>
              <a:rPr lang="en"/>
              <a:t>Where are we today?</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27" name="Shape 527"/>
        <p:cNvGrpSpPr/>
        <p:nvPr/>
      </p:nvGrpSpPr>
      <p:grpSpPr>
        <a:xfrm>
          <a:off x="0" y="0"/>
          <a:ext cx="0" cy="0"/>
          <a:chOff x="0" y="0"/>
          <a:chExt cx="0" cy="0"/>
        </a:xfrm>
      </p:grpSpPr>
      <p:sp>
        <p:nvSpPr>
          <p:cNvPr id="528" name="Shape 528"/>
          <p:cNvSpPr txBox="1"/>
          <p:nvPr>
            <p:ph type="title"/>
          </p:nvPr>
        </p:nvSpPr>
        <p:spPr>
          <a:xfrm>
            <a:off x="460950" y="731700"/>
            <a:ext cx="8222100" cy="767700"/>
          </a:xfrm>
          <a:prstGeom prst="rect">
            <a:avLst/>
          </a:prstGeom>
        </p:spPr>
        <p:txBody>
          <a:bodyPr anchorCtr="0" anchor="b" bIns="91425" lIns="91425" rIns="91425" wrap="square" tIns="91425">
            <a:noAutofit/>
          </a:bodyPr>
          <a:lstStyle/>
          <a:p>
            <a:pPr indent="0" lvl="0" marL="0" rtl="0">
              <a:spcBef>
                <a:spcPts val="0"/>
              </a:spcBef>
              <a:buNone/>
            </a:pPr>
            <a:r>
              <a:rPr lang="en"/>
              <a:t>gRPC @Indeed</a:t>
            </a:r>
          </a:p>
        </p:txBody>
      </p:sp>
      <p:sp>
        <p:nvSpPr>
          <p:cNvPr id="529" name="Shape 52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lt2"/>
              </a:buClr>
              <a:buSzPts val="1800"/>
              <a:buFont typeface="Roboto"/>
              <a:buChar char="●"/>
            </a:pPr>
            <a:r>
              <a:rPr lang="en"/>
              <a:t>Sidecar support</a:t>
            </a:r>
            <a:br>
              <a:rPr lang="en"/>
            </a:br>
          </a:p>
          <a:p>
            <a:pPr indent="-342900" lvl="0" marL="457200" marR="0" rtl="0" algn="l">
              <a:lnSpc>
                <a:spcPct val="115000"/>
              </a:lnSpc>
              <a:spcBef>
                <a:spcPts val="0"/>
              </a:spcBef>
              <a:spcAft>
                <a:spcPts val="0"/>
              </a:spcAft>
              <a:buClr>
                <a:schemeClr val="lt2"/>
              </a:buClr>
              <a:buSzPts val="1800"/>
              <a:buFont typeface="Roboto"/>
              <a:buChar char="●"/>
            </a:pPr>
            <a:r>
              <a:rPr lang="en"/>
              <a:t>Boxcar-gRPC Bridge Layer</a:t>
            </a:r>
            <a:br>
              <a:rPr lang="en"/>
            </a:br>
          </a:p>
          <a:p>
            <a:pPr indent="-342900" lvl="0" marL="457200" marR="0" rtl="0" algn="l">
              <a:lnSpc>
                <a:spcPct val="115000"/>
              </a:lnSpc>
              <a:spcBef>
                <a:spcPts val="0"/>
              </a:spcBef>
              <a:spcAft>
                <a:spcPts val="0"/>
              </a:spcAft>
              <a:buClr>
                <a:schemeClr val="lt2"/>
              </a:buClr>
              <a:buSzPts val="1800"/>
              <a:buFont typeface="Roboto"/>
              <a:buChar char="●"/>
            </a:pPr>
            <a:r>
              <a:rPr lang="en"/>
              <a:t>Generated gRPC client libraries</a:t>
            </a:r>
          </a:p>
          <a:p>
            <a:pPr indent="-317500" lvl="1" marL="914400" marR="0" rtl="0" algn="l">
              <a:lnSpc>
                <a:spcPct val="115000"/>
              </a:lnSpc>
              <a:spcBef>
                <a:spcPts val="0"/>
              </a:spcBef>
              <a:spcAft>
                <a:spcPts val="0"/>
              </a:spcAft>
              <a:buSzPts val="1400"/>
              <a:buChar char="○"/>
            </a:pPr>
            <a:r>
              <a:rPr lang="en"/>
              <a:t>Golang</a:t>
            </a:r>
          </a:p>
          <a:p>
            <a:pPr indent="-317500" lvl="1" marL="914400" marR="0" rtl="0" algn="l">
              <a:lnSpc>
                <a:spcPct val="115000"/>
              </a:lnSpc>
              <a:spcBef>
                <a:spcPts val="0"/>
              </a:spcBef>
              <a:spcAft>
                <a:spcPts val="0"/>
              </a:spcAft>
              <a:buSzPts val="1400"/>
              <a:buChar char="○"/>
            </a:pPr>
            <a:r>
              <a:rPr lang="en"/>
              <a:t>Python</a:t>
            </a:r>
          </a:p>
          <a:p>
            <a:pPr indent="-317500" lvl="1" marL="914400" marR="0" rtl="0" algn="l">
              <a:lnSpc>
                <a:spcPct val="115000"/>
              </a:lnSpc>
              <a:spcBef>
                <a:spcPts val="0"/>
              </a:spcBef>
              <a:spcAft>
                <a:spcPts val="1600"/>
              </a:spcAft>
              <a:buSzPts val="1400"/>
              <a:buChar char="○"/>
            </a:pPr>
            <a:r>
              <a:rPr lang="en"/>
              <a:t>NodeJS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460950" y="731700"/>
            <a:ext cx="8222100" cy="767700"/>
          </a:xfrm>
          <a:prstGeom prst="rect">
            <a:avLst/>
          </a:prstGeom>
        </p:spPr>
        <p:txBody>
          <a:bodyPr anchorCtr="0" anchor="b" bIns="91425" lIns="91425" rIns="91425" wrap="square" tIns="91425">
            <a:noAutofit/>
          </a:bodyPr>
          <a:lstStyle/>
          <a:p>
            <a:pPr indent="0" lvl="0" marL="0" rtl="0">
              <a:spcBef>
                <a:spcPts val="0"/>
              </a:spcBef>
              <a:buNone/>
            </a:pPr>
            <a:r>
              <a:rPr lang="en"/>
              <a:t>In Progress</a:t>
            </a:r>
          </a:p>
        </p:txBody>
      </p:sp>
      <p:sp>
        <p:nvSpPr>
          <p:cNvPr id="535" name="Shape 53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lt2"/>
              </a:buClr>
              <a:buSzPts val="1800"/>
              <a:buFont typeface="Roboto"/>
              <a:buChar char="●"/>
            </a:pPr>
            <a:r>
              <a:rPr lang="en"/>
              <a:t>Service mesh support</a:t>
            </a:r>
          </a:p>
          <a:p>
            <a:pPr indent="-342900" lvl="1" marL="914400" marR="0" rtl="0" algn="l">
              <a:lnSpc>
                <a:spcPct val="115000"/>
              </a:lnSpc>
              <a:spcBef>
                <a:spcPts val="0"/>
              </a:spcBef>
              <a:spcAft>
                <a:spcPts val="0"/>
              </a:spcAft>
              <a:buClr>
                <a:schemeClr val="lt2"/>
              </a:buClr>
              <a:buSzPts val="1800"/>
              <a:buFont typeface="Roboto"/>
              <a:buChar char="○"/>
            </a:pPr>
            <a:r>
              <a:rPr lang="en"/>
              <a:t>m</a:t>
            </a:r>
            <a:r>
              <a:rPr lang="en"/>
              <a:t>ysql, redis, ...</a:t>
            </a:r>
            <a:br>
              <a:rPr lang="en"/>
            </a:br>
          </a:p>
          <a:p>
            <a:pPr indent="-342900" lvl="0" marL="457200" rtl="0">
              <a:spcBef>
                <a:spcPts val="0"/>
              </a:spcBef>
              <a:spcAft>
                <a:spcPts val="0"/>
              </a:spcAft>
              <a:buSzPts val="1800"/>
              <a:buChar char="●"/>
            </a:pPr>
            <a:r>
              <a:rPr lang="en"/>
              <a:t>gRPC &amp; Java: How do you handle proto3 and hadoop?</a:t>
            </a:r>
          </a:p>
          <a:p>
            <a:pPr indent="-317500" lvl="1" marL="914400" rtl="0">
              <a:spcBef>
                <a:spcPts val="0"/>
              </a:spcBef>
              <a:spcAft>
                <a:spcPts val="0"/>
              </a:spcAft>
              <a:buSzPts val="1400"/>
              <a:buChar char="○"/>
            </a:pPr>
            <a:r>
              <a:rPr lang="en" u="sng">
                <a:solidFill>
                  <a:schemeClr val="accent5"/>
                </a:solidFill>
                <a:hlinkClick r:id="rId3"/>
              </a:rPr>
              <a:t>https://groups.google.com/forum/#!topic/grpc-io/ABwMhW9bU34</a:t>
            </a:r>
          </a:p>
          <a:p>
            <a:pPr indent="-317500" lvl="1" marL="914400" rtl="0">
              <a:spcBef>
                <a:spcPts val="0"/>
              </a:spcBef>
              <a:buSzPts val="1400"/>
              <a:buChar char="○"/>
            </a:pPr>
            <a:r>
              <a:rPr lang="en" u="sng">
                <a:solidFill>
                  <a:schemeClr val="accent5"/>
                </a:solidFill>
                <a:hlinkClick r:id="rId4"/>
              </a:rPr>
              <a:t>https://github.com/jpitz/proto2-3</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lgn="ctr">
              <a:spcBef>
                <a:spcPts val="0"/>
              </a:spcBef>
              <a:buNone/>
            </a:pPr>
            <a:r>
              <a:rPr lang="en"/>
              <a:t>Let’s Recap</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44" name="Shape 544"/>
        <p:cNvGrpSpPr/>
        <p:nvPr/>
      </p:nvGrpSpPr>
      <p:grpSpPr>
        <a:xfrm>
          <a:off x="0" y="0"/>
          <a:ext cx="0" cy="0"/>
          <a:chOff x="0" y="0"/>
          <a:chExt cx="0" cy="0"/>
        </a:xfrm>
      </p:grpSpPr>
      <p:sp>
        <p:nvSpPr>
          <p:cNvPr id="545" name="Shape 54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lgn="ctr">
              <a:spcBef>
                <a:spcPts val="0"/>
              </a:spcBef>
              <a:buNone/>
            </a:pPr>
            <a:r>
              <a:rPr lang="en"/>
              <a:t>Inefficiencies in Boxcar</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49" name="Shape 549"/>
        <p:cNvGrpSpPr/>
        <p:nvPr/>
      </p:nvGrpSpPr>
      <p:grpSpPr>
        <a:xfrm>
          <a:off x="0" y="0"/>
          <a:ext cx="0" cy="0"/>
          <a:chOff x="0" y="0"/>
          <a:chExt cx="0" cy="0"/>
        </a:xfrm>
      </p:grpSpPr>
      <p:sp>
        <p:nvSpPr>
          <p:cNvPr id="550" name="Shape 550"/>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lgn="ctr">
              <a:spcBef>
                <a:spcPts val="0"/>
              </a:spcBef>
              <a:buNone/>
            </a:pPr>
            <a:r>
              <a:rPr lang="en"/>
              <a:t>Evolving Sidecar using gRPC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Boxcar (</a:t>
            </a:r>
            <a:r>
              <a:rPr lang="en" u="sng">
                <a:solidFill>
                  <a:schemeClr val="hlink"/>
                </a:solidFill>
                <a:hlinkClick r:id="rId3"/>
              </a:rPr>
              <a:t>go.indeed.com/boxcar-youtube</a:t>
            </a:r>
            <a:r>
              <a:rPr lang="en"/>
              <a:t>)</a:t>
            </a:r>
          </a:p>
        </p:txBody>
      </p:sp>
      <p:grpSp>
        <p:nvGrpSpPr>
          <p:cNvPr id="121" name="Shape 121"/>
          <p:cNvGrpSpPr/>
          <p:nvPr/>
        </p:nvGrpSpPr>
        <p:grpSpPr>
          <a:xfrm>
            <a:off x="335675" y="1563250"/>
            <a:ext cx="2229900" cy="3329537"/>
            <a:chOff x="442275" y="3238500"/>
            <a:chExt cx="2229900" cy="3329537"/>
          </a:xfrm>
        </p:grpSpPr>
        <p:grpSp>
          <p:nvGrpSpPr>
            <p:cNvPr id="122" name="Shape 122"/>
            <p:cNvGrpSpPr/>
            <p:nvPr/>
          </p:nvGrpSpPr>
          <p:grpSpPr>
            <a:xfrm>
              <a:off x="457189" y="4171712"/>
              <a:ext cx="2039339" cy="2396325"/>
              <a:chOff x="457189" y="4454536"/>
              <a:chExt cx="3402301" cy="2113162"/>
            </a:xfrm>
          </p:grpSpPr>
          <p:sp>
            <p:nvSpPr>
              <p:cNvPr id="123" name="Shape 123"/>
              <p:cNvSpPr/>
              <p:nvPr/>
            </p:nvSpPr>
            <p:spPr>
              <a:xfrm>
                <a:off x="457189" y="4739245"/>
                <a:ext cx="646500" cy="3219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sp>
            <p:nvSpPr>
              <p:cNvPr id="124" name="Shape 124"/>
              <p:cNvSpPr/>
              <p:nvPr/>
            </p:nvSpPr>
            <p:spPr>
              <a:xfrm>
                <a:off x="1213197" y="5747767"/>
                <a:ext cx="648900" cy="338400"/>
              </a:xfrm>
              <a:prstGeom prst="rect">
                <a:avLst/>
              </a:prstGeom>
              <a:solidFill>
                <a:srgbClr val="93C47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125" name="Shape 125"/>
              <p:cNvSpPr/>
              <p:nvPr/>
            </p:nvSpPr>
            <p:spPr>
              <a:xfrm>
                <a:off x="1214430" y="6208298"/>
                <a:ext cx="646500" cy="359400"/>
              </a:xfrm>
              <a:prstGeom prst="can">
                <a:avLst>
                  <a:gd fmla="val 25000" name="adj"/>
                </a:avLst>
              </a:prstGeom>
              <a:solidFill>
                <a:srgbClr val="6FA8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126" name="Shape 126"/>
              <p:cNvCxnSpPr>
                <a:stCxn id="124" idx="2"/>
                <a:endCxn id="125" idx="1"/>
              </p:cNvCxnSpPr>
              <p:nvPr/>
            </p:nvCxnSpPr>
            <p:spPr>
              <a:xfrm>
                <a:off x="1537647" y="6086167"/>
                <a:ext cx="0" cy="122100"/>
              </a:xfrm>
              <a:prstGeom prst="straightConnector1">
                <a:avLst/>
              </a:prstGeom>
              <a:noFill/>
              <a:ln cap="flat" cmpd="sng" w="19050">
                <a:solidFill>
                  <a:srgbClr val="666666"/>
                </a:solidFill>
                <a:prstDash val="solid"/>
                <a:round/>
                <a:headEnd len="lg" w="lg" type="none"/>
                <a:tailEnd len="lg" w="lg" type="triangle"/>
              </a:ln>
            </p:spPr>
          </p:cxnSp>
          <p:sp>
            <p:nvSpPr>
              <p:cNvPr id="127" name="Shape 127"/>
              <p:cNvSpPr/>
              <p:nvPr/>
            </p:nvSpPr>
            <p:spPr>
              <a:xfrm>
                <a:off x="1831539" y="4739239"/>
                <a:ext cx="646500" cy="3219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sp>
            <p:nvSpPr>
              <p:cNvPr id="128" name="Shape 128"/>
              <p:cNvSpPr/>
              <p:nvPr/>
            </p:nvSpPr>
            <p:spPr>
              <a:xfrm>
                <a:off x="2447500" y="5747767"/>
                <a:ext cx="648900" cy="338400"/>
              </a:xfrm>
              <a:prstGeom prst="rect">
                <a:avLst/>
              </a:prstGeom>
              <a:solidFill>
                <a:srgbClr val="93C47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129" name="Shape 129"/>
              <p:cNvSpPr/>
              <p:nvPr/>
            </p:nvSpPr>
            <p:spPr>
              <a:xfrm>
                <a:off x="2448734" y="6208298"/>
                <a:ext cx="646500" cy="359400"/>
              </a:xfrm>
              <a:prstGeom prst="can">
                <a:avLst>
                  <a:gd fmla="val 25000" name="adj"/>
                </a:avLst>
              </a:prstGeom>
              <a:solidFill>
                <a:srgbClr val="6FA8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130" name="Shape 130"/>
              <p:cNvCxnSpPr>
                <a:stCxn id="127" idx="2"/>
                <a:endCxn id="124" idx="0"/>
              </p:cNvCxnSpPr>
              <p:nvPr/>
            </p:nvCxnSpPr>
            <p:spPr>
              <a:xfrm flipH="1">
                <a:off x="1537689" y="5061139"/>
                <a:ext cx="617100" cy="686400"/>
              </a:xfrm>
              <a:prstGeom prst="straightConnector1">
                <a:avLst/>
              </a:prstGeom>
              <a:noFill/>
              <a:ln cap="flat" cmpd="sng" w="19050">
                <a:solidFill>
                  <a:srgbClr val="666666"/>
                </a:solidFill>
                <a:prstDash val="solid"/>
                <a:round/>
                <a:headEnd len="lg" w="lg" type="none"/>
                <a:tailEnd len="lg" w="lg" type="triangle"/>
              </a:ln>
            </p:spPr>
          </p:cxnSp>
          <p:cxnSp>
            <p:nvCxnSpPr>
              <p:cNvPr id="131" name="Shape 131"/>
              <p:cNvCxnSpPr>
                <a:stCxn id="128" idx="2"/>
                <a:endCxn id="129" idx="1"/>
              </p:cNvCxnSpPr>
              <p:nvPr/>
            </p:nvCxnSpPr>
            <p:spPr>
              <a:xfrm>
                <a:off x="2771950" y="6086167"/>
                <a:ext cx="0" cy="122100"/>
              </a:xfrm>
              <a:prstGeom prst="straightConnector1">
                <a:avLst/>
              </a:prstGeom>
              <a:noFill/>
              <a:ln cap="flat" cmpd="sng" w="19050">
                <a:solidFill>
                  <a:srgbClr val="666666"/>
                </a:solidFill>
                <a:prstDash val="solid"/>
                <a:round/>
                <a:headEnd len="lg" w="lg" type="none"/>
                <a:tailEnd len="lg" w="lg" type="triangle"/>
              </a:ln>
            </p:spPr>
          </p:cxnSp>
          <p:sp>
            <p:nvSpPr>
              <p:cNvPr id="132" name="Shape 132"/>
              <p:cNvSpPr/>
              <p:nvPr/>
            </p:nvSpPr>
            <p:spPr>
              <a:xfrm>
                <a:off x="3205876" y="4739239"/>
                <a:ext cx="646500" cy="3219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sp>
            <p:nvSpPr>
              <p:cNvPr id="133" name="Shape 133"/>
              <p:cNvSpPr/>
              <p:nvPr/>
            </p:nvSpPr>
            <p:spPr>
              <a:xfrm>
                <a:off x="457191" y="4454536"/>
                <a:ext cx="3402300" cy="174600"/>
              </a:xfrm>
              <a:prstGeom prst="rect">
                <a:avLst/>
              </a:prstGeom>
              <a:solidFill>
                <a:srgbClr val="FFE5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cxnSp>
            <p:nvCxnSpPr>
              <p:cNvPr id="134" name="Shape 134"/>
              <p:cNvCxnSpPr>
                <a:stCxn id="133" idx="2"/>
                <a:endCxn id="123" idx="3"/>
              </p:cNvCxnSpPr>
              <p:nvPr/>
            </p:nvCxnSpPr>
            <p:spPr>
              <a:xfrm flipH="1">
                <a:off x="1103841" y="4629136"/>
                <a:ext cx="1054500" cy="271200"/>
              </a:xfrm>
              <a:prstGeom prst="straightConnector1">
                <a:avLst/>
              </a:prstGeom>
              <a:noFill/>
              <a:ln cap="flat" cmpd="sng" w="19050">
                <a:solidFill>
                  <a:srgbClr val="666666"/>
                </a:solidFill>
                <a:prstDash val="solid"/>
                <a:round/>
                <a:headEnd len="lg" w="lg" type="none"/>
                <a:tailEnd len="lg" w="lg" type="triangle"/>
              </a:ln>
            </p:spPr>
          </p:cxnSp>
          <p:cxnSp>
            <p:nvCxnSpPr>
              <p:cNvPr id="135" name="Shape 135"/>
              <p:cNvCxnSpPr>
                <a:stCxn id="133" idx="2"/>
                <a:endCxn id="132" idx="1"/>
              </p:cNvCxnSpPr>
              <p:nvPr/>
            </p:nvCxnSpPr>
            <p:spPr>
              <a:xfrm>
                <a:off x="2158341" y="4629136"/>
                <a:ext cx="1047600" cy="271200"/>
              </a:xfrm>
              <a:prstGeom prst="straightConnector1">
                <a:avLst/>
              </a:prstGeom>
              <a:noFill/>
              <a:ln cap="flat" cmpd="sng" w="19050">
                <a:solidFill>
                  <a:srgbClr val="666666"/>
                </a:solidFill>
                <a:prstDash val="solid"/>
                <a:round/>
                <a:headEnd len="lg" w="lg" type="none"/>
                <a:tailEnd len="lg" w="lg" type="triangle"/>
              </a:ln>
            </p:spPr>
          </p:cxnSp>
          <p:cxnSp>
            <p:nvCxnSpPr>
              <p:cNvPr id="136" name="Shape 136"/>
              <p:cNvCxnSpPr>
                <a:stCxn id="133" idx="2"/>
                <a:endCxn id="127" idx="0"/>
              </p:cNvCxnSpPr>
              <p:nvPr/>
            </p:nvCxnSpPr>
            <p:spPr>
              <a:xfrm flipH="1">
                <a:off x="2154741" y="4629136"/>
                <a:ext cx="3600" cy="110100"/>
              </a:xfrm>
              <a:prstGeom prst="straightConnector1">
                <a:avLst/>
              </a:prstGeom>
              <a:noFill/>
              <a:ln cap="flat" cmpd="sng" w="19050">
                <a:solidFill>
                  <a:srgbClr val="666666"/>
                </a:solidFill>
                <a:prstDash val="solid"/>
                <a:round/>
                <a:headEnd len="lg" w="lg" type="none"/>
                <a:tailEnd len="lg" w="lg" type="triangle"/>
              </a:ln>
            </p:spPr>
          </p:cxnSp>
          <p:cxnSp>
            <p:nvCxnSpPr>
              <p:cNvPr id="137" name="Shape 137"/>
              <p:cNvCxnSpPr>
                <a:stCxn id="123" idx="2"/>
                <a:endCxn id="128" idx="0"/>
              </p:cNvCxnSpPr>
              <p:nvPr/>
            </p:nvCxnSpPr>
            <p:spPr>
              <a:xfrm>
                <a:off x="780439" y="5061145"/>
                <a:ext cx="1991400" cy="686400"/>
              </a:xfrm>
              <a:prstGeom prst="straightConnector1">
                <a:avLst/>
              </a:prstGeom>
              <a:noFill/>
              <a:ln cap="flat" cmpd="sng" w="19050">
                <a:solidFill>
                  <a:srgbClr val="666666"/>
                </a:solidFill>
                <a:prstDash val="solid"/>
                <a:round/>
                <a:headEnd len="lg" w="lg" type="none"/>
                <a:tailEnd len="lg" w="lg" type="triangle"/>
              </a:ln>
            </p:spPr>
          </p:cxnSp>
          <p:cxnSp>
            <p:nvCxnSpPr>
              <p:cNvPr id="138" name="Shape 138"/>
              <p:cNvCxnSpPr>
                <a:stCxn id="132" idx="2"/>
                <a:endCxn id="124" idx="0"/>
              </p:cNvCxnSpPr>
              <p:nvPr/>
            </p:nvCxnSpPr>
            <p:spPr>
              <a:xfrm flipH="1">
                <a:off x="1537726" y="5061139"/>
                <a:ext cx="1991400" cy="686400"/>
              </a:xfrm>
              <a:prstGeom prst="straightConnector1">
                <a:avLst/>
              </a:prstGeom>
              <a:noFill/>
              <a:ln cap="flat" cmpd="sng" w="19050">
                <a:solidFill>
                  <a:srgbClr val="666666"/>
                </a:solidFill>
                <a:prstDash val="solid"/>
                <a:round/>
                <a:headEnd len="lg" w="lg" type="none"/>
                <a:tailEnd len="lg" w="lg" type="triangle"/>
              </a:ln>
            </p:spPr>
          </p:cxnSp>
          <p:cxnSp>
            <p:nvCxnSpPr>
              <p:cNvPr id="139" name="Shape 139"/>
              <p:cNvCxnSpPr>
                <a:stCxn id="123" idx="2"/>
                <a:endCxn id="124" idx="0"/>
              </p:cNvCxnSpPr>
              <p:nvPr/>
            </p:nvCxnSpPr>
            <p:spPr>
              <a:xfrm>
                <a:off x="780439" y="5061145"/>
                <a:ext cx="757200" cy="686400"/>
              </a:xfrm>
              <a:prstGeom prst="straightConnector1">
                <a:avLst/>
              </a:prstGeom>
              <a:noFill/>
              <a:ln cap="flat" cmpd="sng" w="19050">
                <a:solidFill>
                  <a:srgbClr val="666666"/>
                </a:solidFill>
                <a:prstDash val="solid"/>
                <a:round/>
                <a:headEnd len="lg" w="lg" type="none"/>
                <a:tailEnd len="lg" w="lg" type="triangle"/>
              </a:ln>
            </p:spPr>
          </p:cxnSp>
          <p:cxnSp>
            <p:nvCxnSpPr>
              <p:cNvPr id="140" name="Shape 140"/>
              <p:cNvCxnSpPr>
                <a:stCxn id="132" idx="2"/>
                <a:endCxn id="128" idx="0"/>
              </p:cNvCxnSpPr>
              <p:nvPr/>
            </p:nvCxnSpPr>
            <p:spPr>
              <a:xfrm flipH="1">
                <a:off x="2771926" y="5061139"/>
                <a:ext cx="757200" cy="686400"/>
              </a:xfrm>
              <a:prstGeom prst="straightConnector1">
                <a:avLst/>
              </a:prstGeom>
              <a:noFill/>
              <a:ln cap="flat" cmpd="sng" w="19050">
                <a:solidFill>
                  <a:srgbClr val="666666"/>
                </a:solidFill>
                <a:prstDash val="solid"/>
                <a:round/>
                <a:headEnd len="lg" w="lg" type="none"/>
                <a:tailEnd len="lg" w="lg" type="triangle"/>
              </a:ln>
            </p:spPr>
          </p:cxnSp>
          <p:cxnSp>
            <p:nvCxnSpPr>
              <p:cNvPr id="141" name="Shape 141"/>
              <p:cNvCxnSpPr>
                <a:endCxn id="128" idx="0"/>
              </p:cNvCxnSpPr>
              <p:nvPr/>
            </p:nvCxnSpPr>
            <p:spPr>
              <a:xfrm>
                <a:off x="2136850" y="5069467"/>
                <a:ext cx="635100" cy="678300"/>
              </a:xfrm>
              <a:prstGeom prst="straightConnector1">
                <a:avLst/>
              </a:prstGeom>
              <a:noFill/>
              <a:ln cap="flat" cmpd="sng" w="19050">
                <a:solidFill>
                  <a:srgbClr val="666666"/>
                </a:solidFill>
                <a:prstDash val="solid"/>
                <a:round/>
                <a:headEnd len="lg" w="lg" type="none"/>
                <a:tailEnd len="lg" w="lg" type="triangle"/>
              </a:ln>
            </p:spPr>
          </p:cxnSp>
        </p:grpSp>
        <p:sp>
          <p:nvSpPr>
            <p:cNvPr id="142" name="Shape 142"/>
            <p:cNvSpPr txBox="1"/>
            <p:nvPr/>
          </p:nvSpPr>
          <p:spPr>
            <a:xfrm>
              <a:off x="442275" y="3238500"/>
              <a:ext cx="2229900" cy="771000"/>
            </a:xfrm>
            <a:prstGeom prst="rect">
              <a:avLst/>
            </a:prstGeom>
            <a:noFill/>
            <a:ln>
              <a:noFill/>
            </a:ln>
          </p:spPr>
          <p:txBody>
            <a:bodyPr anchorCtr="0" anchor="b" bIns="91425" lIns="91425" rIns="91425" wrap="square" tIns="91425">
              <a:noAutofit/>
            </a:bodyPr>
            <a:lstStyle/>
            <a:p>
              <a:pPr indent="0" lvl="0" marL="0" rtl="0" algn="ctr">
                <a:spcBef>
                  <a:spcPts val="0"/>
                </a:spcBef>
                <a:buNone/>
              </a:pPr>
              <a:r>
                <a:rPr b="1" lang="en" sz="2400"/>
                <a:t>Round Robin</a:t>
              </a:r>
            </a:p>
          </p:txBody>
        </p:sp>
      </p:grpSp>
      <p:sp>
        <p:nvSpPr>
          <p:cNvPr id="143" name="Shape 143"/>
          <p:cNvSpPr txBox="1"/>
          <p:nvPr/>
        </p:nvSpPr>
        <p:spPr>
          <a:xfrm>
            <a:off x="6578425" y="1385025"/>
            <a:ext cx="2229900" cy="853500"/>
          </a:xfrm>
          <a:prstGeom prst="rect">
            <a:avLst/>
          </a:prstGeom>
          <a:noFill/>
          <a:ln>
            <a:noFill/>
          </a:ln>
        </p:spPr>
        <p:txBody>
          <a:bodyPr anchorCtr="0" anchor="b" bIns="91425" lIns="91425" rIns="91425" wrap="square" tIns="91425">
            <a:noAutofit/>
          </a:bodyPr>
          <a:lstStyle/>
          <a:p>
            <a:pPr indent="0" lvl="0" marL="0" rtl="0" algn="ctr">
              <a:spcBef>
                <a:spcPts val="0"/>
              </a:spcBef>
              <a:buNone/>
            </a:pPr>
            <a:r>
              <a:rPr b="1" lang="en" sz="2400"/>
              <a:t>Proxy</a:t>
            </a:r>
          </a:p>
        </p:txBody>
      </p:sp>
      <p:cxnSp>
        <p:nvCxnSpPr>
          <p:cNvPr id="144" name="Shape 144"/>
          <p:cNvCxnSpPr/>
          <p:nvPr/>
        </p:nvCxnSpPr>
        <p:spPr>
          <a:xfrm>
            <a:off x="2470100" y="3801025"/>
            <a:ext cx="3869400" cy="0"/>
          </a:xfrm>
          <a:prstGeom prst="straightConnector1">
            <a:avLst/>
          </a:prstGeom>
          <a:noFill/>
          <a:ln cap="flat" cmpd="sng" w="76200">
            <a:solidFill>
              <a:srgbClr val="666666"/>
            </a:solidFill>
            <a:prstDash val="solid"/>
            <a:round/>
            <a:headEnd len="lg" w="lg" type="triangle"/>
            <a:tailEnd len="lg" w="lg" type="triangle"/>
          </a:ln>
        </p:spPr>
      </p:cxnSp>
      <p:pic>
        <p:nvPicPr>
          <p:cNvPr id="145" name="Shape 145"/>
          <p:cNvPicPr preferRelativeResize="0"/>
          <p:nvPr/>
        </p:nvPicPr>
        <p:blipFill>
          <a:blip r:embed="rId4">
            <a:alphaModFix/>
          </a:blip>
          <a:stretch>
            <a:fillRect/>
          </a:stretch>
        </p:blipFill>
        <p:spPr>
          <a:xfrm>
            <a:off x="3129863" y="2215148"/>
            <a:ext cx="2549875" cy="1523225"/>
          </a:xfrm>
          <a:prstGeom prst="rect">
            <a:avLst/>
          </a:prstGeom>
          <a:noFill/>
          <a:ln>
            <a:noFill/>
          </a:ln>
        </p:spPr>
      </p:pic>
      <p:grpSp>
        <p:nvGrpSpPr>
          <p:cNvPr id="146" name="Shape 146"/>
          <p:cNvGrpSpPr/>
          <p:nvPr/>
        </p:nvGrpSpPr>
        <p:grpSpPr>
          <a:xfrm>
            <a:off x="6573480" y="2500767"/>
            <a:ext cx="2102431" cy="2383058"/>
            <a:chOff x="886247" y="2207650"/>
            <a:chExt cx="6900003" cy="4285305"/>
          </a:xfrm>
        </p:grpSpPr>
        <p:sp>
          <p:nvSpPr>
            <p:cNvPr id="147" name="Shape 147"/>
            <p:cNvSpPr/>
            <p:nvPr/>
          </p:nvSpPr>
          <p:spPr>
            <a:xfrm>
              <a:off x="886247" y="2785036"/>
              <a:ext cx="1311300" cy="6528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sp>
          <p:nvSpPr>
            <p:cNvPr id="148" name="Shape 148"/>
            <p:cNvSpPr/>
            <p:nvPr/>
          </p:nvSpPr>
          <p:spPr>
            <a:xfrm>
              <a:off x="2419421" y="4830305"/>
              <a:ext cx="1316100" cy="686400"/>
            </a:xfrm>
            <a:prstGeom prst="rect">
              <a:avLst/>
            </a:prstGeom>
            <a:solidFill>
              <a:srgbClr val="93C47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sp>
          <p:nvSpPr>
            <p:cNvPr id="149" name="Shape 149"/>
            <p:cNvSpPr/>
            <p:nvPr/>
          </p:nvSpPr>
          <p:spPr>
            <a:xfrm>
              <a:off x="2421922" y="5764255"/>
              <a:ext cx="1311300" cy="728700"/>
            </a:xfrm>
            <a:prstGeom prst="can">
              <a:avLst>
                <a:gd fmla="val 25000" name="adj"/>
              </a:avLst>
            </a:prstGeom>
            <a:solidFill>
              <a:srgbClr val="6FA8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cxnSp>
          <p:nvCxnSpPr>
            <p:cNvPr id="150" name="Shape 150"/>
            <p:cNvCxnSpPr>
              <a:stCxn id="148" idx="2"/>
              <a:endCxn id="149" idx="1"/>
            </p:cNvCxnSpPr>
            <p:nvPr/>
          </p:nvCxnSpPr>
          <p:spPr>
            <a:xfrm>
              <a:off x="3077471" y="5516705"/>
              <a:ext cx="0" cy="247500"/>
            </a:xfrm>
            <a:prstGeom prst="straightConnector1">
              <a:avLst/>
            </a:prstGeom>
            <a:noFill/>
            <a:ln cap="flat" cmpd="sng" w="19050">
              <a:solidFill>
                <a:srgbClr val="666666"/>
              </a:solidFill>
              <a:prstDash val="solid"/>
              <a:round/>
              <a:headEnd len="lg" w="lg" type="none"/>
              <a:tailEnd len="lg" w="lg" type="triangle"/>
            </a:ln>
          </p:spPr>
        </p:cxnSp>
        <p:sp>
          <p:nvSpPr>
            <p:cNvPr id="151" name="Shape 151"/>
            <p:cNvSpPr/>
            <p:nvPr/>
          </p:nvSpPr>
          <p:spPr>
            <a:xfrm>
              <a:off x="3673409" y="2785023"/>
              <a:ext cx="1311300" cy="6528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sp>
          <p:nvSpPr>
            <p:cNvPr id="152" name="Shape 152"/>
            <p:cNvSpPr/>
            <p:nvPr/>
          </p:nvSpPr>
          <p:spPr>
            <a:xfrm>
              <a:off x="4922571" y="4830305"/>
              <a:ext cx="1316100" cy="686400"/>
            </a:xfrm>
            <a:prstGeom prst="rect">
              <a:avLst/>
            </a:prstGeom>
            <a:solidFill>
              <a:srgbClr val="93C47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sp>
          <p:nvSpPr>
            <p:cNvPr id="153" name="Shape 153"/>
            <p:cNvSpPr/>
            <p:nvPr/>
          </p:nvSpPr>
          <p:spPr>
            <a:xfrm>
              <a:off x="4925072" y="5764255"/>
              <a:ext cx="1311300" cy="728700"/>
            </a:xfrm>
            <a:prstGeom prst="can">
              <a:avLst>
                <a:gd fmla="val 25000" name="adj"/>
              </a:avLst>
            </a:prstGeom>
            <a:solidFill>
              <a:srgbClr val="6FA8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cxnSp>
          <p:nvCxnSpPr>
            <p:cNvPr id="154" name="Shape 154"/>
            <p:cNvCxnSpPr>
              <a:stCxn id="151" idx="2"/>
              <a:endCxn id="155" idx="0"/>
            </p:cNvCxnSpPr>
            <p:nvPr/>
          </p:nvCxnSpPr>
          <p:spPr>
            <a:xfrm>
              <a:off x="4329059" y="3437823"/>
              <a:ext cx="6900" cy="391800"/>
            </a:xfrm>
            <a:prstGeom prst="straightConnector1">
              <a:avLst/>
            </a:prstGeom>
            <a:noFill/>
            <a:ln cap="flat" cmpd="sng" w="19050">
              <a:solidFill>
                <a:srgbClr val="666666"/>
              </a:solidFill>
              <a:prstDash val="solid"/>
              <a:round/>
              <a:headEnd len="lg" w="lg" type="none"/>
              <a:tailEnd len="lg" w="lg" type="triangle"/>
            </a:ln>
          </p:spPr>
        </p:cxnSp>
        <p:cxnSp>
          <p:nvCxnSpPr>
            <p:cNvPr id="156" name="Shape 156"/>
            <p:cNvCxnSpPr>
              <a:stCxn id="152" idx="2"/>
              <a:endCxn id="153" idx="1"/>
            </p:cNvCxnSpPr>
            <p:nvPr/>
          </p:nvCxnSpPr>
          <p:spPr>
            <a:xfrm>
              <a:off x="5580621" y="5516705"/>
              <a:ext cx="0" cy="247500"/>
            </a:xfrm>
            <a:prstGeom prst="straightConnector1">
              <a:avLst/>
            </a:prstGeom>
            <a:noFill/>
            <a:ln cap="flat" cmpd="sng" w="19050">
              <a:solidFill>
                <a:srgbClr val="666666"/>
              </a:solidFill>
              <a:prstDash val="solid"/>
              <a:round/>
              <a:headEnd len="lg" w="lg" type="none"/>
              <a:tailEnd len="lg" w="lg" type="triangle"/>
            </a:ln>
          </p:spPr>
        </p:cxnSp>
        <p:sp>
          <p:nvSpPr>
            <p:cNvPr id="157" name="Shape 157"/>
            <p:cNvSpPr/>
            <p:nvPr/>
          </p:nvSpPr>
          <p:spPr>
            <a:xfrm>
              <a:off x="6460547" y="2785023"/>
              <a:ext cx="1311300" cy="6528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sp>
          <p:nvSpPr>
            <p:cNvPr id="158" name="Shape 158"/>
            <p:cNvSpPr/>
            <p:nvPr/>
          </p:nvSpPr>
          <p:spPr>
            <a:xfrm>
              <a:off x="886250" y="2207650"/>
              <a:ext cx="6900000" cy="354000"/>
            </a:xfrm>
            <a:prstGeom prst="rect">
              <a:avLst/>
            </a:prstGeom>
            <a:solidFill>
              <a:srgbClr val="FFE5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cxnSp>
          <p:nvCxnSpPr>
            <p:cNvPr id="159" name="Shape 159"/>
            <p:cNvCxnSpPr>
              <a:stCxn id="158" idx="2"/>
              <a:endCxn id="147" idx="3"/>
            </p:cNvCxnSpPr>
            <p:nvPr/>
          </p:nvCxnSpPr>
          <p:spPr>
            <a:xfrm flipH="1">
              <a:off x="2197850" y="2561650"/>
              <a:ext cx="2138400" cy="549600"/>
            </a:xfrm>
            <a:prstGeom prst="straightConnector1">
              <a:avLst/>
            </a:prstGeom>
            <a:noFill/>
            <a:ln cap="flat" cmpd="sng" w="19050">
              <a:solidFill>
                <a:srgbClr val="666666"/>
              </a:solidFill>
              <a:prstDash val="solid"/>
              <a:round/>
              <a:headEnd len="lg" w="lg" type="none"/>
              <a:tailEnd len="lg" w="lg" type="triangle"/>
            </a:ln>
          </p:spPr>
        </p:cxnSp>
        <p:cxnSp>
          <p:nvCxnSpPr>
            <p:cNvPr id="160" name="Shape 160"/>
            <p:cNvCxnSpPr>
              <a:stCxn id="158" idx="2"/>
              <a:endCxn id="157" idx="1"/>
            </p:cNvCxnSpPr>
            <p:nvPr/>
          </p:nvCxnSpPr>
          <p:spPr>
            <a:xfrm>
              <a:off x="4336250" y="2561650"/>
              <a:ext cx="2124600" cy="549600"/>
            </a:xfrm>
            <a:prstGeom prst="straightConnector1">
              <a:avLst/>
            </a:prstGeom>
            <a:noFill/>
            <a:ln cap="flat" cmpd="sng" w="19050">
              <a:solidFill>
                <a:srgbClr val="666666"/>
              </a:solidFill>
              <a:prstDash val="solid"/>
              <a:round/>
              <a:headEnd len="lg" w="lg" type="none"/>
              <a:tailEnd len="lg" w="lg" type="triangle"/>
            </a:ln>
          </p:spPr>
        </p:cxnSp>
        <p:cxnSp>
          <p:nvCxnSpPr>
            <p:cNvPr id="161" name="Shape 161"/>
            <p:cNvCxnSpPr>
              <a:stCxn id="158" idx="2"/>
              <a:endCxn id="151" idx="0"/>
            </p:cNvCxnSpPr>
            <p:nvPr/>
          </p:nvCxnSpPr>
          <p:spPr>
            <a:xfrm flipH="1">
              <a:off x="4329350" y="2561650"/>
              <a:ext cx="6900" cy="223200"/>
            </a:xfrm>
            <a:prstGeom prst="straightConnector1">
              <a:avLst/>
            </a:prstGeom>
            <a:noFill/>
            <a:ln cap="flat" cmpd="sng" w="19050">
              <a:solidFill>
                <a:srgbClr val="666666"/>
              </a:solidFill>
              <a:prstDash val="solid"/>
              <a:round/>
              <a:headEnd len="lg" w="lg" type="none"/>
              <a:tailEnd len="lg" w="lg" type="triangle"/>
            </a:ln>
          </p:spPr>
        </p:cxnSp>
        <p:sp>
          <p:nvSpPr>
            <p:cNvPr id="155" name="Shape 155"/>
            <p:cNvSpPr/>
            <p:nvPr/>
          </p:nvSpPr>
          <p:spPr>
            <a:xfrm>
              <a:off x="886250" y="3829313"/>
              <a:ext cx="6900000" cy="354000"/>
            </a:xfrm>
            <a:prstGeom prst="rect">
              <a:avLst/>
            </a:prstGeom>
            <a:solidFill>
              <a:srgbClr val="FFE5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2000"/>
            </a:p>
          </p:txBody>
        </p:sp>
        <p:cxnSp>
          <p:nvCxnSpPr>
            <p:cNvPr id="162" name="Shape 162"/>
            <p:cNvCxnSpPr>
              <a:stCxn id="147" idx="2"/>
              <a:endCxn id="155" idx="0"/>
            </p:cNvCxnSpPr>
            <p:nvPr/>
          </p:nvCxnSpPr>
          <p:spPr>
            <a:xfrm>
              <a:off x="1541897" y="3437836"/>
              <a:ext cx="2794200" cy="391800"/>
            </a:xfrm>
            <a:prstGeom prst="straightConnector1">
              <a:avLst/>
            </a:prstGeom>
            <a:noFill/>
            <a:ln cap="flat" cmpd="sng" w="19050">
              <a:solidFill>
                <a:srgbClr val="666666"/>
              </a:solidFill>
              <a:prstDash val="solid"/>
              <a:round/>
              <a:headEnd len="lg" w="lg" type="none"/>
              <a:tailEnd len="lg" w="lg" type="triangle"/>
            </a:ln>
          </p:spPr>
        </p:cxnSp>
        <p:cxnSp>
          <p:nvCxnSpPr>
            <p:cNvPr id="163" name="Shape 163"/>
            <p:cNvCxnSpPr>
              <a:stCxn id="157" idx="2"/>
              <a:endCxn id="155" idx="0"/>
            </p:cNvCxnSpPr>
            <p:nvPr/>
          </p:nvCxnSpPr>
          <p:spPr>
            <a:xfrm flipH="1">
              <a:off x="4336697" y="3437823"/>
              <a:ext cx="2779500" cy="391800"/>
            </a:xfrm>
            <a:prstGeom prst="straightConnector1">
              <a:avLst/>
            </a:prstGeom>
            <a:noFill/>
            <a:ln cap="flat" cmpd="sng" w="19050">
              <a:solidFill>
                <a:srgbClr val="666666"/>
              </a:solidFill>
              <a:prstDash val="solid"/>
              <a:round/>
              <a:headEnd len="lg" w="lg" type="none"/>
              <a:tailEnd len="lg" w="lg" type="triangle"/>
            </a:ln>
          </p:spPr>
        </p:cxnSp>
        <p:cxnSp>
          <p:nvCxnSpPr>
            <p:cNvPr id="164" name="Shape 164"/>
            <p:cNvCxnSpPr>
              <a:stCxn id="155" idx="2"/>
              <a:endCxn id="148" idx="0"/>
            </p:cNvCxnSpPr>
            <p:nvPr/>
          </p:nvCxnSpPr>
          <p:spPr>
            <a:xfrm flipH="1">
              <a:off x="3076850" y="4183313"/>
              <a:ext cx="1259400" cy="646800"/>
            </a:xfrm>
            <a:prstGeom prst="straightConnector1">
              <a:avLst/>
            </a:prstGeom>
            <a:noFill/>
            <a:ln cap="flat" cmpd="sng" w="19050">
              <a:solidFill>
                <a:srgbClr val="666666"/>
              </a:solidFill>
              <a:prstDash val="solid"/>
              <a:round/>
              <a:headEnd len="lg" w="lg" type="none"/>
              <a:tailEnd len="lg" w="lg" type="triangle"/>
            </a:ln>
          </p:spPr>
        </p:cxnSp>
        <p:cxnSp>
          <p:nvCxnSpPr>
            <p:cNvPr id="165" name="Shape 165"/>
            <p:cNvCxnSpPr>
              <a:stCxn id="155" idx="2"/>
              <a:endCxn id="152" idx="0"/>
            </p:cNvCxnSpPr>
            <p:nvPr/>
          </p:nvCxnSpPr>
          <p:spPr>
            <a:xfrm>
              <a:off x="4336250" y="4183313"/>
              <a:ext cx="1244400" cy="646800"/>
            </a:xfrm>
            <a:prstGeom prst="straightConnector1">
              <a:avLst/>
            </a:prstGeom>
            <a:noFill/>
            <a:ln cap="flat" cmpd="sng" w="19050">
              <a:solidFill>
                <a:srgbClr val="666666"/>
              </a:solidFill>
              <a:prstDash val="solid"/>
              <a:round/>
              <a:headEnd len="lg" w="lg" type="none"/>
              <a:tailEnd len="lg" w="lg" type="triangle"/>
            </a:ln>
          </p:spPr>
        </p:cxn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54" name="Shape 554"/>
        <p:cNvGrpSpPr/>
        <p:nvPr/>
      </p:nvGrpSpPr>
      <p:grpSpPr>
        <a:xfrm>
          <a:off x="0" y="0"/>
          <a:ext cx="0" cy="0"/>
          <a:chOff x="0" y="0"/>
          <a:chExt cx="0" cy="0"/>
        </a:xfrm>
      </p:grpSpPr>
      <p:sp>
        <p:nvSpPr>
          <p:cNvPr id="555" name="Shape 55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lgn="ctr">
              <a:spcBef>
                <a:spcPts val="0"/>
              </a:spcBef>
              <a:buNone/>
            </a:pPr>
            <a:r>
              <a:rPr lang="en"/>
              <a:t>Leverage</a:t>
            </a:r>
            <a:r>
              <a:rPr lang="en"/>
              <a:t> Sidecar</a:t>
            </a:r>
            <a:br>
              <a:rPr lang="en"/>
            </a:br>
            <a:r>
              <a:rPr lang="en"/>
              <a:t>for the </a:t>
            </a:r>
            <a:r>
              <a:rPr lang="en"/>
              <a:t>Service Mesh</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59" name="Shape 559"/>
        <p:cNvGrpSpPr/>
        <p:nvPr/>
      </p:nvGrpSpPr>
      <p:grpSpPr>
        <a:xfrm>
          <a:off x="0" y="0"/>
          <a:ext cx="0" cy="0"/>
          <a:chOff x="0" y="0"/>
          <a:chExt cx="0" cy="0"/>
        </a:xfrm>
      </p:grpSpPr>
      <p:sp>
        <p:nvSpPr>
          <p:cNvPr id="560" name="Shape 560"/>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lgn="ctr">
              <a:spcBef>
                <a:spcPts val="0"/>
              </a:spcBef>
              <a:buNone/>
            </a:pPr>
            <a:r>
              <a:rPr lang="en"/>
              <a:t>State of the World</a:t>
            </a:r>
          </a:p>
          <a:p>
            <a:pPr indent="0" lvl="0" marL="0" rtl="0" algn="ctr">
              <a:spcBef>
                <a:spcPts val="0"/>
              </a:spcBef>
              <a:buNone/>
            </a:pPr>
            <a:r>
              <a:rPr lang="en"/>
              <a:t>Using gRPC @Indeed</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64" name="Shape 564"/>
        <p:cNvGrpSpPr/>
        <p:nvPr/>
      </p:nvGrpSpPr>
      <p:grpSpPr>
        <a:xfrm>
          <a:off x="0" y="0"/>
          <a:ext cx="0" cy="0"/>
          <a:chOff x="0" y="0"/>
          <a:chExt cx="0" cy="0"/>
        </a:xfrm>
      </p:grpSpPr>
      <p:sp>
        <p:nvSpPr>
          <p:cNvPr id="565" name="Shape 56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lgn="ctr">
              <a:spcBef>
                <a:spcPts val="0"/>
              </a:spcBef>
              <a:buNone/>
            </a:pPr>
            <a:r>
              <a:rPr lang="en"/>
              <a:t>Thank You</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69" name="Shape 569"/>
        <p:cNvGrpSpPr/>
        <p:nvPr/>
      </p:nvGrpSpPr>
      <p:grpSpPr>
        <a:xfrm>
          <a:off x="0" y="0"/>
          <a:ext cx="0" cy="0"/>
          <a:chOff x="0" y="0"/>
          <a:chExt cx="0" cy="0"/>
        </a:xfrm>
      </p:grpSpPr>
      <p:sp>
        <p:nvSpPr>
          <p:cNvPr id="570" name="Shape 570"/>
          <p:cNvSpPr txBox="1"/>
          <p:nvPr>
            <p:ph type="title"/>
          </p:nvPr>
        </p:nvSpPr>
        <p:spPr>
          <a:xfrm>
            <a:off x="226078" y="357800"/>
            <a:ext cx="2808000" cy="953400"/>
          </a:xfrm>
          <a:prstGeom prst="rect">
            <a:avLst/>
          </a:prstGeom>
        </p:spPr>
        <p:txBody>
          <a:bodyPr anchorCtr="0" anchor="b" bIns="91425" lIns="91425" rIns="91425" wrap="square" tIns="91425">
            <a:noAutofit/>
          </a:bodyPr>
          <a:lstStyle/>
          <a:p>
            <a:pPr indent="0" lvl="0" marL="0" rtl="0" algn="ctr">
              <a:spcBef>
                <a:spcPts val="0"/>
              </a:spcBef>
              <a:buNone/>
            </a:pPr>
            <a:r>
              <a:rPr lang="en"/>
              <a:t>Jaye</a:t>
            </a:r>
          </a:p>
          <a:p>
            <a:pPr indent="0" lvl="0" marL="0" rtl="0" algn="ctr">
              <a:spcBef>
                <a:spcPts val="0"/>
              </a:spcBef>
              <a:buNone/>
            </a:pPr>
            <a:r>
              <a:rPr lang="en"/>
              <a:t>Pitzeruse</a:t>
            </a:r>
          </a:p>
        </p:txBody>
      </p:sp>
      <p:sp>
        <p:nvSpPr>
          <p:cNvPr id="571" name="Shape 571"/>
          <p:cNvSpPr txBox="1"/>
          <p:nvPr>
            <p:ph idx="1" type="body"/>
          </p:nvPr>
        </p:nvSpPr>
        <p:spPr>
          <a:xfrm>
            <a:off x="226075" y="1465800"/>
            <a:ext cx="2808000" cy="3163500"/>
          </a:xfrm>
          <a:prstGeom prst="rect">
            <a:avLst/>
          </a:prstGeom>
        </p:spPr>
        <p:txBody>
          <a:bodyPr anchorCtr="0" anchor="t" bIns="91425" lIns="91425" rIns="91425" wrap="square" tIns="91425">
            <a:noAutofit/>
          </a:bodyPr>
          <a:lstStyle/>
          <a:p>
            <a:pPr indent="0" lvl="0" marL="0" rtl="0" algn="ctr">
              <a:spcBef>
                <a:spcPts val="0"/>
              </a:spcBef>
              <a:spcAft>
                <a:spcPts val="2400"/>
              </a:spcAft>
              <a:buNone/>
            </a:pPr>
            <a:r>
              <a:rPr lang="en" sz="1400"/>
              <a:t>Senior Software Engineer</a:t>
            </a:r>
          </a:p>
          <a:p>
            <a:pPr indent="0" lvl="0" marL="0" rtl="0" algn="ctr">
              <a:spcBef>
                <a:spcPts val="0"/>
              </a:spcBef>
              <a:spcAft>
                <a:spcPts val="2400"/>
              </a:spcAft>
              <a:buNone/>
            </a:pPr>
            <a:r>
              <a:rPr lang="en" sz="1400"/>
              <a:t>4.5 Years @ Indeed</a:t>
            </a:r>
          </a:p>
          <a:p>
            <a:pPr indent="0" lvl="0" marL="0" rtl="0" algn="ctr">
              <a:spcBef>
                <a:spcPts val="0"/>
              </a:spcBef>
              <a:spcAft>
                <a:spcPts val="2400"/>
              </a:spcAft>
              <a:buNone/>
            </a:pPr>
            <a:r>
              <a:rPr lang="en" sz="1400"/>
              <a:t>Engineering Capabilities</a:t>
            </a:r>
            <a:br>
              <a:rPr lang="en" sz="1400"/>
            </a:br>
            <a:r>
              <a:rPr lang="en" sz="1400"/>
              <a:t>Service Architecture</a:t>
            </a:r>
            <a:br>
              <a:rPr lang="en" sz="1400"/>
            </a:br>
            <a:r>
              <a:rPr lang="en" sz="1400"/>
              <a:t>Delivery Tools</a:t>
            </a:r>
            <a:br>
              <a:rPr lang="en" sz="1400"/>
            </a:br>
            <a:br>
              <a:rPr lang="en" sz="1400"/>
            </a:br>
            <a:r>
              <a:rPr lang="en" sz="1400"/>
              <a:t>Pronouns: She / Her / Hers</a:t>
            </a:r>
          </a:p>
        </p:txBody>
      </p:sp>
      <p:graphicFrame>
        <p:nvGraphicFramePr>
          <p:cNvPr id="572" name="Shape 572"/>
          <p:cNvGraphicFramePr/>
          <p:nvPr/>
        </p:nvGraphicFramePr>
        <p:xfrm>
          <a:off x="3276900" y="1517950"/>
          <a:ext cx="3000000" cy="3000000"/>
        </p:xfrm>
        <a:graphic>
          <a:graphicData uri="http://schemas.openxmlformats.org/drawingml/2006/table">
            <a:tbl>
              <a:tblPr>
                <a:noFill/>
                <a:tableStyleId>{38E9ED40-0FA5-4E3B-A5C9-6A8A55856B86}</a:tableStyleId>
              </a:tblPr>
              <a:tblGrid>
                <a:gridCol w="2933550"/>
                <a:gridCol w="2933550"/>
              </a:tblGrid>
              <a:tr h="381000">
                <a:tc>
                  <a:txBody>
                    <a:bodyPr>
                      <a:noAutofit/>
                    </a:bodyPr>
                    <a:lstStyle/>
                    <a:p>
                      <a:pPr indent="0" lvl="0" marL="0" rtl="0" algn="r">
                        <a:spcBef>
                          <a:spcPts val="0"/>
                        </a:spcBef>
                        <a:buNone/>
                      </a:pPr>
                      <a:r>
                        <a:rPr b="1" lang="en" sz="1800"/>
                        <a:t>Email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spcBef>
                          <a:spcPts val="0"/>
                        </a:spcBef>
                        <a:buNone/>
                      </a:pPr>
                      <a:r>
                        <a:rPr lang="en" sz="1800"/>
                        <a:t>pitz@indeed</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indent="0" lvl="0" marL="0" rtl="0" algn="r">
                        <a:spcBef>
                          <a:spcPts val="0"/>
                        </a:spcBef>
                        <a:buNone/>
                      </a:pPr>
                      <a:r>
                        <a:rPr b="1" lang="en" sz="1800"/>
                        <a:t>Twitter</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spcBef>
                          <a:spcPts val="0"/>
                        </a:spcBef>
                        <a:buNone/>
                      </a:pPr>
                      <a:r>
                        <a:rPr lang="en" sz="1800"/>
                        <a:t>@_jpitz_</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indent="0" lvl="0" marL="0" rtl="0" algn="r">
                        <a:spcBef>
                          <a:spcPts val="0"/>
                        </a:spcBef>
                        <a:buNone/>
                      </a:pPr>
                      <a:r>
                        <a:rPr b="1" lang="en" sz="1800"/>
                        <a:t>Github</a:t>
                      </a:r>
                      <a:br>
                        <a:rPr b="1" lang="en" sz="1800"/>
                      </a:br>
                      <a:r>
                        <a:rPr b="1" lang="en" sz="1800"/>
                        <a:t>LinkedIn</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spcBef>
                          <a:spcPts val="0"/>
                        </a:spcBef>
                        <a:buNone/>
                      </a:pPr>
                      <a:r>
                        <a:rPr lang="en" sz="1800"/>
                        <a:t>jpitz</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
        <p:nvSpPr>
          <p:cNvPr id="573" name="Shape 573"/>
          <p:cNvSpPr txBox="1"/>
          <p:nvPr>
            <p:ph type="title"/>
          </p:nvPr>
        </p:nvSpPr>
        <p:spPr>
          <a:xfrm>
            <a:off x="3806400" y="406700"/>
            <a:ext cx="4808100" cy="855600"/>
          </a:xfrm>
          <a:prstGeom prst="rect">
            <a:avLst/>
          </a:prstGeom>
        </p:spPr>
        <p:txBody>
          <a:bodyPr anchorCtr="0" anchor="b" bIns="91425" lIns="91425" rIns="91425" wrap="square" tIns="91425">
            <a:noAutofit/>
          </a:bodyPr>
          <a:lstStyle/>
          <a:p>
            <a:pPr indent="0" lvl="0" marL="0" rtl="0" algn="ctr">
              <a:spcBef>
                <a:spcPts val="0"/>
              </a:spcBef>
              <a:buNone/>
            </a:pPr>
            <a:r>
              <a:rPr lang="en" sz="4800">
                <a:solidFill>
                  <a:srgbClr val="000000"/>
                </a:solidFill>
              </a:rPr>
              <a:t>Q/A</a:t>
            </a:r>
          </a:p>
        </p:txBody>
      </p:sp>
      <p:sp>
        <p:nvSpPr>
          <p:cNvPr id="574" name="Shape 574"/>
          <p:cNvSpPr txBox="1"/>
          <p:nvPr>
            <p:ph type="title"/>
          </p:nvPr>
        </p:nvSpPr>
        <p:spPr>
          <a:xfrm>
            <a:off x="3276900" y="3427050"/>
            <a:ext cx="5867100" cy="1653600"/>
          </a:xfrm>
          <a:prstGeom prst="rect">
            <a:avLst/>
          </a:prstGeom>
        </p:spPr>
        <p:txBody>
          <a:bodyPr anchorCtr="0" anchor="ctr" bIns="91425" lIns="91425" rIns="91425" wrap="square" tIns="91425">
            <a:noAutofit/>
          </a:bodyPr>
          <a:lstStyle/>
          <a:p>
            <a:pPr indent="0" lvl="0" marL="0" rtl="0" algn="ctr">
              <a:spcBef>
                <a:spcPts val="0"/>
              </a:spcBef>
              <a:spcAft>
                <a:spcPts val="600"/>
              </a:spcAft>
              <a:buNone/>
            </a:pPr>
            <a:r>
              <a:rPr lang="en" sz="1400">
                <a:solidFill>
                  <a:srgbClr val="000000"/>
                </a:solidFill>
              </a:rPr>
              <a:t>https://go.indeed.com/boxcar-youtube</a:t>
            </a:r>
          </a:p>
          <a:p>
            <a:pPr indent="0" lvl="0" marL="0" rtl="0" algn="ctr">
              <a:spcBef>
                <a:spcPts val="0"/>
              </a:spcBef>
              <a:spcAft>
                <a:spcPts val="600"/>
              </a:spcAft>
              <a:buNone/>
            </a:pPr>
            <a:r>
              <a:rPr lang="en" sz="1400">
                <a:solidFill>
                  <a:srgbClr val="000000"/>
                </a:solidFill>
              </a:rPr>
              <a:t>https://github.com/indeedeng-alpha/grpcgen-docker</a:t>
            </a:r>
          </a:p>
          <a:p>
            <a:pPr indent="0" lvl="0" marL="0" rtl="0" algn="ctr">
              <a:spcBef>
                <a:spcPts val="0"/>
              </a:spcBef>
              <a:spcAft>
                <a:spcPts val="600"/>
              </a:spcAft>
              <a:buNone/>
            </a:pPr>
            <a:r>
              <a:rPr lang="en" sz="1400">
                <a:solidFill>
                  <a:srgbClr val="000000"/>
                </a:solidFill>
              </a:rPr>
              <a:t>http://philcalcado.com/2017/08/03/pattern_service_mesh.html</a:t>
            </a:r>
          </a:p>
          <a:p>
            <a:pPr indent="0" lvl="0" marL="0" rtl="0" algn="ctr">
              <a:spcBef>
                <a:spcPts val="0"/>
              </a:spcBef>
              <a:spcAft>
                <a:spcPts val="600"/>
              </a:spcAft>
              <a:buNone/>
            </a:pPr>
            <a:r>
              <a:rPr lang="en" sz="1400">
                <a:solidFill>
                  <a:srgbClr val="000000"/>
                </a:solidFill>
              </a:rPr>
              <a:t>https://groups.google.com/forum/#!topic/grpc-io/ABwMhW9bU34</a:t>
            </a:r>
          </a:p>
          <a:p>
            <a:pPr indent="0" lvl="0" marL="0" rtl="0" algn="ctr">
              <a:spcBef>
                <a:spcPts val="0"/>
              </a:spcBef>
              <a:spcAft>
                <a:spcPts val="600"/>
              </a:spcAft>
              <a:buNone/>
            </a:pPr>
            <a:r>
              <a:rPr lang="en" sz="1400">
                <a:solidFill>
                  <a:srgbClr val="000000"/>
                </a:solidFill>
              </a:rPr>
              <a:t>https://github.com/jpitz/proto2-3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69" name="Shape 169"/>
        <p:cNvGrpSpPr/>
        <p:nvPr/>
      </p:nvGrpSpPr>
      <p:grpSpPr>
        <a:xfrm>
          <a:off x="0" y="0"/>
          <a:ext cx="0" cy="0"/>
          <a:chOff x="0" y="0"/>
          <a:chExt cx="0" cy="0"/>
        </a:xfrm>
      </p:grpSpPr>
      <p:sp>
        <p:nvSpPr>
          <p:cNvPr id="170" name="Shape 170"/>
          <p:cNvSpPr txBox="1"/>
          <p:nvPr>
            <p:ph idx="1" type="body"/>
          </p:nvPr>
        </p:nvSpPr>
        <p:spPr>
          <a:xfrm>
            <a:off x="471900" y="1919075"/>
            <a:ext cx="3999900" cy="27102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1600"/>
              </a:spcAft>
              <a:buNone/>
            </a:pPr>
            <a:r>
              <a:rPr b="1" lang="en"/>
              <a:t>Boxcar Services</a:t>
            </a:r>
          </a:p>
          <a:p>
            <a:pPr indent="-317500" lvl="0" marL="457200" marR="0" rtl="0" algn="l">
              <a:lnSpc>
                <a:spcPct val="115000"/>
              </a:lnSpc>
              <a:spcBef>
                <a:spcPts val="0"/>
              </a:spcBef>
              <a:spcAft>
                <a:spcPts val="0"/>
              </a:spcAft>
              <a:buSzPts val="1400"/>
              <a:buChar char="●"/>
            </a:pPr>
            <a:r>
              <a:rPr lang="en"/>
              <a:t>~160 in production</a:t>
            </a:r>
            <a:br>
              <a:rPr lang="en"/>
            </a:br>
          </a:p>
          <a:p>
            <a:pPr indent="-317500" lvl="0" marL="457200" marR="0" rtl="0" algn="l">
              <a:lnSpc>
                <a:spcPct val="115000"/>
              </a:lnSpc>
              <a:spcBef>
                <a:spcPts val="0"/>
              </a:spcBef>
              <a:spcAft>
                <a:spcPts val="0"/>
              </a:spcAft>
              <a:buSzPts val="1400"/>
              <a:buChar char="●"/>
            </a:pPr>
            <a:r>
              <a:rPr lang="en"/>
              <a:t>Proven to support high volume traffic</a:t>
            </a:r>
            <a:br>
              <a:rPr lang="en"/>
            </a:br>
          </a:p>
          <a:p>
            <a:pPr indent="-317500" lvl="0" marL="457200" marR="0" rtl="0" algn="l">
              <a:lnSpc>
                <a:spcPct val="115000"/>
              </a:lnSpc>
              <a:spcBef>
                <a:spcPts val="0"/>
              </a:spcBef>
              <a:spcAft>
                <a:spcPts val="0"/>
              </a:spcAft>
              <a:buSzPts val="1400"/>
              <a:buChar char="●"/>
            </a:pPr>
            <a:r>
              <a:rPr lang="en"/>
              <a:t>Runs out of box without any additional configuration</a:t>
            </a:r>
            <a:br>
              <a:rPr lang="en"/>
            </a:br>
          </a:p>
          <a:p>
            <a:pPr indent="-317500" lvl="0" marL="457200" marR="0" rtl="0" algn="l">
              <a:lnSpc>
                <a:spcPct val="115000"/>
              </a:lnSpc>
              <a:spcBef>
                <a:spcPts val="0"/>
              </a:spcBef>
              <a:spcAft>
                <a:spcPts val="1600"/>
              </a:spcAft>
              <a:buSzPts val="1400"/>
              <a:buChar char="●"/>
            </a:pPr>
            <a:r>
              <a:rPr lang="en"/>
              <a:t>Client perceived latency is </a:t>
            </a:r>
            <a:r>
              <a:rPr b="1" lang="en"/>
              <a:t>low</a:t>
            </a:r>
          </a:p>
        </p:txBody>
      </p:sp>
      <p:sp>
        <p:nvSpPr>
          <p:cNvPr id="171" name="Shape 17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Some Concrete Numbers</a:t>
            </a:r>
          </a:p>
        </p:txBody>
      </p:sp>
      <p:sp>
        <p:nvSpPr>
          <p:cNvPr id="172" name="Shape 172"/>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rtl="0">
              <a:spcBef>
                <a:spcPts val="0"/>
              </a:spcBef>
              <a:buNone/>
            </a:pPr>
            <a:r>
              <a:rPr b="1" lang="en"/>
              <a:t>HTTP / RESTful Services</a:t>
            </a:r>
          </a:p>
          <a:p>
            <a:pPr indent="-317500" lvl="0" marL="457200" rtl="0">
              <a:spcBef>
                <a:spcPts val="0"/>
              </a:spcBef>
              <a:spcAft>
                <a:spcPts val="0"/>
              </a:spcAft>
              <a:buSzPts val="1400"/>
              <a:buChar char="●"/>
            </a:pPr>
            <a:r>
              <a:rPr lang="en"/>
              <a:t>~20 in production</a:t>
            </a:r>
            <a:br>
              <a:rPr lang="en"/>
            </a:br>
          </a:p>
          <a:p>
            <a:pPr indent="-317500" lvl="0" marL="457200" rtl="0">
              <a:spcBef>
                <a:spcPts val="0"/>
              </a:spcBef>
              <a:spcAft>
                <a:spcPts val="0"/>
              </a:spcAft>
              <a:buSzPts val="1400"/>
              <a:buChar char="●"/>
            </a:pPr>
            <a:r>
              <a:rPr lang="en"/>
              <a:t>Proxy and Naive Round Robin based</a:t>
            </a:r>
            <a:br>
              <a:rPr lang="en"/>
            </a:br>
          </a:p>
          <a:p>
            <a:pPr indent="-317500" lvl="0" marL="457200" rtl="0">
              <a:spcBef>
                <a:spcPts val="0"/>
              </a:spcBef>
              <a:spcAft>
                <a:spcPts val="0"/>
              </a:spcAft>
              <a:buSzPts val="1400"/>
              <a:buChar char="●"/>
            </a:pPr>
            <a:r>
              <a:rPr lang="en"/>
              <a:t>Configuration for these services tend to be manual</a:t>
            </a:r>
            <a:br>
              <a:rPr lang="en"/>
            </a:br>
          </a:p>
          <a:p>
            <a:pPr indent="-317500" lvl="0" marL="457200" rtl="0">
              <a:spcBef>
                <a:spcPts val="0"/>
              </a:spcBef>
              <a:buSzPts val="1400"/>
              <a:buChar char="●"/>
            </a:pPr>
            <a:r>
              <a:rPr lang="en"/>
              <a:t>Client perceived latency is </a:t>
            </a:r>
            <a:r>
              <a:rPr b="1" lang="en"/>
              <a:t>high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p:nvPr/>
        </p:nvSpPr>
        <p:spPr>
          <a:xfrm>
            <a:off x="3844913"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sz="1800">
                <a:solidFill>
                  <a:schemeClr val="dk1"/>
                </a:solidFill>
              </a:rPr>
              <a:t>WebApp</a:t>
            </a:r>
          </a:p>
        </p:txBody>
      </p:sp>
      <p:cxnSp>
        <p:nvCxnSpPr>
          <p:cNvPr id="178" name="Shape 178"/>
          <p:cNvCxnSpPr>
            <a:stCxn id="177" idx="2"/>
            <a:endCxn id="179" idx="0"/>
          </p:cNvCxnSpPr>
          <p:nvPr/>
        </p:nvCxnSpPr>
        <p:spPr>
          <a:xfrm flipH="1">
            <a:off x="3270413" y="2611199"/>
            <a:ext cx="1293600" cy="1043400"/>
          </a:xfrm>
          <a:prstGeom prst="straightConnector1">
            <a:avLst/>
          </a:prstGeom>
          <a:noFill/>
          <a:ln cap="flat" cmpd="sng" w="28575">
            <a:solidFill>
              <a:schemeClr val="dk2"/>
            </a:solidFill>
            <a:prstDash val="solid"/>
            <a:round/>
            <a:headEnd len="lg" w="lg" type="none"/>
            <a:tailEnd len="lg" w="lg" type="triangle"/>
          </a:ln>
        </p:spPr>
      </p:cxnSp>
      <p:sp>
        <p:nvSpPr>
          <p:cNvPr id="180" name="Shape 180"/>
          <p:cNvSpPr/>
          <p:nvPr/>
        </p:nvSpPr>
        <p:spPr>
          <a:xfrm>
            <a:off x="6842788"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sz="1800">
                <a:solidFill>
                  <a:schemeClr val="dk1"/>
                </a:solidFill>
              </a:rPr>
              <a:t>WebApp</a:t>
            </a:r>
          </a:p>
        </p:txBody>
      </p:sp>
      <p:cxnSp>
        <p:nvCxnSpPr>
          <p:cNvPr id="181" name="Shape 181"/>
          <p:cNvCxnSpPr>
            <a:stCxn id="180" idx="2"/>
          </p:cNvCxnSpPr>
          <p:nvPr/>
        </p:nvCxnSpPr>
        <p:spPr>
          <a:xfrm flipH="1">
            <a:off x="6600388" y="2611199"/>
            <a:ext cx="961500" cy="1041000"/>
          </a:xfrm>
          <a:prstGeom prst="straightConnector1">
            <a:avLst/>
          </a:prstGeom>
          <a:noFill/>
          <a:ln cap="flat" cmpd="sng" w="28575">
            <a:solidFill>
              <a:schemeClr val="dk2"/>
            </a:solidFill>
            <a:prstDash val="solid"/>
            <a:round/>
            <a:headEnd len="lg" w="lg" type="none"/>
            <a:tailEnd len="lg" w="lg" type="triangle"/>
          </a:ln>
        </p:spPr>
      </p:cxnSp>
      <p:sp>
        <p:nvSpPr>
          <p:cNvPr id="182" name="Shape 182"/>
          <p:cNvSpPr/>
          <p:nvPr/>
        </p:nvSpPr>
        <p:spPr>
          <a:xfrm>
            <a:off x="847037"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sz="1800">
                <a:solidFill>
                  <a:schemeClr val="dk1"/>
                </a:solidFill>
              </a:rPr>
              <a:t>WebApp</a:t>
            </a:r>
          </a:p>
        </p:txBody>
      </p:sp>
      <p:cxnSp>
        <p:nvCxnSpPr>
          <p:cNvPr id="183" name="Shape 183"/>
          <p:cNvCxnSpPr>
            <a:stCxn id="182" idx="2"/>
          </p:cNvCxnSpPr>
          <p:nvPr/>
        </p:nvCxnSpPr>
        <p:spPr>
          <a:xfrm>
            <a:off x="1566137" y="2611199"/>
            <a:ext cx="988500" cy="1047900"/>
          </a:xfrm>
          <a:prstGeom prst="straightConnector1">
            <a:avLst/>
          </a:prstGeom>
          <a:noFill/>
          <a:ln cap="flat" cmpd="sng" w="28575">
            <a:solidFill>
              <a:schemeClr val="dk2"/>
            </a:solidFill>
            <a:prstDash val="solid"/>
            <a:round/>
            <a:headEnd len="lg" w="lg" type="none"/>
            <a:tailEnd len="lg" w="lg" type="triangle"/>
          </a:ln>
        </p:spPr>
      </p:cxnSp>
      <p:grpSp>
        <p:nvGrpSpPr>
          <p:cNvPr id="184" name="Shape 184"/>
          <p:cNvGrpSpPr/>
          <p:nvPr/>
        </p:nvGrpSpPr>
        <p:grpSpPr>
          <a:xfrm>
            <a:off x="2548419" y="3638722"/>
            <a:ext cx="4047150" cy="1262906"/>
            <a:chOff x="2502819" y="4851630"/>
            <a:chExt cx="4047150" cy="1683875"/>
          </a:xfrm>
        </p:grpSpPr>
        <p:sp>
          <p:nvSpPr>
            <p:cNvPr id="185" name="Shape 185"/>
            <p:cNvSpPr/>
            <p:nvPr/>
          </p:nvSpPr>
          <p:spPr>
            <a:xfrm>
              <a:off x="5106069" y="4851630"/>
              <a:ext cx="1443900" cy="6864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186" name="Shape 186"/>
            <p:cNvSpPr/>
            <p:nvPr/>
          </p:nvSpPr>
          <p:spPr>
            <a:xfrm>
              <a:off x="5108813" y="5785580"/>
              <a:ext cx="1438200" cy="728700"/>
            </a:xfrm>
            <a:prstGeom prst="can">
              <a:avLst>
                <a:gd fmla="val 25000" name="adj"/>
              </a:avLst>
            </a:prstGeom>
            <a:solidFill>
              <a:srgbClr val="6FA8D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Database</a:t>
              </a:r>
            </a:p>
          </p:txBody>
        </p:sp>
        <p:cxnSp>
          <p:nvCxnSpPr>
            <p:cNvPr id="187" name="Shape 187"/>
            <p:cNvCxnSpPr>
              <a:stCxn id="185" idx="2"/>
              <a:endCxn id="186" idx="1"/>
            </p:cNvCxnSpPr>
            <p:nvPr/>
          </p:nvCxnSpPr>
          <p:spPr>
            <a:xfrm>
              <a:off x="5828019" y="5538030"/>
              <a:ext cx="0" cy="247500"/>
            </a:xfrm>
            <a:prstGeom prst="straightConnector1">
              <a:avLst/>
            </a:prstGeom>
            <a:noFill/>
            <a:ln cap="flat" cmpd="sng" w="19050">
              <a:solidFill>
                <a:schemeClr val="dk2"/>
              </a:solidFill>
              <a:prstDash val="solid"/>
              <a:round/>
              <a:headEnd len="lg" w="lg" type="none"/>
              <a:tailEnd len="lg" w="lg" type="triangle"/>
            </a:ln>
          </p:spPr>
        </p:cxnSp>
        <p:sp>
          <p:nvSpPr>
            <p:cNvPr id="179" name="Shape 179"/>
            <p:cNvSpPr/>
            <p:nvPr/>
          </p:nvSpPr>
          <p:spPr>
            <a:xfrm>
              <a:off x="2502819" y="4872855"/>
              <a:ext cx="1443900" cy="6864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188" name="Shape 188"/>
            <p:cNvSpPr/>
            <p:nvPr/>
          </p:nvSpPr>
          <p:spPr>
            <a:xfrm>
              <a:off x="2505562" y="5806805"/>
              <a:ext cx="1438200" cy="728700"/>
            </a:xfrm>
            <a:prstGeom prst="can">
              <a:avLst>
                <a:gd fmla="val 25000" name="adj"/>
              </a:avLst>
            </a:prstGeom>
            <a:solidFill>
              <a:srgbClr val="6FA8D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Database</a:t>
              </a:r>
            </a:p>
          </p:txBody>
        </p:sp>
        <p:cxnSp>
          <p:nvCxnSpPr>
            <p:cNvPr id="189" name="Shape 189"/>
            <p:cNvCxnSpPr>
              <a:stCxn id="179" idx="2"/>
              <a:endCxn id="188" idx="1"/>
            </p:cNvCxnSpPr>
            <p:nvPr/>
          </p:nvCxnSpPr>
          <p:spPr>
            <a:xfrm>
              <a:off x="3224769" y="5559255"/>
              <a:ext cx="0" cy="247500"/>
            </a:xfrm>
            <a:prstGeom prst="straightConnector1">
              <a:avLst/>
            </a:prstGeom>
            <a:noFill/>
            <a:ln cap="flat" cmpd="sng" w="19050">
              <a:solidFill>
                <a:schemeClr val="dk2"/>
              </a:solidFill>
              <a:prstDash val="solid"/>
              <a:round/>
              <a:headEnd len="lg" w="lg" type="none"/>
              <a:tailEnd len="lg" w="lg" type="triangle"/>
            </a:ln>
          </p:spPr>
        </p:cxnSp>
      </p:grpSp>
      <p:sp>
        <p:nvSpPr>
          <p:cNvPr id="190" name="Shape 190"/>
          <p:cNvSpPr/>
          <p:nvPr/>
        </p:nvSpPr>
        <p:spPr>
          <a:xfrm>
            <a:off x="1122000" y="1643568"/>
            <a:ext cx="6900000" cy="2514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Front-end Load Balancer</a:t>
            </a:r>
          </a:p>
        </p:txBody>
      </p:sp>
      <p:cxnSp>
        <p:nvCxnSpPr>
          <p:cNvPr id="191" name="Shape 191"/>
          <p:cNvCxnSpPr>
            <a:stCxn id="190" idx="2"/>
            <a:endCxn id="182" idx="3"/>
          </p:cNvCxnSpPr>
          <p:nvPr/>
        </p:nvCxnSpPr>
        <p:spPr>
          <a:xfrm flipH="1">
            <a:off x="2285100" y="1894968"/>
            <a:ext cx="2286900" cy="471300"/>
          </a:xfrm>
          <a:prstGeom prst="straightConnector1">
            <a:avLst/>
          </a:prstGeom>
          <a:noFill/>
          <a:ln cap="flat" cmpd="sng" w="28575">
            <a:solidFill>
              <a:schemeClr val="dk2"/>
            </a:solidFill>
            <a:prstDash val="solid"/>
            <a:round/>
            <a:headEnd len="lg" w="lg" type="none"/>
            <a:tailEnd len="lg" w="lg" type="triangle"/>
          </a:ln>
        </p:spPr>
      </p:cxnSp>
      <p:cxnSp>
        <p:nvCxnSpPr>
          <p:cNvPr id="192" name="Shape 192"/>
          <p:cNvCxnSpPr>
            <a:stCxn id="190" idx="2"/>
            <a:endCxn id="180" idx="1"/>
          </p:cNvCxnSpPr>
          <p:nvPr/>
        </p:nvCxnSpPr>
        <p:spPr>
          <a:xfrm>
            <a:off x="4572000" y="1894968"/>
            <a:ext cx="2270700" cy="471300"/>
          </a:xfrm>
          <a:prstGeom prst="straightConnector1">
            <a:avLst/>
          </a:prstGeom>
          <a:noFill/>
          <a:ln cap="flat" cmpd="sng" w="28575">
            <a:solidFill>
              <a:schemeClr val="dk2"/>
            </a:solidFill>
            <a:prstDash val="solid"/>
            <a:round/>
            <a:headEnd len="lg" w="lg" type="none"/>
            <a:tailEnd len="lg" w="lg" type="triangle"/>
          </a:ln>
        </p:spPr>
      </p:cxnSp>
      <p:cxnSp>
        <p:nvCxnSpPr>
          <p:cNvPr id="193" name="Shape 193"/>
          <p:cNvCxnSpPr>
            <a:stCxn id="190" idx="2"/>
            <a:endCxn id="177" idx="0"/>
          </p:cNvCxnSpPr>
          <p:nvPr/>
        </p:nvCxnSpPr>
        <p:spPr>
          <a:xfrm flipH="1">
            <a:off x="4563900" y="1894968"/>
            <a:ext cx="8100" cy="226500"/>
          </a:xfrm>
          <a:prstGeom prst="straightConnector1">
            <a:avLst/>
          </a:prstGeom>
          <a:noFill/>
          <a:ln cap="flat" cmpd="sng" w="28575">
            <a:solidFill>
              <a:schemeClr val="dk2"/>
            </a:solidFill>
            <a:prstDash val="solid"/>
            <a:round/>
            <a:headEnd len="lg" w="lg" type="none"/>
            <a:tailEnd len="lg" w="lg" type="triangle"/>
          </a:ln>
        </p:spPr>
      </p:cxnSp>
      <p:cxnSp>
        <p:nvCxnSpPr>
          <p:cNvPr id="194" name="Shape 194"/>
          <p:cNvCxnSpPr>
            <a:stCxn id="182" idx="2"/>
            <a:endCxn id="185" idx="1"/>
          </p:cNvCxnSpPr>
          <p:nvPr/>
        </p:nvCxnSpPr>
        <p:spPr>
          <a:xfrm>
            <a:off x="1566137" y="2611199"/>
            <a:ext cx="3585600" cy="1284900"/>
          </a:xfrm>
          <a:prstGeom prst="straightConnector1">
            <a:avLst/>
          </a:prstGeom>
          <a:noFill/>
          <a:ln cap="flat" cmpd="sng" w="28575">
            <a:solidFill>
              <a:schemeClr val="dk2"/>
            </a:solidFill>
            <a:prstDash val="solid"/>
            <a:round/>
            <a:headEnd len="lg" w="lg" type="none"/>
            <a:tailEnd len="lg" w="lg" type="triangle"/>
          </a:ln>
        </p:spPr>
      </p:cxnSp>
      <p:cxnSp>
        <p:nvCxnSpPr>
          <p:cNvPr id="195" name="Shape 195"/>
          <p:cNvCxnSpPr>
            <a:stCxn id="177" idx="2"/>
            <a:endCxn id="185" idx="0"/>
          </p:cNvCxnSpPr>
          <p:nvPr/>
        </p:nvCxnSpPr>
        <p:spPr>
          <a:xfrm>
            <a:off x="4564013" y="2611199"/>
            <a:ext cx="1309500" cy="1027500"/>
          </a:xfrm>
          <a:prstGeom prst="straightConnector1">
            <a:avLst/>
          </a:prstGeom>
          <a:noFill/>
          <a:ln cap="flat" cmpd="sng" w="28575">
            <a:solidFill>
              <a:schemeClr val="dk2"/>
            </a:solidFill>
            <a:prstDash val="solid"/>
            <a:round/>
            <a:headEnd len="lg" w="lg" type="none"/>
            <a:tailEnd len="lg" w="lg" type="triangle"/>
          </a:ln>
        </p:spPr>
      </p:cxnSp>
      <p:cxnSp>
        <p:nvCxnSpPr>
          <p:cNvPr id="196" name="Shape 196"/>
          <p:cNvCxnSpPr>
            <a:stCxn id="180" idx="2"/>
            <a:endCxn id="179" idx="3"/>
          </p:cNvCxnSpPr>
          <p:nvPr/>
        </p:nvCxnSpPr>
        <p:spPr>
          <a:xfrm flipH="1">
            <a:off x="3992188" y="2611199"/>
            <a:ext cx="3569700" cy="1300800"/>
          </a:xfrm>
          <a:prstGeom prst="straightConnector1">
            <a:avLst/>
          </a:prstGeom>
          <a:noFill/>
          <a:ln cap="flat" cmpd="sng" w="28575">
            <a:solidFill>
              <a:schemeClr val="dk2"/>
            </a:solidFill>
            <a:prstDash val="solid"/>
            <a:round/>
            <a:headEnd len="lg" w="lg" type="none"/>
            <a:tailEnd len="lg" w="lg" type="triangle"/>
          </a:ln>
        </p:spPr>
      </p:cxnSp>
      <p:sp>
        <p:nvSpPr>
          <p:cNvPr id="197" name="Shape 197"/>
          <p:cNvSpPr/>
          <p:nvPr/>
        </p:nvSpPr>
        <p:spPr>
          <a:xfrm>
            <a:off x="1859525" y="23022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B</a:t>
            </a:r>
          </a:p>
        </p:txBody>
      </p:sp>
      <p:sp>
        <p:nvSpPr>
          <p:cNvPr id="198" name="Shape 198"/>
          <p:cNvSpPr/>
          <p:nvPr/>
        </p:nvSpPr>
        <p:spPr>
          <a:xfrm>
            <a:off x="4857400" y="23022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B</a:t>
            </a:r>
          </a:p>
        </p:txBody>
      </p:sp>
      <p:sp>
        <p:nvSpPr>
          <p:cNvPr id="199" name="Shape 199"/>
          <p:cNvSpPr/>
          <p:nvPr/>
        </p:nvSpPr>
        <p:spPr>
          <a:xfrm>
            <a:off x="7855263" y="23022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B</a:t>
            </a:r>
          </a:p>
        </p:txBody>
      </p:sp>
      <p:sp>
        <p:nvSpPr>
          <p:cNvPr id="200" name="Shape 200"/>
          <p:cNvSpPr txBox="1"/>
          <p:nvPr>
            <p:ph type="title"/>
          </p:nvPr>
        </p:nvSpPr>
        <p:spPr>
          <a:xfrm>
            <a:off x="457200" y="205978"/>
            <a:ext cx="8229600" cy="857400"/>
          </a:xfrm>
          <a:prstGeom prst="rect">
            <a:avLst/>
          </a:prstGeom>
        </p:spPr>
        <p:txBody>
          <a:bodyPr anchorCtr="0" anchor="t" bIns="91425" lIns="91425" rIns="91425" wrap="square" tIns="91425">
            <a:noAutofit/>
          </a:bodyPr>
          <a:lstStyle/>
          <a:p>
            <a:pPr indent="0" lvl="0" marL="0" rtl="0">
              <a:spcBef>
                <a:spcPts val="0"/>
              </a:spcBef>
              <a:buNone/>
            </a:pPr>
            <a:r>
              <a:rPr lang="en" sz="3200">
                <a:latin typeface="Roboto"/>
                <a:ea typeface="Roboto"/>
                <a:cs typeface="Roboto"/>
                <a:sym typeface="Roboto"/>
              </a:rPr>
              <a:t>Library Implementation</a:t>
            </a:r>
          </a:p>
        </p:txBody>
      </p:sp>
      <p:sp>
        <p:nvSpPr>
          <p:cNvPr id="201" name="Shape 201"/>
          <p:cNvSpPr/>
          <p:nvPr/>
        </p:nvSpPr>
        <p:spPr>
          <a:xfrm>
            <a:off x="1283575" y="809813"/>
            <a:ext cx="6274584" cy="685368"/>
          </a:xfrm>
          <a:prstGeom prst="cloud">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05" name="Shape 205"/>
        <p:cNvGrpSpPr/>
        <p:nvPr/>
      </p:nvGrpSpPr>
      <p:grpSpPr>
        <a:xfrm>
          <a:off x="0" y="0"/>
          <a:ext cx="0" cy="0"/>
          <a:chOff x="0" y="0"/>
          <a:chExt cx="0" cy="0"/>
        </a:xfrm>
      </p:grpSpPr>
      <p:sp>
        <p:nvSpPr>
          <p:cNvPr id="206" name="Shape 20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Only a few languages with native implementations</a:t>
            </a:r>
          </a:p>
          <a:p>
            <a:pPr indent="-317500" lvl="1" marL="914400" rtl="0">
              <a:spcBef>
                <a:spcPts val="0"/>
              </a:spcBef>
              <a:spcAft>
                <a:spcPts val="0"/>
              </a:spcAft>
              <a:buSzPts val="1400"/>
              <a:buChar char="○"/>
            </a:pPr>
            <a:r>
              <a:rPr lang="en"/>
              <a:t>Java and Go</a:t>
            </a:r>
            <a:br>
              <a:rPr lang="en"/>
            </a:br>
          </a:p>
          <a:p>
            <a:pPr indent="-342900" lvl="0" marL="457200" rtl="0">
              <a:spcBef>
                <a:spcPts val="0"/>
              </a:spcBef>
              <a:spcAft>
                <a:spcPts val="0"/>
              </a:spcAft>
              <a:buSzPts val="1800"/>
              <a:buChar char="●"/>
            </a:pPr>
            <a:r>
              <a:rPr lang="en"/>
              <a:t>Impossible for some languages to support Boxcar</a:t>
            </a:r>
            <a:br>
              <a:rPr lang="en"/>
            </a:br>
          </a:p>
          <a:p>
            <a:pPr indent="-342900" lvl="0" marL="457200" rtl="0">
              <a:spcBef>
                <a:spcPts val="0"/>
              </a:spcBef>
              <a:buSzPts val="1800"/>
              <a:buChar char="●"/>
            </a:pPr>
            <a:r>
              <a:rPr lang="en"/>
              <a:t>Lots of Development Toil</a:t>
            </a:r>
          </a:p>
        </p:txBody>
      </p:sp>
      <p:sp>
        <p:nvSpPr>
          <p:cNvPr id="207" name="Shape 20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Drawbacks to Library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p:nvPr/>
        </p:nvSpPr>
        <p:spPr>
          <a:xfrm>
            <a:off x="3844913"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sz="1800">
                <a:solidFill>
                  <a:schemeClr val="dk1"/>
                </a:solidFill>
              </a:rPr>
              <a:t>WebApp</a:t>
            </a:r>
          </a:p>
        </p:txBody>
      </p:sp>
      <p:cxnSp>
        <p:nvCxnSpPr>
          <p:cNvPr id="213" name="Shape 213"/>
          <p:cNvCxnSpPr>
            <a:stCxn id="212" idx="2"/>
            <a:endCxn id="214" idx="0"/>
          </p:cNvCxnSpPr>
          <p:nvPr/>
        </p:nvCxnSpPr>
        <p:spPr>
          <a:xfrm flipH="1">
            <a:off x="3270413" y="2611199"/>
            <a:ext cx="1293600" cy="1043400"/>
          </a:xfrm>
          <a:prstGeom prst="straightConnector1">
            <a:avLst/>
          </a:prstGeom>
          <a:noFill/>
          <a:ln cap="flat" cmpd="sng" w="28575">
            <a:solidFill>
              <a:schemeClr val="dk2"/>
            </a:solidFill>
            <a:prstDash val="solid"/>
            <a:round/>
            <a:headEnd len="lg" w="lg" type="none"/>
            <a:tailEnd len="lg" w="lg" type="triangle"/>
          </a:ln>
        </p:spPr>
      </p:cxnSp>
      <p:sp>
        <p:nvSpPr>
          <p:cNvPr id="215" name="Shape 215"/>
          <p:cNvSpPr/>
          <p:nvPr/>
        </p:nvSpPr>
        <p:spPr>
          <a:xfrm>
            <a:off x="6842788"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sz="1800">
                <a:solidFill>
                  <a:schemeClr val="dk1"/>
                </a:solidFill>
              </a:rPr>
              <a:t>WebApp</a:t>
            </a:r>
          </a:p>
        </p:txBody>
      </p:sp>
      <p:cxnSp>
        <p:nvCxnSpPr>
          <p:cNvPr id="216" name="Shape 216"/>
          <p:cNvCxnSpPr>
            <a:stCxn id="215" idx="2"/>
          </p:cNvCxnSpPr>
          <p:nvPr/>
        </p:nvCxnSpPr>
        <p:spPr>
          <a:xfrm flipH="1">
            <a:off x="6600388" y="2611199"/>
            <a:ext cx="961500" cy="1041000"/>
          </a:xfrm>
          <a:prstGeom prst="straightConnector1">
            <a:avLst/>
          </a:prstGeom>
          <a:noFill/>
          <a:ln cap="flat" cmpd="sng" w="28575">
            <a:solidFill>
              <a:schemeClr val="dk2"/>
            </a:solidFill>
            <a:prstDash val="solid"/>
            <a:round/>
            <a:headEnd len="lg" w="lg" type="none"/>
            <a:tailEnd len="lg" w="lg" type="triangle"/>
          </a:ln>
        </p:spPr>
      </p:cxnSp>
      <p:sp>
        <p:nvSpPr>
          <p:cNvPr id="217" name="Shape 217"/>
          <p:cNvSpPr/>
          <p:nvPr/>
        </p:nvSpPr>
        <p:spPr>
          <a:xfrm>
            <a:off x="847037" y="2121599"/>
            <a:ext cx="1438200" cy="4896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sz="1800">
                <a:solidFill>
                  <a:schemeClr val="dk1"/>
                </a:solidFill>
              </a:rPr>
              <a:t>WebApp</a:t>
            </a:r>
          </a:p>
        </p:txBody>
      </p:sp>
      <p:cxnSp>
        <p:nvCxnSpPr>
          <p:cNvPr id="218" name="Shape 218"/>
          <p:cNvCxnSpPr>
            <a:stCxn id="217" idx="2"/>
          </p:cNvCxnSpPr>
          <p:nvPr/>
        </p:nvCxnSpPr>
        <p:spPr>
          <a:xfrm>
            <a:off x="1566137" y="2611199"/>
            <a:ext cx="988500" cy="1047900"/>
          </a:xfrm>
          <a:prstGeom prst="straightConnector1">
            <a:avLst/>
          </a:prstGeom>
          <a:noFill/>
          <a:ln cap="flat" cmpd="sng" w="28575">
            <a:solidFill>
              <a:schemeClr val="dk2"/>
            </a:solidFill>
            <a:prstDash val="solid"/>
            <a:round/>
            <a:headEnd len="lg" w="lg" type="none"/>
            <a:tailEnd len="lg" w="lg" type="triangle"/>
          </a:ln>
        </p:spPr>
      </p:cxnSp>
      <p:grpSp>
        <p:nvGrpSpPr>
          <p:cNvPr id="219" name="Shape 219"/>
          <p:cNvGrpSpPr/>
          <p:nvPr/>
        </p:nvGrpSpPr>
        <p:grpSpPr>
          <a:xfrm>
            <a:off x="2548419" y="3638722"/>
            <a:ext cx="4047150" cy="1262906"/>
            <a:chOff x="2502819" y="4851630"/>
            <a:chExt cx="4047150" cy="1683875"/>
          </a:xfrm>
        </p:grpSpPr>
        <p:sp>
          <p:nvSpPr>
            <p:cNvPr id="220" name="Shape 220"/>
            <p:cNvSpPr/>
            <p:nvPr/>
          </p:nvSpPr>
          <p:spPr>
            <a:xfrm>
              <a:off x="5106069" y="4851630"/>
              <a:ext cx="1443900" cy="6864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221" name="Shape 221"/>
            <p:cNvSpPr/>
            <p:nvPr/>
          </p:nvSpPr>
          <p:spPr>
            <a:xfrm>
              <a:off x="5108813" y="5785580"/>
              <a:ext cx="1438200" cy="728700"/>
            </a:xfrm>
            <a:prstGeom prst="can">
              <a:avLst>
                <a:gd fmla="val 25000" name="adj"/>
              </a:avLst>
            </a:prstGeom>
            <a:solidFill>
              <a:srgbClr val="6FA8D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Database</a:t>
              </a:r>
            </a:p>
          </p:txBody>
        </p:sp>
        <p:cxnSp>
          <p:nvCxnSpPr>
            <p:cNvPr id="222" name="Shape 222"/>
            <p:cNvCxnSpPr>
              <a:stCxn id="220" idx="2"/>
              <a:endCxn id="221" idx="1"/>
            </p:cNvCxnSpPr>
            <p:nvPr/>
          </p:nvCxnSpPr>
          <p:spPr>
            <a:xfrm>
              <a:off x="5828019" y="5538030"/>
              <a:ext cx="0" cy="247500"/>
            </a:xfrm>
            <a:prstGeom prst="straightConnector1">
              <a:avLst/>
            </a:prstGeom>
            <a:noFill/>
            <a:ln cap="flat" cmpd="sng" w="19050">
              <a:solidFill>
                <a:schemeClr val="dk2"/>
              </a:solidFill>
              <a:prstDash val="solid"/>
              <a:round/>
              <a:headEnd len="lg" w="lg" type="none"/>
              <a:tailEnd len="lg" w="lg" type="triangle"/>
            </a:ln>
          </p:spPr>
        </p:cxnSp>
        <p:sp>
          <p:nvSpPr>
            <p:cNvPr id="214" name="Shape 214"/>
            <p:cNvSpPr/>
            <p:nvPr/>
          </p:nvSpPr>
          <p:spPr>
            <a:xfrm>
              <a:off x="2502819" y="4872855"/>
              <a:ext cx="1443900" cy="686400"/>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Service</a:t>
              </a:r>
            </a:p>
          </p:txBody>
        </p:sp>
        <p:sp>
          <p:nvSpPr>
            <p:cNvPr id="223" name="Shape 223"/>
            <p:cNvSpPr/>
            <p:nvPr/>
          </p:nvSpPr>
          <p:spPr>
            <a:xfrm>
              <a:off x="2505562" y="5806805"/>
              <a:ext cx="1438200" cy="728700"/>
            </a:xfrm>
            <a:prstGeom prst="can">
              <a:avLst>
                <a:gd fmla="val 25000" name="adj"/>
              </a:avLst>
            </a:prstGeom>
            <a:solidFill>
              <a:srgbClr val="6FA8D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solidFill>
                    <a:schemeClr val="dk1"/>
                  </a:solidFill>
                </a:rPr>
                <a:t>Database</a:t>
              </a:r>
            </a:p>
          </p:txBody>
        </p:sp>
        <p:cxnSp>
          <p:nvCxnSpPr>
            <p:cNvPr id="224" name="Shape 224"/>
            <p:cNvCxnSpPr>
              <a:stCxn id="214" idx="2"/>
              <a:endCxn id="223" idx="1"/>
            </p:cNvCxnSpPr>
            <p:nvPr/>
          </p:nvCxnSpPr>
          <p:spPr>
            <a:xfrm>
              <a:off x="3224769" y="5559255"/>
              <a:ext cx="0" cy="247500"/>
            </a:xfrm>
            <a:prstGeom prst="straightConnector1">
              <a:avLst/>
            </a:prstGeom>
            <a:noFill/>
            <a:ln cap="flat" cmpd="sng" w="19050">
              <a:solidFill>
                <a:schemeClr val="dk2"/>
              </a:solidFill>
              <a:prstDash val="solid"/>
              <a:round/>
              <a:headEnd len="lg" w="lg" type="none"/>
              <a:tailEnd len="lg" w="lg" type="triangle"/>
            </a:ln>
          </p:spPr>
        </p:cxnSp>
      </p:grpSp>
      <p:sp>
        <p:nvSpPr>
          <p:cNvPr id="225" name="Shape 225"/>
          <p:cNvSpPr/>
          <p:nvPr/>
        </p:nvSpPr>
        <p:spPr>
          <a:xfrm>
            <a:off x="1122000" y="1643568"/>
            <a:ext cx="6900000" cy="2514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Front-end Load Balancer</a:t>
            </a:r>
          </a:p>
        </p:txBody>
      </p:sp>
      <p:cxnSp>
        <p:nvCxnSpPr>
          <p:cNvPr id="226" name="Shape 226"/>
          <p:cNvCxnSpPr>
            <a:stCxn id="225" idx="2"/>
            <a:endCxn id="217" idx="3"/>
          </p:cNvCxnSpPr>
          <p:nvPr/>
        </p:nvCxnSpPr>
        <p:spPr>
          <a:xfrm flipH="1">
            <a:off x="2285100" y="1894968"/>
            <a:ext cx="2286900" cy="471300"/>
          </a:xfrm>
          <a:prstGeom prst="straightConnector1">
            <a:avLst/>
          </a:prstGeom>
          <a:noFill/>
          <a:ln cap="flat" cmpd="sng" w="28575">
            <a:solidFill>
              <a:schemeClr val="dk2"/>
            </a:solidFill>
            <a:prstDash val="solid"/>
            <a:round/>
            <a:headEnd len="lg" w="lg" type="none"/>
            <a:tailEnd len="lg" w="lg" type="triangle"/>
          </a:ln>
        </p:spPr>
      </p:cxnSp>
      <p:cxnSp>
        <p:nvCxnSpPr>
          <p:cNvPr id="227" name="Shape 227"/>
          <p:cNvCxnSpPr>
            <a:stCxn id="225" idx="2"/>
            <a:endCxn id="215" idx="1"/>
          </p:cNvCxnSpPr>
          <p:nvPr/>
        </p:nvCxnSpPr>
        <p:spPr>
          <a:xfrm>
            <a:off x="4572000" y="1894968"/>
            <a:ext cx="2270700" cy="471300"/>
          </a:xfrm>
          <a:prstGeom prst="straightConnector1">
            <a:avLst/>
          </a:prstGeom>
          <a:noFill/>
          <a:ln cap="flat" cmpd="sng" w="28575">
            <a:solidFill>
              <a:schemeClr val="dk2"/>
            </a:solidFill>
            <a:prstDash val="solid"/>
            <a:round/>
            <a:headEnd len="lg" w="lg" type="none"/>
            <a:tailEnd len="lg" w="lg" type="triangle"/>
          </a:ln>
        </p:spPr>
      </p:cxnSp>
      <p:cxnSp>
        <p:nvCxnSpPr>
          <p:cNvPr id="228" name="Shape 228"/>
          <p:cNvCxnSpPr>
            <a:stCxn id="225" idx="2"/>
            <a:endCxn id="212" idx="0"/>
          </p:cNvCxnSpPr>
          <p:nvPr/>
        </p:nvCxnSpPr>
        <p:spPr>
          <a:xfrm flipH="1">
            <a:off x="4563900" y="1894968"/>
            <a:ext cx="8100" cy="226500"/>
          </a:xfrm>
          <a:prstGeom prst="straightConnector1">
            <a:avLst/>
          </a:prstGeom>
          <a:noFill/>
          <a:ln cap="flat" cmpd="sng" w="28575">
            <a:solidFill>
              <a:schemeClr val="dk2"/>
            </a:solidFill>
            <a:prstDash val="solid"/>
            <a:round/>
            <a:headEnd len="lg" w="lg" type="none"/>
            <a:tailEnd len="lg" w="lg" type="triangle"/>
          </a:ln>
        </p:spPr>
      </p:cxnSp>
      <p:cxnSp>
        <p:nvCxnSpPr>
          <p:cNvPr id="229" name="Shape 229"/>
          <p:cNvCxnSpPr>
            <a:stCxn id="217" idx="2"/>
            <a:endCxn id="220" idx="1"/>
          </p:cNvCxnSpPr>
          <p:nvPr/>
        </p:nvCxnSpPr>
        <p:spPr>
          <a:xfrm>
            <a:off x="1566137" y="2611199"/>
            <a:ext cx="3585600" cy="1284900"/>
          </a:xfrm>
          <a:prstGeom prst="straightConnector1">
            <a:avLst/>
          </a:prstGeom>
          <a:noFill/>
          <a:ln cap="flat" cmpd="sng" w="28575">
            <a:solidFill>
              <a:schemeClr val="dk2"/>
            </a:solidFill>
            <a:prstDash val="solid"/>
            <a:round/>
            <a:headEnd len="lg" w="lg" type="none"/>
            <a:tailEnd len="lg" w="lg" type="triangle"/>
          </a:ln>
        </p:spPr>
      </p:cxnSp>
      <p:cxnSp>
        <p:nvCxnSpPr>
          <p:cNvPr id="230" name="Shape 230"/>
          <p:cNvCxnSpPr>
            <a:stCxn id="212" idx="2"/>
            <a:endCxn id="220" idx="0"/>
          </p:cNvCxnSpPr>
          <p:nvPr/>
        </p:nvCxnSpPr>
        <p:spPr>
          <a:xfrm>
            <a:off x="4564013" y="2611199"/>
            <a:ext cx="1309500" cy="1027500"/>
          </a:xfrm>
          <a:prstGeom prst="straightConnector1">
            <a:avLst/>
          </a:prstGeom>
          <a:noFill/>
          <a:ln cap="flat" cmpd="sng" w="28575">
            <a:solidFill>
              <a:schemeClr val="dk2"/>
            </a:solidFill>
            <a:prstDash val="solid"/>
            <a:round/>
            <a:headEnd len="lg" w="lg" type="none"/>
            <a:tailEnd len="lg" w="lg" type="triangle"/>
          </a:ln>
        </p:spPr>
      </p:cxnSp>
      <p:cxnSp>
        <p:nvCxnSpPr>
          <p:cNvPr id="231" name="Shape 231"/>
          <p:cNvCxnSpPr>
            <a:stCxn id="215" idx="2"/>
            <a:endCxn id="214" idx="3"/>
          </p:cNvCxnSpPr>
          <p:nvPr/>
        </p:nvCxnSpPr>
        <p:spPr>
          <a:xfrm flipH="1">
            <a:off x="3992188" y="2611199"/>
            <a:ext cx="3569700" cy="1300800"/>
          </a:xfrm>
          <a:prstGeom prst="straightConnector1">
            <a:avLst/>
          </a:prstGeom>
          <a:noFill/>
          <a:ln cap="flat" cmpd="sng" w="28575">
            <a:solidFill>
              <a:schemeClr val="dk2"/>
            </a:solidFill>
            <a:prstDash val="solid"/>
            <a:round/>
            <a:headEnd len="lg" w="lg" type="none"/>
            <a:tailEnd len="lg" w="lg" type="triangle"/>
          </a:ln>
        </p:spPr>
      </p:cxnSp>
      <p:sp>
        <p:nvSpPr>
          <p:cNvPr id="232" name="Shape 232"/>
          <p:cNvSpPr/>
          <p:nvPr/>
        </p:nvSpPr>
        <p:spPr>
          <a:xfrm>
            <a:off x="1859525" y="23022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B</a:t>
            </a:r>
          </a:p>
        </p:txBody>
      </p:sp>
      <p:sp>
        <p:nvSpPr>
          <p:cNvPr id="233" name="Shape 233"/>
          <p:cNvSpPr/>
          <p:nvPr/>
        </p:nvSpPr>
        <p:spPr>
          <a:xfrm>
            <a:off x="4857400" y="23022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B</a:t>
            </a:r>
          </a:p>
        </p:txBody>
      </p:sp>
      <p:sp>
        <p:nvSpPr>
          <p:cNvPr id="234" name="Shape 234"/>
          <p:cNvSpPr/>
          <p:nvPr/>
        </p:nvSpPr>
        <p:spPr>
          <a:xfrm>
            <a:off x="7855263" y="2302275"/>
            <a:ext cx="425700" cy="309000"/>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800"/>
              <a:t>B</a:t>
            </a:r>
          </a:p>
        </p:txBody>
      </p:sp>
      <p:sp>
        <p:nvSpPr>
          <p:cNvPr id="235" name="Shape 235"/>
          <p:cNvSpPr txBox="1"/>
          <p:nvPr>
            <p:ph type="title"/>
          </p:nvPr>
        </p:nvSpPr>
        <p:spPr>
          <a:xfrm>
            <a:off x="457200" y="205978"/>
            <a:ext cx="8229600" cy="857400"/>
          </a:xfrm>
          <a:prstGeom prst="rect">
            <a:avLst/>
          </a:prstGeom>
        </p:spPr>
        <p:txBody>
          <a:bodyPr anchorCtr="0" anchor="t" bIns="91425" lIns="91425" rIns="91425" wrap="square" tIns="91425">
            <a:noAutofit/>
          </a:bodyPr>
          <a:lstStyle/>
          <a:p>
            <a:pPr indent="0" lvl="0" marL="0" rtl="0">
              <a:spcBef>
                <a:spcPts val="0"/>
              </a:spcBef>
              <a:buNone/>
            </a:pPr>
            <a:r>
              <a:rPr lang="en" sz="3200">
                <a:latin typeface="Roboto"/>
                <a:ea typeface="Roboto"/>
                <a:cs typeface="Roboto"/>
                <a:sym typeface="Roboto"/>
              </a:rPr>
              <a:t>Library Implementation</a:t>
            </a:r>
          </a:p>
        </p:txBody>
      </p:sp>
      <p:sp>
        <p:nvSpPr>
          <p:cNvPr id="236" name="Shape 236"/>
          <p:cNvSpPr/>
          <p:nvPr/>
        </p:nvSpPr>
        <p:spPr>
          <a:xfrm>
            <a:off x="1283575" y="809813"/>
            <a:ext cx="6274584" cy="685368"/>
          </a:xfrm>
          <a:prstGeom prst="cloud">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40" name="Shape 240"/>
        <p:cNvGrpSpPr/>
        <p:nvPr/>
      </p:nvGrpSpPr>
      <p:grpSpPr>
        <a:xfrm>
          <a:off x="0" y="0"/>
          <a:ext cx="0" cy="0"/>
          <a:chOff x="0" y="0"/>
          <a:chExt cx="0" cy="0"/>
        </a:xfrm>
      </p:grpSpPr>
      <p:sp>
        <p:nvSpPr>
          <p:cNvPr id="241" name="Shape 24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SzPts val="1800"/>
              <a:buChar char="●"/>
            </a:pPr>
            <a:r>
              <a:rPr lang="en"/>
              <a:t>Runs alongside parent process on same host</a:t>
            </a:r>
          </a:p>
          <a:p>
            <a:pPr indent="-317500" lvl="1" marL="914400" marR="0" rtl="0" algn="l">
              <a:lnSpc>
                <a:spcPct val="115000"/>
              </a:lnSpc>
              <a:spcBef>
                <a:spcPts val="0"/>
              </a:spcBef>
              <a:spcAft>
                <a:spcPts val="0"/>
              </a:spcAft>
              <a:buSzPts val="1400"/>
              <a:buChar char="○"/>
            </a:pPr>
            <a:r>
              <a:rPr lang="en"/>
              <a:t>Terminates with parent process</a:t>
            </a:r>
            <a:br>
              <a:rPr lang="en"/>
            </a:br>
          </a:p>
          <a:p>
            <a:pPr indent="-342900" lvl="0" marL="457200" marR="0" rtl="0" algn="l">
              <a:lnSpc>
                <a:spcPct val="115000"/>
              </a:lnSpc>
              <a:spcBef>
                <a:spcPts val="0"/>
              </a:spcBef>
              <a:spcAft>
                <a:spcPts val="0"/>
              </a:spcAft>
              <a:buSzPts val="1800"/>
              <a:buChar char="●"/>
            </a:pPr>
            <a:r>
              <a:rPr lang="en"/>
              <a:t>Common pattern seen across many companies:</a:t>
            </a:r>
          </a:p>
          <a:p>
            <a:pPr indent="-317500" lvl="1" marL="914400" marR="0" rtl="0" algn="l">
              <a:lnSpc>
                <a:spcPct val="115000"/>
              </a:lnSpc>
              <a:spcBef>
                <a:spcPts val="0"/>
              </a:spcBef>
              <a:spcAft>
                <a:spcPts val="0"/>
              </a:spcAft>
              <a:buSzPts val="1400"/>
              <a:buChar char="○"/>
            </a:pPr>
            <a:r>
              <a:rPr lang="en" u="sng">
                <a:solidFill>
                  <a:schemeClr val="hlink"/>
                </a:solidFill>
                <a:hlinkClick r:id="rId3"/>
              </a:rPr>
              <a:t>https://docs.microsoft.com/en-us/azure/architecture/patterns/sidecar</a:t>
            </a:r>
          </a:p>
          <a:p>
            <a:pPr indent="-317500" lvl="1" marL="914400" marR="0" rtl="0" algn="l">
              <a:lnSpc>
                <a:spcPct val="115000"/>
              </a:lnSpc>
              <a:spcBef>
                <a:spcPts val="0"/>
              </a:spcBef>
              <a:spcAft>
                <a:spcPts val="0"/>
              </a:spcAft>
              <a:buSzPts val="1400"/>
              <a:buChar char="○"/>
            </a:pPr>
            <a:r>
              <a:rPr lang="en" u="sng">
                <a:solidFill>
                  <a:schemeClr val="hlink"/>
                </a:solidFill>
                <a:hlinkClick r:id="rId4"/>
              </a:rPr>
              <a:t>https://www.voxxed.com/2015/01/use-container-sidecar-microservices/</a:t>
            </a:r>
          </a:p>
          <a:p>
            <a:pPr indent="-317500" lvl="1" marL="914400" marR="0" rtl="0" algn="l">
              <a:lnSpc>
                <a:spcPct val="115000"/>
              </a:lnSpc>
              <a:spcBef>
                <a:spcPts val="0"/>
              </a:spcBef>
              <a:spcAft>
                <a:spcPts val="1600"/>
              </a:spcAft>
              <a:buSzPts val="1400"/>
              <a:buChar char="○"/>
            </a:pPr>
            <a:r>
              <a:rPr lang="en" u="sng">
                <a:solidFill>
                  <a:schemeClr val="hlink"/>
                </a:solidFill>
                <a:hlinkClick r:id="rId5"/>
              </a:rPr>
              <a:t>https://medium.com/netflix-techblog/prana-a-sidecar-for-your-netflix-paas-based-applications-and-services-258a5790a015</a:t>
            </a:r>
          </a:p>
        </p:txBody>
      </p:sp>
      <p:sp>
        <p:nvSpPr>
          <p:cNvPr id="242" name="Shape 242"/>
          <p:cNvSpPr txBox="1"/>
          <p:nvPr>
            <p:ph type="title"/>
          </p:nvPr>
        </p:nvSpPr>
        <p:spPr>
          <a:xfrm>
            <a:off x="460950" y="731700"/>
            <a:ext cx="8222100" cy="767700"/>
          </a:xfrm>
          <a:prstGeom prst="rect">
            <a:avLst/>
          </a:prstGeom>
        </p:spPr>
        <p:txBody>
          <a:bodyPr anchorCtr="0" anchor="b" bIns="91425" lIns="91425" rIns="91425" wrap="square" tIns="91425">
            <a:noAutofit/>
          </a:bodyPr>
          <a:lstStyle/>
          <a:p>
            <a:pPr indent="0" lvl="0" marL="0" rtl="0">
              <a:spcBef>
                <a:spcPts val="0"/>
              </a:spcBef>
              <a:buNone/>
            </a:pPr>
            <a:r>
              <a:rPr lang="en"/>
              <a:t>Sidecar</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