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7.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9.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media/image3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982" r:id="rId10"/>
  </p:sldMasterIdLst>
  <p:handoutMasterIdLst>
    <p:handoutMasterId r:id="rId24"/>
  </p:handoutMasterIdLst>
  <p:sldIdLst>
    <p:sldId id="264" r:id="rId11"/>
    <p:sldId id="269" r:id="rId12"/>
    <p:sldId id="266" r:id="rId13"/>
    <p:sldId id="265" r:id="rId14"/>
    <p:sldId id="263" r:id="rId15"/>
    <p:sldId id="270" r:id="rId16"/>
    <p:sldId id="267" r:id="rId17"/>
    <p:sldId id="268" r:id="rId18"/>
    <p:sldId id="271" r:id="rId19"/>
    <p:sldId id="272" r:id="rId20"/>
    <p:sldId id="273" r:id="rId21"/>
    <p:sldId id="274" r:id="rId22"/>
    <p:sldId id="275"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436" userDrawn="1">
          <p15:clr>
            <a:srgbClr val="A4A3A4"/>
          </p15:clr>
        </p15:guide>
        <p15:guide id="2" orient="horz" pos="618" userDrawn="1">
          <p15:clr>
            <a:srgbClr val="A4A3A4"/>
          </p15:clr>
        </p15:guide>
        <p15:guide id="3" orient="horz" pos="845" userDrawn="1">
          <p15:clr>
            <a:srgbClr val="A4A3A4"/>
          </p15:clr>
        </p15:guide>
        <p15:guide id="4" orient="horz" pos="2840" userDrawn="1">
          <p15:clr>
            <a:srgbClr val="A4A3A4"/>
          </p15:clr>
        </p15:guide>
        <p15:guide id="5" orient="horz" pos="4020" userDrawn="1">
          <p15:clr>
            <a:srgbClr val="A4A3A4"/>
          </p15:clr>
        </p15:guide>
        <p15:guide id="6" pos="7045"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2" autoAdjust="0"/>
    <p:restoredTop sz="94660"/>
  </p:normalViewPr>
  <p:slideViewPr>
    <p:cSldViewPr showGuides="1">
      <p:cViewPr varScale="1">
        <p:scale>
          <a:sx n="116" d="100"/>
          <a:sy n="116" d="100"/>
        </p:scale>
        <p:origin x="786" y="108"/>
      </p:cViewPr>
      <p:guideLst>
        <p:guide orient="horz" pos="436"/>
        <p:guide orient="horz" pos="618"/>
        <p:guide orient="horz" pos="845"/>
        <p:guide orient="horz" pos="2840"/>
        <p:guide orient="horz" pos="4020"/>
        <p:guide pos="7045"/>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7413A7A-7526-4802-962C-A517EB91CD34}" type="datetimeFigureOut">
              <a:rPr lang="zh-CN" altLang="en-US"/>
              <a:pPr>
                <a:defRPr/>
              </a:pPr>
              <a:t>2017/11/20</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85B3D466-C7F0-48F4-8422-551DF7E90DB1}" type="slidenum">
              <a:rPr lang="zh-CN" altLang="en-US"/>
              <a:pPr>
                <a:defRPr/>
              </a:pPr>
              <a:t>‹#›</a:t>
            </a:fld>
            <a:endParaRPr lang="en-US" altLang="zh-CN"/>
          </a:p>
        </p:txBody>
      </p:sp>
    </p:spTree>
    <p:extLst>
      <p:ext uri="{BB962C8B-B14F-4D97-AF65-F5344CB8AC3E}">
        <p14:creationId xmlns:p14="http://schemas.microsoft.com/office/powerpoint/2010/main" val="35301706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962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4988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22059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37166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038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88142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xfrm>
            <a:off x="1007533" y="476251"/>
            <a:ext cx="2844800" cy="215444"/>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2528023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0829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xfrm>
            <a:off x="1007533" y="476251"/>
            <a:ext cx="2844800" cy="215444"/>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2906879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a:prstGeom prst="rect">
            <a:avLst/>
          </a:prstGeo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xfrm>
            <a:off x="1007533" y="476251"/>
            <a:ext cx="2844800" cy="215444"/>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998242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0087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2863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243433-D19D-4C4F-A1ED-E1490327DDAB}"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317501179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F243433-D19D-4C4F-A1ED-E1490327DDAB}"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95365478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243433-D19D-4C4F-A1ED-E1490327DDAB}"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55297512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243433-D19D-4C4F-A1ED-E1490327DDAB}"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114834280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243433-D19D-4C4F-A1ED-E1490327DDAB}" type="datetimeFigureOut">
              <a:rPr lang="en-US" smtClean="0"/>
              <a:t>11/20/2017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360740117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F243433-D19D-4C4F-A1ED-E1490327DDAB}" type="datetimeFigureOut">
              <a:rPr lang="en-US" smtClean="0"/>
              <a:t>11/20/2017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16787044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F243433-D19D-4C4F-A1ED-E1490327DDAB}" type="datetimeFigureOut">
              <a:rPr lang="en-US" smtClean="0"/>
              <a:t>11/20/2017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118122435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F243433-D19D-4C4F-A1ED-E1490327DDAB}" type="datetimeFigureOut">
              <a:rPr lang="en-US" smtClean="0"/>
              <a:t>11/20/2017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112046559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243433-D19D-4C4F-A1ED-E1490327DDAB}"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229966039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36421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07722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82404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17542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847260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ltLang="zh-CN"/>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59798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ltLang="zh-CN"/>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787296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243433-D19D-4C4F-A1ED-E1490327DDAB}"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165486653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243433-D19D-4C4F-A1ED-E1490327DDAB}"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CDEAA-F62F-4898-B51F-47D230DAD061}" type="slidenum">
              <a:rPr lang="en-US" smtClean="0"/>
              <a:t>‹#›</a:t>
            </a:fld>
            <a:endParaRPr lang="en-US"/>
          </a:p>
        </p:txBody>
      </p:sp>
    </p:spTree>
    <p:extLst>
      <p:ext uri="{BB962C8B-B14F-4D97-AF65-F5344CB8AC3E}">
        <p14:creationId xmlns:p14="http://schemas.microsoft.com/office/powerpoint/2010/main" val="77018192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a:prstGeom prst="rect">
            <a:avLst/>
          </a:prstGeo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xfrm>
            <a:off x="1007533" y="476251"/>
            <a:ext cx="2844800" cy="215444"/>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73766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26936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9437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3222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4910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087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37183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7.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16.pn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19.png"/><Relationship Id="rId10" Type="http://schemas.openxmlformats.org/officeDocument/2006/relationships/slideLayout" Target="../slideLayouts/slideLayout29.xml"/><Relationship Id="rId19" Type="http://schemas.openxmlformats.org/officeDocument/2006/relationships/theme" Target="../theme/theme10.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18.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jpeg"/><Relationship Id="rId5" Type="http://schemas.openxmlformats.org/officeDocument/2006/relationships/image" Target="../media/image2.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9.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2.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10.jpeg"/><Relationship Id="rId5" Type="http://schemas.openxmlformats.org/officeDocument/2006/relationships/image" Target="../media/image2.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1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973138"/>
            <a:ext cx="12192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9639301" y="40116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1007533" y="2174291"/>
            <a:ext cx="8161867"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1032" name="Rectangle 3"/>
          <p:cNvSpPr>
            <a:spLocks noGrp="1" noChangeArrowheads="1"/>
          </p:cNvSpPr>
          <p:nvPr>
            <p:ph type="body" idx="1"/>
          </p:nvPr>
        </p:nvSpPr>
        <p:spPr bwMode="auto">
          <a:xfrm>
            <a:off x="1007533" y="3068638"/>
            <a:ext cx="71056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smtClean="0"/>
              <a:t>Click to edit Master subtitle style</a:t>
            </a:r>
          </a:p>
        </p:txBody>
      </p:sp>
      <p:sp>
        <p:nvSpPr>
          <p:cNvPr id="103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dirty="0">
                <a:solidFill>
                  <a:srgbClr val="666666"/>
                </a:solidFill>
                <a:latin typeface="FrutigerNext LT Bold" pitchFamily="34" charset="0"/>
                <a:ea typeface="ＭＳ Ｐゴシック" pitchFamily="34" charset="-128"/>
              </a:rPr>
              <a:t>Security Level: </a:t>
            </a:r>
          </a:p>
        </p:txBody>
      </p:sp>
      <p:sp>
        <p:nvSpPr>
          <p:cNvPr id="310"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sp>
        <p:nvSpPr>
          <p:cNvPr id="1105" name="Text Box 81"/>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sp>
        <p:nvSpPr>
          <p:cNvPr id="11"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12"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FrutigerNext LT Medium" pitchFamily="34" charset="0"/>
          <a:ea typeface="黑体" pitchFamily="49" charset="-122"/>
          <a:cs typeface="+mj-cs"/>
        </a:defRPr>
      </a:lvl1pPr>
      <a:lvl2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a:solidFill>
            <a:schemeClr val="bg1"/>
          </a:solidFill>
          <a:latin typeface="FrutigerNext LT Medium" pitchFamily="34" charset="0"/>
          <a:ea typeface="黑体" pitchFamily="49" charset="-122"/>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endParaRPr lang="en-US" altLang="zh-C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750253602"/>
      </p:ext>
    </p:extLst>
  </p:cSld>
  <p:clrMap bg1="dk1" tx1="lt1" bg2="dk2"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Lst>
  <p:transition>
    <p:fade thruBlk="1"/>
  </p:transition>
  <p:timing>
    <p:tnLst>
      <p:par>
        <p:cTn id="1" dur="indefinite" restart="never" nodeType="tmRoot"/>
      </p:par>
    </p:tnLst>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412875"/>
            <a:ext cx="12192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1007534" y="2636839"/>
            <a:ext cx="758401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2053"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1"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152" name="Text Box 5"/>
          <p:cNvSpPr txBox="1">
            <a:spLocks noChangeArrowheads="1"/>
          </p:cNvSpPr>
          <p:nvPr/>
        </p:nvSpPr>
        <p:spPr bwMode="auto">
          <a:xfrm>
            <a:off x="1007534" y="6230938"/>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9639301" y="4019551"/>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2127" name="Text Box 79"/>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11" name="Picture 6" descr="Logo"/>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 id="2147483823"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1007534" y="4508500"/>
            <a:ext cx="7871884" cy="579438"/>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5128"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200" name="Text Box 80"/>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5201" name="Picture 81" descr="200016582-001副本"/>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2" name="Picture 82" descr="未标题-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 id="2147483824" r:id="rId2"/>
    <p:sldLayoutId id="2147483825"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1007534" y="4508500"/>
            <a:ext cx="8064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224" name="Text Box 80"/>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6225" name="Picture 81" descr="bra200912090008_M副本"/>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6" name="Picture 82" descr="未标题-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6" r:id="rId1"/>
    <p:sldLayoutId id="2147483827"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1007534" y="4508500"/>
            <a:ext cx="835236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248" name="Text Box 80"/>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7249" name="Picture 81" descr="sb10064568n-001副本"/>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50" name="Picture 82" descr="未标题-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 id="2147483828" r:id="rId2"/>
    <p:sldLayoutId id="2147483829"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1007534" y="4508500"/>
            <a:ext cx="844973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72" name="Text Box 80"/>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8273" name="Picture 81" descr="89738649副本"/>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4" name="Picture 82" descr="未标题-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 id="2147483830" r:id="rId2"/>
    <p:sldLayoutId id="2147483831"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232031"/>
            <a:ext cx="12192000" cy="393938"/>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charset="0"/>
              <a:ea typeface="华文细黑" pitchFamily="2" charset="-122"/>
            </a:endParaRPr>
          </a:p>
        </p:txBody>
      </p:sp>
      <p:sp>
        <p:nvSpPr>
          <p:cNvPr id="9219"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9220"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p>
        </p:txBody>
      </p:sp>
      <p:sp>
        <p:nvSpPr>
          <p:cNvPr id="9293" name="Text Box 77"/>
          <p:cNvSpPr txBox="1">
            <a:spLocks noChangeArrowheads="1"/>
          </p:cNvSpPr>
          <p:nvPr/>
        </p:nvSpPr>
        <p:spPr bwMode="auto">
          <a:xfrm>
            <a:off x="-3845984" y="1330326"/>
            <a:ext cx="3702051" cy="370163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en-US" sz="1100">
                <a:solidFill>
                  <a:schemeClr val="bg1"/>
                </a:solidFill>
                <a:latin typeface="FrutigerNext LT Regular" pitchFamily="34" charset="0"/>
              </a:rPr>
              <a:t> </a:t>
            </a:r>
            <a:r>
              <a:rPr lang="en-US" altLang="zh-CN" sz="1100">
                <a:solidFill>
                  <a:srgbClr val="FFFFFF"/>
                </a:solidFill>
                <a:latin typeface="FrutigerNext LT Regular" pitchFamily="34" charset="0"/>
              </a:rPr>
              <a:t>Content Page Title </a:t>
            </a:r>
          </a:p>
          <a:p>
            <a:pPr algn="r" eaLnBrk="1" hangingPunct="1">
              <a:spcBef>
                <a:spcPct val="20000"/>
              </a:spcBef>
            </a:pPr>
            <a:r>
              <a:rPr lang="en-US" altLang="zh-CN" sz="1100">
                <a:solidFill>
                  <a:srgbClr val="FFFFFF"/>
                </a:solidFill>
                <a:latin typeface="FrutigerNext LT Regular" pitchFamily="34" charset="0"/>
              </a:rPr>
              <a:t>35-40pt  </a:t>
            </a:r>
            <a:endParaRPr lang="zh-CN" altLang="en-US" sz="1100">
              <a:solidFill>
                <a:srgbClr val="FFFFFF"/>
              </a:solidFill>
              <a:latin typeface="FrutigerNext LT Regular" pitchFamily="34" charset="0"/>
            </a:endParaRPr>
          </a:p>
          <a:p>
            <a:pPr algn="r" eaLnBrk="1" hangingPunct="1">
              <a:spcBef>
                <a:spcPct val="20000"/>
              </a:spcBef>
            </a:pPr>
            <a:r>
              <a:rPr lang="en-US" altLang="zh-CN" sz="1100">
                <a:solidFill>
                  <a:srgbClr val="FFFFFF"/>
                </a:solidFill>
                <a:latin typeface="FrutigerNext LT Regular" pitchFamily="34" charset="0"/>
              </a:rPr>
              <a:t>Color: R153 G0 B0</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p>
          <a:p>
            <a:pPr algn="r" eaLnBrk="1" hangingPunct="1">
              <a:spcBef>
                <a:spcPct val="20000"/>
              </a:spcBef>
            </a:pPr>
            <a:endParaRPr lang="en-US" altLang="zh-CN" sz="1100">
              <a:solidFill>
                <a:srgbClr val="FFFFFF"/>
              </a:solidFill>
              <a:latin typeface="FrutigerNext LT Regular" pitchFamily="34" charset="0"/>
            </a:endParaRPr>
          </a:p>
          <a:p>
            <a:pPr algn="r" eaLnBrk="1" hangingPunct="1">
              <a:spcBef>
                <a:spcPct val="20000"/>
              </a:spcBef>
            </a:pPr>
            <a:endParaRPr lang="zh-CN" altLang="en-US" sz="1100">
              <a:solidFill>
                <a:srgbClr val="FFFFFF"/>
              </a:solidFill>
              <a:latin typeface="FrutigerNext LT Regular" pitchFamily="34" charset="0"/>
            </a:endParaRPr>
          </a:p>
          <a:p>
            <a:pPr algn="r" eaLnBrk="1" hangingPunct="1">
              <a:spcBef>
                <a:spcPct val="20000"/>
              </a:spcBef>
            </a:pPr>
            <a:r>
              <a:rPr lang="zh-CN" altLang="en-US" sz="1100">
                <a:solidFill>
                  <a:srgbClr val="FFFFFF"/>
                </a:solidFill>
                <a:latin typeface="FrutigerNext LT Regular" pitchFamily="34" charset="0"/>
              </a:rPr>
              <a:t> </a:t>
            </a:r>
            <a:r>
              <a:rPr lang="en-US" altLang="zh-CN" sz="1100">
                <a:solidFill>
                  <a:srgbClr val="FFFFFF"/>
                </a:solidFill>
                <a:latin typeface="FrutigerNext LT Regular" pitchFamily="34" charset="0"/>
              </a:rPr>
              <a:t>Content Page Text :</a:t>
            </a:r>
          </a:p>
          <a:p>
            <a:pPr algn="r" eaLnBrk="1" hangingPunct="1">
              <a:spcBef>
                <a:spcPct val="20000"/>
              </a:spcBef>
            </a:pPr>
            <a:r>
              <a:rPr lang="en-US" altLang="zh-CN" sz="1100">
                <a:solidFill>
                  <a:srgbClr val="FFFFFF"/>
                </a:solidFill>
                <a:latin typeface="FrutigerNext LT Regular" pitchFamily="34" charset="0"/>
              </a:rPr>
              <a:t>28-30pt</a:t>
            </a:r>
          </a:p>
          <a:p>
            <a:pPr algn="r">
              <a:spcBef>
                <a:spcPct val="20000"/>
              </a:spcBef>
            </a:pPr>
            <a:r>
              <a:rPr lang="en-US" sz="1100" noProof="1">
                <a:solidFill>
                  <a:srgbClr val="FFFFFF"/>
                </a:solidFill>
                <a:latin typeface="FrutigerNext LT Regular" pitchFamily="34" charset="0"/>
              </a:rPr>
              <a:t>Bullets level 2-5</a:t>
            </a:r>
          </a:p>
          <a:p>
            <a:pPr algn="r">
              <a:spcBef>
                <a:spcPct val="20000"/>
              </a:spcBef>
            </a:pPr>
            <a:r>
              <a:rPr lang="en-US" altLang="zh-CN" sz="1100">
                <a:solidFill>
                  <a:srgbClr val="FFFFFF"/>
                </a:solidFill>
                <a:latin typeface="FrutigerNext LT Regular" pitchFamily="34" charset="0"/>
              </a:rPr>
              <a:t>20-30pt  </a:t>
            </a:r>
          </a:p>
          <a:p>
            <a:pPr algn="r" eaLnBrk="1" hangingPunct="1">
              <a:spcBef>
                <a:spcPct val="20000"/>
              </a:spcBef>
            </a:pPr>
            <a:r>
              <a:rPr lang="en-US" altLang="zh-CN" sz="1100">
                <a:solidFill>
                  <a:srgbClr val="FFFFFF"/>
                </a:solidFill>
                <a:latin typeface="FrutigerNext LT Regular" pitchFamily="34" charset="0"/>
              </a:rPr>
              <a:t>Color:Black</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endParaRPr lang="zh-CN" altLang="en-US" sz="1100">
              <a:solidFill>
                <a:schemeClr val="bg1"/>
              </a:solidFill>
              <a:latin typeface="FrutigerNext LT Regular" pitchFamily="34" charset="0"/>
            </a:endParaRPr>
          </a:p>
        </p:txBody>
      </p:sp>
    </p:spTree>
  </p:cSld>
  <p:clrMap bg1="lt1" tx1="dk1" bg2="lt2" tx2="dk2" accent1="accent1" accent2="accent2" accent3="accent3" accent4="accent4" accent5="accent5" accent6="accent6" hlink="hlink" folHlink="folHlink"/>
  <p:sldLayoutIdLst>
    <p:sldLayoutId id="2147483821" r:id="rId1"/>
    <p:sldLayoutId id="2147483832"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0" y="6224589"/>
            <a:ext cx="122004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3" y="6451600"/>
            <a:ext cx="268032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011834" y="6386514"/>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8"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10328" name="Group 88"/>
          <p:cNvGrpSpPr>
            <a:grpSpLocks/>
          </p:cNvGrpSpPr>
          <p:nvPr/>
        </p:nvGrpSpPr>
        <p:grpSpPr bwMode="auto">
          <a:xfrm>
            <a:off x="12433300" y="3832226"/>
            <a:ext cx="1151467" cy="3025775"/>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27" name="Group 87"/>
            <p:cNvGrpSpPr>
              <a:grpSpLocks/>
            </p:cNvGrpSpPr>
            <p:nvPr userDrawn="1"/>
          </p:nvGrpSpPr>
          <p:grpSpPr bwMode="auto">
            <a:xfrm>
              <a:off x="5941" y="2475"/>
              <a:ext cx="409" cy="1783"/>
              <a:chOff x="5921" y="2387"/>
              <a:chExt cx="409" cy="1783"/>
            </a:xfrm>
          </p:grpSpPr>
          <p:grpSp>
            <p:nvGrpSpPr>
              <p:cNvPr id="10254"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5"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6"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7"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8"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9"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0"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1"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2"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3"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4"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5"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6"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grpSp>
      <p:sp>
        <p:nvSpPr>
          <p:cNvPr id="10321" name="Text Box 81"/>
          <p:cNvSpPr txBox="1">
            <a:spLocks noChangeArrowheads="1"/>
          </p:cNvSpPr>
          <p:nvPr/>
        </p:nvSpPr>
        <p:spPr bwMode="auto">
          <a:xfrm>
            <a:off x="-3845984" y="1330326"/>
            <a:ext cx="3702051" cy="38766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zh-CN" sz="1100" dirty="0">
                <a:solidFill>
                  <a:srgbClr val="FFFFFF"/>
                </a:solidFill>
                <a:latin typeface="FrutigerNext LT Regular" pitchFamily="34" charset="0"/>
              </a:rPr>
              <a:t>Slide title :32-35pt  </a:t>
            </a:r>
          </a:p>
          <a:p>
            <a:pPr algn="r" eaLnBrk="1" hangingPunct="1">
              <a:spcBef>
                <a:spcPct val="20000"/>
              </a:spcBef>
            </a:pPr>
            <a:r>
              <a:rPr lang="zh-CN" altLang="zh-CN" sz="1100" dirty="0">
                <a:solidFill>
                  <a:srgbClr val="FFFFFF"/>
                </a:solidFill>
                <a:latin typeface="FrutigerNext LT Regular" pitchFamily="34" charset="0"/>
              </a:rPr>
              <a:t>Color: R153 G0 B0</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r>
              <a:rPr lang="zh-CN" altLang="zh-CN" sz="1100" dirty="0">
                <a:solidFill>
                  <a:srgbClr val="FFFFFF"/>
                </a:solidFill>
                <a:latin typeface="FrutigerNext LT Regular" pitchFamily="34" charset="0"/>
              </a:rPr>
              <a:t>Slide text :20-22pt</a:t>
            </a:r>
          </a:p>
          <a:p>
            <a:pPr algn="r" eaLnBrk="1" hangingPunct="1">
              <a:spcBef>
                <a:spcPct val="20000"/>
              </a:spcBef>
            </a:pPr>
            <a:r>
              <a:rPr lang="zh-CN" altLang="zh-CN" sz="1100" dirty="0">
                <a:solidFill>
                  <a:srgbClr val="FFFFFF"/>
                </a:solidFill>
                <a:latin typeface="FrutigerNext LT Regular" pitchFamily="34" charset="0"/>
              </a:rPr>
              <a:t>Bullets level 2-5:</a:t>
            </a:r>
          </a:p>
          <a:p>
            <a:pPr algn="r" eaLnBrk="1" hangingPunct="1">
              <a:spcBef>
                <a:spcPct val="20000"/>
              </a:spcBef>
            </a:pPr>
            <a:r>
              <a:rPr lang="zh-CN" altLang="zh-CN" sz="1100" dirty="0">
                <a:solidFill>
                  <a:srgbClr val="FFFFFF"/>
                </a:solidFill>
                <a:latin typeface="FrutigerNext LT Regular" pitchFamily="34" charset="0"/>
              </a:rPr>
              <a:t> 18pt  </a:t>
            </a:r>
          </a:p>
          <a:p>
            <a:pPr algn="r" eaLnBrk="1" hangingPunct="1">
              <a:spcBef>
                <a:spcPct val="20000"/>
              </a:spcBef>
            </a:pPr>
            <a:r>
              <a:rPr lang="zh-CN" altLang="zh-CN" sz="1100" dirty="0">
                <a:solidFill>
                  <a:srgbClr val="FFFFFF"/>
                </a:solidFill>
                <a:latin typeface="FrutigerNext LT Regular" pitchFamily="34" charset="0"/>
              </a:rPr>
              <a:t>Color:Black</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12335933" y="57150"/>
            <a:ext cx="1727200" cy="110799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a:solidFill>
                  <a:srgbClr val="FFFFFF"/>
                </a:solidFill>
                <a:latin typeface="FrutigerNext LT Regular" pitchFamily="34" charset="0"/>
              </a:rPr>
              <a:t>Top right  corner  for   field-mark, customer or partner logotypes. </a:t>
            </a:r>
          </a:p>
          <a:p>
            <a:endParaRPr lang="en-US" altLang="zh-CN" sz="1100">
              <a:solidFill>
                <a:srgbClr val="FFFFFF"/>
              </a:solidFill>
              <a:latin typeface="FrutigerNext LT Regular" pitchFamily="34" charset="0"/>
            </a:endParaRPr>
          </a:p>
          <a:p>
            <a:r>
              <a:rPr lang="en-US" altLang="zh-CN" sz="1100">
                <a:solidFill>
                  <a:srgbClr val="FFFFFF"/>
                </a:solidFill>
                <a:latin typeface="FrutigerNext LT Regular" pitchFamily="34" charset="0"/>
              </a:rPr>
              <a:t>----------------   </a:t>
            </a:r>
          </a:p>
          <a:p>
            <a:endParaRPr lang="zh-CN" altLang="en-US" sz="1100">
              <a:solidFill>
                <a:srgbClr val="FFFFFF"/>
              </a:solidFill>
              <a:latin typeface="FrutigerNext LT Regular" pitchFamily="34" charset="0"/>
            </a:endParaRPr>
          </a:p>
        </p:txBody>
      </p:sp>
      <p:sp>
        <p:nvSpPr>
          <p:cNvPr id="10325" name="Text Box 85"/>
          <p:cNvSpPr txBox="1">
            <a:spLocks noChangeArrowheads="1"/>
          </p:cNvSpPr>
          <p:nvPr/>
        </p:nvSpPr>
        <p:spPr bwMode="auto">
          <a:xfrm>
            <a:off x="12335933" y="1196976"/>
            <a:ext cx="1727200" cy="195438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dirty="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r>
              <a:rPr lang="en-US" altLang="zh-CN" sz="1100" dirty="0">
                <a:solidFill>
                  <a:srgbClr val="FFFFFF"/>
                </a:solidFill>
                <a:latin typeface="FrutigerNext LT Regular" pitchFamily="34" charset="0"/>
              </a:rPr>
              <a:t> For specific usage details, refer to the “Typesetting Standard”.</a:t>
            </a:r>
          </a:p>
        </p:txBody>
      </p:sp>
      <p:sp>
        <p:nvSpPr>
          <p:cNvPr id="80" name="Rectangle 21"/>
          <p:cNvSpPr>
            <a:spLocks noChangeArrowheads="1"/>
          </p:cNvSpPr>
          <p:nvPr userDrawn="1"/>
        </p:nvSpPr>
        <p:spPr bwMode="auto">
          <a:xfrm>
            <a:off x="5047621" y="6465936"/>
            <a:ext cx="2488539" cy="184666"/>
          </a:xfrm>
          <a:prstGeom prst="rect">
            <a:avLst/>
          </a:prstGeom>
          <a:noFill/>
          <a:ln w="9525" algn="ctr">
            <a:noFill/>
            <a:miter lim="800000"/>
            <a:headEnd/>
            <a:tailEnd/>
          </a:ln>
          <a:effectLst/>
        </p:spPr>
        <p:txBody>
          <a:bodyPr wrap="square" lIns="80082" tIns="0" rIns="80082" bIns="0">
            <a:spAutoFit/>
          </a:bodyPr>
          <a:lstStyle/>
          <a:p>
            <a:pPr marL="0" marR="0" lvl="0" indent="0" algn="l" defTabSz="8016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FrutigerNext LT Medium"/>
                <a:ea typeface="华文细黑"/>
              </a:rPr>
              <a:t>Huawei Confidential</a:t>
            </a:r>
          </a:p>
        </p:txBody>
      </p:sp>
      <p:sp>
        <p:nvSpPr>
          <p:cNvPr id="82" name="Rectangle 5"/>
          <p:cNvSpPr>
            <a:spLocks noChangeArrowheads="1"/>
          </p:cNvSpPr>
          <p:nvPr userDrawn="1"/>
        </p:nvSpPr>
        <p:spPr bwMode="auto">
          <a:xfrm>
            <a:off x="8481485" y="6480629"/>
            <a:ext cx="2796116" cy="37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2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 id="2147483833"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0" y="5897563"/>
            <a:ext cx="12192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 Box 7"/>
          <p:cNvSpPr txBox="1">
            <a:spLocks noChangeArrowheads="1"/>
          </p:cNvSpPr>
          <p:nvPr/>
        </p:nvSpPr>
        <p:spPr bwMode="auto">
          <a:xfrm>
            <a:off x="4693268" y="2668589"/>
            <a:ext cx="2805465"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7" name="Text Box 8"/>
          <p:cNvSpPr txBox="1">
            <a:spLocks noChangeArrowheads="1"/>
          </p:cNvSpPr>
          <p:nvPr/>
        </p:nvSpPr>
        <p:spPr bwMode="auto">
          <a:xfrm>
            <a:off x="4723308" y="3429000"/>
            <a:ext cx="2745385"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
        <p:nvSpPr>
          <p:cNvPr id="5" name="TextBox 4"/>
          <p:cNvSpPr txBox="1"/>
          <p:nvPr/>
        </p:nvSpPr>
        <p:spPr>
          <a:xfrm>
            <a:off x="1007534" y="4508501"/>
            <a:ext cx="10176933" cy="105413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hyperlink" Target="http://www.huaweicloud.com/product/functionstage.html" TargetMode="External"/><Relationship Id="rId2" Type="http://schemas.openxmlformats.org/officeDocument/2006/relationships/hyperlink" Target="https://www.huaweicloud.com/" TargetMode="External"/><Relationship Id="rId1" Type="http://schemas.openxmlformats.org/officeDocument/2006/relationships/slideLayout" Target="../slideLayouts/slideLayout21.xml"/><Relationship Id="rId4" Type="http://schemas.openxmlformats.org/officeDocument/2006/relationships/hyperlink" Target="https://github.com/FunctionStag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21.xml"/><Relationship Id="rId6" Type="http://schemas.openxmlformats.org/officeDocument/2006/relationships/image" Target="../media/image24.png"/><Relationship Id="rId11" Type="http://schemas.openxmlformats.org/officeDocument/2006/relationships/image" Target="../media/image29.jp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3392" y="1556792"/>
            <a:ext cx="10873208" cy="2592288"/>
          </a:xfrm>
        </p:spPr>
        <p:txBody>
          <a:bodyPr>
            <a:normAutofit fontScale="90000"/>
          </a:bodyPr>
          <a:lstStyle/>
          <a:p>
            <a:r>
              <a:rPr lang="en-US" altLang="zh-CN" dirty="0"/>
              <a:t>Building and Running an </a:t>
            </a:r>
            <a:r>
              <a:rPr lang="en-US" altLang="zh-CN" dirty="0" smtClean="0"/>
              <a:t>Enterprise-grade </a:t>
            </a:r>
            <a:r>
              <a:rPr lang="en-US" altLang="zh-CN" dirty="0" err="1" smtClean="0"/>
              <a:t>Serverless</a:t>
            </a:r>
            <a:r>
              <a:rPr lang="en-US" altLang="zh-CN" dirty="0" smtClean="0"/>
              <a:t> </a:t>
            </a:r>
            <a:r>
              <a:rPr lang="en-US" altLang="zh-CN" dirty="0"/>
              <a:t>Platform on </a:t>
            </a:r>
            <a:r>
              <a:rPr lang="en-US" altLang="zh-CN" dirty="0" err="1" smtClean="0"/>
              <a:t>Kubernetes</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sz="2400" b="0" dirty="0" smtClean="0"/>
              <a:t>Quinton Hoole, </a:t>
            </a:r>
            <a:r>
              <a:rPr lang="en-US" altLang="zh-CN" sz="2400" b="0" dirty="0" err="1" smtClean="0"/>
              <a:t>Techical</a:t>
            </a:r>
            <a:r>
              <a:rPr lang="en-US" altLang="zh-CN" sz="2400" b="0" dirty="0" smtClean="0"/>
              <a:t> VP, US R&amp;D, </a:t>
            </a:r>
            <a:r>
              <a:rPr lang="en-US" altLang="zh-CN" sz="2400" dirty="0" smtClean="0"/>
              <a:t>Huawei</a:t>
            </a:r>
            <a:r>
              <a:rPr lang="en-US" altLang="zh-CN" sz="2400" b="0" dirty="0" smtClean="0"/>
              <a:t/>
            </a:r>
            <a:br>
              <a:rPr lang="en-US" altLang="zh-CN" sz="2400" b="0" dirty="0" smtClean="0"/>
            </a:br>
            <a:r>
              <a:rPr lang="en-US" altLang="zh-CN" sz="2400" b="0" dirty="0" smtClean="0"/>
              <a:t>Ying Huang, Sr. Architect</a:t>
            </a:r>
            <a:br>
              <a:rPr lang="en-US" altLang="zh-CN" sz="2400" b="0" dirty="0" smtClean="0"/>
            </a:br>
            <a:r>
              <a:rPr lang="en-US" altLang="zh-CN" sz="2400" dirty="0" smtClean="0"/>
              <a:t/>
            </a:r>
            <a:br>
              <a:rPr lang="en-US" altLang="zh-CN" sz="2400" dirty="0" smtClean="0"/>
            </a:br>
            <a:r>
              <a:rPr lang="en-US" altLang="zh-CN" sz="2400" dirty="0" smtClean="0"/>
              <a:t>December 7, 2017</a:t>
            </a:r>
            <a:endParaRPr lang="en-US" sz="2400" dirty="0"/>
          </a:p>
        </p:txBody>
      </p:sp>
    </p:spTree>
    <p:extLst>
      <p:ext uri="{BB962C8B-B14F-4D97-AF65-F5344CB8AC3E}">
        <p14:creationId xmlns:p14="http://schemas.microsoft.com/office/powerpoint/2010/main" val="2920345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960" y="404664"/>
            <a:ext cx="10778481" cy="888050"/>
          </a:xfrm>
        </p:spPr>
        <p:txBody>
          <a:bodyPr/>
          <a:lstStyle/>
          <a:p>
            <a:r>
              <a:rPr lang="en-US" sz="4400" dirty="0"/>
              <a:t>Challenges and </a:t>
            </a:r>
            <a:r>
              <a:rPr lang="en-US" sz="4400" dirty="0" smtClean="0"/>
              <a:t>Solutions - continue</a:t>
            </a:r>
            <a:endParaRPr lang="en-US" sz="4400" dirty="0"/>
          </a:p>
        </p:txBody>
      </p:sp>
      <p:sp>
        <p:nvSpPr>
          <p:cNvPr id="3" name="Content Placeholder 2"/>
          <p:cNvSpPr>
            <a:spLocks noGrp="1"/>
          </p:cNvSpPr>
          <p:nvPr>
            <p:ph idx="1"/>
          </p:nvPr>
        </p:nvSpPr>
        <p:spPr>
          <a:xfrm>
            <a:off x="649544" y="1484784"/>
            <a:ext cx="11279104" cy="4835623"/>
          </a:xfrm>
        </p:spPr>
        <p:txBody>
          <a:bodyPr>
            <a:normAutofit/>
          </a:bodyPr>
          <a:lstStyle/>
          <a:p>
            <a:r>
              <a:rPr lang="en-US" sz="2800" dirty="0" smtClean="0"/>
              <a:t>Challenge 2 – Security vs. Usability</a:t>
            </a:r>
          </a:p>
          <a:p>
            <a:pPr lvl="1"/>
            <a:r>
              <a:rPr lang="en-US" sz="2400" dirty="0" smtClean="0"/>
              <a:t>Causes:</a:t>
            </a:r>
          </a:p>
          <a:p>
            <a:pPr lvl="2"/>
            <a:r>
              <a:rPr lang="en-US" sz="2200" dirty="0" smtClean="0"/>
              <a:t>Huawei Cloud uses internal certified </a:t>
            </a:r>
            <a:r>
              <a:rPr lang="en-US" sz="2200" dirty="0" err="1" smtClean="0"/>
              <a:t>linux</a:t>
            </a:r>
            <a:r>
              <a:rPr lang="en-US" sz="2200" dirty="0" smtClean="0"/>
              <a:t> system – SUSE</a:t>
            </a:r>
          </a:p>
          <a:p>
            <a:pPr lvl="2"/>
            <a:r>
              <a:rPr lang="en-US" sz="2200" dirty="0"/>
              <a:t>Third party libraries that are not certified are not allowed to built into </a:t>
            </a:r>
            <a:r>
              <a:rPr lang="en-US" sz="2200" dirty="0" smtClean="0"/>
              <a:t>system</a:t>
            </a:r>
          </a:p>
          <a:p>
            <a:pPr lvl="2"/>
            <a:r>
              <a:rPr lang="en-US" sz="2200" dirty="0" smtClean="0"/>
              <a:t>Many standard libraries are not built into function runtime</a:t>
            </a:r>
          </a:p>
          <a:p>
            <a:pPr lvl="1"/>
            <a:r>
              <a:rPr lang="en-US" sz="2400" dirty="0" smtClean="0"/>
              <a:t>Solution: </a:t>
            </a:r>
          </a:p>
          <a:p>
            <a:pPr lvl="2"/>
            <a:r>
              <a:rPr lang="en-US" sz="2200" dirty="0" smtClean="0"/>
              <a:t>Be your own customer, felt the pain and </a:t>
            </a:r>
            <a:r>
              <a:rPr lang="en-US" sz="2200" smtClean="0"/>
              <a:t>invent solution</a:t>
            </a:r>
            <a:endParaRPr lang="en-US" sz="2200" dirty="0" smtClean="0"/>
          </a:p>
          <a:p>
            <a:pPr lvl="3"/>
            <a:endParaRPr lang="en-US" sz="2000" dirty="0"/>
          </a:p>
        </p:txBody>
      </p:sp>
    </p:spTree>
    <p:extLst>
      <p:ext uri="{BB962C8B-B14F-4D97-AF65-F5344CB8AC3E}">
        <p14:creationId xmlns:p14="http://schemas.microsoft.com/office/powerpoint/2010/main" val="3814085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Resources</a:t>
            </a:r>
            <a:endParaRPr lang="en-US" sz="4400" dirty="0"/>
          </a:p>
        </p:txBody>
      </p:sp>
      <p:sp>
        <p:nvSpPr>
          <p:cNvPr id="3" name="Content Placeholder 2"/>
          <p:cNvSpPr>
            <a:spLocks noGrp="1"/>
          </p:cNvSpPr>
          <p:nvPr>
            <p:ph idx="1"/>
          </p:nvPr>
        </p:nvSpPr>
        <p:spPr>
          <a:xfrm>
            <a:off x="646111" y="1412776"/>
            <a:ext cx="11138521" cy="5112568"/>
          </a:xfrm>
        </p:spPr>
        <p:txBody>
          <a:bodyPr/>
          <a:lstStyle/>
          <a:p>
            <a:r>
              <a:rPr lang="en-US" sz="2400" dirty="0" smtClean="0"/>
              <a:t>Huawei Cloud: </a:t>
            </a:r>
            <a:r>
              <a:rPr lang="en-US" sz="2400" dirty="0" smtClean="0">
                <a:hlinkClick r:id="rId2"/>
              </a:rPr>
              <a:t>https://www.huaweicloud.com</a:t>
            </a:r>
            <a:endParaRPr lang="en-US" sz="2400" dirty="0" smtClean="0"/>
          </a:p>
          <a:p>
            <a:r>
              <a:rPr lang="en-US" sz="2400" dirty="0" err="1" smtClean="0"/>
              <a:t>FunctionStage</a:t>
            </a:r>
            <a:r>
              <a:rPr lang="en-US" sz="2400" dirty="0"/>
              <a:t>: </a:t>
            </a:r>
            <a:r>
              <a:rPr lang="en-US" sz="2400" dirty="0">
                <a:hlinkClick r:id="rId3"/>
              </a:rPr>
              <a:t>http://</a:t>
            </a:r>
            <a:r>
              <a:rPr lang="en-US" sz="2400" dirty="0" smtClean="0">
                <a:hlinkClick r:id="rId3"/>
              </a:rPr>
              <a:t>www.huaweicloud.com/product/functionstage.html</a:t>
            </a:r>
            <a:endParaRPr lang="en-US" sz="2400" dirty="0" smtClean="0"/>
          </a:p>
          <a:p>
            <a:r>
              <a:rPr lang="en-US" sz="2400" dirty="0" smtClean="0"/>
              <a:t>Function Examples</a:t>
            </a:r>
            <a:r>
              <a:rPr lang="en-US" sz="2400" dirty="0"/>
              <a:t>: </a:t>
            </a:r>
            <a:r>
              <a:rPr lang="en-US" sz="2400" dirty="0">
                <a:hlinkClick r:id="rId4"/>
              </a:rPr>
              <a:t>https://</a:t>
            </a:r>
            <a:r>
              <a:rPr lang="en-US" sz="2400" dirty="0" smtClean="0">
                <a:hlinkClick r:id="rId4"/>
              </a:rPr>
              <a:t>github.com/FunctionStage</a:t>
            </a:r>
            <a:endParaRPr lang="en-US" sz="2400" dirty="0" smtClean="0"/>
          </a:p>
        </p:txBody>
      </p:sp>
    </p:spTree>
    <p:extLst>
      <p:ext uri="{BB962C8B-B14F-4D97-AF65-F5344CB8AC3E}">
        <p14:creationId xmlns:p14="http://schemas.microsoft.com/office/powerpoint/2010/main" val="259600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Questions</a:t>
            </a:r>
            <a:r>
              <a:rPr lang="zh-CN" altLang="en-US" dirty="0" smtClean="0"/>
              <a:t>？</a:t>
            </a:r>
            <a:endParaRPr lang="en-US" dirty="0"/>
          </a:p>
        </p:txBody>
      </p:sp>
      <p:sp>
        <p:nvSpPr>
          <p:cNvPr id="4" name="AutoShape 2" descr="Image result for question and answ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904" y="2204864"/>
            <a:ext cx="6643042" cy="4404626"/>
          </a:xfrm>
          <a:prstGeom prst="rect">
            <a:avLst/>
          </a:prstGeom>
        </p:spPr>
      </p:pic>
    </p:spTree>
    <p:extLst>
      <p:ext uri="{BB962C8B-B14F-4D97-AF65-F5344CB8AC3E}">
        <p14:creationId xmlns:p14="http://schemas.microsoft.com/office/powerpoint/2010/main" val="1170877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39616" y="1628800"/>
            <a:ext cx="6336704" cy="1200329"/>
          </a:xfrm>
          <a:prstGeom prst="rect">
            <a:avLst/>
          </a:prstGeom>
          <a:noFill/>
        </p:spPr>
        <p:txBody>
          <a:bodyPr wrap="square" rtlCol="0">
            <a:spAutoFit/>
          </a:bodyPr>
          <a:lstStyle/>
          <a:p>
            <a:pPr algn="ctr"/>
            <a:r>
              <a:rPr lang="en-US" sz="7200" dirty="0" smtClean="0"/>
              <a:t>Thank You!</a:t>
            </a:r>
          </a:p>
        </p:txBody>
      </p:sp>
      <p:sp>
        <p:nvSpPr>
          <p:cNvPr id="5" name="TextBox 4"/>
          <p:cNvSpPr txBox="1"/>
          <p:nvPr/>
        </p:nvSpPr>
        <p:spPr>
          <a:xfrm>
            <a:off x="3215680" y="4797152"/>
            <a:ext cx="6048672" cy="1200329"/>
          </a:xfrm>
          <a:prstGeom prst="rect">
            <a:avLst/>
          </a:prstGeom>
          <a:noFill/>
        </p:spPr>
        <p:txBody>
          <a:bodyPr wrap="square" rtlCol="0">
            <a:spAutoFit/>
          </a:bodyPr>
          <a:lstStyle/>
          <a:p>
            <a:pPr algn="ctr"/>
            <a:r>
              <a:rPr lang="en-US" sz="3600" dirty="0" smtClean="0"/>
              <a:t>Quinton.Hoole@Huawei.com</a:t>
            </a:r>
            <a:endParaRPr lang="en-US" sz="3600" dirty="0"/>
          </a:p>
          <a:p>
            <a:pPr algn="ctr"/>
            <a:r>
              <a:rPr lang="en-US" sz="3600" dirty="0" smtClean="0"/>
              <a:t>Ying.Huang@huawei.com</a:t>
            </a:r>
            <a:endParaRPr lang="en-US" sz="3600" dirty="0"/>
          </a:p>
        </p:txBody>
      </p:sp>
    </p:spTree>
    <p:extLst>
      <p:ext uri="{BB962C8B-B14F-4D97-AF65-F5344CB8AC3E}">
        <p14:creationId xmlns:p14="http://schemas.microsoft.com/office/powerpoint/2010/main" val="2078264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Outlines</a:t>
            </a:r>
            <a:endParaRPr lang="en-US" dirty="0"/>
          </a:p>
        </p:txBody>
      </p:sp>
      <p:sp>
        <p:nvSpPr>
          <p:cNvPr id="6" name="Vertical Text Placeholder 5"/>
          <p:cNvSpPr>
            <a:spLocks noGrp="1"/>
          </p:cNvSpPr>
          <p:nvPr>
            <p:ph type="body" orient="vert" idx="1"/>
          </p:nvPr>
        </p:nvSpPr>
        <p:spPr>
          <a:xfrm>
            <a:off x="646111" y="1628800"/>
            <a:ext cx="10418441" cy="4195481"/>
          </a:xfrm>
        </p:spPr>
        <p:txBody>
          <a:bodyPr vert="horz"/>
          <a:lstStyle/>
          <a:p>
            <a:r>
              <a:rPr lang="en-US" sz="2800" dirty="0" smtClean="0"/>
              <a:t>Introduction to </a:t>
            </a:r>
            <a:r>
              <a:rPr lang="en-US" sz="2800" dirty="0" err="1" smtClean="0"/>
              <a:t>Serverless</a:t>
            </a:r>
            <a:r>
              <a:rPr lang="en-US" sz="2800" dirty="0" smtClean="0"/>
              <a:t> Computing</a:t>
            </a:r>
          </a:p>
          <a:p>
            <a:r>
              <a:rPr lang="en-US" sz="2800" dirty="0" smtClean="0"/>
              <a:t>The Architecture of Huawei Cloud </a:t>
            </a:r>
            <a:r>
              <a:rPr lang="en-US" sz="2800" dirty="0" err="1" smtClean="0"/>
              <a:t>Serverless</a:t>
            </a:r>
            <a:r>
              <a:rPr lang="en-US" sz="2800" dirty="0" smtClean="0"/>
              <a:t> Solution (</a:t>
            </a:r>
            <a:r>
              <a:rPr lang="en-US" sz="2800" dirty="0" err="1" smtClean="0"/>
              <a:t>FunctionStage</a:t>
            </a:r>
            <a:r>
              <a:rPr lang="en-US" sz="2800" dirty="0" smtClean="0"/>
              <a:t>)</a:t>
            </a:r>
          </a:p>
          <a:p>
            <a:r>
              <a:rPr lang="en-US" sz="2800" dirty="0"/>
              <a:t>Demo</a:t>
            </a:r>
          </a:p>
          <a:p>
            <a:r>
              <a:rPr lang="en-US" sz="2800" dirty="0" smtClean="0"/>
              <a:t>Challenges and Solutions</a:t>
            </a:r>
          </a:p>
          <a:p>
            <a:r>
              <a:rPr lang="en-US" sz="2800" dirty="0"/>
              <a:t>Resources</a:t>
            </a:r>
          </a:p>
          <a:p>
            <a:endParaRPr lang="en-US" dirty="0"/>
          </a:p>
        </p:txBody>
      </p:sp>
    </p:spTree>
    <p:extLst>
      <p:ext uri="{BB962C8B-B14F-4D97-AF65-F5344CB8AC3E}">
        <p14:creationId xmlns:p14="http://schemas.microsoft.com/office/powerpoint/2010/main" val="4136112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055" y="398810"/>
            <a:ext cx="8825659" cy="1008112"/>
          </a:xfrm>
        </p:spPr>
        <p:txBody>
          <a:bodyPr/>
          <a:lstStyle/>
          <a:p>
            <a:r>
              <a:rPr lang="en-US" dirty="0" smtClean="0"/>
              <a:t>What is </a:t>
            </a:r>
            <a:r>
              <a:rPr lang="en-US" dirty="0" err="1" smtClean="0"/>
              <a:t>Serverless</a:t>
            </a:r>
            <a:r>
              <a:rPr lang="en-US" dirty="0" smtClean="0"/>
              <a:t> Computing</a:t>
            </a:r>
            <a:endParaRPr lang="en-US" dirty="0"/>
          </a:p>
        </p:txBody>
      </p:sp>
      <p:sp>
        <p:nvSpPr>
          <p:cNvPr id="3" name="Text Placeholder 2"/>
          <p:cNvSpPr>
            <a:spLocks noGrp="1"/>
          </p:cNvSpPr>
          <p:nvPr>
            <p:ph type="body" sz="half" idx="2"/>
          </p:nvPr>
        </p:nvSpPr>
        <p:spPr>
          <a:xfrm>
            <a:off x="695400" y="1431713"/>
            <a:ext cx="11161240" cy="4032448"/>
          </a:xfrm>
        </p:spPr>
        <p:txBody>
          <a:bodyPr anchor="t" anchorCtr="0">
            <a:normAutofit lnSpcReduction="10000"/>
          </a:bodyPr>
          <a:lstStyle/>
          <a:p>
            <a:pPr marL="342900" indent="-342900">
              <a:buFont typeface="Wingdings" panose="05000000000000000000" pitchFamily="2" charset="2"/>
              <a:buChar char="Ø"/>
            </a:pPr>
            <a:r>
              <a:rPr lang="en-US" sz="2400" dirty="0" smtClean="0"/>
              <a:t>Function-as-a-Service – a cloud computing execution model</a:t>
            </a:r>
          </a:p>
          <a:p>
            <a:pPr marL="342900" indent="-342900">
              <a:buFont typeface="Wingdings" panose="05000000000000000000" pitchFamily="2" charset="2"/>
              <a:buChar char="Ø"/>
            </a:pPr>
            <a:r>
              <a:rPr lang="en-US" sz="2400" dirty="0" smtClean="0"/>
              <a:t>Event-driven</a:t>
            </a:r>
          </a:p>
          <a:p>
            <a:pPr marL="342900" indent="-342900">
              <a:buFont typeface="Wingdings" panose="05000000000000000000" pitchFamily="2" charset="2"/>
              <a:buChar char="Ø"/>
            </a:pPr>
            <a:r>
              <a:rPr lang="en-US" sz="2400" dirty="0" smtClean="0"/>
              <a:t>Resource allocation per function</a:t>
            </a:r>
          </a:p>
          <a:p>
            <a:pPr marL="342900" indent="-342900">
              <a:buFont typeface="Wingdings" panose="05000000000000000000" pitchFamily="2" charset="2"/>
              <a:buChar char="Ø"/>
            </a:pPr>
            <a:r>
              <a:rPr lang="en-US" sz="2400" dirty="0" smtClean="0"/>
              <a:t>Auto scaling in/out based on actual workload – no tedious planning for peak traffic</a:t>
            </a:r>
          </a:p>
          <a:p>
            <a:pPr marL="342900" indent="-342900">
              <a:buFont typeface="Wingdings" panose="05000000000000000000" pitchFamily="2" charset="2"/>
              <a:buChar char="Ø"/>
            </a:pPr>
            <a:r>
              <a:rPr lang="en-US" sz="2400" dirty="0" smtClean="0"/>
              <a:t>Fast response: cold start &lt; 2s</a:t>
            </a:r>
          </a:p>
          <a:p>
            <a:pPr marL="342900" indent="-342900">
              <a:buFont typeface="Wingdings" panose="05000000000000000000" pitchFamily="2" charset="2"/>
              <a:buChar char="Ø"/>
            </a:pPr>
            <a:r>
              <a:rPr lang="en-US" sz="2400" dirty="0" smtClean="0"/>
              <a:t>Billing based on actual resource usage – no cost for idle</a:t>
            </a:r>
          </a:p>
          <a:p>
            <a:pPr marL="342900" indent="-342900">
              <a:buFont typeface="Wingdings" panose="05000000000000000000" pitchFamily="2" charset="2"/>
              <a:buChar char="Ø"/>
            </a:pPr>
            <a:r>
              <a:rPr lang="en-US" sz="2400" dirty="0" smtClean="0"/>
              <a:t>Natural fast design/development/publish based on rich ecosystem</a:t>
            </a:r>
          </a:p>
          <a:p>
            <a:pPr marL="342900" indent="-342900">
              <a:buFont typeface="Wingdings" panose="05000000000000000000" pitchFamily="2" charset="2"/>
              <a:buChar char="Ø"/>
            </a:pPr>
            <a:r>
              <a:rPr lang="en-US" sz="2400" dirty="0"/>
              <a:t>No VM/OS maintenance</a:t>
            </a:r>
          </a:p>
          <a:p>
            <a:endParaRPr lang="en-US" sz="2400" dirty="0" smtClean="0"/>
          </a:p>
          <a:p>
            <a:endParaRPr lang="en-US" dirty="0"/>
          </a:p>
        </p:txBody>
      </p:sp>
    </p:spTree>
    <p:extLst>
      <p:ext uri="{BB962C8B-B14F-4D97-AF65-F5344CB8AC3E}">
        <p14:creationId xmlns:p14="http://schemas.microsoft.com/office/powerpoint/2010/main" val="166908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50489" cy="888050"/>
          </a:xfrm>
        </p:spPr>
        <p:txBody>
          <a:bodyPr/>
          <a:lstStyle/>
          <a:p>
            <a:r>
              <a:rPr lang="en-US" dirty="0" smtClean="0"/>
              <a:t>Current </a:t>
            </a:r>
            <a:r>
              <a:rPr lang="en-US" dirty="0" err="1" smtClean="0"/>
              <a:t>Serverless</a:t>
            </a:r>
            <a:r>
              <a:rPr lang="en-US" dirty="0" smtClean="0"/>
              <a:t> Platforms and Products</a:t>
            </a:r>
            <a:endParaRPr lang="en-US" dirty="0"/>
          </a:p>
        </p:txBody>
      </p:sp>
      <p:sp>
        <p:nvSpPr>
          <p:cNvPr id="6" name="AutoShape 4" descr="Image result for aws lambda"/>
          <p:cNvSpPr>
            <a:spLocks noChangeAspect="1" noChangeArrowheads="1"/>
          </p:cNvSpPr>
          <p:nvPr/>
        </p:nvSpPr>
        <p:spPr bwMode="auto">
          <a:xfrm>
            <a:off x="63500" y="-136525"/>
            <a:ext cx="5772150" cy="57721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8829" y="2109405"/>
            <a:ext cx="1451207" cy="1412508"/>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416" y="1739382"/>
            <a:ext cx="2779410" cy="104505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372" y="1858098"/>
            <a:ext cx="2630081" cy="862432"/>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878" y="2964940"/>
            <a:ext cx="2892948" cy="1125036"/>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0265" y="3205316"/>
            <a:ext cx="2918283" cy="1945522"/>
          </a:xfrm>
          <a:prstGeom prst="rect">
            <a:avLst/>
          </a:prstGeom>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6111" y="4725917"/>
            <a:ext cx="1744792" cy="1744792"/>
          </a:xfrm>
          <a:prstGeom prst="rect">
            <a:avLst/>
          </a:prstGeom>
        </p:spPr>
      </p:pic>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2997" y="4338777"/>
            <a:ext cx="2232248" cy="545041"/>
          </a:xfrm>
          <a:prstGeom prst="rect">
            <a:avLst/>
          </a:prstGeom>
        </p:spPr>
      </p:pic>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12796" y="5140068"/>
            <a:ext cx="2160973" cy="864389"/>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213274" y="2933501"/>
            <a:ext cx="2240233" cy="869957"/>
          </a:xfrm>
          <a:prstGeom prst="rect">
            <a:avLst/>
          </a:prstGeom>
        </p:spPr>
      </p:pic>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80977" y="5197649"/>
            <a:ext cx="1395143" cy="1395143"/>
          </a:xfrm>
          <a:prstGeom prst="rect">
            <a:avLst/>
          </a:prstGeom>
        </p:spPr>
      </p:pic>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70686" y="4983427"/>
            <a:ext cx="1820943" cy="1820943"/>
          </a:xfrm>
          <a:prstGeom prst="rect">
            <a:avLst/>
          </a:prstGeom>
        </p:spPr>
      </p:pic>
      <p:pic>
        <p:nvPicPr>
          <p:cNvPr id="34" name="Picture 3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56725" y="4072942"/>
            <a:ext cx="2240742" cy="806667"/>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660128" y="5054129"/>
            <a:ext cx="1902628" cy="895151"/>
          </a:xfrm>
          <a:prstGeom prst="rect">
            <a:avLst/>
          </a:prstGeom>
        </p:spPr>
      </p:pic>
      <p:pic>
        <p:nvPicPr>
          <p:cNvPr id="36" name="Picture 3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011159" y="4285298"/>
            <a:ext cx="2708887" cy="381953"/>
          </a:xfrm>
          <a:prstGeom prst="rect">
            <a:avLst/>
          </a:prstGeom>
        </p:spPr>
      </p:pic>
      <p:pic>
        <p:nvPicPr>
          <p:cNvPr id="37" name="Picture 3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363756" y="1773798"/>
            <a:ext cx="1907328" cy="834456"/>
          </a:xfrm>
          <a:prstGeom prst="rect">
            <a:avLst/>
          </a:prstGeom>
        </p:spPr>
      </p:pic>
    </p:spTree>
    <p:extLst>
      <p:ext uri="{BB962C8B-B14F-4D97-AF65-F5344CB8AC3E}">
        <p14:creationId xmlns:p14="http://schemas.microsoft.com/office/powerpoint/2010/main" val="200332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par>
                                <p:cTn id="40" presetID="53" presetClass="entr" presetSubtype="16"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Effect transition="in" filter="fade">
                                      <p:cBhvr>
                                        <p:cTn id="44" dur="500"/>
                                        <p:tgtEl>
                                          <p:spTgt spid="36"/>
                                        </p:tgtEl>
                                      </p:cBhvr>
                                    </p:animEffect>
                                  </p:childTnLst>
                                </p:cTn>
                              </p:par>
                              <p:par>
                                <p:cTn id="45" presetID="53" presetClass="entr" presetSubtype="16"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cTn>
                              </p:par>
                              <p:par>
                                <p:cTn id="50" presetID="53" presetClass="entr" presetSubtype="16"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53" presetClass="entr" presetSubtype="16"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9480377" y="5327432"/>
            <a:ext cx="1944215" cy="35312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Data Input</a:t>
            </a:r>
            <a:endParaRPr lang="en-US" sz="1400" dirty="0">
              <a:solidFill>
                <a:schemeClr val="bg1"/>
              </a:solidFill>
            </a:endParaRPr>
          </a:p>
        </p:txBody>
      </p:sp>
      <p:sp>
        <p:nvSpPr>
          <p:cNvPr id="29" name="Rectangle 28"/>
          <p:cNvSpPr/>
          <p:nvPr/>
        </p:nvSpPr>
        <p:spPr>
          <a:xfrm>
            <a:off x="9480375" y="5846263"/>
            <a:ext cx="1944217" cy="359567"/>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rPr>
              <a:t>FunctionStage</a:t>
            </a:r>
            <a:r>
              <a:rPr lang="en-US" sz="1400" dirty="0" smtClean="0">
                <a:solidFill>
                  <a:schemeClr val="bg1"/>
                </a:solidFill>
              </a:rPr>
              <a:t> Core</a:t>
            </a:r>
            <a:endParaRPr lang="en-US" sz="1200" dirty="0">
              <a:solidFill>
                <a:schemeClr val="bg1"/>
              </a:solidFill>
            </a:endParaRPr>
          </a:p>
        </p:txBody>
      </p:sp>
      <p:sp>
        <p:nvSpPr>
          <p:cNvPr id="30" name="Rectangle 29"/>
          <p:cNvSpPr/>
          <p:nvPr/>
        </p:nvSpPr>
        <p:spPr>
          <a:xfrm>
            <a:off x="9480376" y="4801681"/>
            <a:ext cx="1944216" cy="360040"/>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Resources</a:t>
            </a:r>
            <a:endParaRPr lang="en-US" sz="1400" dirty="0"/>
          </a:p>
        </p:txBody>
      </p:sp>
      <p:grpSp>
        <p:nvGrpSpPr>
          <p:cNvPr id="34" name="Group 33"/>
          <p:cNvGrpSpPr/>
          <p:nvPr/>
        </p:nvGrpSpPr>
        <p:grpSpPr>
          <a:xfrm>
            <a:off x="767408" y="1556792"/>
            <a:ext cx="7704856" cy="4968552"/>
            <a:chOff x="911424" y="816540"/>
            <a:chExt cx="8136904" cy="5708804"/>
          </a:xfrm>
        </p:grpSpPr>
        <p:sp>
          <p:nvSpPr>
            <p:cNvPr id="19" name="矩形 79"/>
            <p:cNvSpPr/>
            <p:nvPr/>
          </p:nvSpPr>
          <p:spPr bwMode="auto">
            <a:xfrm>
              <a:off x="911424" y="5642186"/>
              <a:ext cx="8136904" cy="883158"/>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79179" tIns="39590" rIns="79179" bIns="39590" numCol="1" rtlCol="0" anchor="ctr" anchorCtr="0" compatLnSpc="1">
              <a:prstTxWarp prst="textNoShape">
                <a:avLst/>
              </a:prstTxWarp>
              <a:noAutofit/>
            </a:bodyPr>
            <a:lstStyle/>
            <a:p>
              <a:pPr defTabSz="801447"/>
              <a:r>
                <a:rPr lang="en-US" altLang="zh-CN" sz="1400" dirty="0" smtClean="0">
                  <a:solidFill>
                    <a:srgbClr val="000000"/>
                  </a:solidFill>
                  <a:latin typeface="+mn-lt"/>
                  <a:ea typeface="+mj-ea"/>
                </a:rPr>
                <a:t> </a:t>
              </a:r>
              <a:r>
                <a:rPr lang="en-US" altLang="zh-CN" sz="1400" dirty="0" smtClean="0">
                  <a:latin typeface="+mn-lt"/>
                  <a:ea typeface="+mj-ea"/>
                </a:rPr>
                <a:t>IAAS</a:t>
              </a:r>
              <a:endParaRPr lang="zh-CN" altLang="en-US" sz="1400" dirty="0">
                <a:latin typeface="+mn-lt"/>
                <a:ea typeface="+mj-ea"/>
              </a:endParaRPr>
            </a:p>
          </p:txBody>
        </p:sp>
        <p:sp>
          <p:nvSpPr>
            <p:cNvPr id="20" name="矩形 80"/>
            <p:cNvSpPr/>
            <p:nvPr/>
          </p:nvSpPr>
          <p:spPr bwMode="auto">
            <a:xfrm>
              <a:off x="911424" y="4473206"/>
              <a:ext cx="8136902" cy="104514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107972" tIns="39590" rIns="107972" bIns="39590" numCol="1" rtlCol="0" anchor="ctr" anchorCtr="0" compatLnSpc="1">
              <a:prstTxWarp prst="textNoShape">
                <a:avLst/>
              </a:prstTxWarp>
              <a:noAutofit/>
            </a:bodyPr>
            <a:lstStyle/>
            <a:p>
              <a:pPr defTabSz="801447"/>
              <a:r>
                <a:rPr lang="en-US" altLang="zh-CN" sz="1400" dirty="0" smtClean="0">
                  <a:solidFill>
                    <a:srgbClr val="FFFFFF"/>
                  </a:solidFill>
                  <a:latin typeface="+mn-lt"/>
                  <a:ea typeface="微软雅黑" pitchFamily="34" charset="-122"/>
                </a:rPr>
                <a:t>PaaS Core (based </a:t>
              </a:r>
              <a:r>
                <a:rPr lang="en-US" altLang="zh-CN" sz="1400" dirty="0" err="1" smtClean="0">
                  <a:solidFill>
                    <a:srgbClr val="FFFFFF"/>
                  </a:solidFill>
                  <a:latin typeface="+mn-lt"/>
                  <a:ea typeface="微软雅黑" pitchFamily="34" charset="-122"/>
                </a:rPr>
                <a:t>Kubernetes</a:t>
              </a:r>
              <a:r>
                <a:rPr lang="en-US" altLang="zh-CN" sz="1400" dirty="0" smtClean="0">
                  <a:solidFill>
                    <a:srgbClr val="FFFFFF"/>
                  </a:solidFill>
                  <a:latin typeface="+mn-lt"/>
                  <a:ea typeface="微软雅黑" pitchFamily="34" charset="-122"/>
                </a:rPr>
                <a:t>): IAM, Logging, Monitor, etc.</a:t>
              </a:r>
              <a:endParaRPr lang="zh-CN" altLang="en-US" sz="1400" dirty="0">
                <a:solidFill>
                  <a:srgbClr val="FFFFFF"/>
                </a:solidFill>
                <a:latin typeface="+mn-lt"/>
                <a:ea typeface="微软雅黑" pitchFamily="34" charset="-122"/>
              </a:endParaRPr>
            </a:p>
          </p:txBody>
        </p:sp>
        <p:sp>
          <p:nvSpPr>
            <p:cNvPr id="21" name="矩形 85"/>
            <p:cNvSpPr/>
            <p:nvPr/>
          </p:nvSpPr>
          <p:spPr bwMode="auto">
            <a:xfrm>
              <a:off x="3225051" y="3313258"/>
              <a:ext cx="5823275" cy="1043731"/>
            </a:xfrm>
            <a:prstGeom prst="rect">
              <a:avLst/>
            </a:prstGeom>
            <a:solidFill>
              <a:srgbClr val="00B0F0"/>
            </a:solidFill>
            <a:ln w="9525">
              <a:solidFill>
                <a:schemeClr val="tx1">
                  <a:lumMod val="65000"/>
                  <a:lumOff val="35000"/>
                </a:schemeClr>
              </a:solidFill>
            </a:ln>
            <a:effectLst/>
            <a:extLst/>
          </p:spPr>
          <p:txBody>
            <a:bodyPr vert="horz" wrap="none" lIns="0" tIns="34252" rIns="0" bIns="34252" numCol="1" rtlCol="0" anchor="ctr" anchorCtr="0" compatLnSpc="1">
              <a:prstTxWarp prst="textNoShape">
                <a:avLst/>
              </a:prstTxWarp>
            </a:bodyPr>
            <a:lstStyle/>
            <a:p>
              <a:pPr defTabSz="685314">
                <a:buClr>
                  <a:srgbClr val="CC9900"/>
                </a:buClr>
              </a:pPr>
              <a:r>
                <a:rPr lang="zh-CN" altLang="en-US" sz="1400" kern="0" dirty="0">
                  <a:latin typeface="+mn-lt"/>
                  <a:ea typeface="+mj-ea"/>
                </a:rPr>
                <a:t> </a:t>
              </a:r>
              <a:r>
                <a:rPr lang="zh-CN" altLang="en-US" sz="1400" kern="0" dirty="0" smtClean="0">
                  <a:latin typeface="+mn-lt"/>
                  <a:ea typeface="+mj-ea"/>
                </a:rPr>
                <a:t>   </a:t>
              </a:r>
              <a:r>
                <a:rPr lang="en-US" altLang="zh-CN" sz="1400" kern="0" dirty="0" err="1" smtClean="0">
                  <a:solidFill>
                    <a:schemeClr val="bg1"/>
                  </a:solidFill>
                  <a:latin typeface="+mn-lt"/>
                  <a:ea typeface="+mj-ea"/>
                </a:rPr>
                <a:t>Serverless</a:t>
              </a:r>
              <a:r>
                <a:rPr lang="en-US" altLang="zh-CN" sz="1400" kern="0" dirty="0" smtClean="0">
                  <a:solidFill>
                    <a:schemeClr val="bg1"/>
                  </a:solidFill>
                  <a:latin typeface="+mn-lt"/>
                  <a:ea typeface="+mj-ea"/>
                </a:rPr>
                <a:t> </a:t>
              </a:r>
              <a:r>
                <a:rPr lang="en-US" altLang="zh-CN" sz="1400" kern="0" dirty="0">
                  <a:solidFill>
                    <a:schemeClr val="bg1"/>
                  </a:solidFill>
                  <a:latin typeface="+mn-lt"/>
                  <a:ea typeface="+mj-ea"/>
                </a:rPr>
                <a:t>Framework</a:t>
              </a:r>
            </a:p>
          </p:txBody>
        </p:sp>
        <p:sp>
          <p:nvSpPr>
            <p:cNvPr id="6" name="下箭头 95"/>
            <p:cNvSpPr/>
            <p:nvPr/>
          </p:nvSpPr>
          <p:spPr bwMode="auto">
            <a:xfrm>
              <a:off x="3308837" y="2352035"/>
              <a:ext cx="829605" cy="1122182"/>
            </a:xfrm>
            <a:prstGeom prst="downArrow">
              <a:avLst>
                <a:gd name="adj1" fmla="val 100000"/>
                <a:gd name="adj2" fmla="val 11292"/>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35991" tIns="39590" rIns="35991" bIns="39590" numCol="1" rtlCol="0" anchor="ctr" anchorCtr="0" compatLnSpc="1">
              <a:prstTxWarp prst="textNoShape">
                <a:avLst/>
              </a:prstTxWarp>
              <a:noAutofit/>
            </a:bodyPr>
            <a:lstStyle/>
            <a:p>
              <a:pPr algn="ctr" defTabSz="801447"/>
              <a:r>
                <a:rPr lang="en-US" altLang="zh-CN" sz="1400" dirty="0">
                  <a:solidFill>
                    <a:srgbClr val="000000"/>
                  </a:solidFill>
                  <a:latin typeface="+mn-lt"/>
                  <a:ea typeface="微软雅黑" pitchFamily="34" charset="-122"/>
                </a:rPr>
                <a:t>DMS Trigger</a:t>
              </a:r>
            </a:p>
          </p:txBody>
        </p:sp>
        <p:sp>
          <p:nvSpPr>
            <p:cNvPr id="7" name="下箭头 95"/>
            <p:cNvSpPr/>
            <p:nvPr/>
          </p:nvSpPr>
          <p:spPr bwMode="auto">
            <a:xfrm>
              <a:off x="4238349" y="2352035"/>
              <a:ext cx="813985" cy="1122174"/>
            </a:xfrm>
            <a:prstGeom prst="downArrow">
              <a:avLst>
                <a:gd name="adj1" fmla="val 100000"/>
                <a:gd name="adj2" fmla="val 11292"/>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35991" tIns="39590" rIns="35991" bIns="39590" numCol="1" rtlCol="0" anchor="ctr" anchorCtr="0" compatLnSpc="1">
              <a:prstTxWarp prst="textNoShape">
                <a:avLst/>
              </a:prstTxWarp>
              <a:noAutofit/>
            </a:bodyPr>
            <a:lstStyle/>
            <a:p>
              <a:pPr algn="ctr" defTabSz="801447"/>
              <a:r>
                <a:rPr lang="en-US" altLang="zh-CN" sz="1400" dirty="0">
                  <a:solidFill>
                    <a:srgbClr val="000000"/>
                  </a:solidFill>
                  <a:latin typeface="+mn-lt"/>
                  <a:ea typeface="微软雅黑" pitchFamily="34" charset="-122"/>
                </a:rPr>
                <a:t>DIS Trigger</a:t>
              </a:r>
            </a:p>
          </p:txBody>
        </p:sp>
        <p:sp>
          <p:nvSpPr>
            <p:cNvPr id="8" name="下箭头 95"/>
            <p:cNvSpPr/>
            <p:nvPr/>
          </p:nvSpPr>
          <p:spPr bwMode="auto">
            <a:xfrm>
              <a:off x="5174954" y="2352035"/>
              <a:ext cx="798185" cy="1122174"/>
            </a:xfrm>
            <a:prstGeom prst="downArrow">
              <a:avLst>
                <a:gd name="adj1" fmla="val 100000"/>
                <a:gd name="adj2" fmla="val 11292"/>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35991" tIns="39590" rIns="35991" bIns="39590" numCol="1" rtlCol="0" anchor="ctr" anchorCtr="0" compatLnSpc="1">
              <a:prstTxWarp prst="textNoShape">
                <a:avLst/>
              </a:prstTxWarp>
              <a:noAutofit/>
            </a:bodyPr>
            <a:lstStyle/>
            <a:p>
              <a:pPr algn="ctr" defTabSz="801447"/>
              <a:r>
                <a:rPr lang="en-US" altLang="zh-CN" sz="1400" dirty="0">
                  <a:solidFill>
                    <a:srgbClr val="000000"/>
                  </a:solidFill>
                  <a:latin typeface="+mn-lt"/>
                  <a:ea typeface="微软雅黑" pitchFamily="34" charset="-122"/>
                </a:rPr>
                <a:t>OBE Trigger</a:t>
              </a:r>
            </a:p>
          </p:txBody>
        </p:sp>
        <p:sp>
          <p:nvSpPr>
            <p:cNvPr id="9" name="下箭头 95"/>
            <p:cNvSpPr/>
            <p:nvPr/>
          </p:nvSpPr>
          <p:spPr bwMode="auto">
            <a:xfrm>
              <a:off x="6075299" y="2349353"/>
              <a:ext cx="823924" cy="1122174"/>
            </a:xfrm>
            <a:prstGeom prst="downArrow">
              <a:avLst>
                <a:gd name="adj1" fmla="val 100000"/>
                <a:gd name="adj2" fmla="val 11292"/>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35991" tIns="39590" rIns="35991" bIns="39590" numCol="1" rtlCol="0" anchor="ctr" anchorCtr="0" compatLnSpc="1">
              <a:prstTxWarp prst="textNoShape">
                <a:avLst/>
              </a:prstTxWarp>
              <a:noAutofit/>
            </a:bodyPr>
            <a:lstStyle/>
            <a:p>
              <a:pPr algn="ctr" defTabSz="801447"/>
              <a:r>
                <a:rPr lang="en-US" altLang="zh-CN" sz="1400" dirty="0" err="1">
                  <a:solidFill>
                    <a:srgbClr val="000000"/>
                  </a:solidFill>
                  <a:latin typeface="+mn-lt"/>
                  <a:ea typeface="微软雅黑" pitchFamily="34" charset="-122"/>
                </a:rPr>
                <a:t>NoSQL</a:t>
              </a:r>
              <a:r>
                <a:rPr lang="en-US" altLang="zh-CN" sz="1400" dirty="0">
                  <a:solidFill>
                    <a:srgbClr val="000000"/>
                  </a:solidFill>
                  <a:latin typeface="+mn-lt"/>
                  <a:ea typeface="微软雅黑" pitchFamily="34" charset="-122"/>
                </a:rPr>
                <a:t> Trigger</a:t>
              </a:r>
            </a:p>
          </p:txBody>
        </p:sp>
        <p:sp>
          <p:nvSpPr>
            <p:cNvPr id="10" name="下箭头 95"/>
            <p:cNvSpPr/>
            <p:nvPr/>
          </p:nvSpPr>
          <p:spPr bwMode="auto">
            <a:xfrm>
              <a:off x="7024967" y="816540"/>
              <a:ext cx="998333" cy="2657669"/>
            </a:xfrm>
            <a:prstGeom prst="downArrow">
              <a:avLst>
                <a:gd name="adj1" fmla="val 100000"/>
                <a:gd name="adj2" fmla="val 11292"/>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35991" tIns="39590" rIns="35991" bIns="39590" numCol="1" rtlCol="0" anchor="ctr" anchorCtr="0" compatLnSpc="1">
              <a:prstTxWarp prst="textNoShape">
                <a:avLst/>
              </a:prstTxWarp>
              <a:noAutofit/>
            </a:bodyPr>
            <a:lstStyle/>
            <a:p>
              <a:pPr algn="ctr" defTabSz="801447"/>
              <a:r>
                <a:rPr lang="en-US" altLang="zh-CN" sz="1400" dirty="0">
                  <a:solidFill>
                    <a:srgbClr val="000000"/>
                  </a:solidFill>
                  <a:latin typeface="+mn-lt"/>
                  <a:ea typeface="微软雅黑" pitchFamily="34" charset="-122"/>
                </a:rPr>
                <a:t>Scheduler Trigger</a:t>
              </a:r>
            </a:p>
          </p:txBody>
        </p:sp>
        <p:sp>
          <p:nvSpPr>
            <p:cNvPr id="11" name="下箭头 95"/>
            <p:cNvSpPr/>
            <p:nvPr/>
          </p:nvSpPr>
          <p:spPr bwMode="auto">
            <a:xfrm>
              <a:off x="8141067" y="816540"/>
              <a:ext cx="773127" cy="2657671"/>
            </a:xfrm>
            <a:prstGeom prst="downArrow">
              <a:avLst>
                <a:gd name="adj1" fmla="val 100000"/>
                <a:gd name="adj2" fmla="val 11292"/>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35991" tIns="39590" rIns="35991" bIns="39590" numCol="1" rtlCol="0" anchor="ctr" anchorCtr="0" compatLnSpc="1">
              <a:prstTxWarp prst="textNoShape">
                <a:avLst/>
              </a:prstTxWarp>
              <a:noAutofit/>
            </a:bodyPr>
            <a:lstStyle/>
            <a:p>
              <a:pPr algn="ctr" defTabSz="801447"/>
              <a:r>
                <a:rPr lang="en-US" altLang="zh-CN" sz="1400" dirty="0">
                  <a:solidFill>
                    <a:srgbClr val="000000"/>
                  </a:solidFill>
                  <a:latin typeface="+mn-lt"/>
                  <a:ea typeface="微软雅黑" pitchFamily="34" charset="-122"/>
                </a:rPr>
                <a:t>…</a:t>
              </a:r>
            </a:p>
          </p:txBody>
        </p:sp>
        <p:sp>
          <p:nvSpPr>
            <p:cNvPr id="12" name="Rectangle 11"/>
            <p:cNvSpPr/>
            <p:nvPr/>
          </p:nvSpPr>
          <p:spPr>
            <a:xfrm>
              <a:off x="7697156" y="3789826"/>
              <a:ext cx="1217038" cy="961892"/>
            </a:xfrm>
            <a:prstGeom prst="rect">
              <a:avLst/>
            </a:prstGeom>
            <a:solidFill>
              <a:srgbClr val="00B0F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ea typeface="Microsoft Himalaya" panose="01010100010101010101" pitchFamily="2" charset="0"/>
                  <a:cs typeface="Microsoft Himalaya" panose="01010100010101010101" pitchFamily="2" charset="0"/>
                </a:rPr>
                <a:t>Function Runtime </a:t>
              </a:r>
            </a:p>
          </p:txBody>
        </p:sp>
        <p:sp>
          <p:nvSpPr>
            <p:cNvPr id="13" name="Rectangle 12"/>
            <p:cNvSpPr/>
            <p:nvPr/>
          </p:nvSpPr>
          <p:spPr>
            <a:xfrm>
              <a:off x="6290703" y="3789826"/>
              <a:ext cx="1217038" cy="961892"/>
            </a:xfrm>
            <a:prstGeom prst="rect">
              <a:avLst/>
            </a:prstGeom>
            <a:solidFill>
              <a:srgbClr val="00B0F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ea typeface="Microsoft Himalaya" panose="01010100010101010101" pitchFamily="2" charset="0"/>
                  <a:cs typeface="Microsoft Himalaya" panose="01010100010101010101" pitchFamily="2" charset="0"/>
                </a:rPr>
                <a:t>Function Runtime </a:t>
              </a:r>
              <a:endParaRPr lang="en-US" sz="1400" dirty="0">
                <a:solidFill>
                  <a:schemeClr val="bg1"/>
                </a:solidFill>
                <a:ea typeface="Microsoft Himalaya" panose="01010100010101010101" pitchFamily="2" charset="0"/>
                <a:cs typeface="Microsoft Himalaya" panose="01010100010101010101" pitchFamily="2" charset="0"/>
              </a:endParaRPr>
            </a:p>
          </p:txBody>
        </p:sp>
        <p:sp>
          <p:nvSpPr>
            <p:cNvPr id="14" name="Rectangle 13"/>
            <p:cNvSpPr/>
            <p:nvPr/>
          </p:nvSpPr>
          <p:spPr>
            <a:xfrm>
              <a:off x="3308837" y="824147"/>
              <a:ext cx="829605" cy="1527889"/>
            </a:xfrm>
            <a:prstGeom prst="rect">
              <a:avLst/>
            </a:prstGeom>
            <a:solidFill>
              <a:srgbClr val="00B05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DMS</a:t>
              </a:r>
              <a:endParaRPr lang="en-US" sz="1400" dirty="0"/>
            </a:p>
          </p:txBody>
        </p:sp>
        <p:sp>
          <p:nvSpPr>
            <p:cNvPr id="15" name="Rectangle 14"/>
            <p:cNvSpPr/>
            <p:nvPr/>
          </p:nvSpPr>
          <p:spPr>
            <a:xfrm>
              <a:off x="988816" y="824146"/>
              <a:ext cx="2008060" cy="787696"/>
            </a:xfrm>
            <a:prstGeom prst="rect">
              <a:avLst/>
            </a:prstGeom>
            <a:solidFill>
              <a:schemeClr val="accent5">
                <a:lumMod val="40000"/>
                <a:lumOff val="60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Developers</a:t>
              </a:r>
              <a:endParaRPr lang="en-US" sz="1400" dirty="0"/>
            </a:p>
          </p:txBody>
        </p:sp>
        <p:sp>
          <p:nvSpPr>
            <p:cNvPr id="16" name="Rectangle 15"/>
            <p:cNvSpPr/>
            <p:nvPr/>
          </p:nvSpPr>
          <p:spPr>
            <a:xfrm>
              <a:off x="4238346" y="824146"/>
              <a:ext cx="813917" cy="1527889"/>
            </a:xfrm>
            <a:prstGeom prst="rect">
              <a:avLst/>
            </a:prstGeom>
            <a:solidFill>
              <a:srgbClr val="00B05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a:t>
              </a:r>
            </a:p>
          </p:txBody>
        </p:sp>
        <p:sp>
          <p:nvSpPr>
            <p:cNvPr id="17" name="Rectangle 16"/>
            <p:cNvSpPr/>
            <p:nvPr/>
          </p:nvSpPr>
          <p:spPr>
            <a:xfrm>
              <a:off x="5178008" y="824146"/>
              <a:ext cx="795129" cy="1527889"/>
            </a:xfrm>
            <a:prstGeom prst="rect">
              <a:avLst/>
            </a:prstGeom>
            <a:solidFill>
              <a:srgbClr val="00B05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OBE</a:t>
              </a:r>
            </a:p>
          </p:txBody>
        </p:sp>
        <p:sp>
          <p:nvSpPr>
            <p:cNvPr id="18" name="Rectangle 17"/>
            <p:cNvSpPr/>
            <p:nvPr/>
          </p:nvSpPr>
          <p:spPr>
            <a:xfrm>
              <a:off x="6075298" y="821464"/>
              <a:ext cx="823926" cy="1527889"/>
            </a:xfrm>
            <a:prstGeom prst="rect">
              <a:avLst/>
            </a:prstGeom>
            <a:solidFill>
              <a:srgbClr val="00B05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NoSQL</a:t>
              </a:r>
              <a:endParaRPr lang="en-US" sz="1400" dirty="0"/>
            </a:p>
          </p:txBody>
        </p:sp>
        <p:sp>
          <p:nvSpPr>
            <p:cNvPr id="32" name="Pentagon 31"/>
            <p:cNvSpPr/>
            <p:nvPr/>
          </p:nvSpPr>
          <p:spPr>
            <a:xfrm>
              <a:off x="911425" y="3318453"/>
              <a:ext cx="2369456" cy="1030913"/>
            </a:xfrm>
            <a:prstGeom prst="homePlate">
              <a:avLst>
                <a:gd name="adj" fmla="val 18552"/>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000000"/>
                  </a:solidFill>
                  <a:ea typeface="微软雅黑" pitchFamily="34" charset="-122"/>
                </a:rPr>
                <a:t>Function </a:t>
              </a:r>
              <a:r>
                <a:rPr lang="en-US" altLang="zh-CN" sz="1400" dirty="0" smtClean="0">
                  <a:solidFill>
                    <a:srgbClr val="000000"/>
                  </a:solidFill>
                  <a:ea typeface="微软雅黑" pitchFamily="34" charset="-122"/>
                </a:rPr>
                <a:t>Repository</a:t>
              </a:r>
              <a:endParaRPr lang="en-US" altLang="zh-CN" sz="1400" dirty="0">
                <a:solidFill>
                  <a:srgbClr val="000000"/>
                </a:solidFill>
                <a:ea typeface="微软雅黑" pitchFamily="34" charset="-122"/>
              </a:endParaRPr>
            </a:p>
          </p:txBody>
        </p:sp>
        <p:sp>
          <p:nvSpPr>
            <p:cNvPr id="24" name="下箭头 103"/>
            <p:cNvSpPr/>
            <p:nvPr/>
          </p:nvSpPr>
          <p:spPr bwMode="auto">
            <a:xfrm>
              <a:off x="914400" y="2380983"/>
              <a:ext cx="2175361" cy="976010"/>
            </a:xfrm>
            <a:prstGeom prst="downArrow">
              <a:avLst>
                <a:gd name="adj1" fmla="val 100000"/>
                <a:gd name="adj2" fmla="val 14733"/>
              </a:avLst>
            </a:prstGeom>
            <a:solidFill>
              <a:srgbClr val="00B05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lt1"/>
                  </a:solidFill>
                  <a:latin typeface="+mn-lt"/>
                  <a:ea typeface="+mn-ea"/>
                </a:rPr>
                <a:t>Product design and</a:t>
              </a:r>
            </a:p>
            <a:p>
              <a:pPr algn="ctr"/>
              <a:r>
                <a:rPr lang="en-US" altLang="zh-CN" sz="1400" dirty="0">
                  <a:solidFill>
                    <a:schemeClr val="lt1"/>
                  </a:solidFill>
                  <a:latin typeface="+mn-lt"/>
                  <a:ea typeface="+mn-ea"/>
                </a:rPr>
                <a:t>development platform</a:t>
              </a:r>
              <a:endParaRPr lang="zh-CN" altLang="en-US" sz="1400" dirty="0">
                <a:solidFill>
                  <a:schemeClr val="lt1"/>
                </a:solidFill>
                <a:latin typeface="+mn-lt"/>
                <a:ea typeface="+mn-ea"/>
              </a:endParaRPr>
            </a:p>
          </p:txBody>
        </p:sp>
        <p:sp>
          <p:nvSpPr>
            <p:cNvPr id="25" name="下箭头 104"/>
            <p:cNvSpPr/>
            <p:nvPr/>
          </p:nvSpPr>
          <p:spPr bwMode="auto">
            <a:xfrm>
              <a:off x="988816" y="1707728"/>
              <a:ext cx="939924" cy="837431"/>
            </a:xfrm>
            <a:prstGeom prst="downArrow">
              <a:avLst>
                <a:gd name="adj1" fmla="val 100000"/>
                <a:gd name="adj2" fmla="val 11292"/>
              </a:avLst>
            </a:prstGeom>
            <a:solidFill>
              <a:srgbClr val="00B05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lt1"/>
                  </a:solidFill>
                  <a:latin typeface="+mn-lt"/>
                  <a:ea typeface="+mn-ea"/>
                </a:rPr>
                <a:t>Code Bank</a:t>
              </a:r>
            </a:p>
          </p:txBody>
        </p:sp>
        <p:sp>
          <p:nvSpPr>
            <p:cNvPr id="26" name="下箭头 105"/>
            <p:cNvSpPr/>
            <p:nvPr/>
          </p:nvSpPr>
          <p:spPr bwMode="auto">
            <a:xfrm>
              <a:off x="2064030" y="1707728"/>
              <a:ext cx="932845" cy="837431"/>
            </a:xfrm>
            <a:prstGeom prst="downArrow">
              <a:avLst>
                <a:gd name="adj1" fmla="val 100000"/>
                <a:gd name="adj2" fmla="val 11292"/>
              </a:avLst>
            </a:prstGeom>
            <a:solidFill>
              <a:srgbClr val="00B05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lt1"/>
                  </a:solidFill>
                  <a:latin typeface="+mn-lt"/>
                  <a:ea typeface="+mn-ea"/>
                </a:rPr>
                <a:t>CI/CD</a:t>
              </a:r>
              <a:endParaRPr lang="zh-CN" altLang="en-US" sz="1400" dirty="0">
                <a:solidFill>
                  <a:schemeClr val="lt1"/>
                </a:solidFill>
                <a:latin typeface="+mn-lt"/>
                <a:ea typeface="+mn-ea"/>
              </a:endParaRPr>
            </a:p>
          </p:txBody>
        </p:sp>
      </p:grpSp>
      <p:sp>
        <p:nvSpPr>
          <p:cNvPr id="35" name="TextBox 34"/>
          <p:cNvSpPr txBox="1"/>
          <p:nvPr/>
        </p:nvSpPr>
        <p:spPr>
          <a:xfrm>
            <a:off x="558781" y="209168"/>
            <a:ext cx="9247352" cy="1077218"/>
          </a:xfrm>
          <a:prstGeom prst="rect">
            <a:avLst/>
          </a:prstGeom>
          <a:noFill/>
        </p:spPr>
        <p:txBody>
          <a:bodyPr wrap="square" rtlCol="0">
            <a:spAutoFit/>
          </a:bodyPr>
          <a:lstStyle/>
          <a:p>
            <a:r>
              <a:rPr lang="en-US" sz="3200" dirty="0" smtClean="0">
                <a:latin typeface="+mj-lt"/>
              </a:rPr>
              <a:t>Huawei </a:t>
            </a:r>
            <a:r>
              <a:rPr lang="en-US" sz="3200" dirty="0" err="1" smtClean="0">
                <a:latin typeface="+mj-lt"/>
              </a:rPr>
              <a:t>Serverless</a:t>
            </a:r>
            <a:r>
              <a:rPr lang="en-US" sz="3200" dirty="0" smtClean="0">
                <a:latin typeface="+mj-lt"/>
              </a:rPr>
              <a:t> Computing Solution – </a:t>
            </a:r>
            <a:r>
              <a:rPr lang="en-US" sz="3200" dirty="0" err="1" smtClean="0">
                <a:latin typeface="+mj-lt"/>
              </a:rPr>
              <a:t>FunctionStage</a:t>
            </a:r>
            <a:r>
              <a:rPr lang="en-US" sz="3200" dirty="0" smtClean="0">
                <a:latin typeface="+mj-lt"/>
              </a:rPr>
              <a:t> Overview </a:t>
            </a:r>
            <a:endParaRPr lang="en-US" sz="3200" dirty="0">
              <a:latin typeface="+mj-lt"/>
            </a:endParaRPr>
          </a:p>
        </p:txBody>
      </p:sp>
    </p:spTree>
    <p:extLst>
      <p:ext uri="{BB962C8B-B14F-4D97-AF65-F5344CB8AC3E}">
        <p14:creationId xmlns:p14="http://schemas.microsoft.com/office/powerpoint/2010/main" val="67683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Function</a:t>
            </a:r>
            <a:endParaRPr lang="en-US" dirty="0"/>
          </a:p>
        </p:txBody>
      </p:sp>
      <p:sp>
        <p:nvSpPr>
          <p:cNvPr id="3" name="Content Placeholder 2"/>
          <p:cNvSpPr>
            <a:spLocks noGrp="1"/>
          </p:cNvSpPr>
          <p:nvPr>
            <p:ph idx="1"/>
          </p:nvPr>
        </p:nvSpPr>
        <p:spPr>
          <a:xfrm>
            <a:off x="767408" y="1556792"/>
            <a:ext cx="8946541" cy="4195481"/>
          </a:xfrm>
        </p:spPr>
        <p:txBody>
          <a:bodyPr/>
          <a:lstStyle/>
          <a:p>
            <a:pPr>
              <a:buFont typeface="Wingdings" panose="05000000000000000000" pitchFamily="2" charset="2"/>
              <a:buChar char="Ø"/>
            </a:pPr>
            <a:r>
              <a:rPr lang="en-US" sz="2400" dirty="0" smtClean="0"/>
              <a:t>Function definition – customer source code + library</a:t>
            </a:r>
            <a:endParaRPr lang="en-US" dirty="0" smtClean="0"/>
          </a:p>
          <a:p>
            <a:pPr>
              <a:buFont typeface="Wingdings" panose="05000000000000000000" pitchFamily="2" charset="2"/>
              <a:buChar char="Ø"/>
            </a:pPr>
            <a:r>
              <a:rPr lang="en-US" sz="2400" dirty="0" smtClean="0"/>
              <a:t>Function instance</a:t>
            </a:r>
          </a:p>
          <a:p>
            <a:pPr lvl="1">
              <a:buFont typeface="Wingdings" panose="05000000000000000000" pitchFamily="2" charset="2"/>
              <a:buChar char="§"/>
            </a:pPr>
            <a:r>
              <a:rPr lang="en-US" sz="2200" dirty="0" smtClean="0"/>
              <a:t>Wrapped to container, distributed by </a:t>
            </a:r>
            <a:r>
              <a:rPr lang="en-US" sz="2200" dirty="0" err="1" smtClean="0"/>
              <a:t>docker</a:t>
            </a:r>
            <a:r>
              <a:rPr lang="en-US" sz="2200" dirty="0" smtClean="0"/>
              <a:t> and </a:t>
            </a:r>
            <a:r>
              <a:rPr lang="en-US" sz="2200" dirty="0" err="1" smtClean="0"/>
              <a:t>Kubernetes</a:t>
            </a:r>
            <a:endParaRPr lang="en-US" sz="2200" dirty="0" smtClean="0"/>
          </a:p>
          <a:p>
            <a:pPr lvl="1">
              <a:buFont typeface="Wingdings" panose="05000000000000000000" pitchFamily="2" charset="2"/>
              <a:buChar char="§"/>
            </a:pPr>
            <a:r>
              <a:rPr lang="en-US" sz="2200" dirty="0" smtClean="0"/>
              <a:t>Three layer of images</a:t>
            </a:r>
          </a:p>
          <a:p>
            <a:pPr lvl="2">
              <a:buFont typeface="Wingdings" panose="05000000000000000000" pitchFamily="2" charset="2"/>
              <a:buChar char="ü"/>
            </a:pPr>
            <a:r>
              <a:rPr lang="en-US" sz="2000" dirty="0" smtClean="0"/>
              <a:t>OS Layer</a:t>
            </a:r>
          </a:p>
          <a:p>
            <a:pPr lvl="2">
              <a:buFont typeface="Wingdings" panose="05000000000000000000" pitchFamily="2" charset="2"/>
              <a:buChar char="ü"/>
            </a:pPr>
            <a:r>
              <a:rPr lang="en-US" sz="2000" dirty="0" smtClean="0"/>
              <a:t>Language specific function runtime library (public)</a:t>
            </a:r>
          </a:p>
          <a:p>
            <a:pPr lvl="2">
              <a:buFont typeface="Wingdings" panose="05000000000000000000" pitchFamily="2" charset="2"/>
              <a:buChar char="ü"/>
            </a:pPr>
            <a:r>
              <a:rPr lang="en-US" sz="2000" dirty="0" smtClean="0"/>
              <a:t>Customer function</a:t>
            </a:r>
          </a:p>
          <a:p>
            <a:pPr lvl="2"/>
            <a:endParaRPr lang="en-US" sz="2000" dirty="0" smtClean="0"/>
          </a:p>
          <a:p>
            <a:pPr lvl="1"/>
            <a:endParaRPr lang="en-US" sz="2200" dirty="0" smtClean="0"/>
          </a:p>
          <a:p>
            <a:pPr lvl="1"/>
            <a:endParaRPr lang="en-US" sz="2200" dirty="0" smtClean="0"/>
          </a:p>
        </p:txBody>
      </p:sp>
      <p:grpSp>
        <p:nvGrpSpPr>
          <p:cNvPr id="8" name="Group 7"/>
          <p:cNvGrpSpPr/>
          <p:nvPr/>
        </p:nvGrpSpPr>
        <p:grpSpPr>
          <a:xfrm>
            <a:off x="8616280" y="3501008"/>
            <a:ext cx="3312368" cy="2160240"/>
            <a:chOff x="8616280" y="4509120"/>
            <a:chExt cx="3312368" cy="2160240"/>
          </a:xfrm>
        </p:grpSpPr>
        <p:sp>
          <p:nvSpPr>
            <p:cNvPr id="4" name="Rectangle 3"/>
            <p:cNvSpPr/>
            <p:nvPr/>
          </p:nvSpPr>
          <p:spPr>
            <a:xfrm>
              <a:off x="8616280" y="4509120"/>
              <a:ext cx="3312368"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32304" y="6021288"/>
              <a:ext cx="2880320"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 Layer</a:t>
              </a:r>
              <a:endParaRPr lang="en-US" dirty="0"/>
            </a:p>
          </p:txBody>
        </p:sp>
        <p:sp>
          <p:nvSpPr>
            <p:cNvPr id="6" name="Rectangle 5"/>
            <p:cNvSpPr/>
            <p:nvPr/>
          </p:nvSpPr>
          <p:spPr>
            <a:xfrm>
              <a:off x="8833750" y="5428237"/>
              <a:ext cx="2880320"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Runtime Library</a:t>
              </a:r>
              <a:endParaRPr lang="en-US" dirty="0"/>
            </a:p>
          </p:txBody>
        </p:sp>
        <p:sp>
          <p:nvSpPr>
            <p:cNvPr id="7" name="Rectangle 6"/>
            <p:cNvSpPr/>
            <p:nvPr/>
          </p:nvSpPr>
          <p:spPr>
            <a:xfrm>
              <a:off x="8832304" y="4842920"/>
              <a:ext cx="2880320"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Function</a:t>
              </a:r>
              <a:endParaRPr lang="en-US" dirty="0"/>
            </a:p>
          </p:txBody>
        </p:sp>
      </p:grpSp>
    </p:spTree>
    <p:extLst>
      <p:ext uri="{BB962C8B-B14F-4D97-AF65-F5344CB8AC3E}">
        <p14:creationId xmlns:p14="http://schemas.microsoft.com/office/powerpoint/2010/main" val="4069164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554345" cy="816042"/>
          </a:xfrm>
        </p:spPr>
        <p:txBody>
          <a:bodyPr/>
          <a:lstStyle/>
          <a:p>
            <a:r>
              <a:rPr lang="en-US" sz="4000" dirty="0" err="1" smtClean="0"/>
              <a:t>FunctionStage</a:t>
            </a:r>
            <a:r>
              <a:rPr lang="en-US" sz="4000" dirty="0" smtClean="0"/>
              <a:t> Architecture Overview</a:t>
            </a:r>
            <a:endParaRPr lang="en-US" sz="4000" dirty="0"/>
          </a:p>
        </p:txBody>
      </p:sp>
      <p:sp>
        <p:nvSpPr>
          <p:cNvPr id="4" name="Rectangle 3"/>
          <p:cNvSpPr/>
          <p:nvPr/>
        </p:nvSpPr>
        <p:spPr>
          <a:xfrm>
            <a:off x="3302830" y="1929317"/>
            <a:ext cx="2592288" cy="4320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 Gateway</a:t>
            </a:r>
            <a:endParaRPr lang="en-US" dirty="0"/>
          </a:p>
        </p:txBody>
      </p:sp>
      <p:sp>
        <p:nvSpPr>
          <p:cNvPr id="5" name="Rectangle 4"/>
          <p:cNvSpPr/>
          <p:nvPr/>
        </p:nvSpPr>
        <p:spPr>
          <a:xfrm>
            <a:off x="8067161" y="3148545"/>
            <a:ext cx="1951914" cy="55868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 Repository</a:t>
            </a:r>
            <a:endParaRPr lang="en-US" dirty="0"/>
          </a:p>
        </p:txBody>
      </p:sp>
      <p:sp>
        <p:nvSpPr>
          <p:cNvPr id="6" name="Rectangle 5"/>
          <p:cNvSpPr/>
          <p:nvPr/>
        </p:nvSpPr>
        <p:spPr>
          <a:xfrm>
            <a:off x="3406454" y="3123808"/>
            <a:ext cx="2385040" cy="72450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Request Dispatcher / Instance Cache</a:t>
            </a:r>
            <a:endParaRPr lang="en-US" dirty="0"/>
          </a:p>
        </p:txBody>
      </p:sp>
      <p:sp>
        <p:nvSpPr>
          <p:cNvPr id="9" name="Rectangle 8"/>
          <p:cNvSpPr/>
          <p:nvPr/>
        </p:nvSpPr>
        <p:spPr>
          <a:xfrm>
            <a:off x="733261" y="4014664"/>
            <a:ext cx="2376264" cy="57606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Kubernetes</a:t>
            </a:r>
            <a:r>
              <a:rPr lang="en-US" dirty="0" smtClean="0"/>
              <a:t> API Server</a:t>
            </a:r>
            <a:endParaRPr lang="en-US" dirty="0"/>
          </a:p>
        </p:txBody>
      </p:sp>
      <p:sp>
        <p:nvSpPr>
          <p:cNvPr id="10" name="Rectangle 9"/>
          <p:cNvSpPr/>
          <p:nvPr/>
        </p:nvSpPr>
        <p:spPr>
          <a:xfrm>
            <a:off x="733261" y="5247348"/>
            <a:ext cx="2569569" cy="4320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 Runtime A</a:t>
            </a:r>
            <a:r>
              <a:rPr lang="en-US" baseline="-25000" dirty="0" smtClean="0"/>
              <a:t>1</a:t>
            </a:r>
            <a:endParaRPr lang="en-US" baseline="-25000" dirty="0"/>
          </a:p>
        </p:txBody>
      </p:sp>
      <p:sp>
        <p:nvSpPr>
          <p:cNvPr id="11" name="Rectangle 10"/>
          <p:cNvSpPr/>
          <p:nvPr/>
        </p:nvSpPr>
        <p:spPr>
          <a:xfrm>
            <a:off x="566526" y="5031324"/>
            <a:ext cx="2952328" cy="14401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3261" y="5895420"/>
            <a:ext cx="2569569" cy="4320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 Runtime A</a:t>
            </a:r>
            <a:r>
              <a:rPr lang="en-US" baseline="-25000" dirty="0" smtClean="0"/>
              <a:t>i</a:t>
            </a:r>
            <a:endParaRPr lang="en-US" baseline="-25000" dirty="0"/>
          </a:p>
        </p:txBody>
      </p:sp>
      <p:sp>
        <p:nvSpPr>
          <p:cNvPr id="13" name="Rectangle 12"/>
          <p:cNvSpPr/>
          <p:nvPr/>
        </p:nvSpPr>
        <p:spPr>
          <a:xfrm>
            <a:off x="4238934" y="5250649"/>
            <a:ext cx="2520280" cy="4320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 Runtime B</a:t>
            </a:r>
            <a:r>
              <a:rPr lang="en-US" baseline="-25000" dirty="0" smtClean="0"/>
              <a:t>1</a:t>
            </a:r>
            <a:endParaRPr lang="en-US" baseline="-25000" dirty="0"/>
          </a:p>
        </p:txBody>
      </p:sp>
      <p:sp>
        <p:nvSpPr>
          <p:cNvPr id="14" name="Rectangle 13"/>
          <p:cNvSpPr/>
          <p:nvPr/>
        </p:nvSpPr>
        <p:spPr>
          <a:xfrm>
            <a:off x="4022910" y="5034625"/>
            <a:ext cx="2952328" cy="14401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238934" y="5898721"/>
            <a:ext cx="2520280" cy="4320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 Runtime </a:t>
            </a:r>
            <a:r>
              <a:rPr lang="en-US" dirty="0" err="1" smtClean="0"/>
              <a:t>B</a:t>
            </a:r>
            <a:r>
              <a:rPr lang="en-US" baseline="-25000" dirty="0" err="1" smtClean="0"/>
              <a:t>j</a:t>
            </a:r>
            <a:endParaRPr lang="en-US" baseline="-25000" dirty="0"/>
          </a:p>
        </p:txBody>
      </p:sp>
      <p:sp>
        <p:nvSpPr>
          <p:cNvPr id="16" name="Rectangle 15"/>
          <p:cNvSpPr/>
          <p:nvPr/>
        </p:nvSpPr>
        <p:spPr>
          <a:xfrm>
            <a:off x="9063470" y="5241685"/>
            <a:ext cx="2484276" cy="4320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 Runtime N</a:t>
            </a:r>
            <a:r>
              <a:rPr lang="en-US" baseline="-25000" dirty="0" smtClean="0"/>
              <a:t>1</a:t>
            </a:r>
            <a:endParaRPr lang="en-US" baseline="-25000" dirty="0"/>
          </a:p>
        </p:txBody>
      </p:sp>
      <p:sp>
        <p:nvSpPr>
          <p:cNvPr id="17" name="Rectangle 16"/>
          <p:cNvSpPr/>
          <p:nvPr/>
        </p:nvSpPr>
        <p:spPr>
          <a:xfrm>
            <a:off x="8811442" y="5025661"/>
            <a:ext cx="2952328" cy="14401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063470" y="5889757"/>
            <a:ext cx="2484276" cy="43204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 Runtime N</a:t>
            </a:r>
            <a:r>
              <a:rPr lang="en-US" baseline="-25000" dirty="0" smtClean="0"/>
              <a:t>m</a:t>
            </a:r>
            <a:endParaRPr lang="en-US" baseline="-25000" dirty="0"/>
          </a:p>
        </p:txBody>
      </p:sp>
      <p:sp>
        <p:nvSpPr>
          <p:cNvPr id="23" name="Cloud 22"/>
          <p:cNvSpPr/>
          <p:nvPr/>
        </p:nvSpPr>
        <p:spPr>
          <a:xfrm>
            <a:off x="6975238" y="1533157"/>
            <a:ext cx="1944216" cy="1236123"/>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4" idx="3"/>
            <a:endCxn id="23" idx="2"/>
          </p:cNvCxnSpPr>
          <p:nvPr/>
        </p:nvCxnSpPr>
        <p:spPr>
          <a:xfrm>
            <a:off x="5895118" y="2145341"/>
            <a:ext cx="1086151" cy="58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919454" y="2139463"/>
            <a:ext cx="1086151" cy="58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 idx="2"/>
            <a:endCxn id="6" idx="0"/>
          </p:cNvCxnSpPr>
          <p:nvPr/>
        </p:nvCxnSpPr>
        <p:spPr>
          <a:xfrm>
            <a:off x="4598974" y="2361365"/>
            <a:ext cx="0" cy="76244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142590" y="1889669"/>
            <a:ext cx="1266816" cy="4097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SMN Trigger</a:t>
            </a:r>
            <a:endParaRPr lang="en-US" sz="1400" dirty="0"/>
          </a:p>
        </p:txBody>
      </p:sp>
      <p:cxnSp>
        <p:nvCxnSpPr>
          <p:cNvPr id="67" name="Elbow Connector 66"/>
          <p:cNvCxnSpPr>
            <a:stCxn id="5" idx="2"/>
          </p:cNvCxnSpPr>
          <p:nvPr/>
        </p:nvCxnSpPr>
        <p:spPr>
          <a:xfrm rot="5400000">
            <a:off x="7003235" y="2670549"/>
            <a:ext cx="1003206" cy="3076560"/>
          </a:xfrm>
          <a:prstGeom prst="bentConnector2">
            <a:avLst/>
          </a:prstGeom>
          <a:ln>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121679" y="3123808"/>
            <a:ext cx="1266816" cy="4097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OBS Trigger</a:t>
            </a:r>
            <a:endParaRPr lang="en-US" sz="1400" dirty="0"/>
          </a:p>
        </p:txBody>
      </p:sp>
      <p:sp>
        <p:nvSpPr>
          <p:cNvPr id="71" name="Rectangle 70"/>
          <p:cNvSpPr/>
          <p:nvPr/>
        </p:nvSpPr>
        <p:spPr>
          <a:xfrm>
            <a:off x="1136620" y="2515384"/>
            <a:ext cx="1266816" cy="4097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Http Trigger</a:t>
            </a:r>
            <a:endParaRPr lang="en-US" sz="1400" dirty="0"/>
          </a:p>
        </p:txBody>
      </p:sp>
      <p:cxnSp>
        <p:nvCxnSpPr>
          <p:cNvPr id="73" name="Elbow Connector 72"/>
          <p:cNvCxnSpPr>
            <a:stCxn id="4" idx="1"/>
          </p:cNvCxnSpPr>
          <p:nvPr/>
        </p:nvCxnSpPr>
        <p:spPr>
          <a:xfrm rot="10800000" flipV="1">
            <a:off x="2418124" y="2145341"/>
            <a:ext cx="884706" cy="47513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p:cNvCxnSpPr>
            <a:endCxn id="9" idx="0"/>
          </p:cNvCxnSpPr>
          <p:nvPr/>
        </p:nvCxnSpPr>
        <p:spPr>
          <a:xfrm rot="10800000" flipV="1">
            <a:off x="1921394" y="3655794"/>
            <a:ext cx="1485061" cy="358869"/>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Elbow Connector 128"/>
          <p:cNvCxnSpPr/>
          <p:nvPr/>
        </p:nvCxnSpPr>
        <p:spPr>
          <a:xfrm rot="10800000">
            <a:off x="1908611" y="4590728"/>
            <a:ext cx="3429896" cy="193368"/>
          </a:xfrm>
          <a:prstGeom prst="bentConnector3">
            <a:avLst>
              <a:gd name="adj1" fmla="val 99798"/>
            </a:avLst>
          </a:prstGeom>
          <a:ln>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2388495" y="3328658"/>
            <a:ext cx="101795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71" idx="3"/>
          </p:cNvCxnSpPr>
          <p:nvPr/>
        </p:nvCxnSpPr>
        <p:spPr>
          <a:xfrm>
            <a:off x="2403436" y="2720234"/>
            <a:ext cx="1679088" cy="409469"/>
          </a:xfrm>
          <a:prstGeom prst="bentConnector3">
            <a:avLst>
              <a:gd name="adj1" fmla="val 10000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6" idx="2"/>
          </p:cNvCxnSpPr>
          <p:nvPr/>
        </p:nvCxnSpPr>
        <p:spPr>
          <a:xfrm>
            <a:off x="4598974" y="3848311"/>
            <a:ext cx="0" cy="139337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51" idx="3"/>
          </p:cNvCxnSpPr>
          <p:nvPr/>
        </p:nvCxnSpPr>
        <p:spPr>
          <a:xfrm>
            <a:off x="2409406" y="2094519"/>
            <a:ext cx="1397480" cy="10292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83" name="Picture 1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3469" y="1484784"/>
            <a:ext cx="1596661" cy="1596661"/>
          </a:xfrm>
          <a:prstGeom prst="rect">
            <a:avLst/>
          </a:prstGeom>
        </p:spPr>
      </p:pic>
      <p:sp>
        <p:nvSpPr>
          <p:cNvPr id="184" name="TextBox 183"/>
          <p:cNvSpPr txBox="1"/>
          <p:nvPr/>
        </p:nvSpPr>
        <p:spPr>
          <a:xfrm>
            <a:off x="8934403" y="4052428"/>
            <a:ext cx="1952779" cy="307777"/>
          </a:xfrm>
          <a:prstGeom prst="rect">
            <a:avLst/>
          </a:prstGeom>
          <a:noFill/>
        </p:spPr>
        <p:txBody>
          <a:bodyPr wrap="none" rtlCol="0">
            <a:spAutoFit/>
          </a:bodyPr>
          <a:lstStyle/>
          <a:p>
            <a:r>
              <a:rPr lang="en-US" sz="1400" dirty="0" smtClean="0">
                <a:latin typeface="+mn-lt"/>
              </a:rPr>
              <a:t>5. Pull function code</a:t>
            </a:r>
            <a:endParaRPr lang="en-US" sz="1400" dirty="0">
              <a:latin typeface="+mn-lt"/>
            </a:endParaRPr>
          </a:p>
        </p:txBody>
      </p:sp>
      <p:sp>
        <p:nvSpPr>
          <p:cNvPr id="185" name="TextBox 184"/>
          <p:cNvSpPr txBox="1"/>
          <p:nvPr/>
        </p:nvSpPr>
        <p:spPr>
          <a:xfrm>
            <a:off x="9005117" y="2186289"/>
            <a:ext cx="888385" cy="307777"/>
          </a:xfrm>
          <a:prstGeom prst="rect">
            <a:avLst/>
          </a:prstGeom>
          <a:noFill/>
        </p:spPr>
        <p:txBody>
          <a:bodyPr wrap="none" rtlCol="0">
            <a:spAutoFit/>
          </a:bodyPr>
          <a:lstStyle/>
          <a:p>
            <a:r>
              <a:rPr lang="en-US" sz="1400" dirty="0" smtClean="0">
                <a:latin typeface="+mn-lt"/>
              </a:rPr>
              <a:t>Request</a:t>
            </a:r>
            <a:endParaRPr lang="en-US" sz="1400" dirty="0">
              <a:latin typeface="+mn-lt"/>
            </a:endParaRPr>
          </a:p>
        </p:txBody>
      </p:sp>
      <p:sp>
        <p:nvSpPr>
          <p:cNvPr id="186" name="TextBox 185"/>
          <p:cNvSpPr txBox="1"/>
          <p:nvPr/>
        </p:nvSpPr>
        <p:spPr>
          <a:xfrm>
            <a:off x="-44655" y="1803127"/>
            <a:ext cx="1178528" cy="276999"/>
          </a:xfrm>
          <a:prstGeom prst="rect">
            <a:avLst/>
          </a:prstGeom>
          <a:noFill/>
        </p:spPr>
        <p:txBody>
          <a:bodyPr wrap="none" rtlCol="0">
            <a:spAutoFit/>
          </a:bodyPr>
          <a:lstStyle/>
          <a:p>
            <a:r>
              <a:rPr lang="en-US" sz="1200" dirty="0" smtClean="0">
                <a:latin typeface="+mn-lt"/>
              </a:rPr>
              <a:t>Service Event</a:t>
            </a:r>
            <a:endParaRPr lang="en-US" sz="1200" dirty="0">
              <a:latin typeface="+mn-lt"/>
            </a:endParaRPr>
          </a:p>
        </p:txBody>
      </p:sp>
      <p:sp>
        <p:nvSpPr>
          <p:cNvPr id="191" name="Flowchart: Direct Access Storage 190"/>
          <p:cNvSpPr/>
          <p:nvPr/>
        </p:nvSpPr>
        <p:spPr>
          <a:xfrm>
            <a:off x="5966562" y="3122021"/>
            <a:ext cx="1708969" cy="685800"/>
          </a:xfrm>
          <a:prstGeom prst="flowChartMagneticDrum">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Message Queue</a:t>
            </a:r>
            <a:endParaRPr lang="en-US" sz="1200" dirty="0"/>
          </a:p>
        </p:txBody>
      </p:sp>
      <p:cxnSp>
        <p:nvCxnSpPr>
          <p:cNvPr id="196" name="Straight Arrow Connector 195"/>
          <p:cNvCxnSpPr/>
          <p:nvPr/>
        </p:nvCxnSpPr>
        <p:spPr>
          <a:xfrm>
            <a:off x="5791494" y="3230426"/>
            <a:ext cx="24764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flipH="1">
            <a:off x="5791498" y="3634001"/>
            <a:ext cx="211633" cy="61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5341418" y="2776984"/>
            <a:ext cx="1096775" cy="307777"/>
          </a:xfrm>
          <a:prstGeom prst="rect">
            <a:avLst/>
          </a:prstGeom>
          <a:noFill/>
        </p:spPr>
        <p:txBody>
          <a:bodyPr wrap="none" rtlCol="0">
            <a:spAutoFit/>
          </a:bodyPr>
          <a:lstStyle/>
          <a:p>
            <a:r>
              <a:rPr lang="en-US" sz="1400" dirty="0" err="1" smtClean="0">
                <a:latin typeface="+mn-lt"/>
              </a:rPr>
              <a:t>Async</a:t>
            </a:r>
            <a:r>
              <a:rPr lang="en-US" sz="1400" dirty="0" smtClean="0">
                <a:latin typeface="+mn-lt"/>
              </a:rPr>
              <a:t> Call</a:t>
            </a:r>
            <a:endParaRPr lang="en-US" sz="1400" dirty="0">
              <a:latin typeface="+mn-lt"/>
            </a:endParaRPr>
          </a:p>
        </p:txBody>
      </p:sp>
      <p:sp>
        <p:nvSpPr>
          <p:cNvPr id="204" name="TextBox 203"/>
          <p:cNvSpPr txBox="1"/>
          <p:nvPr/>
        </p:nvSpPr>
        <p:spPr>
          <a:xfrm>
            <a:off x="1080532" y="4645225"/>
            <a:ext cx="2121093" cy="307777"/>
          </a:xfrm>
          <a:prstGeom prst="rect">
            <a:avLst/>
          </a:prstGeom>
          <a:noFill/>
        </p:spPr>
        <p:txBody>
          <a:bodyPr wrap="none" rtlCol="0">
            <a:spAutoFit/>
          </a:bodyPr>
          <a:lstStyle/>
          <a:p>
            <a:r>
              <a:rPr lang="en-US" sz="1400" dirty="0" smtClean="0">
                <a:latin typeface="+mn-lt"/>
              </a:rPr>
              <a:t>4. Schedule Container</a:t>
            </a:r>
            <a:endParaRPr lang="en-US" sz="1400" dirty="0">
              <a:latin typeface="+mn-lt"/>
            </a:endParaRPr>
          </a:p>
        </p:txBody>
      </p:sp>
      <p:sp>
        <p:nvSpPr>
          <p:cNvPr id="205" name="TextBox 204"/>
          <p:cNvSpPr txBox="1"/>
          <p:nvPr/>
        </p:nvSpPr>
        <p:spPr>
          <a:xfrm>
            <a:off x="4580928" y="3954929"/>
            <a:ext cx="1515158" cy="307777"/>
          </a:xfrm>
          <a:prstGeom prst="rect">
            <a:avLst/>
          </a:prstGeom>
          <a:noFill/>
        </p:spPr>
        <p:txBody>
          <a:bodyPr wrap="none" rtlCol="0">
            <a:spAutoFit/>
          </a:bodyPr>
          <a:lstStyle/>
          <a:p>
            <a:r>
              <a:rPr lang="en-US" sz="1400" dirty="0" smtClean="0">
                <a:latin typeface="+mn-lt"/>
              </a:rPr>
              <a:t>6. Function Call</a:t>
            </a:r>
            <a:endParaRPr lang="en-US" sz="1400" dirty="0">
              <a:latin typeface="+mn-lt"/>
            </a:endParaRPr>
          </a:p>
        </p:txBody>
      </p:sp>
      <p:cxnSp>
        <p:nvCxnSpPr>
          <p:cNvPr id="209" name="Straight Arrow Connector 208"/>
          <p:cNvCxnSpPr>
            <a:endCxn id="51" idx="1"/>
          </p:cNvCxnSpPr>
          <p:nvPr/>
        </p:nvCxnSpPr>
        <p:spPr>
          <a:xfrm>
            <a:off x="422510" y="2094519"/>
            <a:ext cx="72008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endCxn id="70" idx="1"/>
          </p:cNvCxnSpPr>
          <p:nvPr/>
        </p:nvCxnSpPr>
        <p:spPr>
          <a:xfrm>
            <a:off x="422510" y="3328658"/>
            <a:ext cx="69916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3" name="TextBox 212"/>
          <p:cNvSpPr txBox="1"/>
          <p:nvPr/>
        </p:nvSpPr>
        <p:spPr>
          <a:xfrm>
            <a:off x="5924479" y="1905638"/>
            <a:ext cx="1978427" cy="307777"/>
          </a:xfrm>
          <a:prstGeom prst="rect">
            <a:avLst/>
          </a:prstGeom>
          <a:noFill/>
        </p:spPr>
        <p:txBody>
          <a:bodyPr wrap="none" rtlCol="0">
            <a:spAutoFit/>
          </a:bodyPr>
          <a:lstStyle/>
          <a:p>
            <a:r>
              <a:rPr lang="en-US" sz="1400" dirty="0" smtClean="0">
                <a:latin typeface="+mn-lt"/>
              </a:rPr>
              <a:t>1. Customer Request</a:t>
            </a:r>
            <a:endParaRPr lang="en-US" sz="1400" dirty="0">
              <a:latin typeface="+mn-lt"/>
            </a:endParaRPr>
          </a:p>
        </p:txBody>
      </p:sp>
      <p:sp>
        <p:nvSpPr>
          <p:cNvPr id="214" name="TextBox 213"/>
          <p:cNvSpPr txBox="1"/>
          <p:nvPr/>
        </p:nvSpPr>
        <p:spPr>
          <a:xfrm>
            <a:off x="-48149" y="3015585"/>
            <a:ext cx="1178528" cy="276999"/>
          </a:xfrm>
          <a:prstGeom prst="rect">
            <a:avLst/>
          </a:prstGeom>
          <a:noFill/>
        </p:spPr>
        <p:txBody>
          <a:bodyPr wrap="none" rtlCol="0">
            <a:spAutoFit/>
          </a:bodyPr>
          <a:lstStyle/>
          <a:p>
            <a:r>
              <a:rPr lang="en-US" sz="1200" dirty="0" smtClean="0">
                <a:latin typeface="+mn-lt"/>
              </a:rPr>
              <a:t>Service Event</a:t>
            </a:r>
            <a:endParaRPr lang="en-US" sz="1200" dirty="0">
              <a:latin typeface="+mn-lt"/>
            </a:endParaRPr>
          </a:p>
        </p:txBody>
      </p:sp>
      <p:sp>
        <p:nvSpPr>
          <p:cNvPr id="215" name="TextBox 214"/>
          <p:cNvSpPr txBox="1"/>
          <p:nvPr/>
        </p:nvSpPr>
        <p:spPr>
          <a:xfrm>
            <a:off x="4125608" y="2507159"/>
            <a:ext cx="1515158" cy="307777"/>
          </a:xfrm>
          <a:prstGeom prst="rect">
            <a:avLst/>
          </a:prstGeom>
          <a:noFill/>
        </p:spPr>
        <p:txBody>
          <a:bodyPr wrap="none" rtlCol="0">
            <a:spAutoFit/>
          </a:bodyPr>
          <a:lstStyle/>
          <a:p>
            <a:r>
              <a:rPr lang="en-US" sz="1400" dirty="0" smtClean="0">
                <a:latin typeface="+mn-lt"/>
              </a:rPr>
              <a:t>2. Function Call</a:t>
            </a:r>
            <a:endParaRPr lang="en-US" sz="1400" dirty="0">
              <a:latin typeface="+mn-lt"/>
            </a:endParaRPr>
          </a:p>
        </p:txBody>
      </p:sp>
      <p:sp>
        <p:nvSpPr>
          <p:cNvPr id="216" name="TextBox 215"/>
          <p:cNvSpPr txBox="1"/>
          <p:nvPr/>
        </p:nvSpPr>
        <p:spPr>
          <a:xfrm>
            <a:off x="1286381" y="3623911"/>
            <a:ext cx="1640193" cy="307777"/>
          </a:xfrm>
          <a:prstGeom prst="rect">
            <a:avLst/>
          </a:prstGeom>
          <a:noFill/>
        </p:spPr>
        <p:txBody>
          <a:bodyPr wrap="none" rtlCol="0">
            <a:spAutoFit/>
          </a:bodyPr>
          <a:lstStyle/>
          <a:p>
            <a:r>
              <a:rPr lang="en-US" sz="1400" dirty="0">
                <a:latin typeface="+mn-lt"/>
              </a:rPr>
              <a:t>3</a:t>
            </a:r>
            <a:r>
              <a:rPr lang="en-US" sz="1400" dirty="0" smtClean="0">
                <a:latin typeface="+mn-lt"/>
              </a:rPr>
              <a:t>. Get Container</a:t>
            </a:r>
            <a:endParaRPr lang="en-US" sz="1400" dirty="0">
              <a:latin typeface="+mn-lt"/>
            </a:endParaRPr>
          </a:p>
        </p:txBody>
      </p:sp>
      <p:cxnSp>
        <p:nvCxnSpPr>
          <p:cNvPr id="42" name="Straight Arrow Connector 41"/>
          <p:cNvCxnSpPr/>
          <p:nvPr/>
        </p:nvCxnSpPr>
        <p:spPr>
          <a:xfrm>
            <a:off x="5331548" y="4784097"/>
            <a:ext cx="6959" cy="250528"/>
          </a:xfrm>
          <a:prstGeom prst="straightConnector1">
            <a:avLst/>
          </a:prstGeom>
          <a:ln>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66558" y="4719396"/>
            <a:ext cx="0" cy="315229"/>
          </a:xfrm>
          <a:prstGeom prst="line">
            <a:avLst/>
          </a:prstGeom>
          <a:ln>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3"/>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2" nodeType="clickEffect">
                                  <p:stCondLst>
                                    <p:cond delay="0"/>
                                  </p:stCondLst>
                                  <p:childTnLst>
                                    <p:set>
                                      <p:cBhvr>
                                        <p:cTn id="64" dur="1" fill="hold">
                                          <p:stCondLst>
                                            <p:cond delay="0"/>
                                          </p:stCondLst>
                                        </p:cTn>
                                        <p:tgtEl>
                                          <p:spTgt spid="20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9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9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3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8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7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1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1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3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
                                        </p:tgtEl>
                                        <p:attrNameLst>
                                          <p:attrName>style.visibility</p:attrName>
                                        </p:attrNameLst>
                                      </p:cBhvr>
                                      <p:to>
                                        <p:strVal val="visible"/>
                                      </p:to>
                                    </p:set>
                                  </p:childTnLst>
                                </p:cTn>
                              </p:par>
                              <p:par>
                                <p:cTn id="115" presetID="1" presetClass="entr" presetSubtype="0" fill="hold" grpId="1" nodeType="withEffect">
                                  <p:stCondLst>
                                    <p:cond delay="0"/>
                                  </p:stCondLst>
                                  <p:childTnLst>
                                    <p:set>
                                      <p:cBhvr>
                                        <p:cTn id="116" dur="1" fill="hold">
                                          <p:stCondLst>
                                            <p:cond delay="0"/>
                                          </p:stCondLst>
                                        </p:cTn>
                                        <p:tgtEl>
                                          <p:spTgt spid="13"/>
                                        </p:tgtEl>
                                        <p:attrNameLst>
                                          <p:attrName>style.visibility</p:attrName>
                                        </p:attrNameLst>
                                      </p:cBhvr>
                                      <p:to>
                                        <p:strVal val="visible"/>
                                      </p:to>
                                    </p:set>
                                  </p:childTnLst>
                                </p:cTn>
                              </p:par>
                              <p:par>
                                <p:cTn id="117" presetID="1" presetClass="entr" presetSubtype="0" fill="hold" grpId="1" nodeType="withEffect">
                                  <p:stCondLst>
                                    <p:cond delay="0"/>
                                  </p:stCondLst>
                                  <p:childTnLst>
                                    <p:set>
                                      <p:cBhvr>
                                        <p:cTn id="118" dur="1" fill="hold">
                                          <p:stCondLst>
                                            <p:cond delay="0"/>
                                          </p:stCondLst>
                                        </p:cTn>
                                        <p:tgtEl>
                                          <p:spTgt spid="1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0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P spid="13" grpId="0" animBg="1"/>
      <p:bldP spid="13" grpId="1" animBg="1"/>
      <p:bldP spid="14" grpId="0" animBg="1"/>
      <p:bldP spid="14" grpId="1" animBg="1"/>
      <p:bldP spid="15" grpId="0" animBg="1"/>
      <p:bldP spid="16" grpId="0" animBg="1"/>
      <p:bldP spid="17" grpId="0" animBg="1"/>
      <p:bldP spid="18" grpId="0" animBg="1"/>
      <p:bldP spid="23" grpId="0" animBg="1"/>
      <p:bldP spid="51" grpId="0" animBg="1"/>
      <p:bldP spid="70" grpId="0" animBg="1"/>
      <p:bldP spid="71" grpId="0" animBg="1"/>
      <p:bldP spid="184" grpId="0"/>
      <p:bldP spid="185" grpId="0"/>
      <p:bldP spid="186" grpId="0"/>
      <p:bldP spid="191" grpId="0" animBg="1"/>
      <p:bldP spid="203" grpId="0"/>
      <p:bldP spid="204" grpId="0"/>
      <p:bldP spid="205" grpId="2"/>
      <p:bldP spid="213" grpId="0"/>
      <p:bldP spid="213" grpId="1"/>
      <p:bldP spid="214" grpId="0"/>
      <p:bldP spid="215" grpId="0"/>
      <p:bldP spid="2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983432" y="1556792"/>
            <a:ext cx="8946541" cy="4195481"/>
          </a:xfrm>
        </p:spPr>
        <p:txBody>
          <a:bodyPr/>
          <a:lstStyle/>
          <a:p>
            <a:endParaRPr lang="en-US" dirty="0"/>
          </a:p>
        </p:txBody>
      </p:sp>
    </p:spTree>
    <p:extLst>
      <p:ext uri="{BB962C8B-B14F-4D97-AF65-F5344CB8AC3E}">
        <p14:creationId xmlns:p14="http://schemas.microsoft.com/office/powerpoint/2010/main" val="2397408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Challenges </a:t>
            </a:r>
            <a:r>
              <a:rPr lang="en-US" sz="4400" dirty="0"/>
              <a:t>and Solutions</a:t>
            </a:r>
            <a:endParaRPr lang="en-US" dirty="0"/>
          </a:p>
        </p:txBody>
      </p:sp>
      <p:sp>
        <p:nvSpPr>
          <p:cNvPr id="3" name="Content Placeholder 2"/>
          <p:cNvSpPr>
            <a:spLocks noGrp="1"/>
          </p:cNvSpPr>
          <p:nvPr>
            <p:ph idx="1"/>
          </p:nvPr>
        </p:nvSpPr>
        <p:spPr>
          <a:xfrm>
            <a:off x="646110" y="1484784"/>
            <a:ext cx="11354546" cy="5040560"/>
          </a:xfrm>
        </p:spPr>
        <p:txBody>
          <a:bodyPr>
            <a:normAutofit/>
          </a:bodyPr>
          <a:lstStyle/>
          <a:p>
            <a:r>
              <a:rPr lang="en-US" sz="2800" dirty="0" smtClean="0"/>
              <a:t>Challenge 1 - fast response requirement (cold start &lt; 2s)</a:t>
            </a:r>
          </a:p>
          <a:p>
            <a:pPr lvl="1"/>
            <a:r>
              <a:rPr lang="en-US" sz="2400" dirty="0" smtClean="0"/>
              <a:t>Current </a:t>
            </a:r>
            <a:r>
              <a:rPr lang="en-US" sz="2400" dirty="0" err="1" smtClean="0"/>
              <a:t>Kubernetes</a:t>
            </a:r>
            <a:r>
              <a:rPr lang="en-US" sz="2400" dirty="0" smtClean="0"/>
              <a:t> offering limited pod scheduling capacities</a:t>
            </a:r>
          </a:p>
          <a:p>
            <a:pPr lvl="1"/>
            <a:r>
              <a:rPr lang="en-US" sz="2400" dirty="0"/>
              <a:t>Solutions</a:t>
            </a:r>
          </a:p>
          <a:p>
            <a:pPr lvl="2"/>
            <a:r>
              <a:rPr lang="en-US" sz="2200" dirty="0"/>
              <a:t>Resource pool and prediction with </a:t>
            </a:r>
            <a:r>
              <a:rPr lang="en-US" sz="2200" dirty="0" err="1"/>
              <a:t>Kubernetes</a:t>
            </a:r>
            <a:r>
              <a:rPr lang="en-US" sz="2200" dirty="0"/>
              <a:t> built-in (-2s+)</a:t>
            </a:r>
          </a:p>
          <a:p>
            <a:pPr lvl="2"/>
            <a:r>
              <a:rPr lang="en-US" sz="2200" dirty="0"/>
              <a:t>System controlled code injection into empty runtime</a:t>
            </a:r>
          </a:p>
          <a:p>
            <a:pPr lvl="2"/>
            <a:r>
              <a:rPr lang="en-US" sz="2200" dirty="0"/>
              <a:t>JVM resource sharing</a:t>
            </a:r>
          </a:p>
          <a:p>
            <a:pPr lvl="1"/>
            <a:endParaRPr lang="en-US" sz="2600" dirty="0" smtClean="0"/>
          </a:p>
        </p:txBody>
      </p:sp>
    </p:spTree>
    <p:extLst>
      <p:ext uri="{BB962C8B-B14F-4D97-AF65-F5344CB8AC3E}">
        <p14:creationId xmlns:p14="http://schemas.microsoft.com/office/powerpoint/2010/main" val="550361167"/>
      </p:ext>
    </p:extLst>
  </p:cSld>
  <p:clrMapOvr>
    <a:masterClrMapping/>
  </p:clrMapOvr>
  <p:timing>
    <p:tnLst>
      <p:par>
        <p:cTn id="1" dur="indefinite" restart="never" nodeType="tmRoot"/>
      </p:par>
    </p:tnLst>
  </p:timing>
</p:sld>
</file>

<file path=ppt/theme/_rels/theme10.xml.rels><?xml version="1.0" encoding="UTF-8" standalone="yes"?>
<Relationships xmlns="http://schemas.openxmlformats.org/package/2006/relationships"><Relationship Id="rId1" Type="http://schemas.openxmlformats.org/officeDocument/2006/relationships/image" Target="../media/image15.jpeg"/></Relationships>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lnDef>
      <a:spPr>
        <a:ln>
          <a:solidFill>
            <a:schemeClr val="tx1"/>
          </a:solidFill>
          <a:headEnd type="triangl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741</TotalTime>
  <Words>397</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15</vt:i4>
      </vt:variant>
      <vt:variant>
        <vt:lpstr>Theme</vt:lpstr>
      </vt:variant>
      <vt:variant>
        <vt:i4>10</vt:i4>
      </vt:variant>
      <vt:variant>
        <vt:lpstr>Slide Titles</vt:lpstr>
      </vt:variant>
      <vt:variant>
        <vt:i4>13</vt:i4>
      </vt:variant>
    </vt:vector>
  </HeadingPairs>
  <TitlesOfParts>
    <vt:vector size="38" baseType="lpstr">
      <vt:lpstr>FrutigerNext LT Bold</vt:lpstr>
      <vt:lpstr>FrutigerNext LT Medium</vt:lpstr>
      <vt:lpstr>FrutigerNext LT Regular</vt:lpstr>
      <vt:lpstr>微软雅黑</vt:lpstr>
      <vt:lpstr>MS PGothic</vt:lpstr>
      <vt:lpstr>MS PGothic</vt:lpstr>
      <vt:lpstr>黑体</vt:lpstr>
      <vt:lpstr>宋体</vt:lpstr>
      <vt:lpstr>华文细黑</vt:lpstr>
      <vt:lpstr>Arial</vt:lpstr>
      <vt:lpstr>Calibri</vt:lpstr>
      <vt:lpstr>Century Gothic</vt:lpstr>
      <vt:lpstr>Microsoft Himalaya</vt:lpstr>
      <vt:lpstr>Wingdings</vt:lpstr>
      <vt:lpstr>Wingdings 3</vt:lpstr>
      <vt:lpstr>Blank</vt:lpstr>
      <vt:lpstr>1_主题1</vt:lpstr>
      <vt:lpstr>4_主题1</vt:lpstr>
      <vt:lpstr>5_主题1</vt:lpstr>
      <vt:lpstr>6_主题1</vt:lpstr>
      <vt:lpstr>7_主题1</vt:lpstr>
      <vt:lpstr>8_主题1</vt:lpstr>
      <vt:lpstr>9_主题1</vt:lpstr>
      <vt:lpstr>10_主题1</vt:lpstr>
      <vt:lpstr>Ion</vt:lpstr>
      <vt:lpstr>Building and Running an Enterprise-grade Serverless Platform on Kubernetes     Quinton Hoole, Techical VP, US R&amp;D, Huawei Ying Huang, Sr. Architect  December 7, 2017</vt:lpstr>
      <vt:lpstr>Outlines</vt:lpstr>
      <vt:lpstr>What is Serverless Computing</vt:lpstr>
      <vt:lpstr>Current Serverless Platforms and Products</vt:lpstr>
      <vt:lpstr>PowerPoint Presentation</vt:lpstr>
      <vt:lpstr>User Function</vt:lpstr>
      <vt:lpstr>FunctionStage Architecture Overview</vt:lpstr>
      <vt:lpstr>Demo</vt:lpstr>
      <vt:lpstr>Challenges and Solutions</vt:lpstr>
      <vt:lpstr>Challenges and Solutions - continue</vt:lpstr>
      <vt:lpstr>Resources</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and Running an Enterprise Platform on Kubernetes  - Ying Huang &amp; Quinton Hoole</dc:title>
  <dc:creator>Ying Huang</dc:creator>
  <cp:lastModifiedBy>Ying Huang</cp:lastModifiedBy>
  <cp:revision>350</cp:revision>
  <dcterms:created xsi:type="dcterms:W3CDTF">2011-12-01T07:24:32Z</dcterms:created>
  <dcterms:modified xsi:type="dcterms:W3CDTF">2017-11-21T01:31:49Z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(3)80dxJJV3O/MLNbnUeQAkmW4p1XOssoKkIkihW+foVmC8jBDxym1qFQpFLevE2qsEaD+KoeIX_x000d_
KouiXaa9Lj3flpPPoc5VXZqYpnAasLUmKF4aaBkiuLdWqZKEi2tURvC4GRK1f68MvQRTyf4w_x000d_
FD/xDFIZNNaE/N3tQaR5Z9wAXb4WQRnduFdrAlQEoxtf1R+N5sr6LG5nlRy1zg69kJ1Dc33c_x000d_
eKMTBNHg7O9Urkku+N</vt:lpwstr>
  </property>
  <property fmtid="{D5CDD505-2E9C-101B-9397-08002B2CF9AE}" pid="3" name="_ms_pID_7253431">
    <vt:lpwstr>9T40nf6lIac7NBA/MmrftxsQM2HJmndYrP5AVPPeCB/7KcSyupD3z9_x000d_
qvRt3FB9YOJI4m0ixCXP0djrKDNn5x5KOAj824aZiCvBUkO+U5YlwndOnmqUpd72ezh4D1vO_x000d_
9sJTr/ebb/SPUC5QV7j+RsaKJHGuvUSxJ82q6R20rjdhGvFTqiKKVaj0nWIvuPbpPipvm7O2_x000d_
u/09s4RukqwT15ecexilvcpX3OAJjiz42MsT</vt:lpwstr>
  </property>
  <property fmtid="{D5CDD505-2E9C-101B-9397-08002B2CF9AE}" pid="4" name="_ms_pID_7253432">
    <vt:lpwstr>svmhMHCaF4OsKZXqJXp0EBXitZzJs15Z3jqO_x000d_
RBDxI3sHCN6ent3jCmjtsG/lrJ5+zoEPpSeWedhldrxF2h42CynvSqgs6K1b7UR4FWbonCRb_x000d_
14EX/4J6AejSk5K5QJaqlkbZQiKtnBmgvi9CO0wuVoKXKFFbUmgTg+rAiGBDPEC804vvwpRG_x000d_
Ie49K4tbpK+AyQ==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1511227688</vt:lpwstr>
  </property>
</Properties>
</file>