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ink/ink1.xml" ContentType="application/inkml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464" r:id="rId2"/>
    <p:sldId id="2463" r:id="rId3"/>
    <p:sldId id="2475" r:id="rId4"/>
    <p:sldId id="2427" r:id="rId5"/>
    <p:sldId id="2429" r:id="rId6"/>
    <p:sldId id="2466" r:id="rId7"/>
    <p:sldId id="2467" r:id="rId8"/>
    <p:sldId id="2470" r:id="rId9"/>
    <p:sldId id="2469" r:id="rId10"/>
    <p:sldId id="2420" r:id="rId11"/>
    <p:sldId id="2471" r:id="rId12"/>
    <p:sldId id="2401" r:id="rId13"/>
    <p:sldId id="2472" r:id="rId14"/>
    <p:sldId id="2473" r:id="rId15"/>
    <p:sldId id="2474" r:id="rId16"/>
    <p:sldId id="2395" r:id="rId1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3A993"/>
    <a:srgbClr val="002452"/>
    <a:srgbClr val="E3E4E6"/>
    <a:srgbClr val="583F52"/>
    <a:srgbClr val="000C28"/>
    <a:srgbClr val="000820"/>
    <a:srgbClr val="001334"/>
    <a:srgbClr val="F52552"/>
    <a:srgbClr val="FFC737"/>
    <a:srgbClr val="D2D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9" autoAdjust="0"/>
    <p:restoredTop sz="83497" autoAdjust="0"/>
  </p:normalViewPr>
  <p:slideViewPr>
    <p:cSldViewPr snapToGrid="0" snapToObjects="1">
      <p:cViewPr varScale="1">
        <p:scale>
          <a:sx n="41" d="100"/>
          <a:sy n="41" d="100"/>
        </p:scale>
        <p:origin x="224" y="640"/>
      </p:cViewPr>
      <p:guideLst>
        <p:guide orient="horz" pos="4320"/>
        <p:guide pos="767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mmu/Desktop/cann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mmu/Desktop/cann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mmu/Desktop/cann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mmu/Desktop/cann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mmu/Desktop/cann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solidFill>
                  <a:schemeClr val="tx1"/>
                </a:solidFill>
              </a:rPr>
              <a:t>Time v Number of Pixels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Time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E3A993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47625" cap="rnd" cmpd="sng">
                <a:solidFill>
                  <a:srgbClr val="E3A993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Sheet5!$A$3:$A$27</c:f>
              <c:numCache>
                <c:formatCode>General</c:formatCode>
                <c:ptCount val="25"/>
                <c:pt idx="0">
                  <c:v>90000</c:v>
                </c:pt>
                <c:pt idx="1">
                  <c:v>90000</c:v>
                </c:pt>
                <c:pt idx="2">
                  <c:v>90000</c:v>
                </c:pt>
                <c:pt idx="3">
                  <c:v>90000</c:v>
                </c:pt>
                <c:pt idx="4">
                  <c:v>90000</c:v>
                </c:pt>
                <c:pt idx="5">
                  <c:v>5760000</c:v>
                </c:pt>
                <c:pt idx="6">
                  <c:v>5760000</c:v>
                </c:pt>
                <c:pt idx="7">
                  <c:v>5760000</c:v>
                </c:pt>
                <c:pt idx="8">
                  <c:v>5760000</c:v>
                </c:pt>
                <c:pt idx="9">
                  <c:v>5760000</c:v>
                </c:pt>
                <c:pt idx="10">
                  <c:v>2250000</c:v>
                </c:pt>
                <c:pt idx="11">
                  <c:v>2250000</c:v>
                </c:pt>
                <c:pt idx="12">
                  <c:v>2250000</c:v>
                </c:pt>
                <c:pt idx="13">
                  <c:v>2250000</c:v>
                </c:pt>
                <c:pt idx="14">
                  <c:v>2250000</c:v>
                </c:pt>
                <c:pt idx="15">
                  <c:v>147456</c:v>
                </c:pt>
                <c:pt idx="16">
                  <c:v>147456</c:v>
                </c:pt>
                <c:pt idx="17">
                  <c:v>147456</c:v>
                </c:pt>
                <c:pt idx="18">
                  <c:v>147456</c:v>
                </c:pt>
                <c:pt idx="19">
                  <c:v>147456</c:v>
                </c:pt>
                <c:pt idx="20">
                  <c:v>23040000</c:v>
                </c:pt>
                <c:pt idx="21">
                  <c:v>23040000</c:v>
                </c:pt>
                <c:pt idx="22">
                  <c:v>23040000</c:v>
                </c:pt>
                <c:pt idx="23">
                  <c:v>23040000</c:v>
                </c:pt>
                <c:pt idx="24">
                  <c:v>23040000</c:v>
                </c:pt>
              </c:numCache>
            </c:numRef>
          </c:xVal>
          <c:yVal>
            <c:numRef>
              <c:f>Sheet5!$B$3:$B$27</c:f>
              <c:numCache>
                <c:formatCode>General</c:formatCode>
                <c:ptCount val="25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40</c:v>
                </c:pt>
                <c:pt idx="5">
                  <c:v>200</c:v>
                </c:pt>
                <c:pt idx="6">
                  <c:v>190</c:v>
                </c:pt>
                <c:pt idx="7">
                  <c:v>180</c:v>
                </c:pt>
                <c:pt idx="8">
                  <c:v>190</c:v>
                </c:pt>
                <c:pt idx="9">
                  <c:v>180</c:v>
                </c:pt>
                <c:pt idx="10">
                  <c:v>510</c:v>
                </c:pt>
                <c:pt idx="11">
                  <c:v>500</c:v>
                </c:pt>
                <c:pt idx="12">
                  <c:v>500</c:v>
                </c:pt>
                <c:pt idx="13">
                  <c:v>490</c:v>
                </c:pt>
                <c:pt idx="14">
                  <c:v>480</c:v>
                </c:pt>
                <c:pt idx="15">
                  <c:v>72</c:v>
                </c:pt>
                <c:pt idx="16">
                  <c:v>80</c:v>
                </c:pt>
                <c:pt idx="17">
                  <c:v>70</c:v>
                </c:pt>
                <c:pt idx="18">
                  <c:v>70</c:v>
                </c:pt>
                <c:pt idx="19">
                  <c:v>70</c:v>
                </c:pt>
                <c:pt idx="20">
                  <c:v>700</c:v>
                </c:pt>
                <c:pt idx="21">
                  <c:v>700</c:v>
                </c:pt>
                <c:pt idx="22">
                  <c:v>690</c:v>
                </c:pt>
                <c:pt idx="23">
                  <c:v>700</c:v>
                </c:pt>
                <c:pt idx="24">
                  <c:v>700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C1E-064F-8002-A2A76C4301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0725376"/>
        <c:axId val="1445987136"/>
      </c:scatterChart>
      <c:valAx>
        <c:axId val="1440725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>
                    <a:solidFill>
                      <a:schemeClr val="tx1"/>
                    </a:solidFill>
                  </a:rPr>
                  <a:t>Pixels in Image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5987136"/>
        <c:crosses val="autoZero"/>
        <c:crossBetween val="midCat"/>
      </c:valAx>
      <c:valAx>
        <c:axId val="144598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>
                    <a:solidFill>
                      <a:schemeClr val="tx1"/>
                    </a:solidFill>
                  </a:rPr>
                  <a:t>Time</a:t>
                </a:r>
                <a:r>
                  <a:rPr lang="en-US" sz="2000" baseline="0" dirty="0">
                    <a:solidFill>
                      <a:schemeClr val="tx1"/>
                    </a:solidFill>
                  </a:rPr>
                  <a:t> (</a:t>
                </a:r>
                <a:r>
                  <a:rPr lang="en-US" sz="2000" baseline="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2000" baseline="0" dirty="0">
                    <a:solidFill>
                      <a:schemeClr val="tx1"/>
                    </a:solidFill>
                  </a:rPr>
                  <a:t>)</a:t>
                </a:r>
                <a:endParaRPr lang="en-US" sz="20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0725376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solidFill>
                  <a:schemeClr val="tx1"/>
                </a:solidFill>
              </a:rPr>
              <a:t>Time v Number of Threads per block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8980132270765543E-2"/>
          <c:y val="6.8865996591923898E-2"/>
          <c:w val="0.90354708101573911"/>
          <c:h val="0.79683218711125003"/>
        </c:manualLayout>
      </c:layout>
      <c:scatterChart>
        <c:scatterStyle val="lineMarker"/>
        <c:varyColors val="0"/>
        <c:ser>
          <c:idx val="0"/>
          <c:order val="0"/>
          <c:tx>
            <c:v>90000</c:v>
          </c:tx>
          <c:spPr>
            <a:ln w="3492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'Block thread sizes'!$C$2:$C$4</c:f>
              <c:numCache>
                <c:formatCode>General</c:formatCode>
                <c:ptCount val="3"/>
                <c:pt idx="0">
                  <c:v>16</c:v>
                </c:pt>
                <c:pt idx="1">
                  <c:v>4</c:v>
                </c:pt>
                <c:pt idx="2">
                  <c:v>1</c:v>
                </c:pt>
              </c:numCache>
            </c:numRef>
          </c:xVal>
          <c:yVal>
            <c:numRef>
              <c:f>'Block thread sizes'!$F$2:$F$4</c:f>
              <c:numCache>
                <c:formatCode>General</c:formatCode>
                <c:ptCount val="3"/>
                <c:pt idx="0">
                  <c:v>50</c:v>
                </c:pt>
                <c:pt idx="1">
                  <c:v>40</c:v>
                </c:pt>
                <c:pt idx="2">
                  <c:v>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85-F14A-B655-2E5714EEE73C}"/>
            </c:ext>
          </c:extLst>
        </c:ser>
        <c:ser>
          <c:idx val="1"/>
          <c:order val="1"/>
          <c:tx>
            <c:v>5760000</c:v>
          </c:tx>
          <c:spPr>
            <a:ln w="412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'Block thread sizes'!$C$5:$C$9</c:f>
              <c:numCache>
                <c:formatCode>General</c:formatCode>
                <c:ptCount val="5"/>
                <c:pt idx="0">
                  <c:v>256</c:v>
                </c:pt>
                <c:pt idx="1">
                  <c:v>64</c:v>
                </c:pt>
                <c:pt idx="2">
                  <c:v>16</c:v>
                </c:pt>
                <c:pt idx="3">
                  <c:v>4</c:v>
                </c:pt>
                <c:pt idx="4">
                  <c:v>1</c:v>
                </c:pt>
              </c:numCache>
            </c:numRef>
          </c:xVal>
          <c:yVal>
            <c:numRef>
              <c:f>'Block thread sizes'!$F$5:$F$9</c:f>
              <c:numCache>
                <c:formatCode>General</c:formatCode>
                <c:ptCount val="5"/>
                <c:pt idx="0">
                  <c:v>162</c:v>
                </c:pt>
                <c:pt idx="1">
                  <c:v>152</c:v>
                </c:pt>
                <c:pt idx="2">
                  <c:v>200</c:v>
                </c:pt>
                <c:pt idx="3">
                  <c:v>404</c:v>
                </c:pt>
                <c:pt idx="4">
                  <c:v>188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85-F14A-B655-2E5714EEE73C}"/>
            </c:ext>
          </c:extLst>
        </c:ser>
        <c:ser>
          <c:idx val="2"/>
          <c:order val="2"/>
          <c:tx>
            <c:v>2250000</c:v>
          </c:tx>
          <c:spPr>
            <a:ln w="412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'Block thread sizes'!$C$10:$C$12</c:f>
              <c:numCache>
                <c:formatCode>General</c:formatCode>
                <c:ptCount val="3"/>
                <c:pt idx="0">
                  <c:v>16</c:v>
                </c:pt>
                <c:pt idx="1">
                  <c:v>4</c:v>
                </c:pt>
                <c:pt idx="2">
                  <c:v>1</c:v>
                </c:pt>
              </c:numCache>
            </c:numRef>
          </c:xVal>
          <c:yVal>
            <c:numRef>
              <c:f>'Block thread sizes'!$F$10:$F$12</c:f>
              <c:numCache>
                <c:formatCode>General</c:formatCode>
                <c:ptCount val="3"/>
                <c:pt idx="0">
                  <c:v>114</c:v>
                </c:pt>
                <c:pt idx="1">
                  <c:v>188</c:v>
                </c:pt>
                <c:pt idx="2">
                  <c:v>496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285-F14A-B655-2E5714EEE73C}"/>
            </c:ext>
          </c:extLst>
        </c:ser>
        <c:ser>
          <c:idx val="3"/>
          <c:order val="3"/>
          <c:tx>
            <c:v>147565</c:v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'Block thread sizes'!$C$13:$C$16</c:f>
              <c:numCache>
                <c:formatCode>General</c:formatCode>
                <c:ptCount val="4"/>
                <c:pt idx="0">
                  <c:v>64</c:v>
                </c:pt>
                <c:pt idx="1">
                  <c:v>16</c:v>
                </c:pt>
                <c:pt idx="2">
                  <c:v>4</c:v>
                </c:pt>
                <c:pt idx="3">
                  <c:v>1</c:v>
                </c:pt>
              </c:numCache>
            </c:numRef>
          </c:xVal>
          <c:yVal>
            <c:numRef>
              <c:f>'Block thread sizes'!$F$13:$F$16</c:f>
              <c:numCache>
                <c:formatCode>General</c:formatCode>
                <c:ptCount val="4"/>
                <c:pt idx="0">
                  <c:v>42</c:v>
                </c:pt>
                <c:pt idx="1">
                  <c:v>40</c:v>
                </c:pt>
                <c:pt idx="2">
                  <c:v>46</c:v>
                </c:pt>
                <c:pt idx="3">
                  <c:v>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285-F14A-B655-2E5714EEE73C}"/>
            </c:ext>
          </c:extLst>
        </c:ser>
        <c:ser>
          <c:idx val="4"/>
          <c:order val="4"/>
          <c:tx>
            <c:v>23040000</c:v>
          </c:tx>
          <c:spPr>
            <a:ln w="412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'Block thread sizes'!$C$17:$C$21</c:f>
              <c:numCache>
                <c:formatCode>General</c:formatCode>
                <c:ptCount val="5"/>
                <c:pt idx="0">
                  <c:v>256</c:v>
                </c:pt>
                <c:pt idx="1">
                  <c:v>64</c:v>
                </c:pt>
                <c:pt idx="2">
                  <c:v>16</c:v>
                </c:pt>
                <c:pt idx="3">
                  <c:v>4</c:v>
                </c:pt>
                <c:pt idx="4">
                  <c:v>1</c:v>
                </c:pt>
              </c:numCache>
            </c:numRef>
          </c:xVal>
          <c:yVal>
            <c:numRef>
              <c:f>'Block thread sizes'!$F$17:$F$21</c:f>
              <c:numCache>
                <c:formatCode>General</c:formatCode>
                <c:ptCount val="5"/>
                <c:pt idx="0">
                  <c:v>502</c:v>
                </c:pt>
                <c:pt idx="1">
                  <c:v>462</c:v>
                </c:pt>
                <c:pt idx="2">
                  <c:v>688</c:v>
                </c:pt>
                <c:pt idx="3">
                  <c:v>504</c:v>
                </c:pt>
                <c:pt idx="4">
                  <c:v>698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285-F14A-B655-2E5714EEE7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8323440"/>
        <c:axId val="1448317488"/>
      </c:scatterChart>
      <c:valAx>
        <c:axId val="1448323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>
                    <a:solidFill>
                      <a:schemeClr val="tx1"/>
                    </a:solidFill>
                  </a:rPr>
                  <a:t>Threads/block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8317488"/>
        <c:crosses val="autoZero"/>
        <c:crossBetween val="midCat"/>
      </c:valAx>
      <c:valAx>
        <c:axId val="144831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chemeClr val="tx1"/>
                    </a:solidFill>
                  </a:rPr>
                  <a:t>Avg</a:t>
                </a:r>
                <a:r>
                  <a:rPr lang="en-US" sz="2400" baseline="0">
                    <a:solidFill>
                      <a:schemeClr val="tx1"/>
                    </a:solidFill>
                  </a:rPr>
                  <a:t> time (ms)</a:t>
                </a:r>
                <a:endParaRPr lang="en-US" sz="24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8323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solidFill>
                  <a:schemeClr val="tx1"/>
                </a:solidFill>
              </a:rPr>
              <a:t>Time v Number of Pixels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Original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73025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Sheet5!$A$3:$A$27</c:f>
              <c:numCache>
                <c:formatCode>General</c:formatCode>
                <c:ptCount val="25"/>
                <c:pt idx="0">
                  <c:v>90000</c:v>
                </c:pt>
                <c:pt idx="1">
                  <c:v>90000</c:v>
                </c:pt>
                <c:pt idx="2">
                  <c:v>90000</c:v>
                </c:pt>
                <c:pt idx="3">
                  <c:v>90000</c:v>
                </c:pt>
                <c:pt idx="4">
                  <c:v>90000</c:v>
                </c:pt>
                <c:pt idx="5">
                  <c:v>5760000</c:v>
                </c:pt>
                <c:pt idx="6">
                  <c:v>5760000</c:v>
                </c:pt>
                <c:pt idx="7">
                  <c:v>5760000</c:v>
                </c:pt>
                <c:pt idx="8">
                  <c:v>5760000</c:v>
                </c:pt>
                <c:pt idx="9">
                  <c:v>5760000</c:v>
                </c:pt>
                <c:pt idx="10">
                  <c:v>2250000</c:v>
                </c:pt>
                <c:pt idx="11">
                  <c:v>2250000</c:v>
                </c:pt>
                <c:pt idx="12">
                  <c:v>2250000</c:v>
                </c:pt>
                <c:pt idx="13">
                  <c:v>2250000</c:v>
                </c:pt>
                <c:pt idx="14">
                  <c:v>2250000</c:v>
                </c:pt>
                <c:pt idx="15">
                  <c:v>147456</c:v>
                </c:pt>
                <c:pt idx="16">
                  <c:v>147456</c:v>
                </c:pt>
                <c:pt idx="17">
                  <c:v>147456</c:v>
                </c:pt>
                <c:pt idx="18">
                  <c:v>147456</c:v>
                </c:pt>
                <c:pt idx="19">
                  <c:v>147456</c:v>
                </c:pt>
                <c:pt idx="20">
                  <c:v>23040000</c:v>
                </c:pt>
                <c:pt idx="21">
                  <c:v>23040000</c:v>
                </c:pt>
                <c:pt idx="22">
                  <c:v>23040000</c:v>
                </c:pt>
                <c:pt idx="23">
                  <c:v>23040000</c:v>
                </c:pt>
                <c:pt idx="24">
                  <c:v>23040000</c:v>
                </c:pt>
              </c:numCache>
            </c:numRef>
          </c:xVal>
          <c:yVal>
            <c:numRef>
              <c:f>Sheet5!$B$3:$B$27</c:f>
              <c:numCache>
                <c:formatCode>General</c:formatCode>
                <c:ptCount val="25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40</c:v>
                </c:pt>
                <c:pt idx="5">
                  <c:v>200</c:v>
                </c:pt>
                <c:pt idx="6">
                  <c:v>190</c:v>
                </c:pt>
                <c:pt idx="7">
                  <c:v>180</c:v>
                </c:pt>
                <c:pt idx="8">
                  <c:v>190</c:v>
                </c:pt>
                <c:pt idx="9">
                  <c:v>180</c:v>
                </c:pt>
                <c:pt idx="10">
                  <c:v>510</c:v>
                </c:pt>
                <c:pt idx="11">
                  <c:v>500</c:v>
                </c:pt>
                <c:pt idx="12">
                  <c:v>500</c:v>
                </c:pt>
                <c:pt idx="13">
                  <c:v>490</c:v>
                </c:pt>
                <c:pt idx="14">
                  <c:v>480</c:v>
                </c:pt>
                <c:pt idx="15">
                  <c:v>72</c:v>
                </c:pt>
                <c:pt idx="16">
                  <c:v>80</c:v>
                </c:pt>
                <c:pt idx="17">
                  <c:v>70</c:v>
                </c:pt>
                <c:pt idx="18">
                  <c:v>70</c:v>
                </c:pt>
                <c:pt idx="19">
                  <c:v>70</c:v>
                </c:pt>
                <c:pt idx="20">
                  <c:v>700</c:v>
                </c:pt>
                <c:pt idx="21">
                  <c:v>700</c:v>
                </c:pt>
                <c:pt idx="22">
                  <c:v>690</c:v>
                </c:pt>
                <c:pt idx="23">
                  <c:v>700</c:v>
                </c:pt>
                <c:pt idx="24">
                  <c:v>700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06B-9340-9D8A-EFBCFB42ADE8}"/>
            </c:ext>
          </c:extLst>
        </c:ser>
        <c:ser>
          <c:idx val="1"/>
          <c:order val="1"/>
          <c:tx>
            <c:v>Shared Memory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76200" cap="rnd">
                <a:solidFill>
                  <a:schemeClr val="accent2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Sheet5!$D$3:$D$7</c:f>
              <c:numCache>
                <c:formatCode>General</c:formatCode>
                <c:ptCount val="5"/>
                <c:pt idx="0">
                  <c:v>90000</c:v>
                </c:pt>
                <c:pt idx="1">
                  <c:v>5760000</c:v>
                </c:pt>
                <c:pt idx="2">
                  <c:v>2250000</c:v>
                </c:pt>
                <c:pt idx="3">
                  <c:v>147456</c:v>
                </c:pt>
                <c:pt idx="4">
                  <c:v>23040000</c:v>
                </c:pt>
              </c:numCache>
            </c:numRef>
          </c:xVal>
          <c:yVal>
            <c:numRef>
              <c:f>Sheet5!$E$3:$E$7</c:f>
              <c:numCache>
                <c:formatCode>General</c:formatCode>
                <c:ptCount val="5"/>
                <c:pt idx="0">
                  <c:v>36.5</c:v>
                </c:pt>
                <c:pt idx="1">
                  <c:v>135</c:v>
                </c:pt>
                <c:pt idx="2">
                  <c:v>148</c:v>
                </c:pt>
                <c:pt idx="3">
                  <c:v>40</c:v>
                </c:pt>
                <c:pt idx="4">
                  <c:v>485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06B-9340-9D8A-EFBCFB42AD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0725376"/>
        <c:axId val="1445987136"/>
      </c:scatterChart>
      <c:valAx>
        <c:axId val="1440725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solidFill>
                      <a:schemeClr val="tx1"/>
                    </a:solidFill>
                  </a:rPr>
                  <a:t>Pixels in Image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5987136"/>
        <c:crosses val="autoZero"/>
        <c:crossBetween val="midCat"/>
      </c:valAx>
      <c:valAx>
        <c:axId val="144598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>
                    <a:solidFill>
                      <a:schemeClr val="tx1"/>
                    </a:solidFill>
                  </a:rPr>
                  <a:t>Time</a:t>
                </a:r>
                <a:r>
                  <a:rPr lang="en-US" sz="2400" baseline="0" dirty="0">
                    <a:solidFill>
                      <a:schemeClr val="tx1"/>
                    </a:solidFill>
                  </a:rPr>
                  <a:t> (</a:t>
                </a:r>
                <a:r>
                  <a:rPr lang="en-US" sz="2400" baseline="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2400" baseline="0" dirty="0">
                    <a:solidFill>
                      <a:schemeClr val="tx1"/>
                    </a:solidFill>
                  </a:rPr>
                  <a:t>)</a:t>
                </a:r>
                <a:endParaRPr lang="en-US" sz="24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07253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800">
                <a:solidFill>
                  <a:schemeClr val="tx1"/>
                </a:solidFill>
              </a:rPr>
              <a:t>Time v Number of Pixels (with padding)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More paddding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47625" cap="rnd">
                <a:solidFill>
                  <a:schemeClr val="accent2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Sheet5!$D$3:$D$7</c:f>
              <c:numCache>
                <c:formatCode>General</c:formatCode>
                <c:ptCount val="5"/>
                <c:pt idx="0">
                  <c:v>90000</c:v>
                </c:pt>
                <c:pt idx="1">
                  <c:v>5760000</c:v>
                </c:pt>
                <c:pt idx="2">
                  <c:v>2250000</c:v>
                </c:pt>
                <c:pt idx="3">
                  <c:v>147456</c:v>
                </c:pt>
                <c:pt idx="4">
                  <c:v>23040000</c:v>
                </c:pt>
              </c:numCache>
            </c:numRef>
          </c:xVal>
          <c:yVal>
            <c:numRef>
              <c:f>Sheet5!$E$3:$E$7</c:f>
              <c:numCache>
                <c:formatCode>General</c:formatCode>
                <c:ptCount val="5"/>
                <c:pt idx="0">
                  <c:v>36.5</c:v>
                </c:pt>
                <c:pt idx="1">
                  <c:v>135</c:v>
                </c:pt>
                <c:pt idx="2">
                  <c:v>148</c:v>
                </c:pt>
                <c:pt idx="3">
                  <c:v>40</c:v>
                </c:pt>
                <c:pt idx="4">
                  <c:v>485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104-3B45-9208-2D0C79779938}"/>
            </c:ext>
          </c:extLst>
        </c:ser>
        <c:ser>
          <c:idx val="0"/>
          <c:order val="1"/>
          <c:tx>
            <c:v>Less Padding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66675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Sheet5!$D$19:$D$23</c:f>
              <c:numCache>
                <c:formatCode>General</c:formatCode>
                <c:ptCount val="5"/>
                <c:pt idx="0">
                  <c:v>90000</c:v>
                </c:pt>
                <c:pt idx="1">
                  <c:v>5760000</c:v>
                </c:pt>
                <c:pt idx="2">
                  <c:v>2250000</c:v>
                </c:pt>
                <c:pt idx="3">
                  <c:v>147456</c:v>
                </c:pt>
                <c:pt idx="4">
                  <c:v>23040000</c:v>
                </c:pt>
              </c:numCache>
            </c:numRef>
          </c:xVal>
          <c:yVal>
            <c:numRef>
              <c:f>Sheet5!$E$19:$E$23</c:f>
              <c:numCache>
                <c:formatCode>General</c:formatCode>
                <c:ptCount val="5"/>
                <c:pt idx="0">
                  <c:v>50</c:v>
                </c:pt>
                <c:pt idx="1">
                  <c:v>170</c:v>
                </c:pt>
                <c:pt idx="2">
                  <c:v>130</c:v>
                </c:pt>
                <c:pt idx="3">
                  <c:v>40</c:v>
                </c:pt>
                <c:pt idx="4">
                  <c:v>520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104-3B45-9208-2D0C797799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0725376"/>
        <c:axId val="1445987136"/>
      </c:scatterChart>
      <c:valAx>
        <c:axId val="1440725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chemeClr val="tx1"/>
                    </a:solidFill>
                  </a:rPr>
                  <a:t>Pixels in Image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5987136"/>
        <c:crosses val="autoZero"/>
        <c:crossBetween val="midCat"/>
      </c:valAx>
      <c:valAx>
        <c:axId val="144598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chemeClr val="tx1"/>
                    </a:solidFill>
                  </a:rPr>
                  <a:t>Time</a:t>
                </a:r>
                <a:r>
                  <a:rPr lang="en-US" sz="2400" baseline="0">
                    <a:solidFill>
                      <a:schemeClr val="tx1"/>
                    </a:solidFill>
                  </a:rPr>
                  <a:t> (ms)</a:t>
                </a:r>
                <a:endParaRPr lang="en-US" sz="24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07253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800">
                <a:solidFill>
                  <a:schemeClr val="tx1"/>
                </a:solidFill>
              </a:rPr>
              <a:t>Time v</a:t>
            </a:r>
            <a:r>
              <a:rPr lang="en-US" sz="2800" baseline="0">
                <a:solidFill>
                  <a:schemeClr val="tx1"/>
                </a:solidFill>
              </a:rPr>
              <a:t> number of Pixels for different languages</a:t>
            </a:r>
            <a:endParaRPr lang="en-US" sz="280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445848375451263"/>
          <c:y val="0.11706136164797581"/>
          <c:w val="0.83276173285198551"/>
          <c:h val="0.71795986439195103"/>
        </c:manualLayout>
      </c:layout>
      <c:scatterChart>
        <c:scatterStyle val="lineMarker"/>
        <c:varyColors val="0"/>
        <c:ser>
          <c:idx val="0"/>
          <c:order val="0"/>
          <c:tx>
            <c:v>CUDA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53975" cap="rnd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Sheet5!$D$3:$D$7</c:f>
              <c:numCache>
                <c:formatCode>General</c:formatCode>
                <c:ptCount val="5"/>
                <c:pt idx="0">
                  <c:v>90000</c:v>
                </c:pt>
                <c:pt idx="1">
                  <c:v>5760000</c:v>
                </c:pt>
                <c:pt idx="2">
                  <c:v>2250000</c:v>
                </c:pt>
                <c:pt idx="3">
                  <c:v>147456</c:v>
                </c:pt>
                <c:pt idx="4">
                  <c:v>23040000</c:v>
                </c:pt>
              </c:numCache>
            </c:numRef>
          </c:xVal>
          <c:yVal>
            <c:numRef>
              <c:f>Sheet5!$E$3:$E$7</c:f>
              <c:numCache>
                <c:formatCode>General</c:formatCode>
                <c:ptCount val="5"/>
                <c:pt idx="0">
                  <c:v>36.5</c:v>
                </c:pt>
                <c:pt idx="1">
                  <c:v>135</c:v>
                </c:pt>
                <c:pt idx="2">
                  <c:v>148</c:v>
                </c:pt>
                <c:pt idx="3">
                  <c:v>40</c:v>
                </c:pt>
                <c:pt idx="4">
                  <c:v>485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C72-D84C-89EB-6DEDF483A51F}"/>
            </c:ext>
          </c:extLst>
        </c:ser>
        <c:ser>
          <c:idx val="2"/>
          <c:order val="1"/>
          <c:tx>
            <c:v>Python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Sheet5!$D$3:$D$7</c:f>
              <c:numCache>
                <c:formatCode>General</c:formatCode>
                <c:ptCount val="5"/>
                <c:pt idx="0">
                  <c:v>90000</c:v>
                </c:pt>
                <c:pt idx="1">
                  <c:v>5760000</c:v>
                </c:pt>
                <c:pt idx="2">
                  <c:v>2250000</c:v>
                </c:pt>
                <c:pt idx="3">
                  <c:v>147456</c:v>
                </c:pt>
                <c:pt idx="4">
                  <c:v>23040000</c:v>
                </c:pt>
              </c:numCache>
            </c:numRef>
          </c:xVal>
          <c:yVal>
            <c:numRef>
              <c:f>Sheet5!$G$3:$G$7</c:f>
              <c:numCache>
                <c:formatCode>General</c:formatCode>
                <c:ptCount val="5"/>
                <c:pt idx="0">
                  <c:v>784</c:v>
                </c:pt>
                <c:pt idx="1">
                  <c:v>180000</c:v>
                </c:pt>
                <c:pt idx="2">
                  <c:v>8000</c:v>
                </c:pt>
                <c:pt idx="3">
                  <c:v>312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C72-D84C-89EB-6DEDF483A51F}"/>
            </c:ext>
          </c:extLst>
        </c:ser>
        <c:ser>
          <c:idx val="3"/>
          <c:order val="2"/>
          <c:tx>
            <c:v>MATLAB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44450" cap="rnd">
                <a:solidFill>
                  <a:schemeClr val="accent4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Sheet5!$D$3:$D$7</c:f>
              <c:numCache>
                <c:formatCode>General</c:formatCode>
                <c:ptCount val="5"/>
                <c:pt idx="0">
                  <c:v>90000</c:v>
                </c:pt>
                <c:pt idx="1">
                  <c:v>5760000</c:v>
                </c:pt>
                <c:pt idx="2">
                  <c:v>2250000</c:v>
                </c:pt>
                <c:pt idx="3">
                  <c:v>147456</c:v>
                </c:pt>
                <c:pt idx="4">
                  <c:v>23040000</c:v>
                </c:pt>
              </c:numCache>
            </c:numRef>
          </c:xVal>
          <c:yVal>
            <c:numRef>
              <c:f>Sheet5!$I$3:$I$7</c:f>
              <c:numCache>
                <c:formatCode>General</c:formatCode>
                <c:ptCount val="5"/>
                <c:pt idx="0">
                  <c:v>37</c:v>
                </c:pt>
                <c:pt idx="1">
                  <c:v>1153</c:v>
                </c:pt>
                <c:pt idx="2">
                  <c:v>566</c:v>
                </c:pt>
                <c:pt idx="3">
                  <c:v>97</c:v>
                </c:pt>
                <c:pt idx="4">
                  <c:v>6019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C72-D84C-89EB-6DEDF483A5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8905776"/>
        <c:axId val="1445852464"/>
      </c:scatterChart>
      <c:valAx>
        <c:axId val="1448905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solidFill>
                      <a:schemeClr val="tx1"/>
                    </a:solidFill>
                  </a:rPr>
                  <a:t>Number of pixels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5852464"/>
        <c:crosses val="autoZero"/>
        <c:crossBetween val="midCat"/>
      </c:valAx>
      <c:valAx>
        <c:axId val="144585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solidFill>
                      <a:schemeClr val="tx1"/>
                    </a:solidFill>
                  </a:rPr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89057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17:59:12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28 24575,'8'0'0,"0"0"0,1 0 0,-1 0 0,2 0 0,-4 0 0,1 0 0,-3 0 0,3 0 0,2 0 0,-3 0 0,9 0 0,-7 0 0,5 0 0,-3 0 0,-1 0 0,1 0 0,-2 0 0,-1 0 0,4 0 0,-3-4 0,4 4 0,-1-4 0,2 4 0,-3 0 0,3 0 0,-5-2 0,2 2 0,-2-2 0,0 2 0,0 0 0,-1 0 0,-1 0 0,2 0 0,-2 0 0,1 0 0,1 0 0,4-2 0,-4 2 0,4-2 0,-6 2 0,-1 0 0,0 0 0,-1 0 0,4 0 0,-4 0 0,1 0 0,1 0 0,-2 0 0,3 0 0,-3 0 0,3 0 0,-3 0 0,4 0 0,-4 0 0,1 0 0,1 0 0,0 0 0,0 0 0,1 0 0,-1 0 0,0 0 0,1 0 0,-3 0 0,2 0 0,-3 0 0,1 0 0,-1 0 0,1 0 0,-1 0 0,0 0 0,1 0 0,1 0 0,1 0 0,2 0 0,0 0 0,0 0 0,-1 0 0,1 0 0,0 0 0,0 0 0,-2 0 0,1 0 0,-3 0 0,2 0 0,-3 0 0,-2 0 0,-5 0 0,0 0 0,-5 0 0,5 0 0,-1 0 0,1 0 0,-1 0 0,0 0 0,-2 0 0,3 0 0,-2 0 0,1 0 0,1 0 0,-4 0 0,4 0 0,-3 0 0,3 0 0,-3 0 0,2 0 0,0 0 0,-1 0 0,2 0 0,-1 0 0,1 0 0,1 0 0,-1 0 0,1 0 0,-1 0 0,1 0 0,0 0 0,-1 0 0,-1-2 0,1 2 0,-4-2 0,2 2 0,0 0 0,-1 0 0,1 0 0,0 0 0,0 0 0,3 0 0,-1 0 0,1 0 0,0 0 0,-1 0 0,1 0 0,-3 0 0,0 0 0,-2 0 0,0 0 0,1 0 0,-1 0 0,0 0 0,0 0 0,0 0 0,2 0 0,1 0 0,1 0 0,-2 0 0,2 0 0,-1 0 0,1 0 0,-1 0 0,1 0 0,-2 0 0,1 0 0,1 0 0,-2 0 0,3 0 0,-3 0 0,2 0 0,-1 0 0,-1-2 0,2 2 0,-2-2 0,1 2 0,1 0 0,-2 0 0,3 0 0,-3 0 0,0 0 0,0 0 0,-1 0 0,3 0 0,-2 0 0,3 0 0,-1 0 0,1 0 0,-1 0 0,2-1 0,-1 0 0,1 0 0,-1 1 0,0 0 0,-1 0 0,1 0 0,-2 0 0,-1 0 0,-5 0 0,5 0 0,-4 0 0,4 0 0,0 0 0,1 0 0,1 0 0,1 0 0,0 0 0,-5 0 0,-1 2 0,-4-2 0,1 4 0,1-4 0,1 2 0,2 0 0,2-1 0,0 0 0,3-1 0,1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3/12/20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41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96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88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Download more minimal templates here: https://</a:t>
            </a:r>
            <a:r>
              <a:rPr lang="en-US" dirty="0" err="1"/>
              <a:t>crmrkt.com</a:t>
            </a:r>
            <a:r>
              <a:rPr lang="en-US" dirty="0"/>
              <a:t>/GK9Dwa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51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94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70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80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Download more minimal templates here: https://</a:t>
            </a:r>
            <a:r>
              <a:rPr lang="en-US" dirty="0" err="1"/>
              <a:t>crmrkt.com</a:t>
            </a:r>
            <a:r>
              <a:rPr lang="en-US" dirty="0"/>
              <a:t>/GK9Dwa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36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16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23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99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87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03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32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7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5790412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0256392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1319509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5366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6623824"/>
            <a:ext cx="12188825" cy="7092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2188825" y="6623824"/>
            <a:ext cx="12188825" cy="7092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5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12497024" y="3330648"/>
            <a:ext cx="9119339" cy="62499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2844424" y="3330648"/>
            <a:ext cx="9119339" cy="62499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4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178216" y="0"/>
            <a:ext cx="1219943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815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 userDrawn="1"/>
        </p:nvSpPr>
        <p:spPr>
          <a:xfrm rot="5400000">
            <a:off x="22455818" y="535452"/>
            <a:ext cx="658368" cy="6583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2425294" y="596900"/>
            <a:ext cx="877410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‹#›</a:t>
            </a:fld>
            <a:r>
              <a:rPr lang="id-ID" sz="2400" b="1" i="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4041" r:id="rId2"/>
    <p:sldLayoutId id="2147484034" r:id="rId3"/>
    <p:sldLayoutId id="2147484044" r:id="rId4"/>
    <p:sldLayoutId id="2147484045" r:id="rId5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0.png"/><Relationship Id="rId4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>
            <a:cxnSpLocks/>
          </p:cNvCxnSpPr>
          <p:nvPr/>
        </p:nvCxnSpPr>
        <p:spPr>
          <a:xfrm>
            <a:off x="7531366" y="11997644"/>
            <a:ext cx="9398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21306" y="3110055"/>
            <a:ext cx="18418119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CANNY ALGORITHM</a:t>
            </a:r>
          </a:p>
          <a:p>
            <a:pPr algn="ctr"/>
            <a:r>
              <a:rPr lang="en-US" sz="15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EDGE DETECTION </a:t>
            </a:r>
          </a:p>
          <a:p>
            <a:pPr algn="ctr"/>
            <a:r>
              <a:rPr lang="en-US" sz="15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WITH CUDA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E868CD-3022-7541-B0B9-7FF9CAF7A4E1}"/>
              </a:ext>
            </a:extLst>
          </p:cNvPr>
          <p:cNvCxnSpPr>
            <a:cxnSpLocks/>
          </p:cNvCxnSpPr>
          <p:nvPr/>
        </p:nvCxnSpPr>
        <p:spPr>
          <a:xfrm>
            <a:off x="7531366" y="2086564"/>
            <a:ext cx="9398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1BD23F-49AB-CA49-A064-42DF2BB2669A}"/>
              </a:ext>
            </a:extLst>
          </p:cNvPr>
          <p:cNvSpPr txBox="1"/>
          <p:nvPr/>
        </p:nvSpPr>
        <p:spPr>
          <a:xfrm>
            <a:off x="10685753" y="10806277"/>
            <a:ext cx="300614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spc="600" dirty="0">
                <a:latin typeface="Poppins SemiBold" charset="0"/>
                <a:ea typeface="Poppins SemiBold" charset="0"/>
                <a:cs typeface="Poppins SemiBold" charset="0"/>
              </a:rPr>
              <a:t>FATIMA QARNI</a:t>
            </a:r>
          </a:p>
        </p:txBody>
      </p:sp>
    </p:spTree>
    <p:extLst>
      <p:ext uri="{BB962C8B-B14F-4D97-AF65-F5344CB8AC3E}">
        <p14:creationId xmlns:p14="http://schemas.microsoft.com/office/powerpoint/2010/main" val="396318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" y="0"/>
            <a:ext cx="8675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6109107" y="1201984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9549" y="1969570"/>
            <a:ext cx="70565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Unoptimized</a:t>
            </a:r>
          </a:p>
          <a:p>
            <a:pPr algn="ctr"/>
            <a:r>
              <a:rPr lang="en-US" sz="84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Performance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23142" y="12507291"/>
            <a:ext cx="2964851" cy="95410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1 BLOCK / PIXEL</a:t>
            </a: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1 THREAD / BLOCK</a:t>
            </a: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911547" y="7652479"/>
            <a:ext cx="7087384" cy="421237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640"/>
              </a:lnSpc>
            </a:pPr>
            <a:r>
              <a:rPr lang="en-US" sz="3200" dirty="0">
                <a:solidFill>
                  <a:schemeClr val="tx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AVERAGE IMAGE TIMING / IMAGE:</a:t>
            </a:r>
          </a:p>
          <a:p>
            <a:pPr marL="457200" indent="-457200">
              <a:lnSpc>
                <a:spcPts val="4640"/>
              </a:lnSpc>
              <a:buFont typeface="Wingdings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90000 PIXELS: 48 MS</a:t>
            </a:r>
          </a:p>
          <a:p>
            <a:pPr marL="457200" indent="-457200">
              <a:lnSpc>
                <a:spcPts val="4640"/>
              </a:lnSpc>
              <a:buFont typeface="Wingdings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147456 PIXELS: 72 MS</a:t>
            </a:r>
          </a:p>
          <a:p>
            <a:pPr marL="457200" indent="-457200">
              <a:lnSpc>
                <a:spcPts val="4640"/>
              </a:lnSpc>
              <a:buFont typeface="Wingdings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2250000 PIXELS: 496 MS</a:t>
            </a:r>
          </a:p>
          <a:p>
            <a:pPr marL="457200" indent="-457200">
              <a:lnSpc>
                <a:spcPts val="4640"/>
              </a:lnSpc>
              <a:buFont typeface="Wingdings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5760000 PIXELS: 188 MS</a:t>
            </a:r>
          </a:p>
          <a:p>
            <a:pPr marL="457200" indent="-457200">
              <a:lnSpc>
                <a:spcPts val="4640"/>
              </a:lnSpc>
              <a:buFont typeface="Wingdings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23040000 PIXELS: 698 MS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074329-FFA2-4A47-A8DB-0C593FE7FA76}"/>
              </a:ext>
            </a:extLst>
          </p:cNvPr>
          <p:cNvGrpSpPr/>
          <p:nvPr/>
        </p:nvGrpSpPr>
        <p:grpSpPr>
          <a:xfrm>
            <a:off x="3521560" y="5085165"/>
            <a:ext cx="1632524" cy="1893728"/>
            <a:chOff x="3521560" y="4208537"/>
            <a:chExt cx="1632524" cy="1893728"/>
          </a:xfrm>
        </p:grpSpPr>
        <p:sp>
          <p:nvSpPr>
            <p:cNvPr id="22" name="Hexagon 21"/>
            <p:cNvSpPr/>
            <p:nvPr/>
          </p:nvSpPr>
          <p:spPr>
            <a:xfrm rot="5400000">
              <a:off x="3390958" y="4339139"/>
              <a:ext cx="1893728" cy="163252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hape 2785"/>
            <p:cNvSpPr/>
            <p:nvPr/>
          </p:nvSpPr>
          <p:spPr>
            <a:xfrm>
              <a:off x="3934220" y="4825180"/>
              <a:ext cx="807204" cy="660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91" y="20400"/>
                  </a:moveTo>
                  <a:cubicBezTo>
                    <a:pt x="14522" y="20400"/>
                    <a:pt x="12764" y="18251"/>
                    <a:pt x="12764" y="15600"/>
                  </a:cubicBezTo>
                  <a:cubicBezTo>
                    <a:pt x="12764" y="12949"/>
                    <a:pt x="14522" y="10800"/>
                    <a:pt x="16691" y="10800"/>
                  </a:cubicBezTo>
                  <a:cubicBezTo>
                    <a:pt x="18860" y="10800"/>
                    <a:pt x="20618" y="12949"/>
                    <a:pt x="20618" y="15600"/>
                  </a:cubicBezTo>
                  <a:cubicBezTo>
                    <a:pt x="20618" y="18251"/>
                    <a:pt x="18860" y="20400"/>
                    <a:pt x="16691" y="20400"/>
                  </a:cubicBezTo>
                  <a:moveTo>
                    <a:pt x="12762" y="3393"/>
                  </a:moveTo>
                  <a:lnTo>
                    <a:pt x="12781" y="3388"/>
                  </a:lnTo>
                  <a:cubicBezTo>
                    <a:pt x="12870" y="2164"/>
                    <a:pt x="13702" y="1200"/>
                    <a:pt x="14727" y="1200"/>
                  </a:cubicBezTo>
                  <a:cubicBezTo>
                    <a:pt x="15521" y="1200"/>
                    <a:pt x="16202" y="1779"/>
                    <a:pt x="16511" y="2609"/>
                  </a:cubicBezTo>
                  <a:lnTo>
                    <a:pt x="16509" y="2609"/>
                  </a:lnTo>
                  <a:lnTo>
                    <a:pt x="19162" y="10421"/>
                  </a:lnTo>
                  <a:cubicBezTo>
                    <a:pt x="18436" y="9902"/>
                    <a:pt x="17593" y="9600"/>
                    <a:pt x="16691" y="9600"/>
                  </a:cubicBezTo>
                  <a:cubicBezTo>
                    <a:pt x="15082" y="9600"/>
                    <a:pt x="13658" y="10550"/>
                    <a:pt x="12763" y="12012"/>
                  </a:cubicBezTo>
                  <a:cubicBezTo>
                    <a:pt x="12763" y="12012"/>
                    <a:pt x="12762" y="3393"/>
                    <a:pt x="12762" y="3393"/>
                  </a:cubicBezTo>
                  <a:close/>
                  <a:moveTo>
                    <a:pt x="11782" y="13200"/>
                  </a:moveTo>
                  <a:lnTo>
                    <a:pt x="9818" y="13200"/>
                  </a:lnTo>
                  <a:lnTo>
                    <a:pt x="9818" y="4800"/>
                  </a:lnTo>
                  <a:lnTo>
                    <a:pt x="11782" y="4800"/>
                  </a:lnTo>
                  <a:cubicBezTo>
                    <a:pt x="11782" y="4800"/>
                    <a:pt x="11782" y="13200"/>
                    <a:pt x="11782" y="13200"/>
                  </a:cubicBezTo>
                  <a:close/>
                  <a:moveTo>
                    <a:pt x="11782" y="15600"/>
                  </a:moveTo>
                  <a:lnTo>
                    <a:pt x="9818" y="15600"/>
                  </a:lnTo>
                  <a:lnTo>
                    <a:pt x="9818" y="14400"/>
                  </a:lnTo>
                  <a:lnTo>
                    <a:pt x="11782" y="14400"/>
                  </a:lnTo>
                  <a:cubicBezTo>
                    <a:pt x="11782" y="14400"/>
                    <a:pt x="11782" y="15600"/>
                    <a:pt x="11782" y="15600"/>
                  </a:cubicBezTo>
                  <a:close/>
                  <a:moveTo>
                    <a:pt x="8837" y="12012"/>
                  </a:moveTo>
                  <a:cubicBezTo>
                    <a:pt x="7942" y="10550"/>
                    <a:pt x="6518" y="9600"/>
                    <a:pt x="4909" y="9600"/>
                  </a:cubicBezTo>
                  <a:cubicBezTo>
                    <a:pt x="4007" y="9600"/>
                    <a:pt x="3164" y="9902"/>
                    <a:pt x="2438" y="10421"/>
                  </a:cubicBezTo>
                  <a:lnTo>
                    <a:pt x="5091" y="2609"/>
                  </a:lnTo>
                  <a:lnTo>
                    <a:pt x="5089" y="2609"/>
                  </a:lnTo>
                  <a:cubicBezTo>
                    <a:pt x="5398" y="1779"/>
                    <a:pt x="6079" y="1200"/>
                    <a:pt x="6873" y="1200"/>
                  </a:cubicBezTo>
                  <a:cubicBezTo>
                    <a:pt x="7898" y="1200"/>
                    <a:pt x="8730" y="2164"/>
                    <a:pt x="8819" y="3388"/>
                  </a:cubicBezTo>
                  <a:lnTo>
                    <a:pt x="8838" y="3393"/>
                  </a:lnTo>
                  <a:cubicBezTo>
                    <a:pt x="8838" y="3393"/>
                    <a:pt x="8837" y="12012"/>
                    <a:pt x="8837" y="12012"/>
                  </a:cubicBezTo>
                  <a:close/>
                  <a:moveTo>
                    <a:pt x="4909" y="20400"/>
                  </a:moveTo>
                  <a:cubicBezTo>
                    <a:pt x="2740" y="20400"/>
                    <a:pt x="982" y="18251"/>
                    <a:pt x="982" y="15600"/>
                  </a:cubicBezTo>
                  <a:cubicBezTo>
                    <a:pt x="982" y="12949"/>
                    <a:pt x="2740" y="10800"/>
                    <a:pt x="4909" y="10800"/>
                  </a:cubicBezTo>
                  <a:cubicBezTo>
                    <a:pt x="7078" y="10800"/>
                    <a:pt x="8836" y="12949"/>
                    <a:pt x="8836" y="15600"/>
                  </a:cubicBezTo>
                  <a:cubicBezTo>
                    <a:pt x="8836" y="18251"/>
                    <a:pt x="7078" y="20400"/>
                    <a:pt x="4909" y="20400"/>
                  </a:cubicBezTo>
                  <a:moveTo>
                    <a:pt x="21102" y="12980"/>
                  </a:moveTo>
                  <a:lnTo>
                    <a:pt x="17504" y="2400"/>
                  </a:lnTo>
                  <a:lnTo>
                    <a:pt x="17493" y="2402"/>
                  </a:lnTo>
                  <a:cubicBezTo>
                    <a:pt x="17088" y="1006"/>
                    <a:pt x="16009" y="0"/>
                    <a:pt x="14727" y="0"/>
                  </a:cubicBezTo>
                  <a:cubicBezTo>
                    <a:pt x="13101" y="0"/>
                    <a:pt x="11782" y="1612"/>
                    <a:pt x="11782" y="3600"/>
                  </a:cubicBezTo>
                  <a:lnTo>
                    <a:pt x="9818" y="3600"/>
                  </a:lnTo>
                  <a:cubicBezTo>
                    <a:pt x="9818" y="1612"/>
                    <a:pt x="8499" y="0"/>
                    <a:pt x="6873" y="0"/>
                  </a:cubicBezTo>
                  <a:cubicBezTo>
                    <a:pt x="5592" y="0"/>
                    <a:pt x="4512" y="1006"/>
                    <a:pt x="4107" y="2402"/>
                  </a:cubicBezTo>
                  <a:lnTo>
                    <a:pt x="4096" y="2400"/>
                  </a:lnTo>
                  <a:lnTo>
                    <a:pt x="498" y="12980"/>
                  </a:lnTo>
                  <a:cubicBezTo>
                    <a:pt x="182" y="13772"/>
                    <a:pt x="0" y="14659"/>
                    <a:pt x="0" y="15600"/>
                  </a:cubicBezTo>
                  <a:cubicBezTo>
                    <a:pt x="0" y="18914"/>
                    <a:pt x="2198" y="21600"/>
                    <a:pt x="4909" y="21600"/>
                  </a:cubicBezTo>
                  <a:cubicBezTo>
                    <a:pt x="7284" y="21600"/>
                    <a:pt x="9265" y="19539"/>
                    <a:pt x="9719" y="16800"/>
                  </a:cubicBezTo>
                  <a:lnTo>
                    <a:pt x="11881" y="16800"/>
                  </a:lnTo>
                  <a:cubicBezTo>
                    <a:pt x="12335" y="19539"/>
                    <a:pt x="14316" y="21600"/>
                    <a:pt x="16691" y="21600"/>
                  </a:cubicBezTo>
                  <a:cubicBezTo>
                    <a:pt x="19402" y="21600"/>
                    <a:pt x="21600" y="18914"/>
                    <a:pt x="21600" y="15600"/>
                  </a:cubicBezTo>
                  <a:cubicBezTo>
                    <a:pt x="21600" y="14659"/>
                    <a:pt x="21418" y="13772"/>
                    <a:pt x="21102" y="12980"/>
                  </a:cubicBezTo>
                  <a:moveTo>
                    <a:pt x="16691" y="12000"/>
                  </a:moveTo>
                  <a:cubicBezTo>
                    <a:pt x="15064" y="12000"/>
                    <a:pt x="13745" y="13612"/>
                    <a:pt x="13745" y="15600"/>
                  </a:cubicBezTo>
                  <a:cubicBezTo>
                    <a:pt x="13745" y="15932"/>
                    <a:pt x="13965" y="16200"/>
                    <a:pt x="14236" y="16200"/>
                  </a:cubicBezTo>
                  <a:cubicBezTo>
                    <a:pt x="14508" y="16200"/>
                    <a:pt x="14727" y="15932"/>
                    <a:pt x="14727" y="15600"/>
                  </a:cubicBezTo>
                  <a:cubicBezTo>
                    <a:pt x="14727" y="14275"/>
                    <a:pt x="15606" y="13200"/>
                    <a:pt x="16691" y="13200"/>
                  </a:cubicBezTo>
                  <a:cubicBezTo>
                    <a:pt x="16962" y="13200"/>
                    <a:pt x="17182" y="12932"/>
                    <a:pt x="17182" y="12600"/>
                  </a:cubicBezTo>
                  <a:cubicBezTo>
                    <a:pt x="17182" y="12268"/>
                    <a:pt x="16962" y="12000"/>
                    <a:pt x="16691" y="12000"/>
                  </a:cubicBezTo>
                  <a:moveTo>
                    <a:pt x="4909" y="12000"/>
                  </a:moveTo>
                  <a:cubicBezTo>
                    <a:pt x="3282" y="12000"/>
                    <a:pt x="1964" y="13612"/>
                    <a:pt x="1964" y="15600"/>
                  </a:cubicBezTo>
                  <a:cubicBezTo>
                    <a:pt x="1964" y="15932"/>
                    <a:pt x="2183" y="16200"/>
                    <a:pt x="2455" y="16200"/>
                  </a:cubicBezTo>
                  <a:cubicBezTo>
                    <a:pt x="2726" y="16200"/>
                    <a:pt x="2945" y="15932"/>
                    <a:pt x="2945" y="15600"/>
                  </a:cubicBezTo>
                  <a:cubicBezTo>
                    <a:pt x="2945" y="14275"/>
                    <a:pt x="3825" y="13200"/>
                    <a:pt x="4909" y="13200"/>
                  </a:cubicBezTo>
                  <a:cubicBezTo>
                    <a:pt x="5180" y="13200"/>
                    <a:pt x="5400" y="12932"/>
                    <a:pt x="5400" y="12600"/>
                  </a:cubicBezTo>
                  <a:cubicBezTo>
                    <a:pt x="5400" y="12268"/>
                    <a:pt x="5180" y="12000"/>
                    <a:pt x="4909" y="12000"/>
                  </a:cubicBezTo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101D596F-5218-BC40-A855-3027C4F987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604892"/>
              </p:ext>
            </p:extLst>
          </p:nvPr>
        </p:nvGraphicFramePr>
        <p:xfrm>
          <a:off x="9485197" y="1498608"/>
          <a:ext cx="14082903" cy="9959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9048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" y="0"/>
            <a:ext cx="8675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801525" y="1270370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415" y="1969570"/>
            <a:ext cx="86764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Optimization 1:</a:t>
            </a:r>
          </a:p>
          <a:p>
            <a:pPr algn="ctr"/>
            <a:r>
              <a:rPr lang="en-US" sz="84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Threads/Block</a:t>
            </a: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911547" y="7652479"/>
            <a:ext cx="7087384" cy="413722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640"/>
              </a:lnSpc>
            </a:pPr>
            <a:r>
              <a:rPr lang="en-US" sz="2800" dirty="0">
                <a:solidFill>
                  <a:schemeClr val="tx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BEST AVERAGE TIMING / IMAGE:</a:t>
            </a:r>
          </a:p>
          <a:p>
            <a:pPr marL="457200" indent="-457200">
              <a:lnSpc>
                <a:spcPts val="464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90000 PIXELS: 40 MS (ORIG: 48 MS)</a:t>
            </a:r>
          </a:p>
          <a:p>
            <a:pPr marL="457200" indent="-457200">
              <a:lnSpc>
                <a:spcPts val="464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147456 PIXELS:  40 MS (ORIG: 72 MS)</a:t>
            </a:r>
          </a:p>
          <a:p>
            <a:pPr marL="457200" indent="-457200">
              <a:lnSpc>
                <a:spcPts val="464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2250000 PIXELS: 114 MS (ORIG: 496 MS)</a:t>
            </a:r>
          </a:p>
          <a:p>
            <a:pPr marL="457200" indent="-457200">
              <a:lnSpc>
                <a:spcPts val="464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5760000 PIXELS: 152 MS (ORIG: 188 MS)</a:t>
            </a:r>
          </a:p>
          <a:p>
            <a:pPr marL="457200" indent="-457200">
              <a:lnSpc>
                <a:spcPts val="464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23040000 PIXELS: 462 MS (ORIG: 698 MS)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074329-FFA2-4A47-A8DB-0C593FE7FA76}"/>
              </a:ext>
            </a:extLst>
          </p:cNvPr>
          <p:cNvGrpSpPr/>
          <p:nvPr/>
        </p:nvGrpSpPr>
        <p:grpSpPr>
          <a:xfrm>
            <a:off x="3521560" y="5085165"/>
            <a:ext cx="1632524" cy="1893728"/>
            <a:chOff x="3521560" y="4208537"/>
            <a:chExt cx="1632524" cy="1893728"/>
          </a:xfrm>
        </p:grpSpPr>
        <p:sp>
          <p:nvSpPr>
            <p:cNvPr id="22" name="Hexagon 21"/>
            <p:cNvSpPr/>
            <p:nvPr/>
          </p:nvSpPr>
          <p:spPr>
            <a:xfrm rot="5400000">
              <a:off x="3390958" y="4339139"/>
              <a:ext cx="1893728" cy="163252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hape 2785"/>
            <p:cNvSpPr/>
            <p:nvPr/>
          </p:nvSpPr>
          <p:spPr>
            <a:xfrm>
              <a:off x="3934220" y="4825180"/>
              <a:ext cx="807204" cy="660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91" y="20400"/>
                  </a:moveTo>
                  <a:cubicBezTo>
                    <a:pt x="14522" y="20400"/>
                    <a:pt x="12764" y="18251"/>
                    <a:pt x="12764" y="15600"/>
                  </a:cubicBezTo>
                  <a:cubicBezTo>
                    <a:pt x="12764" y="12949"/>
                    <a:pt x="14522" y="10800"/>
                    <a:pt x="16691" y="10800"/>
                  </a:cubicBezTo>
                  <a:cubicBezTo>
                    <a:pt x="18860" y="10800"/>
                    <a:pt x="20618" y="12949"/>
                    <a:pt x="20618" y="15600"/>
                  </a:cubicBezTo>
                  <a:cubicBezTo>
                    <a:pt x="20618" y="18251"/>
                    <a:pt x="18860" y="20400"/>
                    <a:pt x="16691" y="20400"/>
                  </a:cubicBezTo>
                  <a:moveTo>
                    <a:pt x="12762" y="3393"/>
                  </a:moveTo>
                  <a:lnTo>
                    <a:pt x="12781" y="3388"/>
                  </a:lnTo>
                  <a:cubicBezTo>
                    <a:pt x="12870" y="2164"/>
                    <a:pt x="13702" y="1200"/>
                    <a:pt x="14727" y="1200"/>
                  </a:cubicBezTo>
                  <a:cubicBezTo>
                    <a:pt x="15521" y="1200"/>
                    <a:pt x="16202" y="1779"/>
                    <a:pt x="16511" y="2609"/>
                  </a:cubicBezTo>
                  <a:lnTo>
                    <a:pt x="16509" y="2609"/>
                  </a:lnTo>
                  <a:lnTo>
                    <a:pt x="19162" y="10421"/>
                  </a:lnTo>
                  <a:cubicBezTo>
                    <a:pt x="18436" y="9902"/>
                    <a:pt x="17593" y="9600"/>
                    <a:pt x="16691" y="9600"/>
                  </a:cubicBezTo>
                  <a:cubicBezTo>
                    <a:pt x="15082" y="9600"/>
                    <a:pt x="13658" y="10550"/>
                    <a:pt x="12763" y="12012"/>
                  </a:cubicBezTo>
                  <a:cubicBezTo>
                    <a:pt x="12763" y="12012"/>
                    <a:pt x="12762" y="3393"/>
                    <a:pt x="12762" y="3393"/>
                  </a:cubicBezTo>
                  <a:close/>
                  <a:moveTo>
                    <a:pt x="11782" y="13200"/>
                  </a:moveTo>
                  <a:lnTo>
                    <a:pt x="9818" y="13200"/>
                  </a:lnTo>
                  <a:lnTo>
                    <a:pt x="9818" y="4800"/>
                  </a:lnTo>
                  <a:lnTo>
                    <a:pt x="11782" y="4800"/>
                  </a:lnTo>
                  <a:cubicBezTo>
                    <a:pt x="11782" y="4800"/>
                    <a:pt x="11782" y="13200"/>
                    <a:pt x="11782" y="13200"/>
                  </a:cubicBezTo>
                  <a:close/>
                  <a:moveTo>
                    <a:pt x="11782" y="15600"/>
                  </a:moveTo>
                  <a:lnTo>
                    <a:pt x="9818" y="15600"/>
                  </a:lnTo>
                  <a:lnTo>
                    <a:pt x="9818" y="14400"/>
                  </a:lnTo>
                  <a:lnTo>
                    <a:pt x="11782" y="14400"/>
                  </a:lnTo>
                  <a:cubicBezTo>
                    <a:pt x="11782" y="14400"/>
                    <a:pt x="11782" y="15600"/>
                    <a:pt x="11782" y="15600"/>
                  </a:cubicBezTo>
                  <a:close/>
                  <a:moveTo>
                    <a:pt x="8837" y="12012"/>
                  </a:moveTo>
                  <a:cubicBezTo>
                    <a:pt x="7942" y="10550"/>
                    <a:pt x="6518" y="9600"/>
                    <a:pt x="4909" y="9600"/>
                  </a:cubicBezTo>
                  <a:cubicBezTo>
                    <a:pt x="4007" y="9600"/>
                    <a:pt x="3164" y="9902"/>
                    <a:pt x="2438" y="10421"/>
                  </a:cubicBezTo>
                  <a:lnTo>
                    <a:pt x="5091" y="2609"/>
                  </a:lnTo>
                  <a:lnTo>
                    <a:pt x="5089" y="2609"/>
                  </a:lnTo>
                  <a:cubicBezTo>
                    <a:pt x="5398" y="1779"/>
                    <a:pt x="6079" y="1200"/>
                    <a:pt x="6873" y="1200"/>
                  </a:cubicBezTo>
                  <a:cubicBezTo>
                    <a:pt x="7898" y="1200"/>
                    <a:pt x="8730" y="2164"/>
                    <a:pt x="8819" y="3388"/>
                  </a:cubicBezTo>
                  <a:lnTo>
                    <a:pt x="8838" y="3393"/>
                  </a:lnTo>
                  <a:cubicBezTo>
                    <a:pt x="8838" y="3393"/>
                    <a:pt x="8837" y="12012"/>
                    <a:pt x="8837" y="12012"/>
                  </a:cubicBezTo>
                  <a:close/>
                  <a:moveTo>
                    <a:pt x="4909" y="20400"/>
                  </a:moveTo>
                  <a:cubicBezTo>
                    <a:pt x="2740" y="20400"/>
                    <a:pt x="982" y="18251"/>
                    <a:pt x="982" y="15600"/>
                  </a:cubicBezTo>
                  <a:cubicBezTo>
                    <a:pt x="982" y="12949"/>
                    <a:pt x="2740" y="10800"/>
                    <a:pt x="4909" y="10800"/>
                  </a:cubicBezTo>
                  <a:cubicBezTo>
                    <a:pt x="7078" y="10800"/>
                    <a:pt x="8836" y="12949"/>
                    <a:pt x="8836" y="15600"/>
                  </a:cubicBezTo>
                  <a:cubicBezTo>
                    <a:pt x="8836" y="18251"/>
                    <a:pt x="7078" y="20400"/>
                    <a:pt x="4909" y="20400"/>
                  </a:cubicBezTo>
                  <a:moveTo>
                    <a:pt x="21102" y="12980"/>
                  </a:moveTo>
                  <a:lnTo>
                    <a:pt x="17504" y="2400"/>
                  </a:lnTo>
                  <a:lnTo>
                    <a:pt x="17493" y="2402"/>
                  </a:lnTo>
                  <a:cubicBezTo>
                    <a:pt x="17088" y="1006"/>
                    <a:pt x="16009" y="0"/>
                    <a:pt x="14727" y="0"/>
                  </a:cubicBezTo>
                  <a:cubicBezTo>
                    <a:pt x="13101" y="0"/>
                    <a:pt x="11782" y="1612"/>
                    <a:pt x="11782" y="3600"/>
                  </a:cubicBezTo>
                  <a:lnTo>
                    <a:pt x="9818" y="3600"/>
                  </a:lnTo>
                  <a:cubicBezTo>
                    <a:pt x="9818" y="1612"/>
                    <a:pt x="8499" y="0"/>
                    <a:pt x="6873" y="0"/>
                  </a:cubicBezTo>
                  <a:cubicBezTo>
                    <a:pt x="5592" y="0"/>
                    <a:pt x="4512" y="1006"/>
                    <a:pt x="4107" y="2402"/>
                  </a:cubicBezTo>
                  <a:lnTo>
                    <a:pt x="4096" y="2400"/>
                  </a:lnTo>
                  <a:lnTo>
                    <a:pt x="498" y="12980"/>
                  </a:lnTo>
                  <a:cubicBezTo>
                    <a:pt x="182" y="13772"/>
                    <a:pt x="0" y="14659"/>
                    <a:pt x="0" y="15600"/>
                  </a:cubicBezTo>
                  <a:cubicBezTo>
                    <a:pt x="0" y="18914"/>
                    <a:pt x="2198" y="21600"/>
                    <a:pt x="4909" y="21600"/>
                  </a:cubicBezTo>
                  <a:cubicBezTo>
                    <a:pt x="7284" y="21600"/>
                    <a:pt x="9265" y="19539"/>
                    <a:pt x="9719" y="16800"/>
                  </a:cubicBezTo>
                  <a:lnTo>
                    <a:pt x="11881" y="16800"/>
                  </a:lnTo>
                  <a:cubicBezTo>
                    <a:pt x="12335" y="19539"/>
                    <a:pt x="14316" y="21600"/>
                    <a:pt x="16691" y="21600"/>
                  </a:cubicBezTo>
                  <a:cubicBezTo>
                    <a:pt x="19402" y="21600"/>
                    <a:pt x="21600" y="18914"/>
                    <a:pt x="21600" y="15600"/>
                  </a:cubicBezTo>
                  <a:cubicBezTo>
                    <a:pt x="21600" y="14659"/>
                    <a:pt x="21418" y="13772"/>
                    <a:pt x="21102" y="12980"/>
                  </a:cubicBezTo>
                  <a:moveTo>
                    <a:pt x="16691" y="12000"/>
                  </a:moveTo>
                  <a:cubicBezTo>
                    <a:pt x="15064" y="12000"/>
                    <a:pt x="13745" y="13612"/>
                    <a:pt x="13745" y="15600"/>
                  </a:cubicBezTo>
                  <a:cubicBezTo>
                    <a:pt x="13745" y="15932"/>
                    <a:pt x="13965" y="16200"/>
                    <a:pt x="14236" y="16200"/>
                  </a:cubicBezTo>
                  <a:cubicBezTo>
                    <a:pt x="14508" y="16200"/>
                    <a:pt x="14727" y="15932"/>
                    <a:pt x="14727" y="15600"/>
                  </a:cubicBezTo>
                  <a:cubicBezTo>
                    <a:pt x="14727" y="14275"/>
                    <a:pt x="15606" y="13200"/>
                    <a:pt x="16691" y="13200"/>
                  </a:cubicBezTo>
                  <a:cubicBezTo>
                    <a:pt x="16962" y="13200"/>
                    <a:pt x="17182" y="12932"/>
                    <a:pt x="17182" y="12600"/>
                  </a:cubicBezTo>
                  <a:cubicBezTo>
                    <a:pt x="17182" y="12268"/>
                    <a:pt x="16962" y="12000"/>
                    <a:pt x="16691" y="12000"/>
                  </a:cubicBezTo>
                  <a:moveTo>
                    <a:pt x="4909" y="12000"/>
                  </a:moveTo>
                  <a:cubicBezTo>
                    <a:pt x="3282" y="12000"/>
                    <a:pt x="1964" y="13612"/>
                    <a:pt x="1964" y="15600"/>
                  </a:cubicBezTo>
                  <a:cubicBezTo>
                    <a:pt x="1964" y="15932"/>
                    <a:pt x="2183" y="16200"/>
                    <a:pt x="2455" y="16200"/>
                  </a:cubicBezTo>
                  <a:cubicBezTo>
                    <a:pt x="2726" y="16200"/>
                    <a:pt x="2945" y="15932"/>
                    <a:pt x="2945" y="15600"/>
                  </a:cubicBezTo>
                  <a:cubicBezTo>
                    <a:pt x="2945" y="14275"/>
                    <a:pt x="3825" y="13200"/>
                    <a:pt x="4909" y="13200"/>
                  </a:cubicBezTo>
                  <a:cubicBezTo>
                    <a:pt x="5180" y="13200"/>
                    <a:pt x="5400" y="12932"/>
                    <a:pt x="5400" y="12600"/>
                  </a:cubicBezTo>
                  <a:cubicBezTo>
                    <a:pt x="5400" y="12268"/>
                    <a:pt x="5180" y="12000"/>
                    <a:pt x="4909" y="12000"/>
                  </a:cubicBezTo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AFA1964-5B1C-564B-AD12-7F6AB53B83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180111"/>
              </p:ext>
            </p:extLst>
          </p:nvPr>
        </p:nvGraphicFramePr>
        <p:xfrm>
          <a:off x="9587196" y="1446186"/>
          <a:ext cx="14309738" cy="10542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214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454573FF-DBA4-4F43-AFF5-473F429403FE}"/>
              </a:ext>
            </a:extLst>
          </p:cNvPr>
          <p:cNvGrpSpPr/>
          <p:nvPr/>
        </p:nvGrpSpPr>
        <p:grpSpPr>
          <a:xfrm>
            <a:off x="14881062" y="8087439"/>
            <a:ext cx="4832661" cy="4449473"/>
            <a:chOff x="12464732" y="5973474"/>
            <a:chExt cx="8178800" cy="82296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020318B-4389-6A40-B8E0-A07F3BE5110C}"/>
                </a:ext>
              </a:extLst>
            </p:cNvPr>
            <p:cNvSpPr/>
            <p:nvPr/>
          </p:nvSpPr>
          <p:spPr>
            <a:xfrm>
              <a:off x="15182532" y="5973474"/>
              <a:ext cx="2717800" cy="27432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ADC34F-D2DD-BC41-ABF2-2F399B249E58}"/>
                </a:ext>
              </a:extLst>
            </p:cNvPr>
            <p:cNvSpPr/>
            <p:nvPr/>
          </p:nvSpPr>
          <p:spPr>
            <a:xfrm>
              <a:off x="15182532" y="11459874"/>
              <a:ext cx="2717800" cy="2743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05A6CFA-5FA2-EE42-AEEA-670FEA778502}"/>
                </a:ext>
              </a:extLst>
            </p:cNvPr>
            <p:cNvSpPr/>
            <p:nvPr/>
          </p:nvSpPr>
          <p:spPr>
            <a:xfrm>
              <a:off x="17900332" y="11459874"/>
              <a:ext cx="2717800" cy="2743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FE08458-3AE6-DC40-AC59-936F87FD9DD9}"/>
                </a:ext>
              </a:extLst>
            </p:cNvPr>
            <p:cNvSpPr/>
            <p:nvPr/>
          </p:nvSpPr>
          <p:spPr>
            <a:xfrm>
              <a:off x="17925732" y="8716674"/>
              <a:ext cx="2717800" cy="2743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3CD7F66-4BCC-5D43-ACB4-ACCFFF524AEF}"/>
                </a:ext>
              </a:extLst>
            </p:cNvPr>
            <p:cNvSpPr/>
            <p:nvPr/>
          </p:nvSpPr>
          <p:spPr>
            <a:xfrm>
              <a:off x="12464732" y="11459874"/>
              <a:ext cx="2717800" cy="27432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686268-4AF3-CB40-9A04-300B8B877768}"/>
                </a:ext>
              </a:extLst>
            </p:cNvPr>
            <p:cNvSpPr/>
            <p:nvPr/>
          </p:nvSpPr>
          <p:spPr>
            <a:xfrm>
              <a:off x="12464732" y="8716674"/>
              <a:ext cx="2717800" cy="27432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3395F71-C5A3-8F45-A924-77DE967787A5}"/>
                </a:ext>
              </a:extLst>
            </p:cNvPr>
            <p:cNvSpPr/>
            <p:nvPr/>
          </p:nvSpPr>
          <p:spPr>
            <a:xfrm>
              <a:off x="12464732" y="5973474"/>
              <a:ext cx="2717800" cy="27432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50FD00F-D615-F641-8737-600EAC5679D8}"/>
                </a:ext>
              </a:extLst>
            </p:cNvPr>
            <p:cNvSpPr/>
            <p:nvPr/>
          </p:nvSpPr>
          <p:spPr>
            <a:xfrm>
              <a:off x="17925732" y="5973474"/>
              <a:ext cx="2717800" cy="27432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0674CBE-8119-2F4C-9E3B-9FF13940D085}"/>
                </a:ext>
              </a:extLst>
            </p:cNvPr>
            <p:cNvSpPr txBox="1"/>
            <p:nvPr/>
          </p:nvSpPr>
          <p:spPr>
            <a:xfrm>
              <a:off x="18267995" y="12314388"/>
              <a:ext cx="1955799" cy="119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Current Pixel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C1151BA-D8B0-8841-94D8-A23A602A0404}"/>
                </a:ext>
              </a:extLst>
            </p:cNvPr>
            <p:cNvCxnSpPr/>
            <p:nvPr/>
          </p:nvCxnSpPr>
          <p:spPr>
            <a:xfrm>
              <a:off x="15182532" y="8716674"/>
              <a:ext cx="0" cy="5486400"/>
            </a:xfrm>
            <a:prstGeom prst="line">
              <a:avLst/>
            </a:prstGeom>
            <a:ln w="793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11608677" y="2772364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8528" y="1153688"/>
            <a:ext cx="221611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Opt 2: Shared Memory for Gaussian Blur</a:t>
            </a:r>
          </a:p>
        </p:txBody>
      </p:sp>
      <p:sp>
        <p:nvSpPr>
          <p:cNvPr id="24" name="Shape 2637"/>
          <p:cNvSpPr/>
          <p:nvPr/>
        </p:nvSpPr>
        <p:spPr>
          <a:xfrm>
            <a:off x="11989118" y="3891841"/>
            <a:ext cx="475614" cy="871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836"/>
                </a:moveTo>
                <a:lnTo>
                  <a:pt x="16200" y="8836"/>
                </a:lnTo>
                <a:lnTo>
                  <a:pt x="16200" y="11782"/>
                </a:lnTo>
                <a:cubicBezTo>
                  <a:pt x="16200" y="13409"/>
                  <a:pt x="13783" y="14727"/>
                  <a:pt x="10800" y="14727"/>
                </a:cubicBezTo>
                <a:cubicBezTo>
                  <a:pt x="7817" y="14727"/>
                  <a:pt x="5400" y="13409"/>
                  <a:pt x="5400" y="11782"/>
                </a:cubicBezTo>
                <a:cubicBezTo>
                  <a:pt x="5400" y="11782"/>
                  <a:pt x="5400" y="8836"/>
                  <a:pt x="5400" y="8836"/>
                </a:cubicBezTo>
                <a:close/>
                <a:moveTo>
                  <a:pt x="5400" y="3927"/>
                </a:moveTo>
                <a:cubicBezTo>
                  <a:pt x="5400" y="2301"/>
                  <a:pt x="7817" y="982"/>
                  <a:pt x="10800" y="982"/>
                </a:cubicBezTo>
                <a:cubicBezTo>
                  <a:pt x="13783" y="982"/>
                  <a:pt x="16200" y="2301"/>
                  <a:pt x="16200" y="3927"/>
                </a:cubicBezTo>
                <a:lnTo>
                  <a:pt x="16200" y="7855"/>
                </a:lnTo>
                <a:lnTo>
                  <a:pt x="5400" y="7855"/>
                </a:lnTo>
                <a:cubicBezTo>
                  <a:pt x="5400" y="7855"/>
                  <a:pt x="5400" y="3927"/>
                  <a:pt x="5400" y="3927"/>
                </a:cubicBezTo>
                <a:close/>
                <a:moveTo>
                  <a:pt x="10800" y="15709"/>
                </a:moveTo>
                <a:cubicBezTo>
                  <a:pt x="14777" y="15709"/>
                  <a:pt x="18000" y="13951"/>
                  <a:pt x="18000" y="11782"/>
                </a:cubicBezTo>
                <a:lnTo>
                  <a:pt x="18000" y="3927"/>
                </a:lnTo>
                <a:cubicBezTo>
                  <a:pt x="18000" y="1758"/>
                  <a:pt x="14777" y="0"/>
                  <a:pt x="10800" y="0"/>
                </a:cubicBezTo>
                <a:cubicBezTo>
                  <a:pt x="6823" y="0"/>
                  <a:pt x="3600" y="1758"/>
                  <a:pt x="3600" y="3927"/>
                </a:cubicBezTo>
                <a:lnTo>
                  <a:pt x="3600" y="11782"/>
                </a:lnTo>
                <a:cubicBezTo>
                  <a:pt x="3600" y="13951"/>
                  <a:pt x="6823" y="15709"/>
                  <a:pt x="10800" y="15709"/>
                </a:cubicBezTo>
                <a:moveTo>
                  <a:pt x="21600" y="11782"/>
                </a:moveTo>
                <a:lnTo>
                  <a:pt x="21600" y="10309"/>
                </a:lnTo>
                <a:cubicBezTo>
                  <a:pt x="21600" y="10038"/>
                  <a:pt x="21197" y="9818"/>
                  <a:pt x="20700" y="9818"/>
                </a:cubicBezTo>
                <a:cubicBezTo>
                  <a:pt x="20203" y="9818"/>
                  <a:pt x="19800" y="10038"/>
                  <a:pt x="19800" y="10309"/>
                </a:cubicBezTo>
                <a:lnTo>
                  <a:pt x="19800" y="11782"/>
                </a:lnTo>
                <a:cubicBezTo>
                  <a:pt x="19800" y="14493"/>
                  <a:pt x="15771" y="16691"/>
                  <a:pt x="10800" y="16691"/>
                </a:cubicBezTo>
                <a:cubicBezTo>
                  <a:pt x="5829" y="16691"/>
                  <a:pt x="1800" y="14493"/>
                  <a:pt x="1800" y="11782"/>
                </a:cubicBezTo>
                <a:lnTo>
                  <a:pt x="1800" y="10309"/>
                </a:lnTo>
                <a:cubicBezTo>
                  <a:pt x="1800" y="10038"/>
                  <a:pt x="1397" y="9818"/>
                  <a:pt x="900" y="9818"/>
                </a:cubicBezTo>
                <a:cubicBezTo>
                  <a:pt x="403" y="9818"/>
                  <a:pt x="0" y="10038"/>
                  <a:pt x="0" y="10309"/>
                </a:cubicBezTo>
                <a:lnTo>
                  <a:pt x="0" y="11782"/>
                </a:lnTo>
                <a:cubicBezTo>
                  <a:pt x="0" y="14870"/>
                  <a:pt x="4358" y="17398"/>
                  <a:pt x="9900" y="17648"/>
                </a:cubicBezTo>
                <a:lnTo>
                  <a:pt x="9900" y="20618"/>
                </a:lnTo>
                <a:lnTo>
                  <a:pt x="3600" y="20618"/>
                </a:lnTo>
                <a:cubicBezTo>
                  <a:pt x="3103" y="20618"/>
                  <a:pt x="2700" y="20838"/>
                  <a:pt x="2700" y="21110"/>
                </a:cubicBezTo>
                <a:cubicBezTo>
                  <a:pt x="2700" y="21381"/>
                  <a:pt x="3103" y="21600"/>
                  <a:pt x="3600" y="21600"/>
                </a:cubicBezTo>
                <a:lnTo>
                  <a:pt x="18000" y="21600"/>
                </a:lnTo>
                <a:cubicBezTo>
                  <a:pt x="18497" y="21600"/>
                  <a:pt x="18900" y="21381"/>
                  <a:pt x="18900" y="21110"/>
                </a:cubicBezTo>
                <a:cubicBezTo>
                  <a:pt x="18900" y="20838"/>
                  <a:pt x="18497" y="20618"/>
                  <a:pt x="18000" y="20618"/>
                </a:cubicBezTo>
                <a:lnTo>
                  <a:pt x="11700" y="20618"/>
                </a:lnTo>
                <a:lnTo>
                  <a:pt x="11700" y="17648"/>
                </a:lnTo>
                <a:cubicBezTo>
                  <a:pt x="17243" y="17398"/>
                  <a:pt x="21600" y="14870"/>
                  <a:pt x="21600" y="117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B4649-43E1-D743-9DEA-720E874BEB01}"/>
              </a:ext>
            </a:extLst>
          </p:cNvPr>
          <p:cNvSpPr txBox="1"/>
          <p:nvPr/>
        </p:nvSpPr>
        <p:spPr>
          <a:xfrm>
            <a:off x="12188825" y="3891841"/>
            <a:ext cx="103155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dirty="0"/>
              <a:t>Loads the most data from input global memory matrix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n-US" dirty="0"/>
              <a:t>Write all block pixel data to shared memory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dirty="0"/>
          </a:p>
          <a:p>
            <a:pPr marL="571500" indent="-571500">
              <a:buFont typeface="Wingdings" pitchFamily="2" charset="2"/>
              <a:buChar char="§"/>
            </a:pPr>
            <a:r>
              <a:rPr lang="en-US" dirty="0"/>
              <a:t>Each thread loads current position’s pixel into shared memory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n-US" dirty="0"/>
              <a:t>Pixels on border of block: load edges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1DDED4-F05E-9F42-85C1-75E7E800088F}"/>
              </a:ext>
            </a:extLst>
          </p:cNvPr>
          <p:cNvGrpSpPr/>
          <p:nvPr/>
        </p:nvGrpSpPr>
        <p:grpSpPr>
          <a:xfrm>
            <a:off x="2413000" y="3048000"/>
            <a:ext cx="8204200" cy="8229600"/>
            <a:chOff x="2413000" y="3048000"/>
            <a:chExt cx="8204200" cy="8229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E7F18F-56A6-1E4B-90C4-B2D2C7CEC342}"/>
                </a:ext>
              </a:extLst>
            </p:cNvPr>
            <p:cNvSpPr/>
            <p:nvPr/>
          </p:nvSpPr>
          <p:spPr>
            <a:xfrm>
              <a:off x="5130800" y="5867400"/>
              <a:ext cx="5486400" cy="5410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DE8F01-D790-2F48-A4C0-89F59B62E857}"/>
                </a:ext>
              </a:extLst>
            </p:cNvPr>
            <p:cNvSpPr/>
            <p:nvPr/>
          </p:nvSpPr>
          <p:spPr>
            <a:xfrm>
              <a:off x="5130800" y="8534400"/>
              <a:ext cx="2717800" cy="2743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61B5E3-D602-ED47-97BB-7067221569C1}"/>
                </a:ext>
              </a:extLst>
            </p:cNvPr>
            <p:cNvSpPr/>
            <p:nvPr/>
          </p:nvSpPr>
          <p:spPr>
            <a:xfrm>
              <a:off x="7848600" y="8534400"/>
              <a:ext cx="2717800" cy="2743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0C5F99-3178-8444-9B53-2EAAC2F2F8D7}"/>
                </a:ext>
              </a:extLst>
            </p:cNvPr>
            <p:cNvSpPr/>
            <p:nvPr/>
          </p:nvSpPr>
          <p:spPr>
            <a:xfrm>
              <a:off x="5130800" y="5791200"/>
              <a:ext cx="2717800" cy="2743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648DEE-4BF0-D14F-B5E2-ADD7240A81AB}"/>
                </a:ext>
              </a:extLst>
            </p:cNvPr>
            <p:cNvSpPr/>
            <p:nvPr/>
          </p:nvSpPr>
          <p:spPr>
            <a:xfrm>
              <a:off x="7874000" y="5791200"/>
              <a:ext cx="2717800" cy="2743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86A285-2619-3946-9660-13B406CC0B1E}"/>
                </a:ext>
              </a:extLst>
            </p:cNvPr>
            <p:cNvSpPr/>
            <p:nvPr/>
          </p:nvSpPr>
          <p:spPr>
            <a:xfrm>
              <a:off x="2413000" y="8534400"/>
              <a:ext cx="2717800" cy="27432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10FFAFE-7E96-A146-A1D5-FC20C567742E}"/>
                </a:ext>
              </a:extLst>
            </p:cNvPr>
            <p:cNvSpPr/>
            <p:nvPr/>
          </p:nvSpPr>
          <p:spPr>
            <a:xfrm>
              <a:off x="2413000" y="5791200"/>
              <a:ext cx="2717800" cy="2743200"/>
            </a:xfrm>
            <a:prstGeom prst="rect">
              <a:avLst/>
            </a:prstGeom>
            <a:solidFill>
              <a:schemeClr val="accent1"/>
            </a:solidFill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07E7E12-3A1C-3C47-8CD7-1BA573881FAD}"/>
                </a:ext>
              </a:extLst>
            </p:cNvPr>
            <p:cNvSpPr/>
            <p:nvPr/>
          </p:nvSpPr>
          <p:spPr>
            <a:xfrm>
              <a:off x="2413000" y="3048000"/>
              <a:ext cx="2717800" cy="2743200"/>
            </a:xfrm>
            <a:prstGeom prst="rect">
              <a:avLst/>
            </a:prstGeom>
            <a:solidFill>
              <a:schemeClr val="accent1"/>
            </a:solidFill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A8CF3CF-B840-F243-8061-76BF229765F4}"/>
                </a:ext>
              </a:extLst>
            </p:cNvPr>
            <p:cNvSpPr/>
            <p:nvPr/>
          </p:nvSpPr>
          <p:spPr>
            <a:xfrm>
              <a:off x="5130800" y="3048000"/>
              <a:ext cx="2717800" cy="2743200"/>
            </a:xfrm>
            <a:prstGeom prst="rect">
              <a:avLst/>
            </a:prstGeom>
            <a:solidFill>
              <a:schemeClr val="accent1"/>
            </a:solidFill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62EA423-7739-BF49-947D-5A2329DF4DCF}"/>
                </a:ext>
              </a:extLst>
            </p:cNvPr>
            <p:cNvSpPr/>
            <p:nvPr/>
          </p:nvSpPr>
          <p:spPr>
            <a:xfrm>
              <a:off x="7874000" y="3048000"/>
              <a:ext cx="2717800" cy="27432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63377A-0D1C-B74A-8AB4-AFD1F27F9DA3}"/>
                </a:ext>
              </a:extLst>
            </p:cNvPr>
            <p:cNvSpPr txBox="1"/>
            <p:nvPr/>
          </p:nvSpPr>
          <p:spPr>
            <a:xfrm>
              <a:off x="5613400" y="6629400"/>
              <a:ext cx="1955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Current Pixel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32BF91-3101-174E-AEED-68B2659F0716}"/>
                </a:ext>
              </a:extLst>
            </p:cNvPr>
            <p:cNvCxnSpPr/>
            <p:nvPr/>
          </p:nvCxnSpPr>
          <p:spPr>
            <a:xfrm>
              <a:off x="5130800" y="5791200"/>
              <a:ext cx="5486400" cy="0"/>
            </a:xfrm>
            <a:prstGeom prst="line">
              <a:avLst/>
            </a:prstGeom>
            <a:ln w="793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6454F62-2B40-D443-B903-C091A777C831}"/>
                </a:ext>
              </a:extLst>
            </p:cNvPr>
            <p:cNvCxnSpPr/>
            <p:nvPr/>
          </p:nvCxnSpPr>
          <p:spPr>
            <a:xfrm>
              <a:off x="5130800" y="5791200"/>
              <a:ext cx="0" cy="5486400"/>
            </a:xfrm>
            <a:prstGeom prst="line">
              <a:avLst/>
            </a:prstGeom>
            <a:ln w="793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804D6D7-0A14-3F45-AD31-2FF372305AD9}"/>
              </a:ext>
            </a:extLst>
          </p:cNvPr>
          <p:cNvCxnSpPr>
            <a:cxnSpLocks/>
          </p:cNvCxnSpPr>
          <p:nvPr/>
        </p:nvCxnSpPr>
        <p:spPr>
          <a:xfrm>
            <a:off x="16494450" y="9570597"/>
            <a:ext cx="3226777" cy="0"/>
          </a:xfrm>
          <a:prstGeom prst="line">
            <a:avLst/>
          </a:prstGeom>
          <a:ln w="793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35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" y="0"/>
            <a:ext cx="8675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940070" y="12592870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17215" y="1969570"/>
            <a:ext cx="87100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Optimization 2:</a:t>
            </a:r>
          </a:p>
          <a:p>
            <a:pPr algn="ctr"/>
            <a:r>
              <a:rPr lang="en-US" sz="84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Shared Memory</a:t>
            </a: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911547" y="7652479"/>
            <a:ext cx="7087384" cy="413722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640"/>
              </a:lnSpc>
            </a:pPr>
            <a:r>
              <a:rPr lang="en-US" sz="2800" dirty="0">
                <a:solidFill>
                  <a:schemeClr val="tx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BEST AVERAGE TIMING / IMAGE:</a:t>
            </a:r>
          </a:p>
          <a:p>
            <a:pPr marL="457200" indent="-457200">
              <a:lnSpc>
                <a:spcPts val="464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90000 PIXELS: 36.25 MS (PREV: 40 MS)</a:t>
            </a:r>
          </a:p>
          <a:p>
            <a:pPr marL="457200" indent="-457200">
              <a:lnSpc>
                <a:spcPts val="464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147456 PIXELS: 37.5 MS (PREV: 40 MS)</a:t>
            </a:r>
          </a:p>
          <a:p>
            <a:pPr marL="457200" indent="-457200">
              <a:lnSpc>
                <a:spcPts val="464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2250000 PIXELS: 148 MS (PREV: 114 MS)</a:t>
            </a:r>
          </a:p>
          <a:p>
            <a:pPr marL="457200" indent="-457200">
              <a:lnSpc>
                <a:spcPts val="464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5760000 PIXELS: 135 MS (PREV: 152 MS)</a:t>
            </a:r>
          </a:p>
          <a:p>
            <a:pPr marL="457200" indent="-457200">
              <a:lnSpc>
                <a:spcPts val="464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23040000 PIXELS: 463 MS (PREV: 462 MS)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074329-FFA2-4A47-A8DB-0C593FE7FA76}"/>
              </a:ext>
            </a:extLst>
          </p:cNvPr>
          <p:cNvGrpSpPr/>
          <p:nvPr/>
        </p:nvGrpSpPr>
        <p:grpSpPr>
          <a:xfrm>
            <a:off x="3521560" y="5085165"/>
            <a:ext cx="1632524" cy="1893728"/>
            <a:chOff x="3521560" y="4208537"/>
            <a:chExt cx="1632524" cy="1893728"/>
          </a:xfrm>
        </p:grpSpPr>
        <p:sp>
          <p:nvSpPr>
            <p:cNvPr id="22" name="Hexagon 21"/>
            <p:cNvSpPr/>
            <p:nvPr/>
          </p:nvSpPr>
          <p:spPr>
            <a:xfrm rot="5400000">
              <a:off x="3390958" y="4339139"/>
              <a:ext cx="1893728" cy="163252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hape 2785"/>
            <p:cNvSpPr/>
            <p:nvPr/>
          </p:nvSpPr>
          <p:spPr>
            <a:xfrm>
              <a:off x="3934220" y="4825180"/>
              <a:ext cx="807204" cy="660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91" y="20400"/>
                  </a:moveTo>
                  <a:cubicBezTo>
                    <a:pt x="14522" y="20400"/>
                    <a:pt x="12764" y="18251"/>
                    <a:pt x="12764" y="15600"/>
                  </a:cubicBezTo>
                  <a:cubicBezTo>
                    <a:pt x="12764" y="12949"/>
                    <a:pt x="14522" y="10800"/>
                    <a:pt x="16691" y="10800"/>
                  </a:cubicBezTo>
                  <a:cubicBezTo>
                    <a:pt x="18860" y="10800"/>
                    <a:pt x="20618" y="12949"/>
                    <a:pt x="20618" y="15600"/>
                  </a:cubicBezTo>
                  <a:cubicBezTo>
                    <a:pt x="20618" y="18251"/>
                    <a:pt x="18860" y="20400"/>
                    <a:pt x="16691" y="20400"/>
                  </a:cubicBezTo>
                  <a:moveTo>
                    <a:pt x="12762" y="3393"/>
                  </a:moveTo>
                  <a:lnTo>
                    <a:pt x="12781" y="3388"/>
                  </a:lnTo>
                  <a:cubicBezTo>
                    <a:pt x="12870" y="2164"/>
                    <a:pt x="13702" y="1200"/>
                    <a:pt x="14727" y="1200"/>
                  </a:cubicBezTo>
                  <a:cubicBezTo>
                    <a:pt x="15521" y="1200"/>
                    <a:pt x="16202" y="1779"/>
                    <a:pt x="16511" y="2609"/>
                  </a:cubicBezTo>
                  <a:lnTo>
                    <a:pt x="16509" y="2609"/>
                  </a:lnTo>
                  <a:lnTo>
                    <a:pt x="19162" y="10421"/>
                  </a:lnTo>
                  <a:cubicBezTo>
                    <a:pt x="18436" y="9902"/>
                    <a:pt x="17593" y="9600"/>
                    <a:pt x="16691" y="9600"/>
                  </a:cubicBezTo>
                  <a:cubicBezTo>
                    <a:pt x="15082" y="9600"/>
                    <a:pt x="13658" y="10550"/>
                    <a:pt x="12763" y="12012"/>
                  </a:cubicBezTo>
                  <a:cubicBezTo>
                    <a:pt x="12763" y="12012"/>
                    <a:pt x="12762" y="3393"/>
                    <a:pt x="12762" y="3393"/>
                  </a:cubicBezTo>
                  <a:close/>
                  <a:moveTo>
                    <a:pt x="11782" y="13200"/>
                  </a:moveTo>
                  <a:lnTo>
                    <a:pt x="9818" y="13200"/>
                  </a:lnTo>
                  <a:lnTo>
                    <a:pt x="9818" y="4800"/>
                  </a:lnTo>
                  <a:lnTo>
                    <a:pt x="11782" y="4800"/>
                  </a:lnTo>
                  <a:cubicBezTo>
                    <a:pt x="11782" y="4800"/>
                    <a:pt x="11782" y="13200"/>
                    <a:pt x="11782" y="13200"/>
                  </a:cubicBezTo>
                  <a:close/>
                  <a:moveTo>
                    <a:pt x="11782" y="15600"/>
                  </a:moveTo>
                  <a:lnTo>
                    <a:pt x="9818" y="15600"/>
                  </a:lnTo>
                  <a:lnTo>
                    <a:pt x="9818" y="14400"/>
                  </a:lnTo>
                  <a:lnTo>
                    <a:pt x="11782" y="14400"/>
                  </a:lnTo>
                  <a:cubicBezTo>
                    <a:pt x="11782" y="14400"/>
                    <a:pt x="11782" y="15600"/>
                    <a:pt x="11782" y="15600"/>
                  </a:cubicBezTo>
                  <a:close/>
                  <a:moveTo>
                    <a:pt x="8837" y="12012"/>
                  </a:moveTo>
                  <a:cubicBezTo>
                    <a:pt x="7942" y="10550"/>
                    <a:pt x="6518" y="9600"/>
                    <a:pt x="4909" y="9600"/>
                  </a:cubicBezTo>
                  <a:cubicBezTo>
                    <a:pt x="4007" y="9600"/>
                    <a:pt x="3164" y="9902"/>
                    <a:pt x="2438" y="10421"/>
                  </a:cubicBezTo>
                  <a:lnTo>
                    <a:pt x="5091" y="2609"/>
                  </a:lnTo>
                  <a:lnTo>
                    <a:pt x="5089" y="2609"/>
                  </a:lnTo>
                  <a:cubicBezTo>
                    <a:pt x="5398" y="1779"/>
                    <a:pt x="6079" y="1200"/>
                    <a:pt x="6873" y="1200"/>
                  </a:cubicBezTo>
                  <a:cubicBezTo>
                    <a:pt x="7898" y="1200"/>
                    <a:pt x="8730" y="2164"/>
                    <a:pt x="8819" y="3388"/>
                  </a:cubicBezTo>
                  <a:lnTo>
                    <a:pt x="8838" y="3393"/>
                  </a:lnTo>
                  <a:cubicBezTo>
                    <a:pt x="8838" y="3393"/>
                    <a:pt x="8837" y="12012"/>
                    <a:pt x="8837" y="12012"/>
                  </a:cubicBezTo>
                  <a:close/>
                  <a:moveTo>
                    <a:pt x="4909" y="20400"/>
                  </a:moveTo>
                  <a:cubicBezTo>
                    <a:pt x="2740" y="20400"/>
                    <a:pt x="982" y="18251"/>
                    <a:pt x="982" y="15600"/>
                  </a:cubicBezTo>
                  <a:cubicBezTo>
                    <a:pt x="982" y="12949"/>
                    <a:pt x="2740" y="10800"/>
                    <a:pt x="4909" y="10800"/>
                  </a:cubicBezTo>
                  <a:cubicBezTo>
                    <a:pt x="7078" y="10800"/>
                    <a:pt x="8836" y="12949"/>
                    <a:pt x="8836" y="15600"/>
                  </a:cubicBezTo>
                  <a:cubicBezTo>
                    <a:pt x="8836" y="18251"/>
                    <a:pt x="7078" y="20400"/>
                    <a:pt x="4909" y="20400"/>
                  </a:cubicBezTo>
                  <a:moveTo>
                    <a:pt x="21102" y="12980"/>
                  </a:moveTo>
                  <a:lnTo>
                    <a:pt x="17504" y="2400"/>
                  </a:lnTo>
                  <a:lnTo>
                    <a:pt x="17493" y="2402"/>
                  </a:lnTo>
                  <a:cubicBezTo>
                    <a:pt x="17088" y="1006"/>
                    <a:pt x="16009" y="0"/>
                    <a:pt x="14727" y="0"/>
                  </a:cubicBezTo>
                  <a:cubicBezTo>
                    <a:pt x="13101" y="0"/>
                    <a:pt x="11782" y="1612"/>
                    <a:pt x="11782" y="3600"/>
                  </a:cubicBezTo>
                  <a:lnTo>
                    <a:pt x="9818" y="3600"/>
                  </a:lnTo>
                  <a:cubicBezTo>
                    <a:pt x="9818" y="1612"/>
                    <a:pt x="8499" y="0"/>
                    <a:pt x="6873" y="0"/>
                  </a:cubicBezTo>
                  <a:cubicBezTo>
                    <a:pt x="5592" y="0"/>
                    <a:pt x="4512" y="1006"/>
                    <a:pt x="4107" y="2402"/>
                  </a:cubicBezTo>
                  <a:lnTo>
                    <a:pt x="4096" y="2400"/>
                  </a:lnTo>
                  <a:lnTo>
                    <a:pt x="498" y="12980"/>
                  </a:lnTo>
                  <a:cubicBezTo>
                    <a:pt x="182" y="13772"/>
                    <a:pt x="0" y="14659"/>
                    <a:pt x="0" y="15600"/>
                  </a:cubicBezTo>
                  <a:cubicBezTo>
                    <a:pt x="0" y="18914"/>
                    <a:pt x="2198" y="21600"/>
                    <a:pt x="4909" y="21600"/>
                  </a:cubicBezTo>
                  <a:cubicBezTo>
                    <a:pt x="7284" y="21600"/>
                    <a:pt x="9265" y="19539"/>
                    <a:pt x="9719" y="16800"/>
                  </a:cubicBezTo>
                  <a:lnTo>
                    <a:pt x="11881" y="16800"/>
                  </a:lnTo>
                  <a:cubicBezTo>
                    <a:pt x="12335" y="19539"/>
                    <a:pt x="14316" y="21600"/>
                    <a:pt x="16691" y="21600"/>
                  </a:cubicBezTo>
                  <a:cubicBezTo>
                    <a:pt x="19402" y="21600"/>
                    <a:pt x="21600" y="18914"/>
                    <a:pt x="21600" y="15600"/>
                  </a:cubicBezTo>
                  <a:cubicBezTo>
                    <a:pt x="21600" y="14659"/>
                    <a:pt x="21418" y="13772"/>
                    <a:pt x="21102" y="12980"/>
                  </a:cubicBezTo>
                  <a:moveTo>
                    <a:pt x="16691" y="12000"/>
                  </a:moveTo>
                  <a:cubicBezTo>
                    <a:pt x="15064" y="12000"/>
                    <a:pt x="13745" y="13612"/>
                    <a:pt x="13745" y="15600"/>
                  </a:cubicBezTo>
                  <a:cubicBezTo>
                    <a:pt x="13745" y="15932"/>
                    <a:pt x="13965" y="16200"/>
                    <a:pt x="14236" y="16200"/>
                  </a:cubicBezTo>
                  <a:cubicBezTo>
                    <a:pt x="14508" y="16200"/>
                    <a:pt x="14727" y="15932"/>
                    <a:pt x="14727" y="15600"/>
                  </a:cubicBezTo>
                  <a:cubicBezTo>
                    <a:pt x="14727" y="14275"/>
                    <a:pt x="15606" y="13200"/>
                    <a:pt x="16691" y="13200"/>
                  </a:cubicBezTo>
                  <a:cubicBezTo>
                    <a:pt x="16962" y="13200"/>
                    <a:pt x="17182" y="12932"/>
                    <a:pt x="17182" y="12600"/>
                  </a:cubicBezTo>
                  <a:cubicBezTo>
                    <a:pt x="17182" y="12268"/>
                    <a:pt x="16962" y="12000"/>
                    <a:pt x="16691" y="12000"/>
                  </a:cubicBezTo>
                  <a:moveTo>
                    <a:pt x="4909" y="12000"/>
                  </a:moveTo>
                  <a:cubicBezTo>
                    <a:pt x="3282" y="12000"/>
                    <a:pt x="1964" y="13612"/>
                    <a:pt x="1964" y="15600"/>
                  </a:cubicBezTo>
                  <a:cubicBezTo>
                    <a:pt x="1964" y="15932"/>
                    <a:pt x="2183" y="16200"/>
                    <a:pt x="2455" y="16200"/>
                  </a:cubicBezTo>
                  <a:cubicBezTo>
                    <a:pt x="2726" y="16200"/>
                    <a:pt x="2945" y="15932"/>
                    <a:pt x="2945" y="15600"/>
                  </a:cubicBezTo>
                  <a:cubicBezTo>
                    <a:pt x="2945" y="14275"/>
                    <a:pt x="3825" y="13200"/>
                    <a:pt x="4909" y="13200"/>
                  </a:cubicBezTo>
                  <a:cubicBezTo>
                    <a:pt x="5180" y="13200"/>
                    <a:pt x="5400" y="12932"/>
                    <a:pt x="5400" y="12600"/>
                  </a:cubicBezTo>
                  <a:cubicBezTo>
                    <a:pt x="5400" y="12268"/>
                    <a:pt x="5180" y="12000"/>
                    <a:pt x="4909" y="12000"/>
                  </a:cubicBezTo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9EE4824-2CBD-DF4B-B23F-21B0B1BE20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862435"/>
              </p:ext>
            </p:extLst>
          </p:nvPr>
        </p:nvGraphicFramePr>
        <p:xfrm>
          <a:off x="9587196" y="1272212"/>
          <a:ext cx="13878906" cy="10517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923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" y="0"/>
            <a:ext cx="8675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903125" y="13050070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07" y="1969570"/>
            <a:ext cx="862383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Optimization 3:</a:t>
            </a:r>
          </a:p>
          <a:p>
            <a:pPr algn="ctr"/>
            <a:r>
              <a:rPr lang="en-US" sz="84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Padding (WIP)</a:t>
            </a: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25907" y="7652479"/>
            <a:ext cx="8365058" cy="144584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ts val="4640"/>
              </a:lnSpc>
              <a:buFont typeface="Wingdings" pitchFamily="2" charset="2"/>
              <a:buChar char="§"/>
            </a:pPr>
            <a:r>
              <a:rPr lang="en-US" sz="3000" dirty="0">
                <a:solidFill>
                  <a:schemeClr val="tx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More padding: half of kernel size on each side</a:t>
            </a:r>
          </a:p>
          <a:p>
            <a:pPr marL="457200" indent="-457200">
              <a:lnSpc>
                <a:spcPts val="4640"/>
              </a:lnSpc>
              <a:buFont typeface="Wingdings" pitchFamily="2" charset="2"/>
              <a:buChar char="§"/>
            </a:pPr>
            <a:r>
              <a:rPr lang="en-US" sz="3000" dirty="0">
                <a:solidFill>
                  <a:schemeClr val="tx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Less padding: 1 extra space at end of array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074329-FFA2-4A47-A8DB-0C593FE7FA76}"/>
              </a:ext>
            </a:extLst>
          </p:cNvPr>
          <p:cNvGrpSpPr/>
          <p:nvPr/>
        </p:nvGrpSpPr>
        <p:grpSpPr>
          <a:xfrm>
            <a:off x="3521560" y="5085165"/>
            <a:ext cx="1632524" cy="1893728"/>
            <a:chOff x="3521560" y="4208537"/>
            <a:chExt cx="1632524" cy="1893728"/>
          </a:xfrm>
        </p:grpSpPr>
        <p:sp>
          <p:nvSpPr>
            <p:cNvPr id="22" name="Hexagon 21"/>
            <p:cNvSpPr/>
            <p:nvPr/>
          </p:nvSpPr>
          <p:spPr>
            <a:xfrm rot="5400000">
              <a:off x="3390958" y="4339139"/>
              <a:ext cx="1893728" cy="163252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hape 2785"/>
            <p:cNvSpPr/>
            <p:nvPr/>
          </p:nvSpPr>
          <p:spPr>
            <a:xfrm>
              <a:off x="3934220" y="4825180"/>
              <a:ext cx="807204" cy="660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91" y="20400"/>
                  </a:moveTo>
                  <a:cubicBezTo>
                    <a:pt x="14522" y="20400"/>
                    <a:pt x="12764" y="18251"/>
                    <a:pt x="12764" y="15600"/>
                  </a:cubicBezTo>
                  <a:cubicBezTo>
                    <a:pt x="12764" y="12949"/>
                    <a:pt x="14522" y="10800"/>
                    <a:pt x="16691" y="10800"/>
                  </a:cubicBezTo>
                  <a:cubicBezTo>
                    <a:pt x="18860" y="10800"/>
                    <a:pt x="20618" y="12949"/>
                    <a:pt x="20618" y="15600"/>
                  </a:cubicBezTo>
                  <a:cubicBezTo>
                    <a:pt x="20618" y="18251"/>
                    <a:pt x="18860" y="20400"/>
                    <a:pt x="16691" y="20400"/>
                  </a:cubicBezTo>
                  <a:moveTo>
                    <a:pt x="12762" y="3393"/>
                  </a:moveTo>
                  <a:lnTo>
                    <a:pt x="12781" y="3388"/>
                  </a:lnTo>
                  <a:cubicBezTo>
                    <a:pt x="12870" y="2164"/>
                    <a:pt x="13702" y="1200"/>
                    <a:pt x="14727" y="1200"/>
                  </a:cubicBezTo>
                  <a:cubicBezTo>
                    <a:pt x="15521" y="1200"/>
                    <a:pt x="16202" y="1779"/>
                    <a:pt x="16511" y="2609"/>
                  </a:cubicBezTo>
                  <a:lnTo>
                    <a:pt x="16509" y="2609"/>
                  </a:lnTo>
                  <a:lnTo>
                    <a:pt x="19162" y="10421"/>
                  </a:lnTo>
                  <a:cubicBezTo>
                    <a:pt x="18436" y="9902"/>
                    <a:pt x="17593" y="9600"/>
                    <a:pt x="16691" y="9600"/>
                  </a:cubicBezTo>
                  <a:cubicBezTo>
                    <a:pt x="15082" y="9600"/>
                    <a:pt x="13658" y="10550"/>
                    <a:pt x="12763" y="12012"/>
                  </a:cubicBezTo>
                  <a:cubicBezTo>
                    <a:pt x="12763" y="12012"/>
                    <a:pt x="12762" y="3393"/>
                    <a:pt x="12762" y="3393"/>
                  </a:cubicBezTo>
                  <a:close/>
                  <a:moveTo>
                    <a:pt x="11782" y="13200"/>
                  </a:moveTo>
                  <a:lnTo>
                    <a:pt x="9818" y="13200"/>
                  </a:lnTo>
                  <a:lnTo>
                    <a:pt x="9818" y="4800"/>
                  </a:lnTo>
                  <a:lnTo>
                    <a:pt x="11782" y="4800"/>
                  </a:lnTo>
                  <a:cubicBezTo>
                    <a:pt x="11782" y="4800"/>
                    <a:pt x="11782" y="13200"/>
                    <a:pt x="11782" y="13200"/>
                  </a:cubicBezTo>
                  <a:close/>
                  <a:moveTo>
                    <a:pt x="11782" y="15600"/>
                  </a:moveTo>
                  <a:lnTo>
                    <a:pt x="9818" y="15600"/>
                  </a:lnTo>
                  <a:lnTo>
                    <a:pt x="9818" y="14400"/>
                  </a:lnTo>
                  <a:lnTo>
                    <a:pt x="11782" y="14400"/>
                  </a:lnTo>
                  <a:cubicBezTo>
                    <a:pt x="11782" y="14400"/>
                    <a:pt x="11782" y="15600"/>
                    <a:pt x="11782" y="15600"/>
                  </a:cubicBezTo>
                  <a:close/>
                  <a:moveTo>
                    <a:pt x="8837" y="12012"/>
                  </a:moveTo>
                  <a:cubicBezTo>
                    <a:pt x="7942" y="10550"/>
                    <a:pt x="6518" y="9600"/>
                    <a:pt x="4909" y="9600"/>
                  </a:cubicBezTo>
                  <a:cubicBezTo>
                    <a:pt x="4007" y="9600"/>
                    <a:pt x="3164" y="9902"/>
                    <a:pt x="2438" y="10421"/>
                  </a:cubicBezTo>
                  <a:lnTo>
                    <a:pt x="5091" y="2609"/>
                  </a:lnTo>
                  <a:lnTo>
                    <a:pt x="5089" y="2609"/>
                  </a:lnTo>
                  <a:cubicBezTo>
                    <a:pt x="5398" y="1779"/>
                    <a:pt x="6079" y="1200"/>
                    <a:pt x="6873" y="1200"/>
                  </a:cubicBezTo>
                  <a:cubicBezTo>
                    <a:pt x="7898" y="1200"/>
                    <a:pt x="8730" y="2164"/>
                    <a:pt x="8819" y="3388"/>
                  </a:cubicBezTo>
                  <a:lnTo>
                    <a:pt x="8838" y="3393"/>
                  </a:lnTo>
                  <a:cubicBezTo>
                    <a:pt x="8838" y="3393"/>
                    <a:pt x="8837" y="12012"/>
                    <a:pt x="8837" y="12012"/>
                  </a:cubicBezTo>
                  <a:close/>
                  <a:moveTo>
                    <a:pt x="4909" y="20400"/>
                  </a:moveTo>
                  <a:cubicBezTo>
                    <a:pt x="2740" y="20400"/>
                    <a:pt x="982" y="18251"/>
                    <a:pt x="982" y="15600"/>
                  </a:cubicBezTo>
                  <a:cubicBezTo>
                    <a:pt x="982" y="12949"/>
                    <a:pt x="2740" y="10800"/>
                    <a:pt x="4909" y="10800"/>
                  </a:cubicBezTo>
                  <a:cubicBezTo>
                    <a:pt x="7078" y="10800"/>
                    <a:pt x="8836" y="12949"/>
                    <a:pt x="8836" y="15600"/>
                  </a:cubicBezTo>
                  <a:cubicBezTo>
                    <a:pt x="8836" y="18251"/>
                    <a:pt x="7078" y="20400"/>
                    <a:pt x="4909" y="20400"/>
                  </a:cubicBezTo>
                  <a:moveTo>
                    <a:pt x="21102" y="12980"/>
                  </a:moveTo>
                  <a:lnTo>
                    <a:pt x="17504" y="2400"/>
                  </a:lnTo>
                  <a:lnTo>
                    <a:pt x="17493" y="2402"/>
                  </a:lnTo>
                  <a:cubicBezTo>
                    <a:pt x="17088" y="1006"/>
                    <a:pt x="16009" y="0"/>
                    <a:pt x="14727" y="0"/>
                  </a:cubicBezTo>
                  <a:cubicBezTo>
                    <a:pt x="13101" y="0"/>
                    <a:pt x="11782" y="1612"/>
                    <a:pt x="11782" y="3600"/>
                  </a:cubicBezTo>
                  <a:lnTo>
                    <a:pt x="9818" y="3600"/>
                  </a:lnTo>
                  <a:cubicBezTo>
                    <a:pt x="9818" y="1612"/>
                    <a:pt x="8499" y="0"/>
                    <a:pt x="6873" y="0"/>
                  </a:cubicBezTo>
                  <a:cubicBezTo>
                    <a:pt x="5592" y="0"/>
                    <a:pt x="4512" y="1006"/>
                    <a:pt x="4107" y="2402"/>
                  </a:cubicBezTo>
                  <a:lnTo>
                    <a:pt x="4096" y="2400"/>
                  </a:lnTo>
                  <a:lnTo>
                    <a:pt x="498" y="12980"/>
                  </a:lnTo>
                  <a:cubicBezTo>
                    <a:pt x="182" y="13772"/>
                    <a:pt x="0" y="14659"/>
                    <a:pt x="0" y="15600"/>
                  </a:cubicBezTo>
                  <a:cubicBezTo>
                    <a:pt x="0" y="18914"/>
                    <a:pt x="2198" y="21600"/>
                    <a:pt x="4909" y="21600"/>
                  </a:cubicBezTo>
                  <a:cubicBezTo>
                    <a:pt x="7284" y="21600"/>
                    <a:pt x="9265" y="19539"/>
                    <a:pt x="9719" y="16800"/>
                  </a:cubicBezTo>
                  <a:lnTo>
                    <a:pt x="11881" y="16800"/>
                  </a:lnTo>
                  <a:cubicBezTo>
                    <a:pt x="12335" y="19539"/>
                    <a:pt x="14316" y="21600"/>
                    <a:pt x="16691" y="21600"/>
                  </a:cubicBezTo>
                  <a:cubicBezTo>
                    <a:pt x="19402" y="21600"/>
                    <a:pt x="21600" y="18914"/>
                    <a:pt x="21600" y="15600"/>
                  </a:cubicBezTo>
                  <a:cubicBezTo>
                    <a:pt x="21600" y="14659"/>
                    <a:pt x="21418" y="13772"/>
                    <a:pt x="21102" y="12980"/>
                  </a:cubicBezTo>
                  <a:moveTo>
                    <a:pt x="16691" y="12000"/>
                  </a:moveTo>
                  <a:cubicBezTo>
                    <a:pt x="15064" y="12000"/>
                    <a:pt x="13745" y="13612"/>
                    <a:pt x="13745" y="15600"/>
                  </a:cubicBezTo>
                  <a:cubicBezTo>
                    <a:pt x="13745" y="15932"/>
                    <a:pt x="13965" y="16200"/>
                    <a:pt x="14236" y="16200"/>
                  </a:cubicBezTo>
                  <a:cubicBezTo>
                    <a:pt x="14508" y="16200"/>
                    <a:pt x="14727" y="15932"/>
                    <a:pt x="14727" y="15600"/>
                  </a:cubicBezTo>
                  <a:cubicBezTo>
                    <a:pt x="14727" y="14275"/>
                    <a:pt x="15606" y="13200"/>
                    <a:pt x="16691" y="13200"/>
                  </a:cubicBezTo>
                  <a:cubicBezTo>
                    <a:pt x="16962" y="13200"/>
                    <a:pt x="17182" y="12932"/>
                    <a:pt x="17182" y="12600"/>
                  </a:cubicBezTo>
                  <a:cubicBezTo>
                    <a:pt x="17182" y="12268"/>
                    <a:pt x="16962" y="12000"/>
                    <a:pt x="16691" y="12000"/>
                  </a:cubicBezTo>
                  <a:moveTo>
                    <a:pt x="4909" y="12000"/>
                  </a:moveTo>
                  <a:cubicBezTo>
                    <a:pt x="3282" y="12000"/>
                    <a:pt x="1964" y="13612"/>
                    <a:pt x="1964" y="15600"/>
                  </a:cubicBezTo>
                  <a:cubicBezTo>
                    <a:pt x="1964" y="15932"/>
                    <a:pt x="2183" y="16200"/>
                    <a:pt x="2455" y="16200"/>
                  </a:cubicBezTo>
                  <a:cubicBezTo>
                    <a:pt x="2726" y="16200"/>
                    <a:pt x="2945" y="15932"/>
                    <a:pt x="2945" y="15600"/>
                  </a:cubicBezTo>
                  <a:cubicBezTo>
                    <a:pt x="2945" y="14275"/>
                    <a:pt x="3825" y="13200"/>
                    <a:pt x="4909" y="13200"/>
                  </a:cubicBezTo>
                  <a:cubicBezTo>
                    <a:pt x="5180" y="13200"/>
                    <a:pt x="5400" y="12932"/>
                    <a:pt x="5400" y="12600"/>
                  </a:cubicBezTo>
                  <a:cubicBezTo>
                    <a:pt x="5400" y="12268"/>
                    <a:pt x="5180" y="12000"/>
                    <a:pt x="4909" y="12000"/>
                  </a:cubicBezTo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75EB848-D5D6-0441-AE31-2FC89AB47E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70550"/>
              </p:ext>
            </p:extLst>
          </p:nvPr>
        </p:nvGraphicFramePr>
        <p:xfrm>
          <a:off x="9043200" y="1748307"/>
          <a:ext cx="14758094" cy="10972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4661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" y="0"/>
            <a:ext cx="8675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618539" y="12787942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6685" y="1969570"/>
            <a:ext cx="576228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MATLAB &amp;</a:t>
            </a:r>
            <a:br>
              <a:rPr lang="en-US" sz="84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</a:br>
            <a:r>
              <a:rPr lang="en-US" sz="84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Python?</a:t>
            </a: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911547" y="7652479"/>
            <a:ext cx="7087384" cy="352398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640"/>
              </a:lnSpc>
            </a:pPr>
            <a:r>
              <a:rPr lang="en-US" sz="3200" dirty="0">
                <a:solidFill>
                  <a:schemeClr val="tx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RESULTS:</a:t>
            </a:r>
          </a:p>
          <a:p>
            <a:pPr marL="457200" indent="-457200">
              <a:lnSpc>
                <a:spcPts val="4640"/>
              </a:lnSpc>
              <a:buFont typeface="Wingdings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Python: much slower</a:t>
            </a:r>
          </a:p>
          <a:p>
            <a:pPr marL="457200" indent="-457200">
              <a:lnSpc>
                <a:spcPts val="4640"/>
              </a:lnSpc>
              <a:buFont typeface="Wingdings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MATLAB faster up to a point</a:t>
            </a:r>
          </a:p>
          <a:p>
            <a:pPr marL="457200" indent="-457200">
              <a:lnSpc>
                <a:spcPts val="4640"/>
              </a:lnSpc>
              <a:buFont typeface="Wingdings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On average, CUDA is faster</a:t>
            </a:r>
          </a:p>
          <a:p>
            <a:pPr>
              <a:lnSpc>
                <a:spcPts val="4640"/>
              </a:lnSpc>
            </a:pPr>
            <a:endParaRPr lang="en-US" sz="3200" dirty="0">
              <a:solidFill>
                <a:schemeClr val="tx1"/>
              </a:solidFill>
              <a:latin typeface="Poppins Light" pitchFamily="2" charset="77"/>
              <a:ea typeface="Poppins Light" charset="0"/>
              <a:cs typeface="Poppins Light" pitchFamily="2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074329-FFA2-4A47-A8DB-0C593FE7FA76}"/>
              </a:ext>
            </a:extLst>
          </p:cNvPr>
          <p:cNvGrpSpPr/>
          <p:nvPr/>
        </p:nvGrpSpPr>
        <p:grpSpPr>
          <a:xfrm>
            <a:off x="3521560" y="5085165"/>
            <a:ext cx="1632524" cy="1893728"/>
            <a:chOff x="3521560" y="4208537"/>
            <a:chExt cx="1632524" cy="1893728"/>
          </a:xfrm>
        </p:grpSpPr>
        <p:sp>
          <p:nvSpPr>
            <p:cNvPr id="22" name="Hexagon 21"/>
            <p:cNvSpPr/>
            <p:nvPr/>
          </p:nvSpPr>
          <p:spPr>
            <a:xfrm rot="5400000">
              <a:off x="3390958" y="4339139"/>
              <a:ext cx="1893728" cy="163252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hape 2785"/>
            <p:cNvSpPr/>
            <p:nvPr/>
          </p:nvSpPr>
          <p:spPr>
            <a:xfrm>
              <a:off x="3934220" y="4825180"/>
              <a:ext cx="807204" cy="660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91" y="20400"/>
                  </a:moveTo>
                  <a:cubicBezTo>
                    <a:pt x="14522" y="20400"/>
                    <a:pt x="12764" y="18251"/>
                    <a:pt x="12764" y="15600"/>
                  </a:cubicBezTo>
                  <a:cubicBezTo>
                    <a:pt x="12764" y="12949"/>
                    <a:pt x="14522" y="10800"/>
                    <a:pt x="16691" y="10800"/>
                  </a:cubicBezTo>
                  <a:cubicBezTo>
                    <a:pt x="18860" y="10800"/>
                    <a:pt x="20618" y="12949"/>
                    <a:pt x="20618" y="15600"/>
                  </a:cubicBezTo>
                  <a:cubicBezTo>
                    <a:pt x="20618" y="18251"/>
                    <a:pt x="18860" y="20400"/>
                    <a:pt x="16691" y="20400"/>
                  </a:cubicBezTo>
                  <a:moveTo>
                    <a:pt x="12762" y="3393"/>
                  </a:moveTo>
                  <a:lnTo>
                    <a:pt x="12781" y="3388"/>
                  </a:lnTo>
                  <a:cubicBezTo>
                    <a:pt x="12870" y="2164"/>
                    <a:pt x="13702" y="1200"/>
                    <a:pt x="14727" y="1200"/>
                  </a:cubicBezTo>
                  <a:cubicBezTo>
                    <a:pt x="15521" y="1200"/>
                    <a:pt x="16202" y="1779"/>
                    <a:pt x="16511" y="2609"/>
                  </a:cubicBezTo>
                  <a:lnTo>
                    <a:pt x="16509" y="2609"/>
                  </a:lnTo>
                  <a:lnTo>
                    <a:pt x="19162" y="10421"/>
                  </a:lnTo>
                  <a:cubicBezTo>
                    <a:pt x="18436" y="9902"/>
                    <a:pt x="17593" y="9600"/>
                    <a:pt x="16691" y="9600"/>
                  </a:cubicBezTo>
                  <a:cubicBezTo>
                    <a:pt x="15082" y="9600"/>
                    <a:pt x="13658" y="10550"/>
                    <a:pt x="12763" y="12012"/>
                  </a:cubicBezTo>
                  <a:cubicBezTo>
                    <a:pt x="12763" y="12012"/>
                    <a:pt x="12762" y="3393"/>
                    <a:pt x="12762" y="3393"/>
                  </a:cubicBezTo>
                  <a:close/>
                  <a:moveTo>
                    <a:pt x="11782" y="13200"/>
                  </a:moveTo>
                  <a:lnTo>
                    <a:pt x="9818" y="13200"/>
                  </a:lnTo>
                  <a:lnTo>
                    <a:pt x="9818" y="4800"/>
                  </a:lnTo>
                  <a:lnTo>
                    <a:pt x="11782" y="4800"/>
                  </a:lnTo>
                  <a:cubicBezTo>
                    <a:pt x="11782" y="4800"/>
                    <a:pt x="11782" y="13200"/>
                    <a:pt x="11782" y="13200"/>
                  </a:cubicBezTo>
                  <a:close/>
                  <a:moveTo>
                    <a:pt x="11782" y="15600"/>
                  </a:moveTo>
                  <a:lnTo>
                    <a:pt x="9818" y="15600"/>
                  </a:lnTo>
                  <a:lnTo>
                    <a:pt x="9818" y="14400"/>
                  </a:lnTo>
                  <a:lnTo>
                    <a:pt x="11782" y="14400"/>
                  </a:lnTo>
                  <a:cubicBezTo>
                    <a:pt x="11782" y="14400"/>
                    <a:pt x="11782" y="15600"/>
                    <a:pt x="11782" y="15600"/>
                  </a:cubicBezTo>
                  <a:close/>
                  <a:moveTo>
                    <a:pt x="8837" y="12012"/>
                  </a:moveTo>
                  <a:cubicBezTo>
                    <a:pt x="7942" y="10550"/>
                    <a:pt x="6518" y="9600"/>
                    <a:pt x="4909" y="9600"/>
                  </a:cubicBezTo>
                  <a:cubicBezTo>
                    <a:pt x="4007" y="9600"/>
                    <a:pt x="3164" y="9902"/>
                    <a:pt x="2438" y="10421"/>
                  </a:cubicBezTo>
                  <a:lnTo>
                    <a:pt x="5091" y="2609"/>
                  </a:lnTo>
                  <a:lnTo>
                    <a:pt x="5089" y="2609"/>
                  </a:lnTo>
                  <a:cubicBezTo>
                    <a:pt x="5398" y="1779"/>
                    <a:pt x="6079" y="1200"/>
                    <a:pt x="6873" y="1200"/>
                  </a:cubicBezTo>
                  <a:cubicBezTo>
                    <a:pt x="7898" y="1200"/>
                    <a:pt x="8730" y="2164"/>
                    <a:pt x="8819" y="3388"/>
                  </a:cubicBezTo>
                  <a:lnTo>
                    <a:pt x="8838" y="3393"/>
                  </a:lnTo>
                  <a:cubicBezTo>
                    <a:pt x="8838" y="3393"/>
                    <a:pt x="8837" y="12012"/>
                    <a:pt x="8837" y="12012"/>
                  </a:cubicBezTo>
                  <a:close/>
                  <a:moveTo>
                    <a:pt x="4909" y="20400"/>
                  </a:moveTo>
                  <a:cubicBezTo>
                    <a:pt x="2740" y="20400"/>
                    <a:pt x="982" y="18251"/>
                    <a:pt x="982" y="15600"/>
                  </a:cubicBezTo>
                  <a:cubicBezTo>
                    <a:pt x="982" y="12949"/>
                    <a:pt x="2740" y="10800"/>
                    <a:pt x="4909" y="10800"/>
                  </a:cubicBezTo>
                  <a:cubicBezTo>
                    <a:pt x="7078" y="10800"/>
                    <a:pt x="8836" y="12949"/>
                    <a:pt x="8836" y="15600"/>
                  </a:cubicBezTo>
                  <a:cubicBezTo>
                    <a:pt x="8836" y="18251"/>
                    <a:pt x="7078" y="20400"/>
                    <a:pt x="4909" y="20400"/>
                  </a:cubicBezTo>
                  <a:moveTo>
                    <a:pt x="21102" y="12980"/>
                  </a:moveTo>
                  <a:lnTo>
                    <a:pt x="17504" y="2400"/>
                  </a:lnTo>
                  <a:lnTo>
                    <a:pt x="17493" y="2402"/>
                  </a:lnTo>
                  <a:cubicBezTo>
                    <a:pt x="17088" y="1006"/>
                    <a:pt x="16009" y="0"/>
                    <a:pt x="14727" y="0"/>
                  </a:cubicBezTo>
                  <a:cubicBezTo>
                    <a:pt x="13101" y="0"/>
                    <a:pt x="11782" y="1612"/>
                    <a:pt x="11782" y="3600"/>
                  </a:cubicBezTo>
                  <a:lnTo>
                    <a:pt x="9818" y="3600"/>
                  </a:lnTo>
                  <a:cubicBezTo>
                    <a:pt x="9818" y="1612"/>
                    <a:pt x="8499" y="0"/>
                    <a:pt x="6873" y="0"/>
                  </a:cubicBezTo>
                  <a:cubicBezTo>
                    <a:pt x="5592" y="0"/>
                    <a:pt x="4512" y="1006"/>
                    <a:pt x="4107" y="2402"/>
                  </a:cubicBezTo>
                  <a:lnTo>
                    <a:pt x="4096" y="2400"/>
                  </a:lnTo>
                  <a:lnTo>
                    <a:pt x="498" y="12980"/>
                  </a:lnTo>
                  <a:cubicBezTo>
                    <a:pt x="182" y="13772"/>
                    <a:pt x="0" y="14659"/>
                    <a:pt x="0" y="15600"/>
                  </a:cubicBezTo>
                  <a:cubicBezTo>
                    <a:pt x="0" y="18914"/>
                    <a:pt x="2198" y="21600"/>
                    <a:pt x="4909" y="21600"/>
                  </a:cubicBezTo>
                  <a:cubicBezTo>
                    <a:pt x="7284" y="21600"/>
                    <a:pt x="9265" y="19539"/>
                    <a:pt x="9719" y="16800"/>
                  </a:cubicBezTo>
                  <a:lnTo>
                    <a:pt x="11881" y="16800"/>
                  </a:lnTo>
                  <a:cubicBezTo>
                    <a:pt x="12335" y="19539"/>
                    <a:pt x="14316" y="21600"/>
                    <a:pt x="16691" y="21600"/>
                  </a:cubicBezTo>
                  <a:cubicBezTo>
                    <a:pt x="19402" y="21600"/>
                    <a:pt x="21600" y="18914"/>
                    <a:pt x="21600" y="15600"/>
                  </a:cubicBezTo>
                  <a:cubicBezTo>
                    <a:pt x="21600" y="14659"/>
                    <a:pt x="21418" y="13772"/>
                    <a:pt x="21102" y="12980"/>
                  </a:cubicBezTo>
                  <a:moveTo>
                    <a:pt x="16691" y="12000"/>
                  </a:moveTo>
                  <a:cubicBezTo>
                    <a:pt x="15064" y="12000"/>
                    <a:pt x="13745" y="13612"/>
                    <a:pt x="13745" y="15600"/>
                  </a:cubicBezTo>
                  <a:cubicBezTo>
                    <a:pt x="13745" y="15932"/>
                    <a:pt x="13965" y="16200"/>
                    <a:pt x="14236" y="16200"/>
                  </a:cubicBezTo>
                  <a:cubicBezTo>
                    <a:pt x="14508" y="16200"/>
                    <a:pt x="14727" y="15932"/>
                    <a:pt x="14727" y="15600"/>
                  </a:cubicBezTo>
                  <a:cubicBezTo>
                    <a:pt x="14727" y="14275"/>
                    <a:pt x="15606" y="13200"/>
                    <a:pt x="16691" y="13200"/>
                  </a:cubicBezTo>
                  <a:cubicBezTo>
                    <a:pt x="16962" y="13200"/>
                    <a:pt x="17182" y="12932"/>
                    <a:pt x="17182" y="12600"/>
                  </a:cubicBezTo>
                  <a:cubicBezTo>
                    <a:pt x="17182" y="12268"/>
                    <a:pt x="16962" y="12000"/>
                    <a:pt x="16691" y="12000"/>
                  </a:cubicBezTo>
                  <a:moveTo>
                    <a:pt x="4909" y="12000"/>
                  </a:moveTo>
                  <a:cubicBezTo>
                    <a:pt x="3282" y="12000"/>
                    <a:pt x="1964" y="13612"/>
                    <a:pt x="1964" y="15600"/>
                  </a:cubicBezTo>
                  <a:cubicBezTo>
                    <a:pt x="1964" y="15932"/>
                    <a:pt x="2183" y="16200"/>
                    <a:pt x="2455" y="16200"/>
                  </a:cubicBezTo>
                  <a:cubicBezTo>
                    <a:pt x="2726" y="16200"/>
                    <a:pt x="2945" y="15932"/>
                    <a:pt x="2945" y="15600"/>
                  </a:cubicBezTo>
                  <a:cubicBezTo>
                    <a:pt x="2945" y="14275"/>
                    <a:pt x="3825" y="13200"/>
                    <a:pt x="4909" y="13200"/>
                  </a:cubicBezTo>
                  <a:cubicBezTo>
                    <a:pt x="5180" y="13200"/>
                    <a:pt x="5400" y="12932"/>
                    <a:pt x="5400" y="12600"/>
                  </a:cubicBezTo>
                  <a:cubicBezTo>
                    <a:pt x="5400" y="12268"/>
                    <a:pt x="5180" y="12000"/>
                    <a:pt x="4909" y="12000"/>
                  </a:cubicBezTo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3656C15-1EDC-934E-8412-2BF02BE4C2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6976089"/>
              </p:ext>
            </p:extLst>
          </p:nvPr>
        </p:nvGraphicFramePr>
        <p:xfrm>
          <a:off x="9164869" y="1761851"/>
          <a:ext cx="14024315" cy="10600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2DDBBF-8C09-5044-9257-EB640BAD9521}"/>
              </a:ext>
            </a:extLst>
          </p:cNvPr>
          <p:cNvCxnSpPr/>
          <p:nvPr/>
        </p:nvCxnSpPr>
        <p:spPr>
          <a:xfrm flipV="1">
            <a:off x="10789920" y="2944368"/>
            <a:ext cx="3273552" cy="68945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44F652-E966-AF40-ACC3-60FAF9ECA45B}"/>
                  </a:ext>
                </a:extLst>
              </p14:cNvPr>
              <p14:cNvContentPartPr/>
              <p14:nvPr/>
            </p14:nvContentPartPr>
            <p14:xfrm>
              <a:off x="20271688" y="12084830"/>
              <a:ext cx="226800" cy="10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44F652-E966-AF40-ACC3-60FAF9ECA4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62688" y="12076190"/>
                <a:ext cx="244440" cy="277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A66F182-1BB5-084B-881B-367A55C32C9F}"/>
              </a:ext>
            </a:extLst>
          </p:cNvPr>
          <p:cNvSpPr txBox="1"/>
          <p:nvPr/>
        </p:nvSpPr>
        <p:spPr>
          <a:xfrm>
            <a:off x="20606128" y="11884775"/>
            <a:ext cx="290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Linear (Python)</a:t>
            </a:r>
          </a:p>
        </p:txBody>
      </p:sp>
    </p:spTree>
    <p:extLst>
      <p:ext uri="{BB962C8B-B14F-4D97-AF65-F5344CB8AC3E}">
        <p14:creationId xmlns:p14="http://schemas.microsoft.com/office/powerpoint/2010/main" val="165896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2E0F9F-A2FE-024D-A5B8-48B2829C4315}"/>
              </a:ext>
            </a:extLst>
          </p:cNvPr>
          <p:cNvCxnSpPr/>
          <p:nvPr/>
        </p:nvCxnSpPr>
        <p:spPr>
          <a:xfrm>
            <a:off x="11608677" y="27946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370D94-7186-C243-8B13-730101114221}"/>
              </a:ext>
            </a:extLst>
          </p:cNvPr>
          <p:cNvSpPr txBox="1"/>
          <p:nvPr/>
        </p:nvSpPr>
        <p:spPr>
          <a:xfrm>
            <a:off x="9499889" y="1160870"/>
            <a:ext cx="53779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720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F05C40-A1DE-1B4E-9E84-907536C7C797}"/>
              </a:ext>
            </a:extLst>
          </p:cNvPr>
          <p:cNvCxnSpPr/>
          <p:nvPr/>
        </p:nvCxnSpPr>
        <p:spPr>
          <a:xfrm>
            <a:off x="11608677" y="27946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C755B58-9D7E-3C41-AA19-A80B5424ECCE}"/>
              </a:ext>
            </a:extLst>
          </p:cNvPr>
          <p:cNvSpPr txBox="1"/>
          <p:nvPr/>
        </p:nvSpPr>
        <p:spPr>
          <a:xfrm>
            <a:off x="6380514" y="1160870"/>
            <a:ext cx="116167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Output of Edge Detector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01734-DD35-3644-A7C3-910396169F64}"/>
              </a:ext>
            </a:extLst>
          </p:cNvPr>
          <p:cNvSpPr/>
          <p:nvPr/>
        </p:nvSpPr>
        <p:spPr>
          <a:xfrm>
            <a:off x="4480674" y="11284857"/>
            <a:ext cx="4190124" cy="692933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ACA709-323C-5D43-ABB6-FFAEB1E099CA}"/>
              </a:ext>
            </a:extLst>
          </p:cNvPr>
          <p:cNvSpPr/>
          <p:nvPr/>
        </p:nvSpPr>
        <p:spPr>
          <a:xfrm>
            <a:off x="15951690" y="11200000"/>
            <a:ext cx="4190124" cy="692933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0B9DDC-2175-E944-AF3F-6D2F883EB2F8}"/>
              </a:ext>
            </a:extLst>
          </p:cNvPr>
          <p:cNvSpPr txBox="1"/>
          <p:nvPr/>
        </p:nvSpPr>
        <p:spPr>
          <a:xfrm>
            <a:off x="5904430" y="11369713"/>
            <a:ext cx="134261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BEFORE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8CBE06-5DCA-6044-9AD3-A731C8247F5B}"/>
              </a:ext>
            </a:extLst>
          </p:cNvPr>
          <p:cNvSpPr txBox="1"/>
          <p:nvPr/>
        </p:nvSpPr>
        <p:spPr>
          <a:xfrm>
            <a:off x="17485540" y="11244320"/>
            <a:ext cx="1122423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AFTER</a:t>
            </a:r>
          </a:p>
        </p:txBody>
      </p:sp>
      <p:pic>
        <p:nvPicPr>
          <p:cNvPr id="8" name="Picture Placeholder 7" descr="A large white building&#10;&#10;Description automatically generated">
            <a:extLst>
              <a:ext uri="{FF2B5EF4-FFF2-40B4-BE49-F238E27FC236}">
                <a16:creationId xmlns:a16="http://schemas.microsoft.com/office/drawing/2014/main" id="{AA1FEED7-8A31-CA4D-B546-C90221EE09BA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0" t="6862" r="17976" b="18717"/>
          <a:stretch/>
        </p:blipFill>
        <p:spPr>
          <a:xfrm>
            <a:off x="2759834" y="3067404"/>
            <a:ext cx="7631803" cy="7581192"/>
          </a:xfrm>
        </p:spPr>
      </p:pic>
      <p:pic>
        <p:nvPicPr>
          <p:cNvPr id="10" name="Picture Placeholder 9" descr="A picture containing building, bridge&#10;&#10;Description automatically generated">
            <a:extLst>
              <a:ext uri="{FF2B5EF4-FFF2-40B4-BE49-F238E27FC236}">
                <a16:creationId xmlns:a16="http://schemas.microsoft.com/office/drawing/2014/main" id="{126711CC-6DB5-0049-85F5-DB9C776565A6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2" t="7050" r="18279" b="18444"/>
          <a:stretch/>
        </p:blipFill>
        <p:spPr>
          <a:xfrm>
            <a:off x="13986015" y="3067404"/>
            <a:ext cx="7631802" cy="7631803"/>
          </a:xfrm>
        </p:spPr>
      </p:pic>
    </p:spTree>
    <p:extLst>
      <p:ext uri="{BB962C8B-B14F-4D97-AF65-F5344CB8AC3E}">
        <p14:creationId xmlns:p14="http://schemas.microsoft.com/office/powerpoint/2010/main" val="122573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" y="0"/>
            <a:ext cx="8675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0881" y="2468520"/>
            <a:ext cx="80938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Computationally</a:t>
            </a:r>
          </a:p>
          <a:p>
            <a:pPr algn="ctr"/>
            <a:r>
              <a:rPr lang="en-US" sz="72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Intensive?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82102" y="4485000"/>
            <a:ext cx="13102882" cy="120032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Need to do calculations on each pixel in the image for each step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Could be millions of calculations depending on number of pixels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074329-FFA2-4A47-A8DB-0C593FE7FA76}"/>
              </a:ext>
            </a:extLst>
          </p:cNvPr>
          <p:cNvGrpSpPr/>
          <p:nvPr/>
        </p:nvGrpSpPr>
        <p:grpSpPr>
          <a:xfrm>
            <a:off x="3521560" y="5085165"/>
            <a:ext cx="1632524" cy="1893728"/>
            <a:chOff x="3521560" y="4208537"/>
            <a:chExt cx="1632524" cy="1893728"/>
          </a:xfrm>
        </p:grpSpPr>
        <p:sp>
          <p:nvSpPr>
            <p:cNvPr id="22" name="Hexagon 21"/>
            <p:cNvSpPr/>
            <p:nvPr/>
          </p:nvSpPr>
          <p:spPr>
            <a:xfrm rot="5400000">
              <a:off x="3390958" y="4339139"/>
              <a:ext cx="1893728" cy="163252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hape 2785"/>
            <p:cNvSpPr/>
            <p:nvPr/>
          </p:nvSpPr>
          <p:spPr>
            <a:xfrm>
              <a:off x="3934220" y="4825180"/>
              <a:ext cx="807204" cy="660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91" y="20400"/>
                  </a:moveTo>
                  <a:cubicBezTo>
                    <a:pt x="14522" y="20400"/>
                    <a:pt x="12764" y="18251"/>
                    <a:pt x="12764" y="15600"/>
                  </a:cubicBezTo>
                  <a:cubicBezTo>
                    <a:pt x="12764" y="12949"/>
                    <a:pt x="14522" y="10800"/>
                    <a:pt x="16691" y="10800"/>
                  </a:cubicBezTo>
                  <a:cubicBezTo>
                    <a:pt x="18860" y="10800"/>
                    <a:pt x="20618" y="12949"/>
                    <a:pt x="20618" y="15600"/>
                  </a:cubicBezTo>
                  <a:cubicBezTo>
                    <a:pt x="20618" y="18251"/>
                    <a:pt x="18860" y="20400"/>
                    <a:pt x="16691" y="20400"/>
                  </a:cubicBezTo>
                  <a:moveTo>
                    <a:pt x="12762" y="3393"/>
                  </a:moveTo>
                  <a:lnTo>
                    <a:pt x="12781" y="3388"/>
                  </a:lnTo>
                  <a:cubicBezTo>
                    <a:pt x="12870" y="2164"/>
                    <a:pt x="13702" y="1200"/>
                    <a:pt x="14727" y="1200"/>
                  </a:cubicBezTo>
                  <a:cubicBezTo>
                    <a:pt x="15521" y="1200"/>
                    <a:pt x="16202" y="1779"/>
                    <a:pt x="16511" y="2609"/>
                  </a:cubicBezTo>
                  <a:lnTo>
                    <a:pt x="16509" y="2609"/>
                  </a:lnTo>
                  <a:lnTo>
                    <a:pt x="19162" y="10421"/>
                  </a:lnTo>
                  <a:cubicBezTo>
                    <a:pt x="18436" y="9902"/>
                    <a:pt x="17593" y="9600"/>
                    <a:pt x="16691" y="9600"/>
                  </a:cubicBezTo>
                  <a:cubicBezTo>
                    <a:pt x="15082" y="9600"/>
                    <a:pt x="13658" y="10550"/>
                    <a:pt x="12763" y="12012"/>
                  </a:cubicBezTo>
                  <a:cubicBezTo>
                    <a:pt x="12763" y="12012"/>
                    <a:pt x="12762" y="3393"/>
                    <a:pt x="12762" y="3393"/>
                  </a:cubicBezTo>
                  <a:close/>
                  <a:moveTo>
                    <a:pt x="11782" y="13200"/>
                  </a:moveTo>
                  <a:lnTo>
                    <a:pt x="9818" y="13200"/>
                  </a:lnTo>
                  <a:lnTo>
                    <a:pt x="9818" y="4800"/>
                  </a:lnTo>
                  <a:lnTo>
                    <a:pt x="11782" y="4800"/>
                  </a:lnTo>
                  <a:cubicBezTo>
                    <a:pt x="11782" y="4800"/>
                    <a:pt x="11782" y="13200"/>
                    <a:pt x="11782" y="13200"/>
                  </a:cubicBezTo>
                  <a:close/>
                  <a:moveTo>
                    <a:pt x="11782" y="15600"/>
                  </a:moveTo>
                  <a:lnTo>
                    <a:pt x="9818" y="15600"/>
                  </a:lnTo>
                  <a:lnTo>
                    <a:pt x="9818" y="14400"/>
                  </a:lnTo>
                  <a:lnTo>
                    <a:pt x="11782" y="14400"/>
                  </a:lnTo>
                  <a:cubicBezTo>
                    <a:pt x="11782" y="14400"/>
                    <a:pt x="11782" y="15600"/>
                    <a:pt x="11782" y="15600"/>
                  </a:cubicBezTo>
                  <a:close/>
                  <a:moveTo>
                    <a:pt x="8837" y="12012"/>
                  </a:moveTo>
                  <a:cubicBezTo>
                    <a:pt x="7942" y="10550"/>
                    <a:pt x="6518" y="9600"/>
                    <a:pt x="4909" y="9600"/>
                  </a:cubicBezTo>
                  <a:cubicBezTo>
                    <a:pt x="4007" y="9600"/>
                    <a:pt x="3164" y="9902"/>
                    <a:pt x="2438" y="10421"/>
                  </a:cubicBezTo>
                  <a:lnTo>
                    <a:pt x="5091" y="2609"/>
                  </a:lnTo>
                  <a:lnTo>
                    <a:pt x="5089" y="2609"/>
                  </a:lnTo>
                  <a:cubicBezTo>
                    <a:pt x="5398" y="1779"/>
                    <a:pt x="6079" y="1200"/>
                    <a:pt x="6873" y="1200"/>
                  </a:cubicBezTo>
                  <a:cubicBezTo>
                    <a:pt x="7898" y="1200"/>
                    <a:pt x="8730" y="2164"/>
                    <a:pt x="8819" y="3388"/>
                  </a:cubicBezTo>
                  <a:lnTo>
                    <a:pt x="8838" y="3393"/>
                  </a:lnTo>
                  <a:cubicBezTo>
                    <a:pt x="8838" y="3393"/>
                    <a:pt x="8837" y="12012"/>
                    <a:pt x="8837" y="12012"/>
                  </a:cubicBezTo>
                  <a:close/>
                  <a:moveTo>
                    <a:pt x="4909" y="20400"/>
                  </a:moveTo>
                  <a:cubicBezTo>
                    <a:pt x="2740" y="20400"/>
                    <a:pt x="982" y="18251"/>
                    <a:pt x="982" y="15600"/>
                  </a:cubicBezTo>
                  <a:cubicBezTo>
                    <a:pt x="982" y="12949"/>
                    <a:pt x="2740" y="10800"/>
                    <a:pt x="4909" y="10800"/>
                  </a:cubicBezTo>
                  <a:cubicBezTo>
                    <a:pt x="7078" y="10800"/>
                    <a:pt x="8836" y="12949"/>
                    <a:pt x="8836" y="15600"/>
                  </a:cubicBezTo>
                  <a:cubicBezTo>
                    <a:pt x="8836" y="18251"/>
                    <a:pt x="7078" y="20400"/>
                    <a:pt x="4909" y="20400"/>
                  </a:cubicBezTo>
                  <a:moveTo>
                    <a:pt x="21102" y="12980"/>
                  </a:moveTo>
                  <a:lnTo>
                    <a:pt x="17504" y="2400"/>
                  </a:lnTo>
                  <a:lnTo>
                    <a:pt x="17493" y="2402"/>
                  </a:lnTo>
                  <a:cubicBezTo>
                    <a:pt x="17088" y="1006"/>
                    <a:pt x="16009" y="0"/>
                    <a:pt x="14727" y="0"/>
                  </a:cubicBezTo>
                  <a:cubicBezTo>
                    <a:pt x="13101" y="0"/>
                    <a:pt x="11782" y="1612"/>
                    <a:pt x="11782" y="3600"/>
                  </a:cubicBezTo>
                  <a:lnTo>
                    <a:pt x="9818" y="3600"/>
                  </a:lnTo>
                  <a:cubicBezTo>
                    <a:pt x="9818" y="1612"/>
                    <a:pt x="8499" y="0"/>
                    <a:pt x="6873" y="0"/>
                  </a:cubicBezTo>
                  <a:cubicBezTo>
                    <a:pt x="5592" y="0"/>
                    <a:pt x="4512" y="1006"/>
                    <a:pt x="4107" y="2402"/>
                  </a:cubicBezTo>
                  <a:lnTo>
                    <a:pt x="4096" y="2400"/>
                  </a:lnTo>
                  <a:lnTo>
                    <a:pt x="498" y="12980"/>
                  </a:lnTo>
                  <a:cubicBezTo>
                    <a:pt x="182" y="13772"/>
                    <a:pt x="0" y="14659"/>
                    <a:pt x="0" y="15600"/>
                  </a:cubicBezTo>
                  <a:cubicBezTo>
                    <a:pt x="0" y="18914"/>
                    <a:pt x="2198" y="21600"/>
                    <a:pt x="4909" y="21600"/>
                  </a:cubicBezTo>
                  <a:cubicBezTo>
                    <a:pt x="7284" y="21600"/>
                    <a:pt x="9265" y="19539"/>
                    <a:pt x="9719" y="16800"/>
                  </a:cubicBezTo>
                  <a:lnTo>
                    <a:pt x="11881" y="16800"/>
                  </a:lnTo>
                  <a:cubicBezTo>
                    <a:pt x="12335" y="19539"/>
                    <a:pt x="14316" y="21600"/>
                    <a:pt x="16691" y="21600"/>
                  </a:cubicBezTo>
                  <a:cubicBezTo>
                    <a:pt x="19402" y="21600"/>
                    <a:pt x="21600" y="18914"/>
                    <a:pt x="21600" y="15600"/>
                  </a:cubicBezTo>
                  <a:cubicBezTo>
                    <a:pt x="21600" y="14659"/>
                    <a:pt x="21418" y="13772"/>
                    <a:pt x="21102" y="12980"/>
                  </a:cubicBezTo>
                  <a:moveTo>
                    <a:pt x="16691" y="12000"/>
                  </a:moveTo>
                  <a:cubicBezTo>
                    <a:pt x="15064" y="12000"/>
                    <a:pt x="13745" y="13612"/>
                    <a:pt x="13745" y="15600"/>
                  </a:cubicBezTo>
                  <a:cubicBezTo>
                    <a:pt x="13745" y="15932"/>
                    <a:pt x="13965" y="16200"/>
                    <a:pt x="14236" y="16200"/>
                  </a:cubicBezTo>
                  <a:cubicBezTo>
                    <a:pt x="14508" y="16200"/>
                    <a:pt x="14727" y="15932"/>
                    <a:pt x="14727" y="15600"/>
                  </a:cubicBezTo>
                  <a:cubicBezTo>
                    <a:pt x="14727" y="14275"/>
                    <a:pt x="15606" y="13200"/>
                    <a:pt x="16691" y="13200"/>
                  </a:cubicBezTo>
                  <a:cubicBezTo>
                    <a:pt x="16962" y="13200"/>
                    <a:pt x="17182" y="12932"/>
                    <a:pt x="17182" y="12600"/>
                  </a:cubicBezTo>
                  <a:cubicBezTo>
                    <a:pt x="17182" y="12268"/>
                    <a:pt x="16962" y="12000"/>
                    <a:pt x="16691" y="12000"/>
                  </a:cubicBezTo>
                  <a:moveTo>
                    <a:pt x="4909" y="12000"/>
                  </a:moveTo>
                  <a:cubicBezTo>
                    <a:pt x="3282" y="12000"/>
                    <a:pt x="1964" y="13612"/>
                    <a:pt x="1964" y="15600"/>
                  </a:cubicBezTo>
                  <a:cubicBezTo>
                    <a:pt x="1964" y="15932"/>
                    <a:pt x="2183" y="16200"/>
                    <a:pt x="2455" y="16200"/>
                  </a:cubicBezTo>
                  <a:cubicBezTo>
                    <a:pt x="2726" y="16200"/>
                    <a:pt x="2945" y="15932"/>
                    <a:pt x="2945" y="15600"/>
                  </a:cubicBezTo>
                  <a:cubicBezTo>
                    <a:pt x="2945" y="14275"/>
                    <a:pt x="3825" y="13200"/>
                    <a:pt x="4909" y="13200"/>
                  </a:cubicBezTo>
                  <a:cubicBezTo>
                    <a:pt x="5180" y="13200"/>
                    <a:pt x="5400" y="12932"/>
                    <a:pt x="5400" y="12600"/>
                  </a:cubicBezTo>
                  <a:cubicBezTo>
                    <a:pt x="5400" y="12268"/>
                    <a:pt x="5180" y="12000"/>
                    <a:pt x="4909" y="12000"/>
                  </a:cubicBezTo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</p:spTree>
    <p:extLst>
      <p:ext uri="{BB962C8B-B14F-4D97-AF65-F5344CB8AC3E}">
        <p14:creationId xmlns:p14="http://schemas.microsoft.com/office/powerpoint/2010/main" val="64067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>
            <a:off x="11608677" y="27946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Subtitle 2"/>
          <p:cNvSpPr txBox="1">
            <a:spLocks/>
          </p:cNvSpPr>
          <p:nvPr/>
        </p:nvSpPr>
        <p:spPr>
          <a:xfrm>
            <a:off x="758978" y="10578546"/>
            <a:ext cx="3639313" cy="119853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Remove background noise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9E770E-8582-3F4A-9B51-D1B005C49561}"/>
              </a:ext>
            </a:extLst>
          </p:cNvPr>
          <p:cNvSpPr txBox="1"/>
          <p:nvPr/>
        </p:nvSpPr>
        <p:spPr>
          <a:xfrm>
            <a:off x="6799531" y="1160870"/>
            <a:ext cx="107786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Canny Algorithm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1DF4F4-96CC-9C4F-B196-4D1318E2037F}"/>
              </a:ext>
            </a:extLst>
          </p:cNvPr>
          <p:cNvGrpSpPr/>
          <p:nvPr/>
        </p:nvGrpSpPr>
        <p:grpSpPr>
          <a:xfrm>
            <a:off x="801863" y="5860391"/>
            <a:ext cx="22773924" cy="3639312"/>
            <a:chOff x="801863" y="3218688"/>
            <a:chExt cx="22773924" cy="363931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D18339-4322-0E47-9A38-7301E556C6EC}"/>
                </a:ext>
              </a:extLst>
            </p:cNvPr>
            <p:cNvSpPr/>
            <p:nvPr/>
          </p:nvSpPr>
          <p:spPr>
            <a:xfrm rot="5400000">
              <a:off x="15075813" y="3218688"/>
              <a:ext cx="3639312" cy="36393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1FAAC17-CD3F-2A40-B075-106325ED6DD2}"/>
                </a:ext>
              </a:extLst>
            </p:cNvPr>
            <p:cNvSpPr/>
            <p:nvPr/>
          </p:nvSpPr>
          <p:spPr>
            <a:xfrm rot="5400000">
              <a:off x="801863" y="3218688"/>
              <a:ext cx="3639312" cy="36393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 rot="5400000">
              <a:off x="19936475" y="3218688"/>
              <a:ext cx="3639312" cy="36393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rot="5400000">
              <a:off x="10385482" y="3218688"/>
              <a:ext cx="3639312" cy="36393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 rot="5400000">
              <a:off x="5603645" y="3218688"/>
              <a:ext cx="3639312" cy="36393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063057" y="4776734"/>
              <a:ext cx="2720488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FIND GRADIENTS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798059" y="4561290"/>
              <a:ext cx="2781531" cy="95410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NON-MAXIMUM</a:t>
              </a:r>
            </a:p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SUPRESSION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60585" y="4776734"/>
              <a:ext cx="2614305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GAUSSIAN BLUR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5625091" y="4561289"/>
              <a:ext cx="2540760" cy="95410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DOUBLE</a:t>
              </a:r>
            </a:p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THRESHOLDING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B3E0C62-8693-B24E-8B6D-D4E0B4965CDC}"/>
                </a:ext>
              </a:extLst>
            </p:cNvPr>
            <p:cNvSpPr txBox="1"/>
            <p:nvPr/>
          </p:nvSpPr>
          <p:spPr>
            <a:xfrm>
              <a:off x="20448437" y="4561289"/>
              <a:ext cx="2615395" cy="95410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HYSTERESIS:</a:t>
              </a:r>
            </a:p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EDGE TRACKING</a:t>
              </a:r>
            </a:p>
          </p:txBody>
        </p:sp>
      </p:grpSp>
      <p:sp>
        <p:nvSpPr>
          <p:cNvPr id="25" name="Subtitle 2">
            <a:extLst>
              <a:ext uri="{FF2B5EF4-FFF2-40B4-BE49-F238E27FC236}">
                <a16:creationId xmlns:a16="http://schemas.microsoft.com/office/drawing/2014/main" id="{E93A85EE-726F-F046-8001-3FE8068A2EC0}"/>
              </a:ext>
            </a:extLst>
          </p:cNvPr>
          <p:cNvSpPr txBox="1">
            <a:spLocks/>
          </p:cNvSpPr>
          <p:nvPr/>
        </p:nvSpPr>
        <p:spPr>
          <a:xfrm>
            <a:off x="5311602" y="10578546"/>
            <a:ext cx="3639313" cy="119853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Detect edge intensity and direction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C4FC99F-1CEA-1E48-8E14-63A8D59ADF68}"/>
              </a:ext>
            </a:extLst>
          </p:cNvPr>
          <p:cNvSpPr txBox="1">
            <a:spLocks/>
          </p:cNvSpPr>
          <p:nvPr/>
        </p:nvSpPr>
        <p:spPr>
          <a:xfrm>
            <a:off x="10172265" y="10578546"/>
            <a:ext cx="3639313" cy="6855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Thin out the thick edges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C4161ED2-19D6-DB43-A72F-EC915AFF66AF}"/>
              </a:ext>
            </a:extLst>
          </p:cNvPr>
          <p:cNvSpPr txBox="1">
            <a:spLocks/>
          </p:cNvSpPr>
          <p:nvPr/>
        </p:nvSpPr>
        <p:spPr>
          <a:xfrm>
            <a:off x="15032928" y="10578546"/>
            <a:ext cx="3639313" cy="119853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Identify strong, weak, and irrelevant pixels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F71A99D3-FA2F-9C48-A962-01199BEC3EE1}"/>
              </a:ext>
            </a:extLst>
          </p:cNvPr>
          <p:cNvSpPr txBox="1">
            <a:spLocks/>
          </p:cNvSpPr>
          <p:nvPr/>
        </p:nvSpPr>
        <p:spPr>
          <a:xfrm>
            <a:off x="19932416" y="10578546"/>
            <a:ext cx="3639313" cy="6855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Choose relevant pixels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0A6B58-E386-9A4D-BD02-8478E4BD4E69}"/>
              </a:ext>
            </a:extLst>
          </p:cNvPr>
          <p:cNvSpPr txBox="1"/>
          <p:nvPr/>
        </p:nvSpPr>
        <p:spPr>
          <a:xfrm>
            <a:off x="4464778" y="3052397"/>
            <a:ext cx="15439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Each step builds on the previous one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But each step can be parallelized – individual pixel calculations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115649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 txBox="1">
            <a:spLocks/>
          </p:cNvSpPr>
          <p:nvPr/>
        </p:nvSpPr>
        <p:spPr>
          <a:xfrm>
            <a:off x="1375814" y="3898982"/>
            <a:ext cx="10000243" cy="589315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404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Noise: random variation of brightness/intensity </a:t>
            </a:r>
          </a:p>
          <a:p>
            <a:pPr marL="342900" indent="-342900" algn="just">
              <a:lnSpc>
                <a:spcPts val="404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Edge detection can be effected by noise</a:t>
            </a:r>
          </a:p>
          <a:p>
            <a:pPr marL="342900" indent="-342900" algn="just">
              <a:lnSpc>
                <a:spcPts val="404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Removes noise by blurring image</a:t>
            </a:r>
          </a:p>
          <a:p>
            <a:pPr marL="342900" indent="-342900" algn="just">
              <a:lnSpc>
                <a:spcPts val="404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Gaussian distribution: puts more weight at the center and less around the edges </a:t>
            </a:r>
          </a:p>
          <a:p>
            <a:pPr marL="342900" indent="-342900" algn="just">
              <a:lnSpc>
                <a:spcPts val="404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Can choose kernel (filter) size</a:t>
            </a:r>
          </a:p>
          <a:p>
            <a:pPr marL="342900" indent="-342900" algn="just">
              <a:lnSpc>
                <a:spcPts val="404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Larger kernel: blurrier output</a:t>
            </a:r>
          </a:p>
          <a:p>
            <a:pPr algn="just">
              <a:lnSpc>
                <a:spcPts val="4040"/>
              </a:lnSpc>
            </a:pPr>
            <a:endParaRPr lang="en-US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marL="342900" indent="-342900" algn="just">
              <a:lnSpc>
                <a:spcPts val="404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Convolution:</a:t>
            </a:r>
          </a:p>
          <a:p>
            <a:pPr marL="342900" indent="-342900" algn="just">
              <a:lnSpc>
                <a:spcPts val="4040"/>
              </a:lnSpc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13874" y="3079907"/>
            <a:ext cx="2706831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HOW IT WORKS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4BB16-066B-004E-AA33-BEE4B3168A60}"/>
              </a:ext>
            </a:extLst>
          </p:cNvPr>
          <p:cNvSpPr txBox="1"/>
          <p:nvPr/>
        </p:nvSpPr>
        <p:spPr>
          <a:xfrm>
            <a:off x="1513874" y="1313270"/>
            <a:ext cx="6606296" cy="102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Gaussian Blur</a:t>
            </a:r>
          </a:p>
        </p:txBody>
      </p:sp>
      <p:pic>
        <p:nvPicPr>
          <p:cNvPr id="5" name="Picture Placeholder 4" descr="A close up of a white building&#10;&#10;Description automatically generated">
            <a:extLst>
              <a:ext uri="{FF2B5EF4-FFF2-40B4-BE49-F238E27FC236}">
                <a16:creationId xmlns:a16="http://schemas.microsoft.com/office/drawing/2014/main" id="{FF56ECC5-3B88-8E48-AC51-B75D9BC40C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7" t="6933" r="19661" b="18934"/>
          <a:stretch/>
        </p:blipFill>
        <p:spPr>
          <a:xfrm>
            <a:off x="12188825" y="0"/>
            <a:ext cx="13489536" cy="13716000"/>
          </a:xfr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BFA3F9-6AD2-A144-B0A4-900DD56E881E}"/>
              </a:ext>
            </a:extLst>
          </p:cNvPr>
          <p:cNvCxnSpPr/>
          <p:nvPr/>
        </p:nvCxnSpPr>
        <p:spPr>
          <a:xfrm>
            <a:off x="1513874" y="2335088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32D7F83-6BE5-1043-90D5-F41FEFE544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0"/>
          <a:stretch/>
        </p:blipFill>
        <p:spPr>
          <a:xfrm>
            <a:off x="7147940" y="7099326"/>
            <a:ext cx="4333342" cy="30359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6D019D-4279-BA44-9040-9BD6FB5344F2}"/>
              </a:ext>
            </a:extLst>
          </p:cNvPr>
          <p:cNvSpPr txBox="1"/>
          <p:nvPr/>
        </p:nvSpPr>
        <p:spPr>
          <a:xfrm>
            <a:off x="12981106" y="12469091"/>
            <a:ext cx="5223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KERNEL SIZE: 10x10</a:t>
            </a:r>
          </a:p>
        </p:txBody>
      </p:sp>
      <p:pic>
        <p:nvPicPr>
          <p:cNvPr id="2050" name="Picture 2" descr="Image result for convolution in image processing">
            <a:extLst>
              <a:ext uri="{FF2B5EF4-FFF2-40B4-BE49-F238E27FC236}">
                <a16:creationId xmlns:a16="http://schemas.microsoft.com/office/drawing/2014/main" id="{7C9EF4FD-5223-434C-8BE8-C0790DEE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961" y="9487990"/>
            <a:ext cx="5509979" cy="373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042A15-2EEF-4245-8B10-B61654A672B6}"/>
              </a:ext>
            </a:extLst>
          </p:cNvPr>
          <p:cNvSpPr txBox="1"/>
          <p:nvPr/>
        </p:nvSpPr>
        <p:spPr>
          <a:xfrm>
            <a:off x="7062521" y="6563271"/>
            <a:ext cx="2855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Gaussian Distribution</a:t>
            </a:r>
          </a:p>
        </p:txBody>
      </p:sp>
      <p:pic>
        <p:nvPicPr>
          <p:cNvPr id="1028" name="Picture 4" descr="Image result for gaussian blur filter">
            <a:extLst>
              <a:ext uri="{FF2B5EF4-FFF2-40B4-BE49-F238E27FC236}">
                <a16:creationId xmlns:a16="http://schemas.microsoft.com/office/drawing/2014/main" id="{2AC8EAB3-491C-D34D-8C17-52F415E0E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922" y="10504766"/>
            <a:ext cx="2714921" cy="271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80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3258846" y="8352728"/>
            <a:ext cx="2304542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X AXIS FILTER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045238" y="8352728"/>
            <a:ext cx="229332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Y AXIS FILTER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218194" y="2724676"/>
            <a:ext cx="2706831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HOW IT WORKS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4BB16-066B-004E-AA33-BEE4B3168A60}"/>
              </a:ext>
            </a:extLst>
          </p:cNvPr>
          <p:cNvSpPr txBox="1"/>
          <p:nvPr/>
        </p:nvSpPr>
        <p:spPr>
          <a:xfrm>
            <a:off x="13218194" y="1160870"/>
            <a:ext cx="7035067" cy="102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Find Gradients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C8FFC3-D21B-8347-A823-712F2E5792FE}"/>
              </a:ext>
            </a:extLst>
          </p:cNvPr>
          <p:cNvCxnSpPr/>
          <p:nvPr/>
        </p:nvCxnSpPr>
        <p:spPr>
          <a:xfrm>
            <a:off x="13218194" y="2182688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 descr="A picture containing photo, building, black, old&#10;&#10;Description automatically generated">
            <a:extLst>
              <a:ext uri="{FF2B5EF4-FFF2-40B4-BE49-F238E27FC236}">
                <a16:creationId xmlns:a16="http://schemas.microsoft.com/office/drawing/2014/main" id="{F66CE0E2-D679-A343-8491-2464AFF700B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1" t="8463" r="18400" b="17924"/>
          <a:stretch/>
        </p:blipFill>
        <p:spPr>
          <a:xfrm>
            <a:off x="-2138206" y="0"/>
            <a:ext cx="14226061" cy="14081759"/>
          </a:xfrm>
        </p:spPr>
      </p:pic>
      <p:pic>
        <p:nvPicPr>
          <p:cNvPr id="8" name="Picture 7" descr="A picture containing photo, black, white&#10;&#10;Description automatically generated">
            <a:extLst>
              <a:ext uri="{FF2B5EF4-FFF2-40B4-BE49-F238E27FC236}">
                <a16:creationId xmlns:a16="http://schemas.microsoft.com/office/drawing/2014/main" id="{0F9FC407-DC7E-D247-89FF-4D9791BF09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6" t="5896" r="17899" b="17485"/>
          <a:stretch/>
        </p:blipFill>
        <p:spPr>
          <a:xfrm>
            <a:off x="13239963" y="9047297"/>
            <a:ext cx="3675904" cy="373403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7595BB3-8E34-D546-A544-E6B19756BC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6" t="7227" r="17298" b="19502"/>
          <a:stretch/>
        </p:blipFill>
        <p:spPr>
          <a:xfrm>
            <a:off x="19045238" y="9111140"/>
            <a:ext cx="3778134" cy="3670187"/>
          </a:xfrm>
          <a:prstGeom prst="rect">
            <a:avLst/>
          </a:prstGeom>
        </p:spPr>
      </p:pic>
      <p:pic>
        <p:nvPicPr>
          <p:cNvPr id="17" name="Picture 16" descr="A close up of a clock&#10;&#10;Description automatically generated">
            <a:extLst>
              <a:ext uri="{FF2B5EF4-FFF2-40B4-BE49-F238E27FC236}">
                <a16:creationId xmlns:a16="http://schemas.microsoft.com/office/drawing/2014/main" id="{C439CBBF-004A-B740-B774-EBB0015ACB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963" y="6334422"/>
            <a:ext cx="4466146" cy="1412650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0F9824-2215-1C4B-BE93-0CDD264E6D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8858" y="6362772"/>
            <a:ext cx="2679700" cy="13843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8179AD4-636F-1042-AE85-700B140D7F1A}"/>
              </a:ext>
            </a:extLst>
          </p:cNvPr>
          <p:cNvSpPr/>
          <p:nvPr/>
        </p:nvSpPr>
        <p:spPr>
          <a:xfrm>
            <a:off x="13239963" y="3355210"/>
            <a:ext cx="12188825" cy="20971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ts val="4040"/>
              </a:lnSpc>
              <a:buFont typeface="Wingdings" pitchFamily="2" charset="2"/>
              <a:buChar char="§"/>
            </a:pPr>
            <a:r>
              <a:rPr lang="en-US" sz="2400" dirty="0">
                <a:latin typeface="Poppins Light" charset="0"/>
                <a:ea typeface="Poppins Light" charset="0"/>
                <a:cs typeface="Poppins Light" charset="0"/>
              </a:rPr>
              <a:t>Edges: where the image color changes</a:t>
            </a:r>
          </a:p>
          <a:p>
            <a:pPr marL="342900" indent="-342900" algn="just">
              <a:lnSpc>
                <a:spcPts val="4040"/>
              </a:lnSpc>
              <a:buFont typeface="Wingdings" pitchFamily="2" charset="2"/>
              <a:buChar char="§"/>
            </a:pPr>
            <a:r>
              <a:rPr lang="en-US" sz="2400" dirty="0">
                <a:latin typeface="Poppins Light" charset="0"/>
                <a:ea typeface="Poppins Light" charset="0"/>
                <a:cs typeface="Poppins Light" charset="0"/>
              </a:rPr>
              <a:t>Sobel filters: highlight intensity change in x and y directions</a:t>
            </a:r>
          </a:p>
          <a:p>
            <a:pPr marL="342900" indent="-342900" algn="just">
              <a:lnSpc>
                <a:spcPts val="4040"/>
              </a:lnSpc>
              <a:buFont typeface="Wingdings" pitchFamily="2" charset="2"/>
              <a:buChar char="§"/>
            </a:pPr>
            <a:r>
              <a:rPr lang="en-US" sz="2400" dirty="0">
                <a:latin typeface="Poppins Light" charset="0"/>
                <a:ea typeface="Poppins Light" charset="0"/>
                <a:cs typeface="Poppins Light" charset="0"/>
              </a:rPr>
              <a:t>Apply with convolution</a:t>
            </a:r>
          </a:p>
          <a:p>
            <a:pPr marL="342900" indent="-342900" algn="just">
              <a:lnSpc>
                <a:spcPts val="4040"/>
              </a:lnSpc>
              <a:buFont typeface="Wingdings" pitchFamily="2" charset="2"/>
              <a:buChar char="§"/>
            </a:pPr>
            <a:r>
              <a:rPr lang="en-US" sz="2400" dirty="0">
                <a:latin typeface="Poppins Light" charset="0"/>
                <a:ea typeface="Poppins Light" charset="0"/>
                <a:cs typeface="Poppins Light" charset="0"/>
              </a:rPr>
              <a:t>Then combine to find magnitude and direction of each pixel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4F1199-DAE9-E24D-AF69-39D77E2D4659}"/>
              </a:ext>
            </a:extLst>
          </p:cNvPr>
          <p:cNvSpPr txBox="1"/>
          <p:nvPr/>
        </p:nvSpPr>
        <p:spPr>
          <a:xfrm>
            <a:off x="13218194" y="5837654"/>
            <a:ext cx="178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Sobel Filters:</a:t>
            </a:r>
          </a:p>
        </p:txBody>
      </p:sp>
    </p:spTree>
    <p:extLst>
      <p:ext uri="{BB962C8B-B14F-4D97-AF65-F5344CB8AC3E}">
        <p14:creationId xmlns:p14="http://schemas.microsoft.com/office/powerpoint/2010/main" val="105574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513874" y="4070344"/>
            <a:ext cx="2706831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HOW IT WORKS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4BB16-066B-004E-AA33-BEE4B3168A60}"/>
              </a:ext>
            </a:extLst>
          </p:cNvPr>
          <p:cNvSpPr txBox="1"/>
          <p:nvPr/>
        </p:nvSpPr>
        <p:spPr>
          <a:xfrm>
            <a:off x="1513874" y="1313270"/>
            <a:ext cx="7245573" cy="1945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Non-Maximum </a:t>
            </a:r>
          </a:p>
          <a:p>
            <a:pPr>
              <a:lnSpc>
                <a:spcPts val="7200"/>
              </a:lnSpc>
            </a:pPr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Suppression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939A45-0740-5443-AB57-1AF974C0B84C}"/>
              </a:ext>
            </a:extLst>
          </p:cNvPr>
          <p:cNvCxnSpPr/>
          <p:nvPr/>
        </p:nvCxnSpPr>
        <p:spPr>
          <a:xfrm>
            <a:off x="1513874" y="3309884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 descr="A picture containing building, bridge&#10;&#10;Description automatically generated">
            <a:extLst>
              <a:ext uri="{FF2B5EF4-FFF2-40B4-BE49-F238E27FC236}">
                <a16:creationId xmlns:a16="http://schemas.microsoft.com/office/drawing/2014/main" id="{9CB13FFF-2DBF-824E-B180-D31CCC6A341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7" t="7468" r="17954" b="18933"/>
          <a:stretch/>
        </p:blipFill>
        <p:spPr>
          <a:xfrm>
            <a:off x="12188825" y="-70376"/>
            <a:ext cx="13889863" cy="14023400"/>
          </a:xfr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1B1EB0DF-4E6B-C74B-B2DD-60305BA182D0}"/>
              </a:ext>
            </a:extLst>
          </p:cNvPr>
          <p:cNvSpPr txBox="1">
            <a:spLocks/>
          </p:cNvSpPr>
          <p:nvPr/>
        </p:nvSpPr>
        <p:spPr>
          <a:xfrm>
            <a:off x="1337880" y="5131468"/>
            <a:ext cx="10000243" cy="361971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404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Previous result gave us thick and thin edges – we only want thin</a:t>
            </a:r>
          </a:p>
          <a:p>
            <a:pPr marL="342900" indent="-342900" algn="just">
              <a:lnSpc>
                <a:spcPts val="404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Thicker edges are blurry</a:t>
            </a:r>
          </a:p>
          <a:p>
            <a:pPr marL="342900" indent="-342900" algn="just">
              <a:lnSpc>
                <a:spcPts val="4040"/>
              </a:lnSpc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marL="342900" indent="-342900" algn="just">
              <a:lnSpc>
                <a:spcPts val="404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Using gradient direction for each pixel:</a:t>
            </a:r>
          </a:p>
          <a:p>
            <a:pPr marL="342900" indent="-342900" algn="just">
              <a:lnSpc>
                <a:spcPts val="404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Compare adjacent pixels in gradient direction</a:t>
            </a:r>
          </a:p>
          <a:p>
            <a:pPr marL="342900" indent="-342900" algn="just">
              <a:lnSpc>
                <a:spcPts val="404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If intensity is greater than both pixels, then keep this pixel, else make black</a:t>
            </a:r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54077799-0EDB-6342-8EAC-ED0F7ED8B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555" y="9258306"/>
            <a:ext cx="4294255" cy="257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3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 txBox="1">
            <a:spLocks/>
          </p:cNvSpPr>
          <p:nvPr/>
        </p:nvSpPr>
        <p:spPr>
          <a:xfrm>
            <a:off x="13152051" y="4175871"/>
            <a:ext cx="10000243" cy="413267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404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Previous output gave us pixels of varying intensities</a:t>
            </a:r>
          </a:p>
          <a:p>
            <a:pPr marL="342900" indent="-342900" algn="just">
              <a:lnSpc>
                <a:spcPts val="404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Identifies types of pixels: Strong, Weak, and Irrelevant, based on two threshold values</a:t>
            </a:r>
          </a:p>
          <a:p>
            <a:pPr marL="342900" indent="-342900" algn="just">
              <a:lnSpc>
                <a:spcPts val="4040"/>
              </a:lnSpc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marL="342900" indent="-342900" algn="just">
              <a:lnSpc>
                <a:spcPts val="404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Above upper threshold: Strong pixel</a:t>
            </a:r>
          </a:p>
          <a:p>
            <a:pPr marL="342900" indent="-342900" algn="just">
              <a:lnSpc>
                <a:spcPts val="404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Below upper threshold &amp; above lower threshold: Weak pixel</a:t>
            </a:r>
          </a:p>
          <a:p>
            <a:pPr marL="342900" indent="-342900" algn="just">
              <a:lnSpc>
                <a:spcPts val="404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Below lower threshold: Irrelevant pixel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218194" y="2946302"/>
            <a:ext cx="2706831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HOW IT WORKS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4BB16-066B-004E-AA33-BEE4B3168A60}"/>
              </a:ext>
            </a:extLst>
          </p:cNvPr>
          <p:cNvSpPr txBox="1"/>
          <p:nvPr/>
        </p:nvSpPr>
        <p:spPr>
          <a:xfrm>
            <a:off x="13218194" y="1160870"/>
            <a:ext cx="9867958" cy="102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Double Thresholding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04503F-BE7E-9F47-BE5E-B00B3CBF2965}"/>
              </a:ext>
            </a:extLst>
          </p:cNvPr>
          <p:cNvCxnSpPr/>
          <p:nvPr/>
        </p:nvCxnSpPr>
        <p:spPr>
          <a:xfrm>
            <a:off x="13218194" y="2270730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9EB84D9F-4800-9546-8658-CA7DCBD37B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1" t="6400" r="18400" b="17924"/>
          <a:stretch/>
        </p:blipFill>
        <p:spPr>
          <a:xfrm>
            <a:off x="-1499616" y="-365733"/>
            <a:ext cx="13977954" cy="1421238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AC884A-6BC4-B74C-ABEA-FABC061EE4BF}"/>
              </a:ext>
            </a:extLst>
          </p:cNvPr>
          <p:cNvSpPr txBox="1"/>
          <p:nvPr/>
        </p:nvSpPr>
        <p:spPr>
          <a:xfrm>
            <a:off x="7424928" y="12326112"/>
            <a:ext cx="435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STRONG PIXELS</a:t>
            </a:r>
          </a:p>
        </p:txBody>
      </p:sp>
    </p:spTree>
    <p:extLst>
      <p:ext uri="{BB962C8B-B14F-4D97-AF65-F5344CB8AC3E}">
        <p14:creationId xmlns:p14="http://schemas.microsoft.com/office/powerpoint/2010/main" val="415293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9" descr="A picture containing building, bridge&#10;&#10;Description automatically generated">
            <a:extLst>
              <a:ext uri="{FF2B5EF4-FFF2-40B4-BE49-F238E27FC236}">
                <a16:creationId xmlns:a16="http://schemas.microsoft.com/office/drawing/2014/main" id="{0327CF3A-C06C-D441-8434-ECACFDE6AB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0" t="7011" r="17935" b="18325"/>
          <a:stretch/>
        </p:blipFill>
        <p:spPr>
          <a:xfrm>
            <a:off x="12188825" y="0"/>
            <a:ext cx="13716001" cy="13716000"/>
          </a:xfrm>
        </p:spPr>
      </p:pic>
      <p:sp>
        <p:nvSpPr>
          <p:cNvPr id="48" name="Subtitle 2"/>
          <p:cNvSpPr txBox="1">
            <a:spLocks/>
          </p:cNvSpPr>
          <p:nvPr/>
        </p:nvSpPr>
        <p:spPr>
          <a:xfrm>
            <a:off x="1337880" y="5131468"/>
            <a:ext cx="10000243" cy="295901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404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Select which of the pixels to use based on the classification from Double Thresholding</a:t>
            </a:r>
          </a:p>
          <a:p>
            <a:pPr marL="342900" indent="-342900" algn="just">
              <a:lnSpc>
                <a:spcPts val="404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Strong: keep pixel</a:t>
            </a:r>
          </a:p>
          <a:p>
            <a:pPr marL="342900" indent="-342900" algn="just">
              <a:lnSpc>
                <a:spcPts val="404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Irrelevant: don’t keep pixel (turn black)</a:t>
            </a:r>
          </a:p>
          <a:p>
            <a:pPr marL="342900" indent="-342900" algn="just">
              <a:lnSpc>
                <a:spcPts val="404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Weak pixel: keep only if any of its adjacent pixels are strong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13874" y="4062898"/>
            <a:ext cx="2706831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HOW IT WORKS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4BB16-066B-004E-AA33-BEE4B3168A60}"/>
              </a:ext>
            </a:extLst>
          </p:cNvPr>
          <p:cNvSpPr txBox="1"/>
          <p:nvPr/>
        </p:nvSpPr>
        <p:spPr>
          <a:xfrm>
            <a:off x="1513874" y="1313270"/>
            <a:ext cx="8973547" cy="1945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Edge Tracking with</a:t>
            </a:r>
          </a:p>
          <a:p>
            <a:pPr>
              <a:lnSpc>
                <a:spcPts val="7200"/>
              </a:lnSpc>
            </a:pPr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Hysteresis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9DCE8E-DFF5-9545-9D4D-D7ACE7CAF89A}"/>
              </a:ext>
            </a:extLst>
          </p:cNvPr>
          <p:cNvCxnSpPr/>
          <p:nvPr/>
        </p:nvCxnSpPr>
        <p:spPr>
          <a:xfrm>
            <a:off x="1513874" y="3273308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C428FFF4-BB90-1948-B6B7-2DB456418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297" y="8661786"/>
            <a:ext cx="8394700" cy="26035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C2E551-55F9-824F-AC03-59E0F05AC5EF}"/>
              </a:ext>
            </a:extLst>
          </p:cNvPr>
          <p:cNvCxnSpPr>
            <a:cxnSpLocks/>
          </p:cNvCxnSpPr>
          <p:nvPr/>
        </p:nvCxnSpPr>
        <p:spPr>
          <a:xfrm flipH="1" flipV="1">
            <a:off x="19871196" y="1531875"/>
            <a:ext cx="2573168" cy="352343"/>
          </a:xfrm>
          <a:prstGeom prst="straightConnector1">
            <a:avLst/>
          </a:prstGeom>
          <a:ln w="730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79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Custom 3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ECDDD6"/>
      </a:accent1>
      <a:accent2>
        <a:srgbClr val="000000"/>
      </a:accent2>
      <a:accent3>
        <a:srgbClr val="ECDDD6"/>
      </a:accent3>
      <a:accent4>
        <a:srgbClr val="000000"/>
      </a:accent4>
      <a:accent5>
        <a:srgbClr val="ECDDD6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37349</TotalTime>
  <Words>742</Words>
  <Application>Microsoft Macintosh PowerPoint</Application>
  <PresentationFormat>Custom</PresentationFormat>
  <Paragraphs>151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 Light</vt:lpstr>
      <vt:lpstr>Gill Sans</vt:lpstr>
      <vt:lpstr>Lato</vt:lpstr>
      <vt:lpstr>Lato Black</vt:lpstr>
      <vt:lpstr>Lato Light</vt:lpstr>
      <vt:lpstr>Poppins Light</vt:lpstr>
      <vt:lpstr>Poppins SemiBold</vt:lpstr>
      <vt:lpstr>Wingdings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Powerpointify</dc:title>
  <dc:subject/>
  <dc:creator/>
  <cp:keywords/>
  <dc:description/>
  <cp:lastModifiedBy>Fatima Qarni</cp:lastModifiedBy>
  <cp:revision>6190</cp:revision>
  <cp:lastPrinted>2018-10-04T13:38:44Z</cp:lastPrinted>
  <dcterms:created xsi:type="dcterms:W3CDTF">2014-11-12T21:47:38Z</dcterms:created>
  <dcterms:modified xsi:type="dcterms:W3CDTF">2020-03-12T19:18:36Z</dcterms:modified>
  <cp:category/>
</cp:coreProperties>
</file>