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66" r:id="rId4"/>
    <p:sldId id="257" r:id="rId5"/>
    <p:sldId id="258"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72" d="100"/>
          <a:sy n="72" d="100"/>
        </p:scale>
        <p:origin x="4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11/18/2021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11/18/2021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11/18/2021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Tech stack, development environment, And Product Backlog</a:t>
            </a:r>
          </a:p>
        </p:txBody>
      </p:sp>
    </p:spTree>
    <p:extLst>
      <p:ext uri="{BB962C8B-B14F-4D97-AF65-F5344CB8AC3E}">
        <p14:creationId xmlns:p14="http://schemas.microsoft.com/office/powerpoint/2010/main" val="36669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6BA6-7CB8-F94F-A17B-0D6501F2D445}"/>
              </a:ext>
            </a:extLst>
          </p:cNvPr>
          <p:cNvSpPr>
            <a:spLocks noGrp="1"/>
          </p:cNvSpPr>
          <p:nvPr>
            <p:ph type="title"/>
          </p:nvPr>
        </p:nvSpPr>
        <p:spPr>
          <a:xfrm>
            <a:off x="0" y="0"/>
            <a:ext cx="8761413" cy="570016"/>
          </a:xfrm>
        </p:spPr>
        <p:txBody>
          <a:bodyPr/>
          <a:lstStyle/>
          <a:p>
            <a:r>
              <a:rPr lang="en-US" dirty="0">
                <a:solidFill>
                  <a:schemeClr val="tx1">
                    <a:lumMod val="75000"/>
                    <a:lumOff val="25000"/>
                  </a:schemeClr>
                </a:solidFill>
              </a:rPr>
              <a:t>Product Backlog</a:t>
            </a:r>
          </a:p>
        </p:txBody>
      </p:sp>
      <p:pic>
        <p:nvPicPr>
          <p:cNvPr id="5" name="Picture 4">
            <a:extLst>
              <a:ext uri="{FF2B5EF4-FFF2-40B4-BE49-F238E27FC236}">
                <a16:creationId xmlns:a16="http://schemas.microsoft.com/office/drawing/2014/main" id="{93853E4E-CA8A-EA4F-9559-5C46212935B5}"/>
              </a:ext>
            </a:extLst>
          </p:cNvPr>
          <p:cNvPicPr>
            <a:picLocks noChangeAspect="1"/>
          </p:cNvPicPr>
          <p:nvPr/>
        </p:nvPicPr>
        <p:blipFill rotWithShape="1">
          <a:blip r:embed="rId2"/>
          <a:srcRect t="6234"/>
          <a:stretch/>
        </p:blipFill>
        <p:spPr>
          <a:xfrm>
            <a:off x="6907759" y="213756"/>
            <a:ext cx="5110070" cy="6430488"/>
          </a:xfrm>
          <a:prstGeom prst="rect">
            <a:avLst/>
          </a:prstGeom>
        </p:spPr>
      </p:pic>
      <p:sp>
        <p:nvSpPr>
          <p:cNvPr id="7" name="Content Placeholder 2">
            <a:extLst>
              <a:ext uri="{FF2B5EF4-FFF2-40B4-BE49-F238E27FC236}">
                <a16:creationId xmlns:a16="http://schemas.microsoft.com/office/drawing/2014/main" id="{C708228E-59D8-6D49-A106-423571E76754}"/>
              </a:ext>
            </a:extLst>
          </p:cNvPr>
          <p:cNvSpPr>
            <a:spLocks noGrp="1"/>
          </p:cNvSpPr>
          <p:nvPr>
            <p:ph idx="1"/>
          </p:nvPr>
        </p:nvSpPr>
        <p:spPr>
          <a:xfrm>
            <a:off x="174171" y="783771"/>
            <a:ext cx="6464135" cy="4441371"/>
          </a:xfrm>
        </p:spPr>
        <p:txBody>
          <a:bodyPr/>
          <a:lstStyle/>
          <a:p>
            <a:r>
              <a:rPr lang="en-US" dirty="0"/>
              <a:t>9 sprints (sprint 0 included).</a:t>
            </a:r>
          </a:p>
          <a:p>
            <a:r>
              <a:rPr lang="en-US" dirty="0"/>
              <a:t>2 week sprints.</a:t>
            </a:r>
          </a:p>
          <a:p>
            <a:r>
              <a:rPr lang="en-US" dirty="0"/>
              <a:t>8 hour working days.</a:t>
            </a:r>
          </a:p>
          <a:p>
            <a:r>
              <a:rPr lang="en-US" dirty="0"/>
              <a:t>40 hour weeks.</a:t>
            </a:r>
          </a:p>
          <a:p>
            <a:r>
              <a:rPr lang="en-US" dirty="0"/>
              <a:t>20 day months.</a:t>
            </a:r>
          </a:p>
          <a:p>
            <a:endParaRPr lang="en-US" dirty="0"/>
          </a:p>
          <a:p>
            <a:r>
              <a:rPr lang="en-US" dirty="0"/>
              <a:t>Expected to finish development by the end of March, allowing for time to go over the final report, double check requirements, get others to test the app as part of the usability testing and quality assurance etc.</a:t>
            </a:r>
          </a:p>
        </p:txBody>
      </p:sp>
    </p:spTree>
    <p:extLst>
      <p:ext uri="{BB962C8B-B14F-4D97-AF65-F5344CB8AC3E}">
        <p14:creationId xmlns:p14="http://schemas.microsoft.com/office/powerpoint/2010/main" val="314028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DBBC-4E2B-5846-A3CE-160ACE8E2ABA}"/>
              </a:ext>
            </a:extLst>
          </p:cNvPr>
          <p:cNvSpPr>
            <a:spLocks noGrp="1"/>
          </p:cNvSpPr>
          <p:nvPr>
            <p:ph type="title"/>
          </p:nvPr>
        </p:nvSpPr>
        <p:spPr/>
        <p:txBody>
          <a:bodyPr/>
          <a:lstStyle/>
          <a:p>
            <a:r>
              <a:rPr lang="en-US" dirty="0"/>
              <a:t>Main Programming Language</a:t>
            </a:r>
          </a:p>
        </p:txBody>
      </p:sp>
      <p:sp>
        <p:nvSpPr>
          <p:cNvPr id="3" name="Content Placeholder 2">
            <a:extLst>
              <a:ext uri="{FF2B5EF4-FFF2-40B4-BE49-F238E27FC236}">
                <a16:creationId xmlns:a16="http://schemas.microsoft.com/office/drawing/2014/main" id="{A2EA8C3C-B727-3648-A2D7-F1E9D62E2DA6}"/>
              </a:ext>
            </a:extLst>
          </p:cNvPr>
          <p:cNvSpPr>
            <a:spLocks noGrp="1"/>
          </p:cNvSpPr>
          <p:nvPr>
            <p:ph idx="1"/>
          </p:nvPr>
        </p:nvSpPr>
        <p:spPr>
          <a:xfrm>
            <a:off x="1154954" y="2603500"/>
            <a:ext cx="8825659" cy="4070432"/>
          </a:xfrm>
        </p:spPr>
        <p:txBody>
          <a:bodyPr/>
          <a:lstStyle/>
          <a:p>
            <a:r>
              <a:rPr lang="en-US" dirty="0"/>
              <a:t>Mainly JavaScript/TypeScript for the API, web app, desktop app, and mobile app.</a:t>
            </a:r>
          </a:p>
          <a:p>
            <a:r>
              <a:rPr lang="en-US" dirty="0"/>
              <a:t>Allows for a more unified codebase, where the syntax and logic is the same regardless of the platform.</a:t>
            </a:r>
          </a:p>
          <a:p>
            <a:r>
              <a:rPr lang="en-US" dirty="0"/>
              <a:t>Significantly improves testing efficiency and speed. If the logic, calculations, object manipulation etc. are tested and work on one platform, it’ll work on the other ones so long as platform-specific features aren’t used.</a:t>
            </a:r>
          </a:p>
          <a:p>
            <a:r>
              <a:rPr lang="en-US" dirty="0"/>
              <a:t>TypeScript reduces the ambiguity that JavaScript inherently has by making it strongly typed. This also helps with debugging.</a:t>
            </a:r>
          </a:p>
        </p:txBody>
      </p:sp>
    </p:spTree>
    <p:extLst>
      <p:ext uri="{BB962C8B-B14F-4D97-AF65-F5344CB8AC3E}">
        <p14:creationId xmlns:p14="http://schemas.microsoft.com/office/powerpoint/2010/main" val="128894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EB39-03B9-F24B-A087-E0A5D0A81CC2}"/>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76682C28-85E6-2445-879D-019C9E2985F3}"/>
              </a:ext>
            </a:extLst>
          </p:cNvPr>
          <p:cNvSpPr>
            <a:spLocks noGrp="1"/>
          </p:cNvSpPr>
          <p:nvPr>
            <p:ph idx="1"/>
          </p:nvPr>
        </p:nvSpPr>
        <p:spPr/>
        <p:txBody>
          <a:bodyPr/>
          <a:lstStyle/>
          <a:p>
            <a:r>
              <a:rPr lang="en-US" dirty="0"/>
              <a:t>Client/server, as clients would not interact with one another, and would interact with a GraphQL RESTful API for CRUD functionality.</a:t>
            </a:r>
          </a:p>
          <a:p>
            <a:r>
              <a:rPr lang="en-US" dirty="0"/>
              <a:t>2 Tier Architecture, with the UI and such being stored on the client’s device, and the API/database being stored on the server.</a:t>
            </a:r>
          </a:p>
          <a:p>
            <a:r>
              <a:rPr lang="en-US" dirty="0"/>
              <a:t>Technically 3 Tier due to </a:t>
            </a:r>
            <a:r>
              <a:rPr lang="en-US" dirty="0" err="1"/>
              <a:t>GraphQL</a:t>
            </a:r>
            <a:r>
              <a:rPr lang="en-US" dirty="0"/>
              <a:t>, which acts as middleware between the client and server, handling clients’ specific needs and controlling the data logic to help with performance  and flexibility.</a:t>
            </a:r>
          </a:p>
          <a:p>
            <a:r>
              <a:rPr lang="en-US" dirty="0"/>
              <a:t>Multi-user support is part of the functionality that CryptoShare aims to provide, and a client/server architecture is ideal for this.</a:t>
            </a:r>
          </a:p>
          <a:p>
            <a:r>
              <a:rPr lang="en-US" dirty="0"/>
              <a:t>The server is self-hosted, with the user having full control over their data.</a:t>
            </a:r>
          </a:p>
        </p:txBody>
      </p:sp>
    </p:spTree>
    <p:extLst>
      <p:ext uri="{BB962C8B-B14F-4D97-AF65-F5344CB8AC3E}">
        <p14:creationId xmlns:p14="http://schemas.microsoft.com/office/powerpoint/2010/main" val="234166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Tech Stack - Database</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p:txBody>
          <a:bodyPr/>
          <a:lstStyle/>
          <a:p>
            <a:r>
              <a:rPr lang="en-US" dirty="0"/>
              <a:t>SQLite database, stored on the self-hosted server.</a:t>
            </a:r>
          </a:p>
          <a:p>
            <a:r>
              <a:rPr lang="en-US" dirty="0"/>
              <a:t>Doesn’t require user installation or configuration.</a:t>
            </a:r>
          </a:p>
          <a:p>
            <a:r>
              <a:rPr lang="en-US" dirty="0"/>
              <a:t>Easy backup procedure for server host. </a:t>
            </a:r>
          </a:p>
          <a:p>
            <a:r>
              <a:rPr lang="en-US" dirty="0"/>
              <a:t>Server is self-hosted, which means very low user traffic, making SQLite an ideal database solution.</a:t>
            </a:r>
          </a:p>
          <a:p>
            <a:r>
              <a:rPr lang="en-US" dirty="0"/>
              <a:t>Relational alternative to MongoDB and other popular database solutions used for Node.js applications. </a:t>
            </a:r>
          </a:p>
        </p:txBody>
      </p:sp>
    </p:spTree>
    <p:extLst>
      <p:ext uri="{BB962C8B-B14F-4D97-AF65-F5344CB8AC3E}">
        <p14:creationId xmlns:p14="http://schemas.microsoft.com/office/powerpoint/2010/main" val="32094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B449-5459-C645-AE7F-4BAD55541D21}"/>
              </a:ext>
            </a:extLst>
          </p:cNvPr>
          <p:cNvSpPr>
            <a:spLocks noGrp="1"/>
          </p:cNvSpPr>
          <p:nvPr>
            <p:ph type="title"/>
          </p:nvPr>
        </p:nvSpPr>
        <p:spPr/>
        <p:txBody>
          <a:bodyPr/>
          <a:lstStyle/>
          <a:p>
            <a:r>
              <a:rPr lang="en-US" dirty="0"/>
              <a:t>Tech Stack - API</a:t>
            </a:r>
          </a:p>
        </p:txBody>
      </p:sp>
      <p:sp>
        <p:nvSpPr>
          <p:cNvPr id="3" name="Content Placeholder 2">
            <a:extLst>
              <a:ext uri="{FF2B5EF4-FFF2-40B4-BE49-F238E27FC236}">
                <a16:creationId xmlns:a16="http://schemas.microsoft.com/office/drawing/2014/main" id="{61F10C60-DE05-7B48-AC09-5C75007E1F3B}"/>
              </a:ext>
            </a:extLst>
          </p:cNvPr>
          <p:cNvSpPr>
            <a:spLocks noGrp="1"/>
          </p:cNvSpPr>
          <p:nvPr>
            <p:ph idx="1"/>
          </p:nvPr>
        </p:nvSpPr>
        <p:spPr>
          <a:xfrm>
            <a:off x="1154954" y="2603499"/>
            <a:ext cx="8825659" cy="4254501"/>
          </a:xfrm>
        </p:spPr>
        <p:txBody>
          <a:bodyPr>
            <a:normAutofit/>
          </a:bodyPr>
          <a:lstStyle/>
          <a:p>
            <a:r>
              <a:rPr lang="en-US" dirty="0"/>
              <a:t>Node.js, TypeScript, and GraphQL.</a:t>
            </a:r>
          </a:p>
          <a:p>
            <a:r>
              <a:rPr lang="en-US" dirty="0" err="1"/>
              <a:t>CryptoShare</a:t>
            </a:r>
            <a:r>
              <a:rPr lang="en-US" dirty="0"/>
              <a:t> has features that utilize web sockets, such as a chat bot. Node.js is ideal for this as the server is always “alive” and allows for real-time, full-duplex data exchange.</a:t>
            </a:r>
          </a:p>
          <a:p>
            <a:r>
              <a:rPr lang="en-US" dirty="0"/>
              <a:t>GraphQL allows for incredibly efficient and customizable APIs. Using resolvers and queries, the client can, without modifying server code, decide exactly what pieces of data they want to receive, and have the server omit ones they don’t require without having to create additional endpoints. This also increases performance as the server doesn’t even fetch data that isn’t requested. </a:t>
            </a:r>
          </a:p>
          <a:p>
            <a:r>
              <a:rPr lang="en-US" dirty="0"/>
              <a:t>Since the API would be fetching market data that is oftentimes megabytes in size, it would be inefficient for clients to request all the data with every request. GraphQL allows for flexibility in this area.</a:t>
            </a:r>
          </a:p>
        </p:txBody>
      </p:sp>
    </p:spTree>
    <p:extLst>
      <p:ext uri="{BB962C8B-B14F-4D97-AF65-F5344CB8AC3E}">
        <p14:creationId xmlns:p14="http://schemas.microsoft.com/office/powerpoint/2010/main" val="412012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14EF-85E6-0844-AAC2-61869EF85BB3}"/>
              </a:ext>
            </a:extLst>
          </p:cNvPr>
          <p:cNvSpPr>
            <a:spLocks noGrp="1"/>
          </p:cNvSpPr>
          <p:nvPr>
            <p:ph type="title"/>
          </p:nvPr>
        </p:nvSpPr>
        <p:spPr/>
        <p:txBody>
          <a:bodyPr/>
          <a:lstStyle/>
          <a:p>
            <a:r>
              <a:rPr lang="en-US" dirty="0"/>
              <a:t>Tech Stack - Web App</a:t>
            </a:r>
          </a:p>
        </p:txBody>
      </p:sp>
      <p:sp>
        <p:nvSpPr>
          <p:cNvPr id="3" name="Content Placeholder 2">
            <a:extLst>
              <a:ext uri="{FF2B5EF4-FFF2-40B4-BE49-F238E27FC236}">
                <a16:creationId xmlns:a16="http://schemas.microsoft.com/office/drawing/2014/main" id="{A4D7A300-C168-6F46-B08A-A67E1BCF7B0E}"/>
              </a:ext>
            </a:extLst>
          </p:cNvPr>
          <p:cNvSpPr>
            <a:spLocks noGrp="1"/>
          </p:cNvSpPr>
          <p:nvPr>
            <p:ph idx="1"/>
          </p:nvPr>
        </p:nvSpPr>
        <p:spPr/>
        <p:txBody>
          <a:bodyPr/>
          <a:lstStyle/>
          <a:p>
            <a:r>
              <a:rPr lang="en-US" dirty="0"/>
              <a:t>HTML, CSS, and TypeScript (JS).</a:t>
            </a:r>
          </a:p>
          <a:p>
            <a:r>
              <a:rPr lang="en-US" dirty="0"/>
              <a:t>No use of templates, as the custom user interface is a big part of the application. Templates may also not be available for the mobile app, and since the idea is a unified interface for managing one’s finances, the design of the platforms need to be uniform.</a:t>
            </a:r>
          </a:p>
          <a:p>
            <a:r>
              <a:rPr lang="en-US" dirty="0"/>
              <a:t>No preprocessors or JS frameworks to keep the set up process as easy as possible, with as few external libraries as possible.</a:t>
            </a:r>
          </a:p>
        </p:txBody>
      </p:sp>
    </p:spTree>
    <p:extLst>
      <p:ext uri="{BB962C8B-B14F-4D97-AF65-F5344CB8AC3E}">
        <p14:creationId xmlns:p14="http://schemas.microsoft.com/office/powerpoint/2010/main" val="19061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F539-B2A8-3746-B631-E64104108B24}"/>
              </a:ext>
            </a:extLst>
          </p:cNvPr>
          <p:cNvSpPr>
            <a:spLocks noGrp="1"/>
          </p:cNvSpPr>
          <p:nvPr>
            <p:ph type="title"/>
          </p:nvPr>
        </p:nvSpPr>
        <p:spPr/>
        <p:txBody>
          <a:bodyPr/>
          <a:lstStyle/>
          <a:p>
            <a:r>
              <a:rPr lang="en-US" dirty="0"/>
              <a:t>Tech Stack - Desktop App</a:t>
            </a:r>
          </a:p>
        </p:txBody>
      </p:sp>
      <p:sp>
        <p:nvSpPr>
          <p:cNvPr id="3" name="Content Placeholder 2">
            <a:extLst>
              <a:ext uri="{FF2B5EF4-FFF2-40B4-BE49-F238E27FC236}">
                <a16:creationId xmlns:a16="http://schemas.microsoft.com/office/drawing/2014/main" id="{BA35566F-C17B-BB43-BF39-A7FE0C5055D0}"/>
              </a:ext>
            </a:extLst>
          </p:cNvPr>
          <p:cNvSpPr>
            <a:spLocks noGrp="1"/>
          </p:cNvSpPr>
          <p:nvPr>
            <p:ph idx="1"/>
          </p:nvPr>
        </p:nvSpPr>
        <p:spPr>
          <a:xfrm>
            <a:off x="1154954" y="2603500"/>
            <a:ext cx="8825659" cy="3975430"/>
          </a:xfrm>
        </p:spPr>
        <p:txBody>
          <a:bodyPr/>
          <a:lstStyle/>
          <a:p>
            <a:r>
              <a:rPr lang="en-US" dirty="0"/>
              <a:t>NeutralinoJS, HTML, CSS, and TypeScript (JS).</a:t>
            </a:r>
          </a:p>
          <a:p>
            <a:r>
              <a:rPr lang="en-US" dirty="0"/>
              <a:t>NeutralinoJS is a lightweight alternative to Electron, which is a framework used by popular apps such as Discord, GitHub Desktop, Atom etc. to develop desktop applications using web technologies. An Electron app is usually 100MBs or more, whereas NeutralinoJS ones are around 2MBs as Node.js modules cannot be used (in CryptoShare’s case, they aren’t required anyway).</a:t>
            </a:r>
          </a:p>
        </p:txBody>
      </p:sp>
    </p:spTree>
    <p:extLst>
      <p:ext uri="{BB962C8B-B14F-4D97-AF65-F5344CB8AC3E}">
        <p14:creationId xmlns:p14="http://schemas.microsoft.com/office/powerpoint/2010/main" val="338221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E58E-E3AA-C84E-A0AC-CC3AB0F64686}"/>
              </a:ext>
            </a:extLst>
          </p:cNvPr>
          <p:cNvSpPr>
            <a:spLocks noGrp="1"/>
          </p:cNvSpPr>
          <p:nvPr>
            <p:ph type="title"/>
          </p:nvPr>
        </p:nvSpPr>
        <p:spPr/>
        <p:txBody>
          <a:bodyPr/>
          <a:lstStyle/>
          <a:p>
            <a:r>
              <a:rPr lang="en-US" dirty="0"/>
              <a:t>Tech Stack - Mobile App</a:t>
            </a:r>
          </a:p>
        </p:txBody>
      </p:sp>
      <p:sp>
        <p:nvSpPr>
          <p:cNvPr id="3" name="Content Placeholder 2">
            <a:extLst>
              <a:ext uri="{FF2B5EF4-FFF2-40B4-BE49-F238E27FC236}">
                <a16:creationId xmlns:a16="http://schemas.microsoft.com/office/drawing/2014/main" id="{A9678EC5-BF43-B547-93CE-1568646388CA}"/>
              </a:ext>
            </a:extLst>
          </p:cNvPr>
          <p:cNvSpPr>
            <a:spLocks noGrp="1"/>
          </p:cNvSpPr>
          <p:nvPr>
            <p:ph idx="1"/>
          </p:nvPr>
        </p:nvSpPr>
        <p:spPr>
          <a:xfrm>
            <a:off x="1154954" y="2603500"/>
            <a:ext cx="8825659" cy="4070432"/>
          </a:xfrm>
        </p:spPr>
        <p:txBody>
          <a:bodyPr/>
          <a:lstStyle/>
          <a:p>
            <a:r>
              <a:rPr lang="en-US" dirty="0"/>
              <a:t>React Native, and TypeScript (JS).</a:t>
            </a:r>
          </a:p>
          <a:p>
            <a:r>
              <a:rPr lang="en-US" dirty="0"/>
              <a:t>Cross-platform app development.</a:t>
            </a:r>
          </a:p>
          <a:p>
            <a:r>
              <a:rPr lang="en-US" dirty="0"/>
              <a:t>Fast-refresh capabilities.</a:t>
            </a:r>
          </a:p>
          <a:p>
            <a:r>
              <a:rPr lang="en-US" dirty="0"/>
              <a:t>CSS-like styling, which makes UI development easy.</a:t>
            </a:r>
          </a:p>
          <a:p>
            <a:r>
              <a:rPr lang="en-US" dirty="0"/>
              <a:t>Incredibly large number of libraries thanks to NPM support. A lot of libraries required to develop CryptoShare are either non-existent or outdated for Flutter and Xamarin.</a:t>
            </a:r>
          </a:p>
          <a:p>
            <a:r>
              <a:rPr lang="en-US" dirty="0"/>
              <a:t>Not a WebView app. React Native apps and their components are compiled into native components and code, which drastically improves performance.</a:t>
            </a:r>
          </a:p>
          <a:p>
            <a:pPr marL="0" indent="0">
              <a:buNone/>
            </a:pPr>
            <a:endParaRPr lang="en-US" dirty="0"/>
          </a:p>
        </p:txBody>
      </p:sp>
    </p:spTree>
    <p:extLst>
      <p:ext uri="{BB962C8B-B14F-4D97-AF65-F5344CB8AC3E}">
        <p14:creationId xmlns:p14="http://schemas.microsoft.com/office/powerpoint/2010/main" val="8734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C53D-9C92-A64D-8625-66CF0ABA07FA}"/>
              </a:ext>
            </a:extLst>
          </p:cNvPr>
          <p:cNvSpPr>
            <a:spLocks noGrp="1"/>
          </p:cNvSpPr>
          <p:nvPr>
            <p:ph type="title"/>
          </p:nvPr>
        </p:nvSpPr>
        <p:spPr/>
        <p:txBody>
          <a:bodyPr/>
          <a:lstStyle/>
          <a:p>
            <a:r>
              <a:rPr lang="en-US" dirty="0"/>
              <a:t>Development Environment</a:t>
            </a:r>
          </a:p>
        </p:txBody>
      </p:sp>
      <p:sp>
        <p:nvSpPr>
          <p:cNvPr id="3" name="Content Placeholder 2">
            <a:extLst>
              <a:ext uri="{FF2B5EF4-FFF2-40B4-BE49-F238E27FC236}">
                <a16:creationId xmlns:a16="http://schemas.microsoft.com/office/drawing/2014/main" id="{ED21F778-FE24-9E4F-87C2-09AC2A36BC62}"/>
              </a:ext>
            </a:extLst>
          </p:cNvPr>
          <p:cNvSpPr>
            <a:spLocks noGrp="1"/>
          </p:cNvSpPr>
          <p:nvPr>
            <p:ph idx="1"/>
          </p:nvPr>
        </p:nvSpPr>
        <p:spPr/>
        <p:txBody>
          <a:bodyPr/>
          <a:lstStyle/>
          <a:p>
            <a:r>
              <a:rPr lang="en-US" dirty="0"/>
              <a:t>Hardware: A MacBook Pro, Windows laptop and PC would be used for coding, and a Raspberry Pi would be used to host the API. </a:t>
            </a:r>
          </a:p>
          <a:p>
            <a:r>
              <a:rPr lang="en-US" dirty="0"/>
              <a:t>Software: VS Code would be used as the main code editor due to its performance, flexibility, and useful extensions. Docker would be used during API testing as it makes the process much faster. Android Studio would be used solely for access to Android emulators. GitHub and GitHub Desktop would be used as part of the version control system.</a:t>
            </a:r>
          </a:p>
        </p:txBody>
      </p:sp>
    </p:spTree>
    <p:extLst>
      <p:ext uri="{BB962C8B-B14F-4D97-AF65-F5344CB8AC3E}">
        <p14:creationId xmlns:p14="http://schemas.microsoft.com/office/powerpoint/2010/main" val="3134242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{A3182324-C5EF-E644-A1BF-48668CE3BA3D}tf10001076</Template>
  <TotalTime>0</TotalTime>
  <Words>867</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CryptoShare</vt:lpstr>
      <vt:lpstr>Main Programming Language</vt:lpstr>
      <vt:lpstr>Architecture</vt:lpstr>
      <vt:lpstr>Tech Stack - Database</vt:lpstr>
      <vt:lpstr>Tech Stack - API</vt:lpstr>
      <vt:lpstr>Tech Stack - Web App</vt:lpstr>
      <vt:lpstr>Tech Stack - Desktop App</vt:lpstr>
      <vt:lpstr>Tech Stack - Mobile App</vt:lpstr>
      <vt:lpstr>Development Environment</vt:lpstr>
      <vt:lpstr>Product Backlog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(s) Khodadad Nouchin</cp:lastModifiedBy>
  <cp:revision>9</cp:revision>
  <dcterms:created xsi:type="dcterms:W3CDTF">2021-10-18T21:23:05Z</dcterms:created>
  <dcterms:modified xsi:type="dcterms:W3CDTF">2021-11-19T09:28:45Z</dcterms:modified>
</cp:coreProperties>
</file>