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5" r:id="rId3"/>
    <p:sldId id="264" r:id="rId4"/>
    <p:sldId id="257" r:id="rId5"/>
    <p:sldId id="263" r:id="rId6"/>
    <p:sldId id="261" r:id="rId7"/>
    <p:sldId id="260" r:id="rId8"/>
    <p:sldId id="262"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84"/>
    <p:restoredTop sz="94674"/>
  </p:normalViewPr>
  <p:slideViewPr>
    <p:cSldViewPr snapToGrid="0" snapToObjects="1">
      <p:cViewPr varScale="1">
        <p:scale>
          <a:sx n="102" d="100"/>
          <a:sy n="102"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30266A-47E2-AD46-80FA-AF9BB5BD36C8}" type="datetimeFigureOut">
              <a:rPr lang="en-US" smtClean="0"/>
              <a:t>2/15/22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9052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56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1849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3700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7270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25863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2/15/22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10649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930266A-47E2-AD46-80FA-AF9BB5BD36C8}"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71900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930266A-47E2-AD46-80FA-AF9BB5BD36C8}"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711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0266A-47E2-AD46-80FA-AF9BB5BD36C8}"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5441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87003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30266A-47E2-AD46-80FA-AF9BB5BD36C8}"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5210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30266A-47E2-AD46-80FA-AF9BB5BD36C8}"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35555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0266A-47E2-AD46-80FA-AF9BB5BD36C8}" type="datetimeFigureOut">
              <a:rPr lang="en-US" smtClean="0"/>
              <a:t>2/15/22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9076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0266A-47E2-AD46-80FA-AF9BB5BD36C8}" type="datetimeFigureOut">
              <a:rPr lang="en-US" smtClean="0"/>
              <a:t>2/15/22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878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1222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672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930266A-47E2-AD46-80FA-AF9BB5BD36C8}" type="datetimeFigureOut">
              <a:rPr lang="en-US" smtClean="0"/>
              <a:t>2/15/22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7680E76-7165-004D-A357-CEEF2CF6A3E5}" type="slidenum">
              <a:rPr lang="en-US" smtClean="0"/>
              <a:t>‹#›</a:t>
            </a:fld>
            <a:endParaRPr lang="en-US"/>
          </a:p>
        </p:txBody>
      </p:sp>
    </p:spTree>
    <p:extLst>
      <p:ext uri="{BB962C8B-B14F-4D97-AF65-F5344CB8AC3E}">
        <p14:creationId xmlns:p14="http://schemas.microsoft.com/office/powerpoint/2010/main" val="3886874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4342-CB57-DE4A-92A6-52233ACECBA4}"/>
              </a:ext>
            </a:extLst>
          </p:cNvPr>
          <p:cNvSpPr>
            <a:spLocks noGrp="1"/>
          </p:cNvSpPr>
          <p:nvPr>
            <p:ph type="ctrTitle"/>
          </p:nvPr>
        </p:nvSpPr>
        <p:spPr/>
        <p:txBody>
          <a:bodyPr/>
          <a:lstStyle/>
          <a:p>
            <a:r>
              <a:rPr lang="en-US" dirty="0"/>
              <a:t>CryptoShare</a:t>
            </a:r>
          </a:p>
        </p:txBody>
      </p:sp>
      <p:sp>
        <p:nvSpPr>
          <p:cNvPr id="3" name="Subtitle 2">
            <a:extLst>
              <a:ext uri="{FF2B5EF4-FFF2-40B4-BE49-F238E27FC236}">
                <a16:creationId xmlns:a16="http://schemas.microsoft.com/office/drawing/2014/main" id="{6BDE8BD4-3A76-044C-8F68-661E682A2566}"/>
              </a:ext>
            </a:extLst>
          </p:cNvPr>
          <p:cNvSpPr>
            <a:spLocks noGrp="1"/>
          </p:cNvSpPr>
          <p:nvPr>
            <p:ph type="subTitle" idx="1"/>
          </p:nvPr>
        </p:nvSpPr>
        <p:spPr/>
        <p:txBody>
          <a:bodyPr/>
          <a:lstStyle/>
          <a:p>
            <a:r>
              <a:rPr lang="en-US" dirty="0"/>
              <a:t>Progress, </a:t>
            </a:r>
            <a:r>
              <a:rPr lang="en-US" dirty="0" err="1"/>
              <a:t>mvp</a:t>
            </a:r>
            <a:r>
              <a:rPr lang="en-US" dirty="0"/>
              <a:t>, and remaining work</a:t>
            </a:r>
          </a:p>
        </p:txBody>
      </p:sp>
    </p:spTree>
    <p:extLst>
      <p:ext uri="{BB962C8B-B14F-4D97-AF65-F5344CB8AC3E}">
        <p14:creationId xmlns:p14="http://schemas.microsoft.com/office/powerpoint/2010/main" val="366694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D744-5611-5C44-AE04-1CB0E8FF7339}"/>
              </a:ext>
            </a:extLst>
          </p:cNvPr>
          <p:cNvSpPr>
            <a:spLocks noGrp="1"/>
          </p:cNvSpPr>
          <p:nvPr>
            <p:ph type="title"/>
          </p:nvPr>
        </p:nvSpPr>
        <p:spPr/>
        <p:txBody>
          <a:bodyPr/>
          <a:lstStyle/>
          <a:p>
            <a:r>
              <a:rPr lang="en-US" dirty="0"/>
              <a:t>Sprint 8 – Next &amp; Final</a:t>
            </a:r>
          </a:p>
        </p:txBody>
      </p:sp>
      <p:sp>
        <p:nvSpPr>
          <p:cNvPr id="3" name="Content Placeholder 2">
            <a:extLst>
              <a:ext uri="{FF2B5EF4-FFF2-40B4-BE49-F238E27FC236}">
                <a16:creationId xmlns:a16="http://schemas.microsoft.com/office/drawing/2014/main" id="{6DA453CF-3A1B-7F4D-A3C3-0EBF344CD6E4}"/>
              </a:ext>
            </a:extLst>
          </p:cNvPr>
          <p:cNvSpPr>
            <a:spLocks noGrp="1"/>
          </p:cNvSpPr>
          <p:nvPr>
            <p:ph idx="1"/>
          </p:nvPr>
        </p:nvSpPr>
        <p:spPr/>
        <p:txBody>
          <a:bodyPr>
            <a:normAutofit fontScale="92500" lnSpcReduction="20000"/>
          </a:bodyPr>
          <a:lstStyle/>
          <a:p>
            <a:pPr marL="0" indent="0">
              <a:buNone/>
            </a:pPr>
            <a:r>
              <a:rPr lang="en-US" dirty="0"/>
              <a:t>Testing In Production</a:t>
            </a:r>
          </a:p>
          <a:p>
            <a:r>
              <a:rPr lang="en-US" dirty="0"/>
              <a:t>Final usability testing.</a:t>
            </a:r>
          </a:p>
          <a:p>
            <a:r>
              <a:rPr lang="en-US" dirty="0"/>
              <a:t>Additional accessibility testing.</a:t>
            </a:r>
          </a:p>
          <a:p>
            <a:r>
              <a:rPr lang="en-US" dirty="0"/>
              <a:t>Quality assurance.</a:t>
            </a:r>
          </a:p>
          <a:p>
            <a:pPr marL="0" indent="0">
              <a:buNone/>
            </a:pPr>
            <a:endParaRPr lang="en-US" dirty="0"/>
          </a:p>
          <a:p>
            <a:pPr marL="0" indent="0">
              <a:buNone/>
            </a:pPr>
            <a:r>
              <a:rPr lang="en-US" dirty="0"/>
              <a:t>Current continuous integration includes unit and integration testing. Usability tests are carried out every other sprint and have been since sprint 4 (the first sprint with UI development).</a:t>
            </a:r>
          </a:p>
          <a:p>
            <a:pPr marL="0" indent="0">
              <a:buNone/>
            </a:pPr>
            <a:r>
              <a:rPr lang="en-US" dirty="0"/>
              <a:t>By this point, most of the report </a:t>
            </a:r>
            <a:r>
              <a:rPr lang="en-US" b="1" dirty="0"/>
              <a:t>can </a:t>
            </a:r>
            <a:r>
              <a:rPr lang="en-US" dirty="0"/>
              <a:t>be written, which would allow for around 2 weeks to write 1 chapter, and submit it for formative feedback. During that time, the poster would also be designed.</a:t>
            </a:r>
          </a:p>
        </p:txBody>
      </p:sp>
    </p:spTree>
    <p:extLst>
      <p:ext uri="{BB962C8B-B14F-4D97-AF65-F5344CB8AC3E}">
        <p14:creationId xmlns:p14="http://schemas.microsoft.com/office/powerpoint/2010/main" val="1958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A843-93DB-9E42-B951-8F6641D8268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161C8F0-79C4-C349-959B-EBA39D889D10}"/>
              </a:ext>
            </a:extLst>
          </p:cNvPr>
          <p:cNvSpPr>
            <a:spLocks noGrp="1"/>
          </p:cNvSpPr>
          <p:nvPr>
            <p:ph idx="1"/>
          </p:nvPr>
        </p:nvSpPr>
        <p:spPr/>
        <p:txBody>
          <a:bodyPr/>
          <a:lstStyle/>
          <a:p>
            <a:r>
              <a:rPr lang="en-US" dirty="0"/>
              <a:t>Grading for modules worth 40 credits (COMP3000, COMP2003). When calculating yearly average, should the grade be multiplied by 2 before being added with the rest and divided by the number of modules (5 in our case)?</a:t>
            </a:r>
          </a:p>
          <a:p>
            <a:r>
              <a:rPr lang="en-US" dirty="0"/>
              <a:t>Can we mock external APIs for our viva? The crypto and stock market APIs might go down or be slow during the presentation.</a:t>
            </a:r>
          </a:p>
          <a:p>
            <a:r>
              <a:rPr lang="en-US" dirty="0"/>
              <a:t>Were the sample high quality reports for previous final year projects unanimously chosen and deemed as good? What if the supervisor that marked one of the reports considered it to be a 1:1, but another would grade that same report a 2:1?</a:t>
            </a:r>
          </a:p>
        </p:txBody>
      </p:sp>
    </p:spTree>
    <p:extLst>
      <p:ext uri="{BB962C8B-B14F-4D97-AF65-F5344CB8AC3E}">
        <p14:creationId xmlns:p14="http://schemas.microsoft.com/office/powerpoint/2010/main" val="386574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A18B-7D14-924D-BD1E-6B9379F16B7C}"/>
              </a:ext>
            </a:extLst>
          </p:cNvPr>
          <p:cNvSpPr>
            <a:spLocks noGrp="1"/>
          </p:cNvSpPr>
          <p:nvPr>
            <p:ph type="title"/>
          </p:nvPr>
        </p:nvSpPr>
        <p:spPr>
          <a:xfrm>
            <a:off x="1154954" y="838200"/>
            <a:ext cx="8761413" cy="706964"/>
          </a:xfrm>
        </p:spPr>
        <p:txBody>
          <a:bodyPr/>
          <a:lstStyle/>
          <a:p>
            <a:r>
              <a:rPr lang="en-US" dirty="0"/>
              <a:t>First and foremost…</a:t>
            </a:r>
            <a:br>
              <a:rPr lang="en-US" dirty="0"/>
            </a:br>
            <a:r>
              <a:rPr lang="en-US" dirty="0"/>
              <a:t>What sets CryptoShare apart?</a:t>
            </a:r>
          </a:p>
        </p:txBody>
      </p:sp>
      <p:sp>
        <p:nvSpPr>
          <p:cNvPr id="3" name="Content Placeholder 2">
            <a:extLst>
              <a:ext uri="{FF2B5EF4-FFF2-40B4-BE49-F238E27FC236}">
                <a16:creationId xmlns:a16="http://schemas.microsoft.com/office/drawing/2014/main" id="{136DEF98-2666-1348-895A-C75CA32DF219}"/>
              </a:ext>
            </a:extLst>
          </p:cNvPr>
          <p:cNvSpPr>
            <a:spLocks noGrp="1"/>
          </p:cNvSpPr>
          <p:nvPr>
            <p:ph idx="1"/>
          </p:nvPr>
        </p:nvSpPr>
        <p:spPr/>
        <p:txBody>
          <a:bodyPr>
            <a:normAutofit lnSpcReduction="10000"/>
          </a:bodyPr>
          <a:lstStyle/>
          <a:p>
            <a:r>
              <a:rPr lang="en-US" dirty="0"/>
              <a:t>Different depending on whether or not you’re already an investor.</a:t>
            </a:r>
          </a:p>
          <a:p>
            <a:r>
              <a:rPr lang="en-US" dirty="0"/>
              <a:t>Investors would value the open-source nature, cross-platform functionality, the mixture of stocks and cryptos, the ability to import/export user data securely and easily (based on a large amount of user feedback from the previous iteration of this software). </a:t>
            </a:r>
          </a:p>
          <a:p>
            <a:r>
              <a:rPr lang="en-US" dirty="0"/>
              <a:t>Non-investors would value the income management and budgeting system, specifically, the chat bot with natural language processing capabilities, to simplify the management of their finances (based on questionnaire data, friends, and other individuals who don’t invest).</a:t>
            </a:r>
          </a:p>
          <a:p>
            <a:r>
              <a:rPr lang="en-US" dirty="0"/>
              <a:t>Similar solutions lack the aforementioned features, especially when grouped together. </a:t>
            </a:r>
          </a:p>
        </p:txBody>
      </p:sp>
    </p:spTree>
    <p:extLst>
      <p:ext uri="{BB962C8B-B14F-4D97-AF65-F5344CB8AC3E}">
        <p14:creationId xmlns:p14="http://schemas.microsoft.com/office/powerpoint/2010/main" val="282107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Sprint 6 – Finished Yesterday</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p:txBody>
          <a:bodyPr/>
          <a:lstStyle/>
          <a:p>
            <a:r>
              <a:rPr lang="en-US" dirty="0"/>
              <a:t>Stock API</a:t>
            </a:r>
          </a:p>
          <a:p>
            <a:r>
              <a:rPr lang="en-US" dirty="0"/>
              <a:t>Stock Market Data</a:t>
            </a:r>
          </a:p>
          <a:p>
            <a:r>
              <a:rPr lang="en-US" dirty="0"/>
              <a:t>Stock Holdings</a:t>
            </a:r>
          </a:p>
          <a:p>
            <a:r>
              <a:rPr lang="en-US" dirty="0"/>
              <a:t>Stock Transactions</a:t>
            </a:r>
          </a:p>
          <a:p>
            <a:r>
              <a:rPr lang="en-US" dirty="0"/>
              <a:t>Dividend Calculator</a:t>
            </a:r>
          </a:p>
        </p:txBody>
      </p:sp>
    </p:spTree>
    <p:extLst>
      <p:ext uri="{BB962C8B-B14F-4D97-AF65-F5344CB8AC3E}">
        <p14:creationId xmlns:p14="http://schemas.microsoft.com/office/powerpoint/2010/main" val="320946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BAFB-E23F-D945-8A3D-9CA07F07FFCF}"/>
              </a:ext>
            </a:extLst>
          </p:cNvPr>
          <p:cNvSpPr>
            <a:spLocks noGrp="1"/>
          </p:cNvSpPr>
          <p:nvPr>
            <p:ph type="title"/>
          </p:nvPr>
        </p:nvSpPr>
        <p:spPr/>
        <p:txBody>
          <a:bodyPr/>
          <a:lstStyle/>
          <a:p>
            <a:r>
              <a:rPr lang="en-US" dirty="0"/>
              <a:t>Sprint 6 – Challenges &amp; Solutions</a:t>
            </a:r>
          </a:p>
        </p:txBody>
      </p:sp>
      <p:sp>
        <p:nvSpPr>
          <p:cNvPr id="3" name="Content Placeholder 2">
            <a:extLst>
              <a:ext uri="{FF2B5EF4-FFF2-40B4-BE49-F238E27FC236}">
                <a16:creationId xmlns:a16="http://schemas.microsoft.com/office/drawing/2014/main" id="{0DDCFC63-1514-1A46-A554-F0546CB8558C}"/>
              </a:ext>
            </a:extLst>
          </p:cNvPr>
          <p:cNvSpPr>
            <a:spLocks noGrp="1"/>
          </p:cNvSpPr>
          <p:nvPr>
            <p:ph idx="1"/>
          </p:nvPr>
        </p:nvSpPr>
        <p:spPr>
          <a:xfrm>
            <a:off x="1154954" y="2603500"/>
            <a:ext cx="9293739" cy="3416300"/>
          </a:xfrm>
        </p:spPr>
        <p:txBody>
          <a:bodyPr>
            <a:normAutofit fontScale="92500" lnSpcReduction="10000"/>
          </a:bodyPr>
          <a:lstStyle/>
          <a:p>
            <a:r>
              <a:rPr lang="en-US" dirty="0"/>
              <a:t>Lack of good and free stock market APIs. ➡ Unofficial open-source Yahoo Finance API used, with both an internal and external API option that the admin can switch between.</a:t>
            </a:r>
          </a:p>
          <a:p>
            <a:r>
              <a:rPr lang="en-US" dirty="0"/>
              <a:t>Cryptos and stocks have different market data, as stocks cannot be traded during weekends (and in general when the market is closed), so the stock market data was incompatible with the crypto data. ➡ Coded functions that adapt the data so it can be used seamlessly throughout the application without having to recode anything. Nobody likes spaghetti code! </a:t>
            </a:r>
            <a:r>
              <a:rPr lang="en-US" dirty="0">
                <a:sym typeface="Wingdings" pitchFamily="2" charset="2"/>
              </a:rPr>
              <a:t></a:t>
            </a:r>
            <a:endParaRPr lang="en-US" dirty="0"/>
          </a:p>
          <a:p>
            <a:r>
              <a:rPr lang="en-US" dirty="0"/>
              <a:t>Stock APIs have low rate limits, so users can’t make too many requests within a short timeframe (in some cases, a whole day). ➡ Aggressive caching that saves stock market data in the DB, and shares the data between users. Developed a solution perfect for scaling. Internal API use first between one or more people (a few at most), external later for crowdsourcing-like functionality.</a:t>
            </a:r>
          </a:p>
        </p:txBody>
      </p:sp>
    </p:spTree>
    <p:extLst>
      <p:ext uri="{BB962C8B-B14F-4D97-AF65-F5344CB8AC3E}">
        <p14:creationId xmlns:p14="http://schemas.microsoft.com/office/powerpoint/2010/main" val="118931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4FFC-53D3-F846-A200-EB9CA594854C}"/>
              </a:ext>
            </a:extLst>
          </p:cNvPr>
          <p:cNvSpPr>
            <a:spLocks noGrp="1"/>
          </p:cNvSpPr>
          <p:nvPr>
            <p:ph type="title"/>
          </p:nvPr>
        </p:nvSpPr>
        <p:spPr/>
        <p:txBody>
          <a:bodyPr/>
          <a:lstStyle/>
          <a:p>
            <a:r>
              <a:rPr lang="en-US" dirty="0"/>
              <a:t>Completed User Stories</a:t>
            </a:r>
          </a:p>
        </p:txBody>
      </p:sp>
      <p:sp>
        <p:nvSpPr>
          <p:cNvPr id="3" name="Content Placeholder 2">
            <a:extLst>
              <a:ext uri="{FF2B5EF4-FFF2-40B4-BE49-F238E27FC236}">
                <a16:creationId xmlns:a16="http://schemas.microsoft.com/office/drawing/2014/main" id="{934764A2-92AE-E74C-A81C-74BEE4E70BDD}"/>
              </a:ext>
            </a:extLst>
          </p:cNvPr>
          <p:cNvSpPr>
            <a:spLocks noGrp="1"/>
          </p:cNvSpPr>
          <p:nvPr>
            <p:ph idx="1"/>
          </p:nvPr>
        </p:nvSpPr>
        <p:spPr/>
        <p:txBody>
          <a:bodyPr>
            <a:normAutofit lnSpcReduction="10000"/>
          </a:bodyPr>
          <a:lstStyle/>
          <a:p>
            <a:pPr marL="0" indent="0">
              <a:buNone/>
            </a:pPr>
            <a:r>
              <a:rPr lang="en-GB" dirty="0"/>
              <a:t>Currently, users can…</a:t>
            </a:r>
          </a:p>
          <a:p>
            <a:r>
              <a:rPr lang="en-GB" dirty="0"/>
              <a:t>Check cryptocurrency market data.</a:t>
            </a:r>
          </a:p>
          <a:p>
            <a:r>
              <a:rPr lang="en-GB" dirty="0"/>
              <a:t>Manage cryptocurrency holdings/portfolio. </a:t>
            </a:r>
          </a:p>
          <a:p>
            <a:r>
              <a:rPr lang="en-GB" dirty="0"/>
              <a:t>Manage cryptocurrency transactions. </a:t>
            </a:r>
          </a:p>
          <a:p>
            <a:r>
              <a:rPr lang="en-GB" dirty="0"/>
              <a:t>Calculate staking and/or mining rewards. </a:t>
            </a:r>
          </a:p>
          <a:p>
            <a:r>
              <a:rPr lang="en-GB" dirty="0"/>
              <a:t>Check stock market data.</a:t>
            </a:r>
          </a:p>
          <a:p>
            <a:r>
              <a:rPr lang="en-GB" dirty="0"/>
              <a:t>Manage stock holdings/portfolio. </a:t>
            </a:r>
          </a:p>
          <a:p>
            <a:r>
              <a:rPr lang="en-GB" dirty="0"/>
              <a:t>Manage stock transactions. </a:t>
            </a:r>
          </a:p>
          <a:p>
            <a:r>
              <a:rPr lang="en-GB" dirty="0"/>
              <a:t>Calculate dividend earnings. </a:t>
            </a:r>
          </a:p>
          <a:p>
            <a:endParaRPr lang="en-US" dirty="0"/>
          </a:p>
        </p:txBody>
      </p:sp>
    </p:spTree>
    <p:extLst>
      <p:ext uri="{BB962C8B-B14F-4D97-AF65-F5344CB8AC3E}">
        <p14:creationId xmlns:p14="http://schemas.microsoft.com/office/powerpoint/2010/main" val="214296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C2D0-1CEB-6A4C-9A0E-AEEFEC572370}"/>
              </a:ext>
            </a:extLst>
          </p:cNvPr>
          <p:cNvSpPr>
            <a:spLocks noGrp="1"/>
          </p:cNvSpPr>
          <p:nvPr>
            <p:ph type="title"/>
          </p:nvPr>
        </p:nvSpPr>
        <p:spPr/>
        <p:txBody>
          <a:bodyPr/>
          <a:lstStyle/>
          <a:p>
            <a:r>
              <a:rPr lang="en-US" dirty="0"/>
              <a:t>MVP</a:t>
            </a:r>
          </a:p>
        </p:txBody>
      </p:sp>
      <p:sp>
        <p:nvSpPr>
          <p:cNvPr id="3" name="Content Placeholder 2">
            <a:extLst>
              <a:ext uri="{FF2B5EF4-FFF2-40B4-BE49-F238E27FC236}">
                <a16:creationId xmlns:a16="http://schemas.microsoft.com/office/drawing/2014/main" id="{EBEF2AF1-0983-0C44-8ACF-E09137C93E41}"/>
              </a:ext>
            </a:extLst>
          </p:cNvPr>
          <p:cNvSpPr>
            <a:spLocks noGrp="1"/>
          </p:cNvSpPr>
          <p:nvPr>
            <p:ph idx="1"/>
          </p:nvPr>
        </p:nvSpPr>
        <p:spPr/>
        <p:txBody>
          <a:bodyPr/>
          <a:lstStyle/>
          <a:p>
            <a:pPr marL="0" indent="0">
              <a:buNone/>
            </a:pPr>
            <a:r>
              <a:rPr lang="en-US" dirty="0"/>
              <a:t>Users should be able to…</a:t>
            </a:r>
          </a:p>
          <a:p>
            <a:r>
              <a:rPr lang="en-US" dirty="0"/>
              <a:t>Check cryptocurrency and stock market data (prices, market cap, volume etc.)</a:t>
            </a:r>
          </a:p>
          <a:p>
            <a:r>
              <a:rPr lang="en-US" dirty="0"/>
              <a:t>Add crypto or stock assets as holdings.</a:t>
            </a:r>
          </a:p>
          <a:p>
            <a:r>
              <a:rPr lang="en-US" dirty="0"/>
              <a:t>View the performance of their portfolio.</a:t>
            </a:r>
          </a:p>
          <a:p>
            <a:r>
              <a:rPr lang="en-US" dirty="0"/>
              <a:t>Record monetary transactions, whether it’s income, stocks, mortgage payments, cryptos etc. </a:t>
            </a:r>
          </a:p>
        </p:txBody>
      </p:sp>
    </p:spTree>
    <p:extLst>
      <p:ext uri="{BB962C8B-B14F-4D97-AF65-F5344CB8AC3E}">
        <p14:creationId xmlns:p14="http://schemas.microsoft.com/office/powerpoint/2010/main" val="333857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55A70-8135-DC41-96C7-7C66918C95A4}"/>
              </a:ext>
            </a:extLst>
          </p:cNvPr>
          <p:cNvSpPr>
            <a:spLocks noGrp="1"/>
          </p:cNvSpPr>
          <p:nvPr>
            <p:ph type="title"/>
          </p:nvPr>
        </p:nvSpPr>
        <p:spPr/>
        <p:txBody>
          <a:bodyPr/>
          <a:lstStyle/>
          <a:p>
            <a:r>
              <a:rPr lang="en-US" dirty="0"/>
              <a:t>Remaining User Stories</a:t>
            </a:r>
          </a:p>
        </p:txBody>
      </p:sp>
      <p:sp>
        <p:nvSpPr>
          <p:cNvPr id="3" name="Content Placeholder 2">
            <a:extLst>
              <a:ext uri="{FF2B5EF4-FFF2-40B4-BE49-F238E27FC236}">
                <a16:creationId xmlns:a16="http://schemas.microsoft.com/office/drawing/2014/main" id="{4442CEBB-CB93-3946-A52B-A8212C4C820A}"/>
              </a:ext>
            </a:extLst>
          </p:cNvPr>
          <p:cNvSpPr>
            <a:spLocks noGrp="1"/>
          </p:cNvSpPr>
          <p:nvPr>
            <p:ph idx="1"/>
          </p:nvPr>
        </p:nvSpPr>
        <p:spPr/>
        <p:txBody>
          <a:bodyPr/>
          <a:lstStyle/>
          <a:p>
            <a:r>
              <a:rPr lang="en-GB" dirty="0"/>
              <a:t>Track income (partially complete, thanks to being able to record the transactions).</a:t>
            </a:r>
          </a:p>
          <a:p>
            <a:r>
              <a:rPr lang="en-GB" dirty="0"/>
              <a:t>Budgeting system.</a:t>
            </a:r>
          </a:p>
          <a:p>
            <a:r>
              <a:rPr lang="en-GB" dirty="0"/>
              <a:t>Calculate her taxes. </a:t>
            </a:r>
          </a:p>
          <a:p>
            <a:r>
              <a:rPr lang="en-GB" dirty="0"/>
              <a:t>Calculate insurance. </a:t>
            </a:r>
          </a:p>
          <a:p>
            <a:r>
              <a:rPr lang="en-GB" dirty="0"/>
              <a:t>Calculate mortgage. </a:t>
            </a:r>
          </a:p>
        </p:txBody>
      </p:sp>
    </p:spTree>
    <p:extLst>
      <p:ext uri="{BB962C8B-B14F-4D97-AF65-F5344CB8AC3E}">
        <p14:creationId xmlns:p14="http://schemas.microsoft.com/office/powerpoint/2010/main" val="1014362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72DE-5D2F-C644-A5F6-0D4ADE63BE7B}"/>
              </a:ext>
            </a:extLst>
          </p:cNvPr>
          <p:cNvSpPr>
            <a:spLocks noGrp="1"/>
          </p:cNvSpPr>
          <p:nvPr>
            <p:ph type="title"/>
          </p:nvPr>
        </p:nvSpPr>
        <p:spPr/>
        <p:txBody>
          <a:bodyPr/>
          <a:lstStyle/>
          <a:p>
            <a:r>
              <a:rPr lang="en-US" dirty="0"/>
              <a:t>Sprint 7 – Current</a:t>
            </a:r>
          </a:p>
        </p:txBody>
      </p:sp>
      <p:sp>
        <p:nvSpPr>
          <p:cNvPr id="3" name="Content Placeholder 2">
            <a:extLst>
              <a:ext uri="{FF2B5EF4-FFF2-40B4-BE49-F238E27FC236}">
                <a16:creationId xmlns:a16="http://schemas.microsoft.com/office/drawing/2014/main" id="{1B6403EF-EFEE-DE4D-B126-CC78F2F3A6A3}"/>
              </a:ext>
            </a:extLst>
          </p:cNvPr>
          <p:cNvSpPr>
            <a:spLocks noGrp="1"/>
          </p:cNvSpPr>
          <p:nvPr>
            <p:ph idx="1"/>
          </p:nvPr>
        </p:nvSpPr>
        <p:spPr/>
        <p:txBody>
          <a:bodyPr/>
          <a:lstStyle/>
          <a:p>
            <a:r>
              <a:rPr lang="en-GB" dirty="0"/>
              <a:t>Chat Bot </a:t>
            </a:r>
          </a:p>
          <a:p>
            <a:r>
              <a:rPr lang="en-GB" dirty="0"/>
              <a:t>Income Tracker </a:t>
            </a:r>
          </a:p>
          <a:p>
            <a:r>
              <a:rPr lang="en-GB" dirty="0"/>
              <a:t>Budgeting System </a:t>
            </a:r>
          </a:p>
          <a:p>
            <a:r>
              <a:rPr lang="en-GB" dirty="0"/>
              <a:t>Tax Calculator </a:t>
            </a:r>
          </a:p>
          <a:p>
            <a:r>
              <a:rPr lang="en-GB" dirty="0"/>
              <a:t>Insurance Calculator </a:t>
            </a:r>
          </a:p>
          <a:p>
            <a:r>
              <a:rPr lang="en-GB" dirty="0"/>
              <a:t>Mortgage Calculator </a:t>
            </a:r>
          </a:p>
          <a:p>
            <a:endParaRPr lang="en-US" dirty="0"/>
          </a:p>
        </p:txBody>
      </p:sp>
    </p:spTree>
    <p:extLst>
      <p:ext uri="{BB962C8B-B14F-4D97-AF65-F5344CB8AC3E}">
        <p14:creationId xmlns:p14="http://schemas.microsoft.com/office/powerpoint/2010/main" val="3263983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{A3182324-C5EF-E644-A1BF-48668CE3BA3D}tf10001076</Template>
  <TotalTime>685</TotalTime>
  <Words>678</Words>
  <Application>Microsoft Macintosh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CryptoShare</vt:lpstr>
      <vt:lpstr>Questions</vt:lpstr>
      <vt:lpstr>First and foremost… What sets CryptoShare apart?</vt:lpstr>
      <vt:lpstr>Sprint 6 – Finished Yesterday</vt:lpstr>
      <vt:lpstr>Sprint 6 – Challenges &amp; Solutions</vt:lpstr>
      <vt:lpstr>Completed User Stories</vt:lpstr>
      <vt:lpstr>MVP</vt:lpstr>
      <vt:lpstr>Remaining User Stories</vt:lpstr>
      <vt:lpstr>Sprint 7 – Current</vt:lpstr>
      <vt:lpstr>Sprint 8 – Next &amp;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Khodadad Nouchin</dc:creator>
  <cp:lastModifiedBy>Microsoft Office User</cp:lastModifiedBy>
  <cp:revision>13</cp:revision>
  <dcterms:created xsi:type="dcterms:W3CDTF">2021-10-18T21:23:05Z</dcterms:created>
  <dcterms:modified xsi:type="dcterms:W3CDTF">2022-02-15T13:11:37Z</dcterms:modified>
</cp:coreProperties>
</file>