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99" r:id="rId2"/>
    <p:sldId id="488" r:id="rId3"/>
    <p:sldId id="498" r:id="rId4"/>
    <p:sldId id="329" r:id="rId5"/>
    <p:sldId id="501" r:id="rId6"/>
    <p:sldId id="263" r:id="rId7"/>
    <p:sldId id="482" r:id="rId8"/>
    <p:sldId id="421" r:id="rId9"/>
    <p:sldId id="422" r:id="rId10"/>
    <p:sldId id="427" r:id="rId11"/>
    <p:sldId id="505" r:id="rId12"/>
    <p:sldId id="506" r:id="rId13"/>
    <p:sldId id="423" r:id="rId14"/>
    <p:sldId id="425" r:id="rId15"/>
    <p:sldId id="426" r:id="rId16"/>
    <p:sldId id="429" r:id="rId17"/>
    <p:sldId id="437" r:id="rId18"/>
    <p:sldId id="502" r:id="rId19"/>
    <p:sldId id="430" r:id="rId20"/>
    <p:sldId id="431" r:id="rId21"/>
    <p:sldId id="432" r:id="rId22"/>
    <p:sldId id="433" r:id="rId23"/>
    <p:sldId id="511" r:id="rId24"/>
    <p:sldId id="434" r:id="rId25"/>
    <p:sldId id="503" r:id="rId26"/>
    <p:sldId id="264" r:id="rId27"/>
    <p:sldId id="273" r:id="rId28"/>
    <p:sldId id="435" r:id="rId29"/>
    <p:sldId id="335" r:id="rId30"/>
    <p:sldId id="504" r:id="rId31"/>
    <p:sldId id="478" r:id="rId32"/>
    <p:sldId id="436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16"/>
    <p:restoredTop sz="94664"/>
  </p:normalViewPr>
  <p:slideViewPr>
    <p:cSldViewPr snapToGrid="0" snapToObjects="1">
      <p:cViewPr varScale="1">
        <p:scale>
          <a:sx n="72" d="100"/>
          <a:sy n="72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57032-A51D-2F46-953C-D36EE91486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5F01F-2129-2046-BD9F-C5954C7B6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1211A-F829-D54F-816E-C86BE467D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BC374-A37E-E640-8D4B-CDDACDD20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94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jpe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HTTP: Introduction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URL. URL may refer to </a:t>
            </a:r>
            <a:r>
              <a:rPr lang="en-US" altLang="en-US" sz="2000" dirty="0">
                <a:solidFill>
                  <a:srgbClr val="C00000"/>
                </a:solidFill>
              </a:rPr>
              <a:t>a data-handling process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... and other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335209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>
            <a:extLst>
              <a:ext uri="{FF2B5EF4-FFF2-40B4-BE49-F238E27FC236}">
                <a16:creationId xmlns:a16="http://schemas.microsoft.com/office/drawing/2014/main" id="{EAA4B06B-E922-6343-A792-34C158E0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4F4121C-D1EA-954F-9387-592A5770F5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1B9C8D4-B865-A849-BE60-3EFAB221A73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60289" y="2051050"/>
            <a:ext cx="8096250" cy="4667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1. Telnet to your favorite Web server:</a:t>
            </a:r>
          </a:p>
          <a:p>
            <a:pPr lvl="2">
              <a:buFontTx/>
              <a:buNone/>
            </a:pPr>
            <a:endParaRPr lang="en-US" altLang="en-US" sz="1800" dirty="0"/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52BB54EC-BE5A-0248-989A-9A3DB4E7F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718" y="2489397"/>
            <a:ext cx="360060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Opens TCP connection to port 80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(default HTTP server port).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Anything typed in sent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port 80 at </a:t>
            </a:r>
            <a:r>
              <a:rPr lang="en-US" altLang="en-US" sz="1800" dirty="0" err="1">
                <a:latin typeface="Helvetica" pitchFamily="2" charset="0"/>
              </a:rPr>
              <a:t>web.mit.edu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F34493D2-B95C-4F4B-B079-144EFE0FC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2904895"/>
            <a:ext cx="30796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telnet </a:t>
            </a:r>
            <a:r>
              <a:rPr lang="en-US" altLang="en-US" sz="18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 80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B0F500E9-24B9-234A-81F7-A7786297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398621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2. Type in a GET HTTP request:</a:t>
            </a:r>
          </a:p>
          <a:p>
            <a:pPr lvl="2">
              <a:buClrTx/>
              <a:buSzTx/>
              <a:buFontTx/>
              <a:buNone/>
            </a:pP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A6EA34C5-936C-2245-8E19-52B1D82A4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31" y="4855696"/>
            <a:ext cx="2282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GET /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Host: </a:t>
            </a:r>
            <a:r>
              <a:rPr lang="en-US" altLang="en-US" sz="16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web.mit.edu</a:t>
            </a: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40969" name="Text Box 8">
            <a:extLst>
              <a:ext uri="{FF2B5EF4-FFF2-40B4-BE49-F238E27FC236}">
                <a16:creationId xmlns:a16="http://schemas.microsoft.com/office/drawing/2014/main" id="{8EC91330-FD9F-4844-A65E-4DDD4C7C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20" y="4557534"/>
            <a:ext cx="31132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By typing this in (hit carriage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return twice), you send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this minimal (but complete)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GET request to HTTP 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6FC1FA26-181C-994C-84C9-D0262A83BD9B}"/>
              </a:ext>
            </a:extLst>
          </p:cNvPr>
          <p:cNvSpPr>
            <a:spLocks/>
          </p:cNvSpPr>
          <p:nvPr/>
        </p:nvSpPr>
        <p:spPr bwMode="auto">
          <a:xfrm>
            <a:off x="5819481" y="2559247"/>
            <a:ext cx="247650" cy="1181100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Freeform 10">
            <a:extLst>
              <a:ext uri="{FF2B5EF4-FFF2-40B4-BE49-F238E27FC236}">
                <a16:creationId xmlns:a16="http://schemas.microsoft.com/office/drawing/2014/main" id="{D9F1D18C-0F38-8147-A2D0-B3AFF2A73432}"/>
              </a:ext>
            </a:extLst>
          </p:cNvPr>
          <p:cNvSpPr>
            <a:spLocks/>
          </p:cNvSpPr>
          <p:nvPr/>
        </p:nvSpPr>
        <p:spPr bwMode="auto">
          <a:xfrm>
            <a:off x="5361983" y="4552772"/>
            <a:ext cx="257175" cy="1190625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11">
            <a:extLst>
              <a:ext uri="{FF2B5EF4-FFF2-40B4-BE49-F238E27FC236}">
                <a16:creationId xmlns:a16="http://schemas.microsoft.com/office/drawing/2014/main" id="{54583D04-8E05-8C43-8FDD-693479428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4" y="6059863"/>
            <a:ext cx="80962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3. Look at response message sent by HTTP server!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5368B7-66C2-BA47-AC29-8597D31A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Try sending a HTTP request yourself!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2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  <p:bldP spid="40969" grpId="0"/>
      <p:bldP spid="40971" grpId="0" animBg="1"/>
      <p:bldP spid="409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DAC6C-C26F-2343-A86E-7363321E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C67270C-E92C-BD4E-8102-43ECE2120B4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B396275D-0D2D-314B-934C-59C96C4F3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details about HTTP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82CDE358-252C-F64E-ABB6-C2C2A4E9D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Persistent vs. Nonpersistent HTTP connections</a:t>
            </a:r>
          </a:p>
          <a:p>
            <a:r>
              <a:rPr lang="en-US" altLang="en-US" dirty="0"/>
              <a:t>Cookies (User-server state)</a:t>
            </a:r>
          </a:p>
          <a:p>
            <a:r>
              <a:rPr lang="en-US" altLang="en-US" dirty="0"/>
              <a:t>Web caches</a:t>
            </a:r>
          </a:p>
        </p:txBody>
      </p:sp>
    </p:spTree>
    <p:extLst>
      <p:ext uri="{BB962C8B-B14F-4D97-AF65-F5344CB8AC3E}">
        <p14:creationId xmlns:p14="http://schemas.microsoft.com/office/powerpoint/2010/main" val="60231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CDA4-D2D0-2A40-80C9-6B2CA4C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Non/Persistent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91542-F50D-904B-95FC-E2C560604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8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>
            <a:extLst>
              <a:ext uri="{FF2B5EF4-FFF2-40B4-BE49-F238E27FC236}">
                <a16:creationId xmlns:a16="http://schemas.microsoft.com/office/drawing/2014/main" id="{FDED9C47-8E8B-BF46-AAAB-A103601B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7BE803-C63F-F742-82B7-9B60F70C4D9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750C025-660E-144F-9B08-515B18BCA5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Non-persistent HTTP</a:t>
            </a:r>
          </a:p>
          <a:p>
            <a:r>
              <a:rPr lang="en-US" altLang="en-US" dirty="0"/>
              <a:t>At most one object is sent over a TCP connection.</a:t>
            </a:r>
          </a:p>
          <a:p>
            <a:endParaRPr lang="en-US" altLang="en-US" dirty="0"/>
          </a:p>
          <a:p>
            <a:r>
              <a:rPr lang="en-US" altLang="en-US" dirty="0"/>
              <a:t>HTTP/1.0 uses </a:t>
            </a:r>
            <a:r>
              <a:rPr lang="en-US" altLang="en-US" dirty="0" err="1"/>
              <a:t>nonpersistent</a:t>
            </a:r>
            <a:r>
              <a:rPr lang="en-US" altLang="en-US" dirty="0"/>
              <a:t> HTTP</a:t>
            </a:r>
          </a:p>
        </p:txBody>
      </p:sp>
      <p:sp>
        <p:nvSpPr>
          <p:cNvPr id="261124" name="Rectangle 4">
            <a:extLst>
              <a:ext uri="{FF2B5EF4-FFF2-40B4-BE49-F238E27FC236}">
                <a16:creationId xmlns:a16="http://schemas.microsoft.com/office/drawing/2014/main" id="{3CD6232D-04B9-2842-9593-8AE7399491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Persistent HTTP</a:t>
            </a:r>
          </a:p>
          <a:p>
            <a:r>
              <a:rPr lang="en-US" altLang="en-US" dirty="0"/>
              <a:t>Multiple objects can be sent over single TCP connection between client and server.</a:t>
            </a:r>
          </a:p>
          <a:p>
            <a:endParaRPr lang="en-US" altLang="en-US" dirty="0"/>
          </a:p>
          <a:p>
            <a:r>
              <a:rPr lang="en-US" altLang="en-US" dirty="0"/>
              <a:t>HTTP/1.1 uses persistent connections in default mode</a:t>
            </a:r>
          </a:p>
        </p:txBody>
      </p:sp>
      <p:sp>
        <p:nvSpPr>
          <p:cNvPr id="43014" name="Text Box 5">
            <a:extLst>
              <a:ext uri="{FF2B5EF4-FFF2-40B4-BE49-F238E27FC236}">
                <a16:creationId xmlns:a16="http://schemas.microsoft.com/office/drawing/2014/main" id="{FA05ED19-9112-2E4C-8E35-B14151CD3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916" y="5469077"/>
            <a:ext cx="1016856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2000" dirty="0">
                <a:latin typeface="Helvetica" pitchFamily="2" charset="0"/>
              </a:rPr>
              <a:t>TCP is a kind of reliable communication service provided by the transport layer. It requires the connection to be “set up” before data communication.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7132B4-8F24-774E-BEE1-BE030B3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connections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uiExpand="1" build="p"/>
      <p:bldP spid="26112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C1A-F529-2045-BFD6-22C661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E1F-B051-5745-BF88-C81BA3C5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51" y="2971614"/>
            <a:ext cx="10515600" cy="380575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Layering and modularity; </a:t>
            </a:r>
            <a:r>
              <a:rPr lang="en-US" sz="2400" dirty="0">
                <a:solidFill>
                  <a:srgbClr val="C00000"/>
                </a:solidFill>
              </a:rPr>
              <a:t>application layer</a:t>
            </a:r>
          </a:p>
          <a:p>
            <a:r>
              <a:rPr lang="en-US" sz="2400" dirty="0"/>
              <a:t>4-tuple (IP</a:t>
            </a:r>
            <a:r>
              <a:rPr lang="en-US" sz="2400" baseline="-25000" dirty="0"/>
              <a:t>s</a:t>
            </a:r>
            <a:r>
              <a:rPr lang="en-US" sz="2400" dirty="0"/>
              <a:t>, port</a:t>
            </a:r>
            <a:r>
              <a:rPr lang="en-US" sz="2400" baseline="-25000" dirty="0"/>
              <a:t>s</a:t>
            </a:r>
            <a:r>
              <a:rPr lang="en-US" sz="2400" dirty="0"/>
              <a:t>, </a:t>
            </a:r>
            <a:r>
              <a:rPr lang="en-US" sz="2400" dirty="0" err="1"/>
              <a:t>IP</a:t>
            </a:r>
            <a:r>
              <a:rPr lang="en-US" sz="2400" baseline="-25000" dirty="0" err="1"/>
              <a:t>d</a:t>
            </a:r>
            <a:r>
              <a:rPr lang="en-US" sz="2400" dirty="0"/>
              <a:t>, </a:t>
            </a:r>
            <a:r>
              <a:rPr lang="en-US" sz="2400" dirty="0" err="1"/>
              <a:t>port</a:t>
            </a:r>
            <a:r>
              <a:rPr lang="en-US" sz="2400" baseline="-25000" dirty="0" err="1"/>
              <a:t>d</a:t>
            </a:r>
            <a:r>
              <a:rPr lang="en-US" sz="2400" dirty="0"/>
              <a:t>), socket</a:t>
            </a:r>
          </a:p>
          <a:p>
            <a:r>
              <a:rPr lang="en-US" sz="2400" dirty="0"/>
              <a:t>Client-server, peer to peer architectures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DBBDD10-D28E-FE43-B521-2E08CEA2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1826" y="2532329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D7EF7-B880-804D-8CC3-02C7D6C6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0624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E1A05-65D8-674E-86BD-CF61B3C0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28752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7806B-2583-7947-835C-EBB7A2E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36880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7F5A38E-F1C9-1444-868E-9F8E0E57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51" y="450082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E513D72-5B47-CE4A-B58F-37E0983D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227" y="4427352"/>
            <a:ext cx="2921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02F01B5-6F01-1B43-9038-B18089F1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840" y="4427352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8A44EC5-AC39-5544-A004-4BAF5649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315" y="2249302"/>
            <a:ext cx="3825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FTP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14E6FAA-7FB3-444F-89EE-CDE0E877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002" y="2249302"/>
            <a:ext cx="5286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HTTP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914D676-D35F-304C-B879-E6892D711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90" y="2249302"/>
            <a:ext cx="330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SIP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5114D11A-E597-444F-82CC-29071B99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815" y="2255652"/>
            <a:ext cx="5413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RTSP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DDCDE7FF-5517-7D46-AA69-7985FB73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215" y="3004952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4D5F37D0-6FBC-104E-B6B9-856FBA3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740" y="2998602"/>
            <a:ext cx="427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UDP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0D304A1-C2D2-D347-97D8-A16D93A63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340" y="3765365"/>
            <a:ext cx="192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IP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78E2EDA3-E31C-AF4A-9DBD-842E510E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365" y="456864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802.11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642A1CA9-DA27-4F45-8569-32576146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702" y="4671827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8DC2BFD1-3A86-244D-BB9F-3721C50E8E1B}"/>
              </a:ext>
            </a:extLst>
          </p:cNvPr>
          <p:cNvSpPr>
            <a:spLocks/>
          </p:cNvSpPr>
          <p:nvPr/>
        </p:nvSpPr>
        <p:spPr bwMode="auto">
          <a:xfrm>
            <a:off x="4396115" y="4482915"/>
            <a:ext cx="815975" cy="395288"/>
          </a:xfrm>
          <a:custGeom>
            <a:avLst/>
            <a:gdLst>
              <a:gd name="T0" fmla="*/ 510 w 514"/>
              <a:gd name="T1" fmla="*/ 246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6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7723E58-1335-A44B-BB54-A2295E6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477" y="4562290"/>
            <a:ext cx="4222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X.25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C03C5AC0-18D9-3E40-AC78-7615D16B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727" y="4574990"/>
            <a:ext cx="431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C9D50E74-2A50-E94B-91E1-812EBCA0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40" y="2560452"/>
            <a:ext cx="431800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1C336A2F-E188-8447-95E1-A7E76E20B4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9877" y="2560452"/>
            <a:ext cx="33496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067A1ED5-82FD-E040-8ED4-974E441DA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7190" y="2560452"/>
            <a:ext cx="311150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4">
            <a:extLst>
              <a:ext uri="{FF2B5EF4-FFF2-40B4-BE49-F238E27FC236}">
                <a16:creationId xmlns:a16="http://schemas.microsoft.com/office/drawing/2014/main" id="{6533636E-8A74-7648-AF45-1307E7D80B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88527" y="2560452"/>
            <a:ext cx="481013" cy="3524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CD1AE5C-B298-2C42-AA33-2AA60C6CF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3202" y="3314514"/>
            <a:ext cx="682625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26">
            <a:extLst>
              <a:ext uri="{FF2B5EF4-FFF2-40B4-BE49-F238E27FC236}">
                <a16:creationId xmlns:a16="http://schemas.microsoft.com/office/drawing/2014/main" id="{4B8688F1-947E-8544-8F6B-228AB75187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2227" y="3314514"/>
            <a:ext cx="700088" cy="3587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7">
            <a:extLst>
              <a:ext uri="{FF2B5EF4-FFF2-40B4-BE49-F238E27FC236}">
                <a16:creationId xmlns:a16="http://schemas.microsoft.com/office/drawing/2014/main" id="{930D5054-6774-BA4A-98D0-7A4FBAB3A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102" y="4074927"/>
            <a:ext cx="108902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5E5BF641-83EF-0B4E-88A0-672F9F22ED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965" y="4074927"/>
            <a:ext cx="128588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B57B73FA-5CA2-C34A-9136-5FF8C6C96D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2390" y="4074927"/>
            <a:ext cx="1273175" cy="401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5EC6F837-C9CF-0048-8FD2-852B37F21A35}"/>
              </a:ext>
            </a:extLst>
          </p:cNvPr>
          <p:cNvSpPr>
            <a:spLocks/>
          </p:cNvSpPr>
          <p:nvPr/>
        </p:nvSpPr>
        <p:spPr bwMode="auto">
          <a:xfrm>
            <a:off x="5581977" y="4476565"/>
            <a:ext cx="815975" cy="401638"/>
          </a:xfrm>
          <a:custGeom>
            <a:avLst/>
            <a:gdLst>
              <a:gd name="T0" fmla="*/ 514 w 514"/>
              <a:gd name="T1" fmla="*/ 250 h 253"/>
              <a:gd name="T2" fmla="*/ 514 w 514"/>
              <a:gd name="T3" fmla="*/ 0 h 253"/>
              <a:gd name="T4" fmla="*/ 0 w 514"/>
              <a:gd name="T5" fmla="*/ 0 h 253"/>
              <a:gd name="T6" fmla="*/ 0 w 514"/>
              <a:gd name="T7" fmla="*/ 253 h 253"/>
              <a:gd name="T8" fmla="*/ 514 w 514"/>
              <a:gd name="T9" fmla="*/ 253 h 253"/>
              <a:gd name="T10" fmla="*/ 514 w 514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53">
                <a:moveTo>
                  <a:pt x="514" y="250"/>
                </a:moveTo>
                <a:lnTo>
                  <a:pt x="514" y="0"/>
                </a:lnTo>
                <a:lnTo>
                  <a:pt x="0" y="0"/>
                </a:lnTo>
                <a:lnTo>
                  <a:pt x="0" y="253"/>
                </a:lnTo>
                <a:lnTo>
                  <a:pt x="514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3631EAD0-7B28-2C48-B5EC-6B64545AC908}"/>
              </a:ext>
            </a:extLst>
          </p:cNvPr>
          <p:cNvSpPr>
            <a:spLocks/>
          </p:cNvSpPr>
          <p:nvPr/>
        </p:nvSpPr>
        <p:spPr bwMode="auto">
          <a:xfrm>
            <a:off x="7213927" y="4482915"/>
            <a:ext cx="814388" cy="395288"/>
          </a:xfrm>
          <a:custGeom>
            <a:avLst/>
            <a:gdLst>
              <a:gd name="T0" fmla="*/ 509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09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2DED0325-83FA-BB4C-9D02-46B9C28D7CA8}"/>
              </a:ext>
            </a:extLst>
          </p:cNvPr>
          <p:cNvSpPr>
            <a:spLocks/>
          </p:cNvSpPr>
          <p:nvPr/>
        </p:nvSpPr>
        <p:spPr bwMode="auto">
          <a:xfrm>
            <a:off x="5710565" y="3679640"/>
            <a:ext cx="814388" cy="395288"/>
          </a:xfrm>
          <a:custGeom>
            <a:avLst/>
            <a:gdLst>
              <a:gd name="T0" fmla="*/ 510 w 513"/>
              <a:gd name="T1" fmla="*/ 249 h 249"/>
              <a:gd name="T2" fmla="*/ 513 w 513"/>
              <a:gd name="T3" fmla="*/ 0 h 249"/>
              <a:gd name="T4" fmla="*/ 0 w 513"/>
              <a:gd name="T5" fmla="*/ 0 h 249"/>
              <a:gd name="T6" fmla="*/ 0 w 513"/>
              <a:gd name="T7" fmla="*/ 249 h 249"/>
              <a:gd name="T8" fmla="*/ 513 w 513"/>
              <a:gd name="T9" fmla="*/ 249 h 249"/>
              <a:gd name="T10" fmla="*/ 513 w 513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3" h="249">
                <a:moveTo>
                  <a:pt x="510" y="249"/>
                </a:moveTo>
                <a:lnTo>
                  <a:pt x="513" y="0"/>
                </a:lnTo>
                <a:lnTo>
                  <a:pt x="0" y="0"/>
                </a:lnTo>
                <a:lnTo>
                  <a:pt x="0" y="249"/>
                </a:lnTo>
                <a:lnTo>
                  <a:pt x="513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2264FC7F-A370-0746-97C1-CA60C8FB3EE5}"/>
              </a:ext>
            </a:extLst>
          </p:cNvPr>
          <p:cNvSpPr>
            <a:spLocks/>
          </p:cNvSpPr>
          <p:nvPr/>
        </p:nvSpPr>
        <p:spPr bwMode="auto">
          <a:xfrm>
            <a:off x="4815215" y="2919227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0B707955-F0D1-0241-A9EA-BF853AA565CC}"/>
              </a:ext>
            </a:extLst>
          </p:cNvPr>
          <p:cNvSpPr>
            <a:spLocks/>
          </p:cNvSpPr>
          <p:nvPr/>
        </p:nvSpPr>
        <p:spPr bwMode="auto">
          <a:xfrm>
            <a:off x="6604327" y="2912877"/>
            <a:ext cx="822325" cy="401638"/>
          </a:xfrm>
          <a:custGeom>
            <a:avLst/>
            <a:gdLst>
              <a:gd name="T0" fmla="*/ 514 w 518"/>
              <a:gd name="T1" fmla="*/ 253 h 253"/>
              <a:gd name="T2" fmla="*/ 518 w 518"/>
              <a:gd name="T3" fmla="*/ 0 h 253"/>
              <a:gd name="T4" fmla="*/ 0 w 518"/>
              <a:gd name="T5" fmla="*/ 0 h 253"/>
              <a:gd name="T6" fmla="*/ 0 w 518"/>
              <a:gd name="T7" fmla="*/ 253 h 253"/>
              <a:gd name="T8" fmla="*/ 518 w 518"/>
              <a:gd name="T9" fmla="*/ 253 h 253"/>
              <a:gd name="T10" fmla="*/ 518 w 518"/>
              <a:gd name="T11" fmla="*/ 25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253">
                <a:moveTo>
                  <a:pt x="514" y="253"/>
                </a:moveTo>
                <a:lnTo>
                  <a:pt x="518" y="0"/>
                </a:lnTo>
                <a:lnTo>
                  <a:pt x="0" y="0"/>
                </a:lnTo>
                <a:lnTo>
                  <a:pt x="0" y="253"/>
                </a:lnTo>
                <a:lnTo>
                  <a:pt x="518" y="25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C3B09C67-0872-0649-9D12-E7C665AF1109}"/>
              </a:ext>
            </a:extLst>
          </p:cNvPr>
          <p:cNvSpPr>
            <a:spLocks/>
          </p:cNvSpPr>
          <p:nvPr/>
        </p:nvSpPr>
        <p:spPr bwMode="auto">
          <a:xfrm>
            <a:off x="72615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23C90B6E-77D4-1D4F-AD78-0B63F5AB8161}"/>
              </a:ext>
            </a:extLst>
          </p:cNvPr>
          <p:cNvSpPr>
            <a:spLocks/>
          </p:cNvSpPr>
          <p:nvPr/>
        </p:nvSpPr>
        <p:spPr bwMode="auto">
          <a:xfrm>
            <a:off x="623920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934A1A4E-F464-7043-B6DF-F48CF53E0416}"/>
              </a:ext>
            </a:extLst>
          </p:cNvPr>
          <p:cNvSpPr>
            <a:spLocks/>
          </p:cNvSpPr>
          <p:nvPr/>
        </p:nvSpPr>
        <p:spPr bwMode="auto">
          <a:xfrm>
            <a:off x="5223202" y="2165164"/>
            <a:ext cx="815975" cy="395288"/>
          </a:xfrm>
          <a:custGeom>
            <a:avLst/>
            <a:gdLst>
              <a:gd name="T0" fmla="*/ 510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0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EB4B1933-FBB5-F64D-A3FE-9537DDE451F9}"/>
              </a:ext>
            </a:extLst>
          </p:cNvPr>
          <p:cNvSpPr>
            <a:spLocks/>
          </p:cNvSpPr>
          <p:nvPr/>
        </p:nvSpPr>
        <p:spPr bwMode="auto">
          <a:xfrm>
            <a:off x="4200852" y="2165164"/>
            <a:ext cx="815975" cy="395288"/>
          </a:xfrm>
          <a:custGeom>
            <a:avLst/>
            <a:gdLst>
              <a:gd name="T0" fmla="*/ 514 w 514"/>
              <a:gd name="T1" fmla="*/ 249 h 249"/>
              <a:gd name="T2" fmla="*/ 514 w 514"/>
              <a:gd name="T3" fmla="*/ 0 h 249"/>
              <a:gd name="T4" fmla="*/ 0 w 514"/>
              <a:gd name="T5" fmla="*/ 0 h 249"/>
              <a:gd name="T6" fmla="*/ 0 w 514"/>
              <a:gd name="T7" fmla="*/ 249 h 249"/>
              <a:gd name="T8" fmla="*/ 514 w 514"/>
              <a:gd name="T9" fmla="*/ 249 h 249"/>
              <a:gd name="T10" fmla="*/ 514 w 514"/>
              <a:gd name="T11" fmla="*/ 249 h 2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4" h="249">
                <a:moveTo>
                  <a:pt x="514" y="249"/>
                </a:moveTo>
                <a:lnTo>
                  <a:pt x="514" y="0"/>
                </a:lnTo>
                <a:lnTo>
                  <a:pt x="0" y="0"/>
                </a:lnTo>
                <a:lnTo>
                  <a:pt x="0" y="249"/>
                </a:lnTo>
                <a:lnTo>
                  <a:pt x="514" y="24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1DBE9CD-F63C-CD40-A0A0-1DE4A8C5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964" y="216516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AD9483-773C-5442-A27E-BCDBE308A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964" y="214770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EFFEF301-3584-3B4E-A2D4-87535475A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91251" y="256045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E801F5E8-0F4A-BB4C-9AA8-7829E2F5A8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66115" y="256045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6BE8F6C2-0A0B-494A-B53D-0CA12442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432" y="2255652"/>
            <a:ext cx="3441538" cy="2581153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0DA5696-CE48-1043-B0F4-4AEF18A8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827" y="145952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6">
            <a:extLst>
              <a:ext uri="{FF2B5EF4-FFF2-40B4-BE49-F238E27FC236}">
                <a16:creationId xmlns:a16="http://schemas.microsoft.com/office/drawing/2014/main" id="{AAD2F0AD-3EEF-DB43-B266-79A37407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A7341B5-A5B7-064D-807E-3102247472E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4035" name="Line 2">
            <a:extLst>
              <a:ext uri="{FF2B5EF4-FFF2-40B4-BE49-F238E27FC236}">
                <a16:creationId xmlns:a16="http://schemas.microsoft.com/office/drawing/2014/main" id="{537D3986-8904-884D-9127-817FA5D41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8717" y="2095500"/>
            <a:ext cx="0" cy="44958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ABD22D0-4E94-7D46-9A53-4125D8D07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593" y="6019801"/>
            <a:ext cx="657225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C999FB97-5526-2B43-B159-D69C237EA1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3064" y="2914651"/>
            <a:ext cx="2609031" cy="220027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en-US" sz="2400" dirty="0"/>
              <a:t>Suppose user visits a page with text and 10 images.</a:t>
            </a:r>
          </a:p>
        </p:txBody>
      </p:sp>
      <p:sp>
        <p:nvSpPr>
          <p:cNvPr id="44039" name="Rectangle 6">
            <a:extLst>
              <a:ext uri="{FF2B5EF4-FFF2-40B4-BE49-F238E27FC236}">
                <a16:creationId xmlns:a16="http://schemas.microsoft.com/office/drawing/2014/main" id="{8FCB7AED-51B0-234E-9DA2-B81F2D8EC47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39692" y="2095500"/>
            <a:ext cx="3943350" cy="19050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1a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initiates TCP connection to HTTP server</a:t>
            </a:r>
            <a:endParaRPr lang="en-US" altLang="en-US" sz="2000" dirty="0"/>
          </a:p>
        </p:txBody>
      </p:sp>
      <p:sp>
        <p:nvSpPr>
          <p:cNvPr id="44040" name="Rectangle 7">
            <a:extLst>
              <a:ext uri="{FF2B5EF4-FFF2-40B4-BE49-F238E27FC236}">
                <a16:creationId xmlns:a16="http://schemas.microsoft.com/office/drawing/2014/main" id="{76CE8614-1C7A-5E4B-8EC7-A5A4151E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317" y="3829051"/>
            <a:ext cx="3810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2.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client sends HTTP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request message</a:t>
            </a:r>
          </a:p>
        </p:txBody>
      </p:sp>
      <p:sp>
        <p:nvSpPr>
          <p:cNvPr id="44041" name="Rectangle 8">
            <a:extLst>
              <a:ext uri="{FF2B5EF4-FFF2-40B4-BE49-F238E27FC236}">
                <a16:creationId xmlns:a16="http://schemas.microsoft.com/office/drawing/2014/main" id="{5B56345B-8CC5-4C44-9ABF-EFA1844B3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017" y="2524125"/>
            <a:ext cx="3810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1b.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at host “accepts” connection, notifying client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042" name="Rectangle 9">
            <a:extLst>
              <a:ext uri="{FF2B5EF4-FFF2-40B4-BE49-F238E27FC236}">
                <a16:creationId xmlns:a16="http://schemas.microsoft.com/office/drawing/2014/main" id="{1CD914E7-AFB8-B14F-955B-31F94D8D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867" y="4381501"/>
            <a:ext cx="3810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3.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receives request message, replies with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response message</a:t>
            </a:r>
            <a:r>
              <a:rPr lang="en-US" altLang="en-US" sz="1800" dirty="0">
                <a:latin typeface="Helvetica" pitchFamily="2" charset="0"/>
              </a:rPr>
              <a:t> containing requested object</a:t>
            </a:r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CDEE7889-9584-5C4B-A86A-BC44E187A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0593" y="26479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Line 11">
            <a:extLst>
              <a:ext uri="{FF2B5EF4-FFF2-40B4-BE49-F238E27FC236}">
                <a16:creationId xmlns:a16="http://schemas.microsoft.com/office/drawing/2014/main" id="{4961EE75-BA45-EC4E-B7E3-7A541C64D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193" y="45910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">
            <a:extLst>
              <a:ext uri="{FF2B5EF4-FFF2-40B4-BE49-F238E27FC236}">
                <a16:creationId xmlns:a16="http://schemas.microsoft.com/office/drawing/2014/main" id="{835F3C37-12BB-E043-9D7D-1D4AEE631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6293" y="512445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A8CD67B9-BC2C-DF4E-B1FC-B03E275C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82" y="5942013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4047" name="Line 14">
            <a:extLst>
              <a:ext uri="{FF2B5EF4-FFF2-40B4-BE49-F238E27FC236}">
                <a16:creationId xmlns:a16="http://schemas.microsoft.com/office/drawing/2014/main" id="{34E7289F-C61B-4E43-A43C-61ACBF701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02018" y="3162301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D85D464-DB0E-A24B-B5FF-145C0D1D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CB906B-08E7-D346-A51E-441A225B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5435CC-B022-0F45-9977-82C532A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  <p:bldP spid="44041" grpId="0"/>
      <p:bldP spid="44042" grpId="0"/>
      <p:bldP spid="44043" grpId="0" animBg="1"/>
      <p:bldP spid="44044" grpId="0" animBg="1"/>
      <p:bldP spid="44045" grpId="0" animBg="1"/>
      <p:bldP spid="440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3810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6. 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Steps 1-5 repeated for each of 10 jpeg objects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6" y="2599304"/>
            <a:ext cx="3810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closes TCP connection. 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Non-persistent HTTP (contd.)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  <p:bldP spid="45061" grpId="0"/>
      <p:bldP spid="45062" grpId="0"/>
      <p:bldP spid="450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>
            <a:extLst>
              <a:ext uri="{FF2B5EF4-FFF2-40B4-BE49-F238E27FC236}">
                <a16:creationId xmlns:a16="http://schemas.microsoft.com/office/drawing/2014/main" id="{3FFE314F-1E13-A343-AC49-940FC535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95410C6-6C78-0847-9E73-8879DD7A0C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F5328C-8194-8F42-8B70-6BB4F03AB8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255" y="1617662"/>
            <a:ext cx="5278142" cy="49212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Round Trip Time (RTT):</a:t>
            </a:r>
            <a:r>
              <a:rPr lang="en-US" altLang="en-US" sz="2400" dirty="0"/>
              <a:t> time to send a packet from client to server and back.</a:t>
            </a:r>
          </a:p>
          <a:p>
            <a:r>
              <a:rPr lang="en-US" altLang="en-US" sz="2400" dirty="0"/>
              <a:t>Sum of propagation, transmission, and queueing delays along both directions.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Response time:</a:t>
            </a:r>
          </a:p>
          <a:p>
            <a:r>
              <a:rPr lang="en-US" altLang="en-US" sz="2400" dirty="0"/>
              <a:t>One RTT to initiate TCP connection</a:t>
            </a:r>
          </a:p>
          <a:p>
            <a:r>
              <a:rPr lang="en-US" altLang="en-US" sz="2400" dirty="0"/>
              <a:t>One RTT for HTTP request and first few bytes of HTTP response to return</a:t>
            </a:r>
          </a:p>
          <a:p>
            <a:r>
              <a:rPr lang="en-US" altLang="en-US" sz="2400" dirty="0"/>
              <a:t>File transmission time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total = 2RTT + file transmission time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46085" name="Group 4">
            <a:extLst>
              <a:ext uri="{FF2B5EF4-FFF2-40B4-BE49-F238E27FC236}">
                <a16:creationId xmlns:a16="http://schemas.microsoft.com/office/drawing/2014/main" id="{3CDC8A3C-0160-8944-9AF4-9662699CBDD8}"/>
              </a:ext>
            </a:extLst>
          </p:cNvPr>
          <p:cNvGrpSpPr>
            <a:grpSpLocks/>
          </p:cNvGrpSpPr>
          <p:nvPr/>
        </p:nvGrpSpPr>
        <p:grpSpPr bwMode="auto">
          <a:xfrm>
            <a:off x="6108702" y="1888440"/>
            <a:ext cx="4294188" cy="4414838"/>
            <a:chOff x="2888" y="794"/>
            <a:chExt cx="2705" cy="2781"/>
          </a:xfrm>
        </p:grpSpPr>
        <p:graphicFrame>
          <p:nvGraphicFramePr>
            <p:cNvPr id="46086" name="Object 1024">
              <a:extLst>
                <a:ext uri="{FF2B5EF4-FFF2-40B4-BE49-F238E27FC236}">
                  <a16:creationId xmlns:a16="http://schemas.microsoft.com/office/drawing/2014/main" id="{CEB8EF38-B7C0-B64E-9964-44C646E711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1049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44" name="Clip" r:id="rId3" imgW="17462500" imgH="14478000" progId="">
                    <p:embed/>
                  </p:oleObj>
                </mc:Choice>
                <mc:Fallback>
                  <p:oleObj name="Clip" r:id="rId3" imgW="17462500" imgH="14478000" progId="">
                    <p:embed/>
                    <p:pic>
                      <p:nvPicPr>
                        <p:cNvPr id="0" name="Picture 8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049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87" name="Group 6">
              <a:extLst>
                <a:ext uri="{FF2B5EF4-FFF2-40B4-BE49-F238E27FC236}">
                  <a16:creationId xmlns:a16="http://schemas.microsoft.com/office/drawing/2014/main" id="{CC35C015-6ABC-774D-AE66-1D9649195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46108" name="AutoShape 7">
                <a:extLst>
                  <a:ext uri="{FF2B5EF4-FFF2-40B4-BE49-F238E27FC236}">
                    <a16:creationId xmlns:a16="http://schemas.microsoft.com/office/drawing/2014/main" id="{79FC144E-018F-4948-8624-63C1FD4A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09" name="Rectangle 8">
                <a:extLst>
                  <a:ext uri="{FF2B5EF4-FFF2-40B4-BE49-F238E27FC236}">
                    <a16:creationId xmlns:a16="http://schemas.microsoft.com/office/drawing/2014/main" id="{9158C9AF-6980-F244-AACA-F6404B6B1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0" name="Rectangle 9">
                <a:extLst>
                  <a:ext uri="{FF2B5EF4-FFF2-40B4-BE49-F238E27FC236}">
                    <a16:creationId xmlns:a16="http://schemas.microsoft.com/office/drawing/2014/main" id="{0756AB32-7A22-3143-8C9A-48A861475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1" name="AutoShape 10">
                <a:extLst>
                  <a:ext uri="{FF2B5EF4-FFF2-40B4-BE49-F238E27FC236}">
                    <a16:creationId xmlns:a16="http://schemas.microsoft.com/office/drawing/2014/main" id="{54BC26CE-B744-5741-94B9-AEF2F0A6B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2" name="Line 11">
                <a:extLst>
                  <a:ext uri="{FF2B5EF4-FFF2-40B4-BE49-F238E27FC236}">
                    <a16:creationId xmlns:a16="http://schemas.microsoft.com/office/drawing/2014/main" id="{EF33307F-0327-8F4C-B47E-EBAA3D8BB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12">
                <a:extLst>
                  <a:ext uri="{FF2B5EF4-FFF2-40B4-BE49-F238E27FC236}">
                    <a16:creationId xmlns:a16="http://schemas.microsoft.com/office/drawing/2014/main" id="{BBAF45C0-ACA8-CB42-83BC-8343C00DB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Rectangle 13">
                <a:extLst>
                  <a:ext uri="{FF2B5EF4-FFF2-40B4-BE49-F238E27FC236}">
                    <a16:creationId xmlns:a16="http://schemas.microsoft.com/office/drawing/2014/main" id="{2BF30C2A-4CEC-CC43-9871-D94446293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46115" name="Rectangle 14">
                <a:extLst>
                  <a:ext uri="{FF2B5EF4-FFF2-40B4-BE49-F238E27FC236}">
                    <a16:creationId xmlns:a16="http://schemas.microsoft.com/office/drawing/2014/main" id="{9C1E9D7D-0643-0845-BD65-BB06FB8F1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46088" name="Line 15">
              <a:extLst>
                <a:ext uri="{FF2B5EF4-FFF2-40B4-BE49-F238E27FC236}">
                  <a16:creationId xmlns:a16="http://schemas.microsoft.com/office/drawing/2014/main" id="{97BCB764-ECA3-BE41-96E5-C33612660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569"/>
              <a:ext cx="0" cy="178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6">
              <a:extLst>
                <a:ext uri="{FF2B5EF4-FFF2-40B4-BE49-F238E27FC236}">
                  <a16:creationId xmlns:a16="http://schemas.microsoft.com/office/drawing/2014/main" id="{288E2D99-CC99-7343-87F3-8515130E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1" y="1565"/>
              <a:ext cx="0" cy="18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7">
              <a:extLst>
                <a:ext uri="{FF2B5EF4-FFF2-40B4-BE49-F238E27FC236}">
                  <a16:creationId xmlns:a16="http://schemas.microsoft.com/office/drawing/2014/main" id="{4ECC0411-D974-174C-94B5-3F616A5F3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1715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8">
              <a:extLst>
                <a:ext uri="{FF2B5EF4-FFF2-40B4-BE49-F238E27FC236}">
                  <a16:creationId xmlns:a16="http://schemas.microsoft.com/office/drawing/2014/main" id="{A870C6C4-6259-684C-BBA8-3D665297CC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6" y="1991"/>
              <a:ext cx="105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D0811C90-EE02-C748-91F1-B980E8695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311"/>
              <a:ext cx="1061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0">
              <a:extLst>
                <a:ext uri="{FF2B5EF4-FFF2-40B4-BE49-F238E27FC236}">
                  <a16:creationId xmlns:a16="http://schemas.microsoft.com/office/drawing/2014/main" id="{8C983DFD-444C-EA47-9692-76F44100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1" y="2615"/>
              <a:ext cx="1054" cy="239"/>
            </a:xfrm>
            <a:prstGeom prst="line">
              <a:avLst/>
            </a:prstGeom>
            <a:noFill/>
            <a:ln w="1270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AutoShape 21">
              <a:extLst>
                <a:ext uri="{FF2B5EF4-FFF2-40B4-BE49-F238E27FC236}">
                  <a16:creationId xmlns:a16="http://schemas.microsoft.com/office/drawing/2014/main" id="{2316CD10-B923-144A-B081-D4F360607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" y="2562"/>
              <a:ext cx="47" cy="115"/>
            </a:xfrm>
            <a:prstGeom prst="rightBrace">
              <a:avLst>
                <a:gd name="adj1" fmla="val 203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5" name="Text Box 22">
              <a:extLst>
                <a:ext uri="{FF2B5EF4-FFF2-40B4-BE49-F238E27FC236}">
                  <a16:creationId xmlns:a16="http://schemas.microsoft.com/office/drawing/2014/main" id="{99665E39-BF18-8C45-9C13-D1242BE31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2369"/>
              <a:ext cx="613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transmit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096" name="Line 23">
              <a:extLst>
                <a:ext uri="{FF2B5EF4-FFF2-40B4-BE49-F238E27FC236}">
                  <a16:creationId xmlns:a16="http://schemas.microsoft.com/office/drawing/2014/main" id="{CD5D1BDF-3AD8-AF45-AEED-DC8B9D310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99"/>
              <a:ext cx="2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24">
              <a:extLst>
                <a:ext uri="{FF2B5EF4-FFF2-40B4-BE49-F238E27FC236}">
                  <a16:creationId xmlns:a16="http://schemas.microsoft.com/office/drawing/2014/main" id="{0021F8C2-B272-DC4D-91EE-C8C93BD6F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516"/>
              <a:ext cx="78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initiate TCP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connection</a:t>
              </a:r>
            </a:p>
          </p:txBody>
        </p:sp>
        <p:sp>
          <p:nvSpPr>
            <p:cNvPr id="46098" name="AutoShape 25">
              <a:extLst>
                <a:ext uri="{FF2B5EF4-FFF2-40B4-BE49-F238E27FC236}">
                  <a16:creationId xmlns:a16="http://schemas.microsoft.com/office/drawing/2014/main" id="{EAD779ED-ABE4-E546-ACEA-4A1B82BFB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" y="1731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099" name="Text Box 26">
              <a:extLst>
                <a:ext uri="{FF2B5EF4-FFF2-40B4-BE49-F238E27FC236}">
                  <a16:creationId xmlns:a16="http://schemas.microsoft.com/office/drawing/2014/main" id="{00AE2AF3-ACB7-F74E-88FC-EBF678B6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1862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0" name="Line 27">
              <a:extLst>
                <a:ext uri="{FF2B5EF4-FFF2-40B4-BE49-F238E27FC236}">
                  <a16:creationId xmlns:a16="http://schemas.microsoft.com/office/drawing/2014/main" id="{BD4A8958-33A1-124E-926B-9B9CAAF12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2269"/>
              <a:ext cx="2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Text Box 28">
              <a:extLst>
                <a:ext uri="{FF2B5EF4-FFF2-40B4-BE49-F238E27FC236}">
                  <a16:creationId xmlns:a16="http://schemas.microsoft.com/office/drawing/2014/main" id="{94EDE0C4-C432-184A-94A3-A44D68805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078"/>
              <a:ext cx="5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request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</p:txBody>
        </p:sp>
        <p:sp>
          <p:nvSpPr>
            <p:cNvPr id="46102" name="AutoShape 29">
              <a:extLst>
                <a:ext uri="{FF2B5EF4-FFF2-40B4-BE49-F238E27FC236}">
                  <a16:creationId xmlns:a16="http://schemas.microsoft.com/office/drawing/2014/main" id="{8B4E5402-2FB0-CF48-BCD4-848EF8AB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9" y="2304"/>
              <a:ext cx="81" cy="506"/>
            </a:xfrm>
            <a:prstGeom prst="leftBrace">
              <a:avLst>
                <a:gd name="adj1" fmla="val 5205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6103" name="Text Box 30">
              <a:extLst>
                <a:ext uri="{FF2B5EF4-FFF2-40B4-BE49-F238E27FC236}">
                  <a16:creationId xmlns:a16="http://schemas.microsoft.com/office/drawing/2014/main" id="{BAB62C53-0E2A-A247-8946-F72F5EBE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3" y="2443"/>
              <a:ext cx="36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RTT</a:t>
              </a:r>
            </a:p>
          </p:txBody>
        </p:sp>
        <p:sp>
          <p:nvSpPr>
            <p:cNvPr id="46104" name="Line 31">
              <a:extLst>
                <a:ext uri="{FF2B5EF4-FFF2-40B4-BE49-F238E27FC236}">
                  <a16:creationId xmlns:a16="http://schemas.microsoft.com/office/drawing/2014/main" id="{8B7755CA-7EF2-9D43-AA59-F61AEB10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892"/>
              <a:ext cx="21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Text Box 32">
              <a:extLst>
                <a:ext uri="{FF2B5EF4-FFF2-40B4-BE49-F238E27FC236}">
                  <a16:creationId xmlns:a16="http://schemas.microsoft.com/office/drawing/2014/main" id="{B80F3AD9-1A57-1541-A1F7-B7B8E8901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6" y="2794"/>
              <a:ext cx="6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file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received</a:t>
              </a:r>
            </a:p>
          </p:txBody>
        </p:sp>
        <p:sp>
          <p:nvSpPr>
            <p:cNvPr id="46106" name="Text Box 33">
              <a:extLst>
                <a:ext uri="{FF2B5EF4-FFF2-40B4-BE49-F238E27FC236}">
                  <a16:creationId xmlns:a16="http://schemas.microsoft.com/office/drawing/2014/main" id="{75F45B28-73FB-4B46-9CD4-B8206A9D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362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46107" name="Text Box 34">
              <a:extLst>
                <a:ext uri="{FF2B5EF4-FFF2-40B4-BE49-F238E27FC236}">
                  <a16:creationId xmlns:a16="http://schemas.microsoft.com/office/drawing/2014/main" id="{05ADA633-512F-7B4C-86EF-DB420C6CF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351"/>
              <a:ext cx="3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time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81AD0ED-C1B5-5A4B-9DFA-5FA54B92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Non-Persistent HTTP’s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9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6">
            <a:extLst>
              <a:ext uri="{FF2B5EF4-FFF2-40B4-BE49-F238E27FC236}">
                <a16:creationId xmlns:a16="http://schemas.microsoft.com/office/drawing/2014/main" id="{566C2AFC-EF98-0F43-87EA-8D7B5C0D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1A60ADC-1D8A-174D-97E2-EBE5DE902DC1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EE5797F-11D3-8447-8EAA-AD9C67D547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225306" y="3154929"/>
            <a:ext cx="3810000" cy="153352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5</a:t>
            </a:r>
            <a:r>
              <a:rPr lang="en-US" altLang="en-US" sz="1800" dirty="0">
                <a:solidFill>
                  <a:srgbClr val="C00000"/>
                </a:solidFill>
              </a:rPr>
              <a:t>.</a:t>
            </a:r>
            <a:r>
              <a:rPr lang="en-US" altLang="en-US" sz="1800" dirty="0"/>
              <a:t> HTTP client receives response message containing html file, displays html.  Parsing html file, finds 10 referenced jpeg  objects</a:t>
            </a:r>
            <a:endParaRPr lang="en-US" altLang="en-US" sz="2000" dirty="0"/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6108E5C3-EBBD-DA43-9B83-C92D9BA3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781" y="4675753"/>
            <a:ext cx="642154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The 10 objects can be requested over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en-US" dirty="0">
                <a:latin typeface="Helvetica" pitchFamily="2" charset="0"/>
              </a:rPr>
              <a:t> TCP connection.</a:t>
            </a: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i.e., save an RTT trying to open a new TCP connection per object.</a:t>
            </a: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595BAF23-9904-9E49-A7E6-8AC0ED6DC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305" y="2599304"/>
            <a:ext cx="4695865" cy="115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4.</a:t>
            </a:r>
            <a:r>
              <a:rPr lang="en-US" altLang="en-US" sz="2000" dirty="0">
                <a:latin typeface="Helvetica" pitchFamily="2" charset="0"/>
              </a:rPr>
              <a:t> HTTP</a:t>
            </a:r>
            <a:r>
              <a:rPr lang="en-US" altLang="en-US" sz="1800" dirty="0">
                <a:latin typeface="Helvetica" pitchFamily="2" charset="0"/>
              </a:rPr>
              <a:t> server sends a response.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Server keeps the TCP connection alive.</a:t>
            </a: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5063" name="Line 6">
            <a:extLst>
              <a:ext uri="{FF2B5EF4-FFF2-40B4-BE49-F238E27FC236}">
                <a16:creationId xmlns:a16="http://schemas.microsoft.com/office/drawing/2014/main" id="{6CA5D476-F448-2F4A-BC79-D2F785F5B8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855" y="1690688"/>
            <a:ext cx="23477" cy="350735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A7A663AE-EB0E-DD42-A842-92683326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731" y="4626542"/>
            <a:ext cx="342900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EB78AA01-393F-344F-8D5C-10A8BA3CF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4660" y="4490016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time</a:t>
            </a:r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45B190A7-6F69-5B4C-9677-8AB932C25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307" y="2556442"/>
            <a:ext cx="1095375" cy="5238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B390D0-567E-5F40-95E2-E50B1F7B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Persistent HTTP:</a:t>
            </a:r>
            <a:r>
              <a:rPr lang="en-US" altLang="en-US" dirty="0"/>
              <a:t> jumping to steps 4/5</a:t>
            </a:r>
            <a:endParaRPr lang="en-US" dirty="0"/>
          </a:p>
        </p:txBody>
      </p:sp>
      <p:pic>
        <p:nvPicPr>
          <p:cNvPr id="15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C440A1C-394B-D640-8025-7A0576677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35" y="1492525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3DBB2B-96E5-D14F-80DD-A1E585663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684" y="1297353"/>
            <a:ext cx="1097645" cy="13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CD9A387C-F812-ED48-8752-A76A9054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9984566-A3BE-AC45-9698-113480D94B5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8" name="Rectangle 1027">
            <a:extLst>
              <a:ext uri="{FF2B5EF4-FFF2-40B4-BE49-F238E27FC236}">
                <a16:creationId xmlns:a16="http://schemas.microsoft.com/office/drawing/2014/main" id="{0EA87870-DA46-6543-90C3-5D1F7D0A70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44675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Non-persistent HTTP </a:t>
            </a:r>
            <a:r>
              <a:rPr lang="en-US" altLang="en-US" sz="3200" dirty="0"/>
              <a:t>requires at least 2 RTTs per object. </a:t>
            </a:r>
          </a:p>
          <a:p>
            <a:pPr lvl="1"/>
            <a:r>
              <a:rPr lang="en-US" altLang="en-US" sz="2800" dirty="0"/>
              <a:t>For each object: Open TCP connection; send HTTP request &amp; receive response</a:t>
            </a:r>
          </a:p>
          <a:p>
            <a:pPr>
              <a:buFont typeface="ZapfDingbats" pitchFamily="82" charset="2"/>
              <a:buNone/>
            </a:pPr>
            <a:endParaRPr lang="en-US" altLang="en-US" sz="3200" dirty="0">
              <a:solidFill>
                <a:srgbClr val="C0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Persistent  HTTP: </a:t>
            </a:r>
            <a:r>
              <a:rPr lang="en-US" altLang="en-US" sz="3200" dirty="0"/>
              <a:t>since server leaves connection open after sending response, subsequent HTTP messages  between same client/server sent over the open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	Save one RTT per object </a:t>
            </a:r>
            <a:r>
              <a:rPr lang="en-US" altLang="en-US" sz="3200" dirty="0"/>
              <a:t>relative to non-persistent HTTP</a:t>
            </a:r>
          </a:p>
          <a:p>
            <a:pPr marL="0" indent="0">
              <a:buNone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In both cases, browsers have a choice of opening multiple parallel connections.</a:t>
            </a:r>
          </a:p>
          <a:p>
            <a:endParaRPr lang="en-US" alt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242A1-054A-EA46-880A-276FA96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Persistent vs. Non-persistent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1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HTTP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914525"/>
            <a:ext cx="8966812" cy="1514475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is </a:t>
            </a:r>
            <a:r>
              <a:rPr lang="en-US" altLang="en-US" dirty="0">
                <a:solidFill>
                  <a:srgbClr val="C00000"/>
                </a:solidFill>
              </a:rPr>
              <a:t>“stateless”</a:t>
            </a:r>
          </a:p>
          <a:p>
            <a:r>
              <a:rPr lang="en-US" altLang="en-US" sz="2400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But </a:t>
            </a:r>
            <a:r>
              <a:rPr lang="en-US" altLang="en-US" dirty="0">
                <a:solidFill>
                  <a:srgbClr val="C00000"/>
                </a:solidFill>
              </a:rPr>
              <a:t>state, i.e., memory, about the user at the server </a:t>
            </a:r>
            <a:r>
              <a:rPr lang="en-US" altLang="en-US" dirty="0"/>
              <a:t>is very useful!</a:t>
            </a:r>
          </a:p>
          <a:p>
            <a:r>
              <a:rPr lang="en-US" altLang="en-US" sz="2400" dirty="0"/>
              <a:t>authorization</a:t>
            </a:r>
          </a:p>
          <a:p>
            <a:r>
              <a:rPr lang="en-US" altLang="en-US" sz="2400" dirty="0"/>
              <a:t>shopping carts</a:t>
            </a:r>
          </a:p>
          <a:p>
            <a:r>
              <a:rPr lang="en-US" altLang="en-US" sz="2400" dirty="0"/>
              <a:t>recommendations</a:t>
            </a:r>
          </a:p>
          <a:p>
            <a:r>
              <a:rPr lang="en-US" altLang="en-US" sz="2400" dirty="0"/>
              <a:t>In general, user session state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User data on servers?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0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708149"/>
            <a:ext cx="10976429" cy="4765221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3200" dirty="0"/>
          </a:p>
          <a:p>
            <a:pPr marL="0" indent="0">
              <a:buNone/>
            </a:pPr>
            <a:r>
              <a:rPr lang="en-US" altLang="en-US" sz="3200" dirty="0"/>
              <a:t>Client and server </a:t>
            </a:r>
            <a:r>
              <a:rPr lang="en-US" altLang="en-US" sz="3200" dirty="0">
                <a:solidFill>
                  <a:srgbClr val="C00000"/>
                </a:solidFill>
              </a:rPr>
              <a:t>collaboratively</a:t>
            </a:r>
            <a:r>
              <a:rPr lang="en-US" altLang="en-US" sz="3200" dirty="0"/>
              <a:t> track and remember the user’s state.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773926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Internet would be unusable without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However, cookies permit sites to learn a lot about you, from your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E.g., which products, topics, images, etc. are you most interested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demographic do you belong to? Where?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What kinds of ads will you likely click on?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Tracking networks </a:t>
            </a:r>
            <a:r>
              <a:rPr lang="en-US" altLang="en-US" dirty="0">
                <a:latin typeface="Helvetica" pitchFamily="2" charset="0"/>
              </a:rPr>
              <a:t>correlate this info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across sites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You might reasonably be concerned about your privacy when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Use privacy-conscious browsers, websites, tools: DuckDuckGo, Brave, AdBlock Plus.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60" y="1395663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6599283" y="1690688"/>
            <a:ext cx="54620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remotely, through a standardized mechanism.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His boss is said to have written on his proposal: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“vague, but exciting”</a:t>
            </a: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306A-56FA-AA47-940D-7473D83F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in HTTP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9369-7B43-6942-BEB8-5616B419C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23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Caches can be implemented in the form of 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proxy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7013" y="2344738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233619"/>
            <a:ext cx="38194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0252" y="5381767"/>
            <a:ext cx="445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6"/>
            <a:ext cx="4640600" cy="4739128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</a:t>
            </a:r>
          </a:p>
          <a:p>
            <a:pPr lvl="1"/>
            <a:r>
              <a:rPr lang="en-US" altLang="en-US" sz="2000" dirty="0"/>
              <a:t>cache requests object from origin server</a:t>
            </a:r>
          </a:p>
          <a:p>
            <a:pPr lvl="1"/>
            <a:r>
              <a:rPr lang="en-US" altLang="en-US" sz="2000" dirty="0"/>
              <a:t>caches it locally</a:t>
            </a:r>
          </a:p>
          <a:p>
            <a:pPr lvl="1"/>
            <a:r>
              <a:rPr lang="en-US" altLang="en-US" sz="2000" dirty="0"/>
              <a:t>and returns it to client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487" y="2374049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97404"/>
              </p:ext>
            </p:extLst>
          </p:nvPr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7" name="Clip" r:id="rId6" imgW="17462500" imgH="14478000" progId="">
                  <p:embed/>
                </p:oleObj>
              </mc:Choice>
              <mc:Fallback>
                <p:oleObj name="Clip" r:id="rId6" imgW="17462500" imgH="14478000" progId="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“last modified”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710" y="1436688"/>
            <a:ext cx="1007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&lt;data&gt;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Caches: how does it look on HTTP?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Some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includes several referenced objects. 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725739" y="5008564"/>
            <a:ext cx="6835775" cy="1144587"/>
            <a:chOff x="788" y="2955"/>
            <a:chExt cx="4306" cy="721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" y="3388"/>
              <a:ext cx="10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Helvetica" pitchFamily="2" charset="0"/>
                </a:rPr>
                <a:t>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338"/>
              <a:ext cx="10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>
            <a:extLst>
              <a:ext uri="{FF2B5EF4-FFF2-40B4-BE49-F238E27FC236}">
                <a16:creationId xmlns:a16="http://schemas.microsoft.com/office/drawing/2014/main" id="{F54CE4FB-5DD6-2542-9265-79BFCF17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74E2EAC-EBBE-7044-9319-1397EF56B0A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FFFC227-9CE4-AA4E-959B-628091754F4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348508" cy="435133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HTTP: hypertext transfer protocol</a:t>
            </a:r>
          </a:p>
          <a:p>
            <a:r>
              <a:rPr lang="en-US" altLang="en-US" sz="2400" dirty="0"/>
              <a:t>Client/server model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Client:</a:t>
            </a:r>
            <a:r>
              <a:rPr lang="en-US" altLang="en-US" dirty="0"/>
              <a:t> browser that requests, receives, “displays” Web objects</a:t>
            </a:r>
          </a:p>
          <a:p>
            <a:pPr lvl="1"/>
            <a:r>
              <a:rPr lang="en-US" altLang="en-US" i="1" dirty="0">
                <a:solidFill>
                  <a:srgbClr val="C00000"/>
                </a:solidFill>
              </a:rPr>
              <a:t>Server:</a:t>
            </a:r>
            <a:r>
              <a:rPr lang="en-US" altLang="en-US" dirty="0"/>
              <a:t> Web server sends objects in response to requests</a:t>
            </a:r>
          </a:p>
          <a:p>
            <a:r>
              <a:rPr lang="en-US" altLang="en-US" sz="2400" dirty="0"/>
              <a:t>HTTP 1.0: RFC 1945</a:t>
            </a:r>
          </a:p>
          <a:p>
            <a:r>
              <a:rPr lang="en-US" altLang="en-US" sz="2400" dirty="0"/>
              <a:t>HTTP 1.1: RFC 2068</a:t>
            </a:r>
          </a:p>
        </p:txBody>
      </p:sp>
      <p:graphicFrame>
        <p:nvGraphicFramePr>
          <p:cNvPr id="30725" name="Object 1024">
            <a:extLst>
              <a:ext uri="{FF2B5EF4-FFF2-40B4-BE49-F238E27FC236}">
                <a16:creationId xmlns:a16="http://schemas.microsoft.com/office/drawing/2014/main" id="{162547B5-D88B-6B48-B3F6-560787912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8426" y="18605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9" name="Clip" r:id="rId3" imgW="17462500" imgH="14478000" progId="">
                  <p:embed/>
                </p:oleObj>
              </mc:Choice>
              <mc:Fallback>
                <p:oleObj name="Clip" r:id="rId3" imgW="17462500" imgH="14478000" progId="">
                  <p:embed/>
                  <p:pic>
                    <p:nvPicPr>
                      <p:cNvPr id="0" name="Picture 1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6" y="1860550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>
            <a:extLst>
              <a:ext uri="{FF2B5EF4-FFF2-40B4-BE49-F238E27FC236}">
                <a16:creationId xmlns:a16="http://schemas.microsoft.com/office/drawing/2014/main" id="{891250B1-14C2-D547-8ED6-ED88676B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225" y="2601759"/>
            <a:ext cx="146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Chrome</a:t>
            </a:r>
          </a:p>
        </p:txBody>
      </p:sp>
      <p:graphicFrame>
        <p:nvGraphicFramePr>
          <p:cNvPr id="30727" name="Object 1025">
            <a:extLst>
              <a:ext uri="{FF2B5EF4-FFF2-40B4-BE49-F238E27FC236}">
                <a16:creationId xmlns:a16="http://schemas.microsoft.com/office/drawing/2014/main" id="{DC08D6F5-5353-C54A-A69D-8FE0A40FC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3676" y="455612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0" name="Clip" r:id="rId5" imgW="17462500" imgH="14478000" progId="">
                  <p:embed/>
                </p:oleObj>
              </mc:Choice>
              <mc:Fallback>
                <p:oleObj name="Clip" r:id="rId5" imgW="17462500" imgH="14478000" progId="">
                  <p:embed/>
                  <p:pic>
                    <p:nvPicPr>
                      <p:cNvPr id="0" name="Picture 1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6" y="4556125"/>
                        <a:ext cx="752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9">
            <a:extLst>
              <a:ext uri="{FF2B5EF4-FFF2-40B4-BE49-F238E27FC236}">
                <a16:creationId xmlns:a16="http://schemas.microsoft.com/office/drawing/2014/main" id="{A26F3156-54E8-8640-B585-E4BF7E36B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4947" y="4025214"/>
            <a:ext cx="23507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Web Server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e.g., Apache HTTP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server, </a:t>
            </a:r>
            <a:r>
              <a:rPr lang="en-US" altLang="en-US" sz="2000" dirty="0" err="1">
                <a:latin typeface="Helvetica" pitchFamily="2" charset="0"/>
              </a:rPr>
              <a:t>nginx</a:t>
            </a:r>
            <a:r>
              <a:rPr lang="en-US" altLang="en-US" sz="2000" dirty="0">
                <a:latin typeface="Helvetica" pitchFamily="2" charset="0"/>
              </a:rPr>
              <a:t>, etc.</a:t>
            </a:r>
            <a:endParaRPr lang="en-US" altLang="en-US" sz="3200" dirty="0">
              <a:latin typeface="Helvetica" pitchFamily="2" charset="0"/>
            </a:endParaRPr>
          </a:p>
        </p:txBody>
      </p:sp>
      <p:grpSp>
        <p:nvGrpSpPr>
          <p:cNvPr id="30729" name="Group 10">
            <a:extLst>
              <a:ext uri="{FF2B5EF4-FFF2-40B4-BE49-F238E27FC236}">
                <a16:creationId xmlns:a16="http://schemas.microsoft.com/office/drawing/2014/main" id="{290D49F8-316A-8B45-9DAC-58E13C75CB6F}"/>
              </a:ext>
            </a:extLst>
          </p:cNvPr>
          <p:cNvGrpSpPr>
            <a:grpSpLocks/>
          </p:cNvGrpSpPr>
          <p:nvPr/>
        </p:nvGrpSpPr>
        <p:grpSpPr bwMode="auto">
          <a:xfrm>
            <a:off x="9434514" y="2725738"/>
            <a:ext cx="504825" cy="1071562"/>
            <a:chOff x="4180" y="783"/>
            <a:chExt cx="150" cy="307"/>
          </a:xfrm>
        </p:grpSpPr>
        <p:sp>
          <p:nvSpPr>
            <p:cNvPr id="30739" name="AutoShape 11">
              <a:extLst>
                <a:ext uri="{FF2B5EF4-FFF2-40B4-BE49-F238E27FC236}">
                  <a16:creationId xmlns:a16="http://schemas.microsoft.com/office/drawing/2014/main" id="{7E8CC64D-AF88-7F48-8E73-8340ECC24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0" name="Rectangle 12">
              <a:extLst>
                <a:ext uri="{FF2B5EF4-FFF2-40B4-BE49-F238E27FC236}">
                  <a16:creationId xmlns:a16="http://schemas.microsoft.com/office/drawing/2014/main" id="{39390ED7-3BF4-F849-A27E-CC16FAC76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1" name="Rectangle 13">
              <a:extLst>
                <a:ext uri="{FF2B5EF4-FFF2-40B4-BE49-F238E27FC236}">
                  <a16:creationId xmlns:a16="http://schemas.microsoft.com/office/drawing/2014/main" id="{85A3B4BD-33E0-9144-B952-E57003C5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2" name="AutoShape 14">
              <a:extLst>
                <a:ext uri="{FF2B5EF4-FFF2-40B4-BE49-F238E27FC236}">
                  <a16:creationId xmlns:a16="http://schemas.microsoft.com/office/drawing/2014/main" id="{5E692796-8228-B343-AE9E-1AF8821C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3" name="Line 15">
              <a:extLst>
                <a:ext uri="{FF2B5EF4-FFF2-40B4-BE49-F238E27FC236}">
                  <a16:creationId xmlns:a16="http://schemas.microsoft.com/office/drawing/2014/main" id="{5059864B-D703-6449-BEC5-33E3CD849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16">
              <a:extLst>
                <a:ext uri="{FF2B5EF4-FFF2-40B4-BE49-F238E27FC236}">
                  <a16:creationId xmlns:a16="http://schemas.microsoft.com/office/drawing/2014/main" id="{BC45BB83-A8FE-C349-9E94-A9B1104DD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Rectangle 17">
              <a:extLst>
                <a:ext uri="{FF2B5EF4-FFF2-40B4-BE49-F238E27FC236}">
                  <a16:creationId xmlns:a16="http://schemas.microsoft.com/office/drawing/2014/main" id="{CFE11C02-0AAD-A84D-9E33-D5F235BDE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0746" name="Rectangle 18">
              <a:extLst>
                <a:ext uri="{FF2B5EF4-FFF2-40B4-BE49-F238E27FC236}">
                  <a16:creationId xmlns:a16="http://schemas.microsoft.com/office/drawing/2014/main" id="{C0E408E0-435B-6C4E-AC17-AFA6952E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30730" name="Line 19">
            <a:extLst>
              <a:ext uri="{FF2B5EF4-FFF2-40B4-BE49-F238E27FC236}">
                <a16:creationId xmlns:a16="http://schemas.microsoft.com/office/drawing/2014/main" id="{341B97EC-E690-4644-92D6-46E0BB184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7576" y="2133601"/>
            <a:ext cx="2085975" cy="962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20">
            <a:extLst>
              <a:ext uri="{FF2B5EF4-FFF2-40B4-BE49-F238E27FC236}">
                <a16:creationId xmlns:a16="http://schemas.microsoft.com/office/drawing/2014/main" id="{897DB92D-7CF9-EB48-A825-BF88829D9F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24726" y="2333626"/>
            <a:ext cx="1971675" cy="9048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21">
            <a:extLst>
              <a:ext uri="{FF2B5EF4-FFF2-40B4-BE49-F238E27FC236}">
                <a16:creationId xmlns:a16="http://schemas.microsoft.com/office/drawing/2014/main" id="{71F15FF4-3F67-C441-9404-CD426FFD6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8051" y="3505201"/>
            <a:ext cx="2047875" cy="1095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22">
            <a:extLst>
              <a:ext uri="{FF2B5EF4-FFF2-40B4-BE49-F238E27FC236}">
                <a16:creationId xmlns:a16="http://schemas.microsoft.com/office/drawing/2014/main" id="{71052687-8C9F-3849-9EFF-287207493A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4251" y="3629026"/>
            <a:ext cx="2047875" cy="1133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575E8D60-3BDB-5F49-A3AB-79B46620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9" y="5247983"/>
            <a:ext cx="15953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Mac running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Safari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19BCE4D-BFF6-0146-84E0-2E5FE480118D}"/>
              </a:ext>
            </a:extLst>
          </p:cNvPr>
          <p:cNvSpPr txBox="1">
            <a:spLocks noChangeArrowheads="1"/>
          </p:cNvSpPr>
          <p:nvPr/>
        </p:nvSpPr>
        <p:spPr bwMode="auto">
          <a:xfrm rot="1422049">
            <a:off x="7621588" y="2293938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20664CDC-F11C-1248-A9F7-B76384A5333F}"/>
              </a:ext>
            </a:extLst>
          </p:cNvPr>
          <p:cNvSpPr txBox="1">
            <a:spLocks noChangeArrowheads="1"/>
          </p:cNvSpPr>
          <p:nvPr/>
        </p:nvSpPr>
        <p:spPr bwMode="auto">
          <a:xfrm rot="19907361">
            <a:off x="7412038" y="3789363"/>
            <a:ext cx="1509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request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7CE7F399-EE5B-4C4C-B4CB-E82B11E9460F}"/>
              </a:ext>
            </a:extLst>
          </p:cNvPr>
          <p:cNvSpPr txBox="1">
            <a:spLocks noChangeArrowheads="1"/>
          </p:cNvSpPr>
          <p:nvPr/>
        </p:nvSpPr>
        <p:spPr bwMode="auto">
          <a:xfrm rot="1411598">
            <a:off x="7434264" y="2741613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0738" name="Text Box 28">
            <a:extLst>
              <a:ext uri="{FF2B5EF4-FFF2-40B4-BE49-F238E27FC236}">
                <a16:creationId xmlns:a16="http://schemas.microsoft.com/office/drawing/2014/main" id="{AF0E9EB7-78A8-7247-A821-3FC95FC93489}"/>
              </a:ext>
            </a:extLst>
          </p:cNvPr>
          <p:cNvSpPr txBox="1">
            <a:spLocks noChangeArrowheads="1"/>
          </p:cNvSpPr>
          <p:nvPr/>
        </p:nvSpPr>
        <p:spPr bwMode="auto">
          <a:xfrm rot="19862217">
            <a:off x="7615239" y="4122738"/>
            <a:ext cx="1622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HTTP response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7B3021-31C8-8841-9FF2-6623C98E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connection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841116"/>
              </p:ext>
            </p:extLst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32786" name="Object 1024">
            <a:extLst>
              <a:ext uri="{FF2B5EF4-FFF2-40B4-BE49-F238E27FC236}">
                <a16:creationId xmlns:a16="http://schemas.microsoft.com/office/drawing/2014/main" id="{1AE67006-AA87-734C-87F0-57136B711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3344863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008" name="Clip" r:id="rId3" imgW="17462500" imgH="14478000" progId="">
                  <p:embed/>
                </p:oleObj>
              </mc:Choice>
              <mc:Fallback>
                <p:oleObj name="Clip" r:id="rId3" imgW="17462500" imgH="14478000" progId="">
                  <p:embed/>
                  <p:pic>
                    <p:nvPicPr>
                      <p:cNvPr id="0" name="Picture 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3344863"/>
                        <a:ext cx="752475" cy="596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6" y="223837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227388"/>
            <a:ext cx="16676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1222376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4954149" y="4113711"/>
            <a:ext cx="2180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IP Address,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313250">
            <a:off x="5018597" y="4564097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4" grpId="0"/>
      <p:bldP spid="2" grpId="0"/>
      <p:bldP spid="3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message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75" y="16494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6275389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General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1876</Words>
  <Application>Microsoft Office PowerPoint</Application>
  <PresentationFormat>Widescreen</PresentationFormat>
  <Paragraphs>388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Comic Sans MS</vt:lpstr>
      <vt:lpstr>Courier New</vt:lpstr>
      <vt:lpstr>Helvetica</vt:lpstr>
      <vt:lpstr>Times New Roman</vt:lpstr>
      <vt:lpstr>ZapfDingbats</vt:lpstr>
      <vt:lpstr>Office Theme</vt:lpstr>
      <vt:lpstr>Clip</vt:lpstr>
      <vt:lpstr>The Application Layer: HTTP: Introduction</vt:lpstr>
      <vt:lpstr>Review of concepts</vt:lpstr>
      <vt:lpstr>The Web: Humble origins</vt:lpstr>
      <vt:lpstr>Web and HTTP: Some terms</vt:lpstr>
      <vt:lpstr>HTTP Protocol Overview</vt:lpstr>
      <vt:lpstr>HTTP overview</vt:lpstr>
      <vt:lpstr>Client server connection</vt:lpstr>
      <vt:lpstr>HTTP messages: request message</vt:lpstr>
      <vt:lpstr>HTTP Request: General format</vt:lpstr>
      <vt:lpstr>HTTP method types</vt:lpstr>
      <vt:lpstr>Difference between POST and PUT</vt:lpstr>
      <vt:lpstr>Difference between HEAD and GET</vt:lpstr>
      <vt:lpstr>Uploading form input: GET and POST</vt:lpstr>
      <vt:lpstr>HTTP message: response message</vt:lpstr>
      <vt:lpstr>HTTP response status codes</vt:lpstr>
      <vt:lpstr>Try sending a HTTP request yourself!</vt:lpstr>
      <vt:lpstr>Additional details about HTTP</vt:lpstr>
      <vt:lpstr>Non/Persistent HTTP</vt:lpstr>
      <vt:lpstr>HTTP connections</vt:lpstr>
      <vt:lpstr>Non-persistent HTTP</vt:lpstr>
      <vt:lpstr>Non-persistent HTTP (contd.)</vt:lpstr>
      <vt:lpstr>Non-Persistent HTTP’s Response time</vt:lpstr>
      <vt:lpstr>Persistent HTTP: jumping to steps 4/5</vt:lpstr>
      <vt:lpstr>Persistent vs. Non-persistent</vt:lpstr>
      <vt:lpstr>Remembering HTTP users</vt:lpstr>
      <vt:lpstr>HTTP: User data on servers?</vt:lpstr>
      <vt:lpstr>Cookies: Keeping user memory</vt:lpstr>
      <vt:lpstr>How cookies work</vt:lpstr>
      <vt:lpstr>PSA: Cookies and Privacy</vt:lpstr>
      <vt:lpstr>Caching in HTTP</vt:lpstr>
      <vt:lpstr>Web caches</vt:lpstr>
      <vt:lpstr>Web caching using a proxy server</vt:lpstr>
      <vt:lpstr>Web Caches: how does it look on HTTP?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Lenovo</cp:lastModifiedBy>
  <cp:revision>1506</cp:revision>
  <dcterms:created xsi:type="dcterms:W3CDTF">2019-01-23T03:40:12Z</dcterms:created>
  <dcterms:modified xsi:type="dcterms:W3CDTF">2025-04-06T15:53:53Z</dcterms:modified>
</cp:coreProperties>
</file>