
<file path=[Content_Types].xml><?xml version="1.0" encoding="utf-8"?>
<Types xmlns="http://schemas.openxmlformats.org/package/2006/content-types">
  <Default Extension="jpeg" ContentType="image/jpeg"/>
  <Default Extension="JPG" ContentType="image/.jp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41"/>
  </p:handoutMasterIdLst>
  <p:sldIdLst>
    <p:sldId id="257" r:id="rId3"/>
    <p:sldId id="259" r:id="rId4"/>
    <p:sldId id="260" r:id="rId5"/>
    <p:sldId id="289" r:id="rId6"/>
    <p:sldId id="261" r:id="rId7"/>
    <p:sldId id="262" r:id="rId8"/>
    <p:sldId id="263" r:id="rId9"/>
    <p:sldId id="307" r:id="rId10"/>
    <p:sldId id="308" r:id="rId11"/>
    <p:sldId id="277" r:id="rId12"/>
    <p:sldId id="265" r:id="rId13"/>
    <p:sldId id="276" r:id="rId14"/>
    <p:sldId id="278" r:id="rId15"/>
    <p:sldId id="290" r:id="rId16"/>
    <p:sldId id="279" r:id="rId17"/>
    <p:sldId id="286" r:id="rId18"/>
    <p:sldId id="287" r:id="rId19"/>
    <p:sldId id="288" r:id="rId20"/>
    <p:sldId id="280" r:id="rId21"/>
    <p:sldId id="291" r:id="rId22"/>
    <p:sldId id="284" r:id="rId23"/>
    <p:sldId id="282" r:id="rId24"/>
    <p:sldId id="283" r:id="rId25"/>
    <p:sldId id="267" r:id="rId26"/>
    <p:sldId id="292" r:id="rId27"/>
    <p:sldId id="268" r:id="rId28"/>
    <p:sldId id="269" r:id="rId29"/>
    <p:sldId id="270" r:id="rId30"/>
    <p:sldId id="271" r:id="rId31"/>
    <p:sldId id="293" r:id="rId32"/>
    <p:sldId id="294" r:id="rId33"/>
    <p:sldId id="272" r:id="rId34"/>
    <p:sldId id="295" r:id="rId35"/>
    <p:sldId id="296" r:id="rId36"/>
    <p:sldId id="297" r:id="rId37"/>
    <p:sldId id="306" r:id="rId38"/>
    <p:sldId id="298" r:id="rId39"/>
    <p:sldId id="299"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14" autoAdjust="0"/>
    <p:restoredTop sz="94660"/>
  </p:normalViewPr>
  <p:slideViewPr>
    <p:cSldViewPr>
      <p:cViewPr varScale="1">
        <p:scale>
          <a:sx n="83" d="100"/>
          <a:sy n="83" d="100"/>
        </p:scale>
        <p:origin x="-797"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D1EDE60-4D81-4F10-9446-690C822CBA51}"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201D2B6-D6D9-42D0-ABB3-A33D6F54FA66}" type="slidenum">
              <a:rPr lang="en-US" smtClean="0"/>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45B5BB2-4942-4818-AA7F-C1A2C1C12FF9}" type="datetimeFigureOut">
              <a:rPr lang="en-US" smtClean="0"/>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73786A9-FB78-4021-8F6D-A7C75E3A5417}"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5B5BB2-4942-4818-AA7F-C1A2C1C12FF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786A9-FB78-4021-8F6D-A7C75E3A541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5B5BB2-4942-4818-AA7F-C1A2C1C12FF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786A9-FB78-4021-8F6D-A7C75E3A541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45B5BB2-4942-4818-AA7F-C1A2C1C12FF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786A9-FB78-4021-8F6D-A7C75E3A541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445B5BB2-4942-4818-AA7F-C1A2C1C12FF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3786A9-FB78-4021-8F6D-A7C75E3A5417}"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45B5BB2-4942-4818-AA7F-C1A2C1C12FF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786A9-FB78-4021-8F6D-A7C75E3A541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45B5BB2-4942-4818-AA7F-C1A2C1C12FF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3786A9-FB78-4021-8F6D-A7C75E3A541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45B5BB2-4942-4818-AA7F-C1A2C1C12FF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3786A9-FB78-4021-8F6D-A7C75E3A541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5B5BB2-4942-4818-AA7F-C1A2C1C12FF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3786A9-FB78-4021-8F6D-A7C75E3A541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45B5BB2-4942-4818-AA7F-C1A2C1C12FF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3786A9-FB78-4021-8F6D-A7C75E3A541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445B5BB2-4942-4818-AA7F-C1A2C1C12FF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73786A9-FB78-4021-8F6D-A7C75E3A5417}" type="slidenum">
              <a:rPr lang="en-US" smtClean="0"/>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45B5BB2-4942-4818-AA7F-C1A2C1C12FF9}" type="datetimeFigureOut">
              <a:rPr lang="en-US" smtClean="0"/>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73786A9-FB78-4021-8F6D-A7C75E3A5417}" type="slidenum">
              <a:rPr lang="en-US" smtClean="0"/>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panose="05020102010507070707"/>
        <a:buChar char=""/>
        <a:defRPr kumimoji="0" sz="2600" kern="1200">
          <a:solidFill>
            <a:schemeClr val="tx1"/>
          </a:solidFill>
          <a:latin typeface="+mn-lt"/>
          <a:ea typeface="+mn-ea"/>
          <a:cs typeface="+mn-cs"/>
        </a:defRPr>
      </a:lvl1pPr>
      <a:lvl2pPr marL="640080" indent="-247015" algn="l" rtl="0" eaLnBrk="1" latinLnBrk="0" hangingPunct="1">
        <a:spcBef>
          <a:spcPct val="20000"/>
        </a:spcBef>
        <a:buClr>
          <a:schemeClr val="accent1"/>
        </a:buClr>
        <a:buSzPct val="85000"/>
        <a:buFont typeface="Wingdings 2" panose="05020102010507070707"/>
        <a:buChar char=""/>
        <a:defRPr kumimoji="0" sz="2400" kern="1200">
          <a:solidFill>
            <a:schemeClr val="tx1"/>
          </a:solidFill>
          <a:latin typeface="+mn-lt"/>
          <a:ea typeface="+mn-ea"/>
          <a:cs typeface="+mn-cs"/>
        </a:defRPr>
      </a:lvl2pPr>
      <a:lvl3pPr marL="914400" indent="-247015" algn="l" rtl="0" eaLnBrk="1" latinLnBrk="0" hangingPunct="1">
        <a:spcBef>
          <a:spcPct val="20000"/>
        </a:spcBef>
        <a:buClr>
          <a:schemeClr val="accent2"/>
        </a:buClr>
        <a:buSzPct val="70000"/>
        <a:buFont typeface="Wingdings 2" panose="05020102010507070707"/>
        <a:buChar char=""/>
        <a:defRPr kumimoji="0" sz="2100" kern="1200">
          <a:solidFill>
            <a:schemeClr val="tx1"/>
          </a:solidFill>
          <a:latin typeface="+mn-lt"/>
          <a:ea typeface="+mn-ea"/>
          <a:cs typeface="+mn-cs"/>
        </a:defRPr>
      </a:lvl3pPr>
      <a:lvl4pPr marL="1188720" indent="-210185" algn="l" rtl="0" eaLnBrk="1" latinLnBrk="0" hangingPunct="1">
        <a:spcBef>
          <a:spcPct val="20000"/>
        </a:spcBef>
        <a:buClr>
          <a:schemeClr val="accent3"/>
        </a:buClr>
        <a:buSzPct val="65000"/>
        <a:buFont typeface="Wingdings 2" panose="05020102010507070707"/>
        <a:buChar char=""/>
        <a:defRPr kumimoji="0" sz="2000" kern="1200">
          <a:solidFill>
            <a:schemeClr val="tx1"/>
          </a:solidFill>
          <a:latin typeface="+mn-lt"/>
          <a:ea typeface="+mn-ea"/>
          <a:cs typeface="+mn-cs"/>
        </a:defRPr>
      </a:lvl4pPr>
      <a:lvl5pPr marL="1463040" indent="-210185" algn="l" rtl="0" eaLnBrk="1" latinLnBrk="0" hangingPunct="1">
        <a:spcBef>
          <a:spcPct val="20000"/>
        </a:spcBef>
        <a:buClr>
          <a:schemeClr val="accent4"/>
        </a:buClr>
        <a:buSzPct val="65000"/>
        <a:buFont typeface="Wingdings 2" panose="05020102010507070707"/>
        <a:buChar char=""/>
        <a:defRPr kumimoji="0"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609600" y="0"/>
            <a:ext cx="8229600" cy="1143000"/>
          </a:xfrm>
        </p:spPr>
        <p:txBody>
          <a:bodyPr/>
          <a:lstStyle/>
          <a:p>
            <a:pPr eaLnBrk="1" hangingPunct="1"/>
            <a:r>
              <a:rPr lang="en-US" sz="4000" b="1" dirty="0" smtClean="0">
                <a:latin typeface="Times New Roman" panose="02020603050405020304" pitchFamily="18" charset="0"/>
                <a:cs typeface="Times New Roman" panose="02020603050405020304" pitchFamily="18" charset="0"/>
              </a:rPr>
              <a:t>    Adapting a Process Model</a:t>
            </a:r>
            <a:endParaRPr lang="en-US" sz="4000" b="1" dirty="0" smtClean="0">
              <a:latin typeface="Times New Roman" panose="02020603050405020304" pitchFamily="18" charset="0"/>
              <a:cs typeface="Times New Roman" panose="02020603050405020304" pitchFamily="18" charset="0"/>
            </a:endParaRPr>
          </a:p>
        </p:txBody>
      </p:sp>
      <p:sp>
        <p:nvSpPr>
          <p:cNvPr id="46083" name="Content Placeholder 2"/>
          <p:cNvSpPr>
            <a:spLocks noGrp="1"/>
          </p:cNvSpPr>
          <p:nvPr>
            <p:ph idx="1"/>
          </p:nvPr>
        </p:nvSpPr>
        <p:spPr>
          <a:xfrm>
            <a:off x="457200" y="1447800"/>
            <a:ext cx="8229600" cy="5410200"/>
          </a:xfrm>
        </p:spPr>
        <p:txBody>
          <a:bodyPr/>
          <a:lstStyle/>
          <a:p>
            <a:pPr lvl="1" algn="just" eaLnBrk="1" hangingPunct="1">
              <a:lnSpc>
                <a:spcPct val="90000"/>
              </a:lnSpc>
              <a:spcBef>
                <a:spcPts val="600"/>
              </a:spcBef>
            </a:pPr>
            <a:r>
              <a:rPr lang="en-US" sz="2200" dirty="0" smtClean="0">
                <a:latin typeface="Times New Roman" panose="02020603050405020304" pitchFamily="18" charset="0"/>
                <a:cs typeface="Times New Roman" panose="02020603050405020304" pitchFamily="18" charset="0"/>
              </a:rPr>
              <a:t>The overall flow of activities, actions, and tasks and the interdependencies among them.</a:t>
            </a:r>
            <a:endParaRPr lang="en-US" sz="2200" dirty="0" smtClean="0">
              <a:latin typeface="Times New Roman" panose="02020603050405020304" pitchFamily="18" charset="0"/>
              <a:cs typeface="Times New Roman" panose="02020603050405020304" pitchFamily="18" charset="0"/>
            </a:endParaRPr>
          </a:p>
          <a:p>
            <a:pPr lvl="1" algn="just" eaLnBrk="1" hangingPunct="1">
              <a:lnSpc>
                <a:spcPct val="90000"/>
              </a:lnSpc>
              <a:spcBef>
                <a:spcPts val="300"/>
              </a:spcBef>
            </a:pPr>
            <a:r>
              <a:rPr lang="en-US" sz="2200" dirty="0" smtClean="0">
                <a:latin typeface="Times New Roman" panose="02020603050405020304" pitchFamily="18" charset="0"/>
                <a:cs typeface="Times New Roman" panose="02020603050405020304" pitchFamily="18" charset="0"/>
              </a:rPr>
              <a:t>The degree to which actions and tasks are defined within each framework activity.</a:t>
            </a:r>
            <a:endParaRPr lang="en-US" sz="2200" dirty="0" smtClean="0">
              <a:latin typeface="Times New Roman" panose="02020603050405020304" pitchFamily="18" charset="0"/>
              <a:cs typeface="Times New Roman" panose="02020603050405020304" pitchFamily="18" charset="0"/>
            </a:endParaRPr>
          </a:p>
          <a:p>
            <a:pPr lvl="1" algn="just" eaLnBrk="1" hangingPunct="1">
              <a:lnSpc>
                <a:spcPct val="90000"/>
              </a:lnSpc>
            </a:pPr>
            <a:r>
              <a:rPr lang="en-US" sz="2200" dirty="0" smtClean="0">
                <a:latin typeface="Times New Roman" panose="02020603050405020304" pitchFamily="18" charset="0"/>
                <a:cs typeface="Times New Roman" panose="02020603050405020304" pitchFamily="18" charset="0"/>
              </a:rPr>
              <a:t>The degree to which work products are identified and required.</a:t>
            </a:r>
            <a:endParaRPr lang="en-US" sz="2200" dirty="0" smtClean="0">
              <a:latin typeface="Times New Roman" panose="02020603050405020304" pitchFamily="18" charset="0"/>
              <a:cs typeface="Times New Roman" panose="02020603050405020304" pitchFamily="18" charset="0"/>
            </a:endParaRPr>
          </a:p>
          <a:p>
            <a:pPr lvl="1" algn="just" eaLnBrk="1" hangingPunct="1">
              <a:lnSpc>
                <a:spcPct val="90000"/>
              </a:lnSpc>
            </a:pPr>
            <a:r>
              <a:rPr lang="en-US" sz="2200" dirty="0" smtClean="0">
                <a:latin typeface="Times New Roman" panose="02020603050405020304" pitchFamily="18" charset="0"/>
                <a:cs typeface="Times New Roman" panose="02020603050405020304" pitchFamily="18" charset="0"/>
              </a:rPr>
              <a:t>The manner which quality assurance activities are applied.</a:t>
            </a:r>
            <a:endParaRPr lang="en-US" sz="2200" dirty="0" smtClean="0">
              <a:latin typeface="Times New Roman" panose="02020603050405020304" pitchFamily="18" charset="0"/>
              <a:cs typeface="Times New Roman" panose="02020603050405020304" pitchFamily="18" charset="0"/>
            </a:endParaRPr>
          </a:p>
          <a:p>
            <a:pPr lvl="1" algn="just" eaLnBrk="1" hangingPunct="1">
              <a:lnSpc>
                <a:spcPct val="90000"/>
              </a:lnSpc>
            </a:pPr>
            <a:r>
              <a:rPr lang="en-US" sz="2200" dirty="0" smtClean="0">
                <a:latin typeface="Times New Roman" panose="02020603050405020304" pitchFamily="18" charset="0"/>
                <a:cs typeface="Times New Roman" panose="02020603050405020304" pitchFamily="18" charset="0"/>
              </a:rPr>
              <a:t>The manner in which project tracking and control activities are applied.</a:t>
            </a:r>
            <a:endParaRPr lang="en-US" sz="2200" dirty="0" smtClean="0">
              <a:latin typeface="Times New Roman" panose="02020603050405020304" pitchFamily="18" charset="0"/>
              <a:cs typeface="Times New Roman" panose="02020603050405020304" pitchFamily="18" charset="0"/>
            </a:endParaRPr>
          </a:p>
          <a:p>
            <a:pPr lvl="1" algn="just" eaLnBrk="1" hangingPunct="1">
              <a:lnSpc>
                <a:spcPct val="90000"/>
              </a:lnSpc>
            </a:pPr>
            <a:r>
              <a:rPr lang="en-US" sz="2200" dirty="0" smtClean="0">
                <a:latin typeface="Times New Roman" panose="02020603050405020304" pitchFamily="18" charset="0"/>
                <a:cs typeface="Times New Roman" panose="02020603050405020304" pitchFamily="18" charset="0"/>
              </a:rPr>
              <a:t>The overall degree of detail with which the process is described.</a:t>
            </a:r>
            <a:endParaRPr lang="en-US" sz="2200" dirty="0" smtClean="0">
              <a:latin typeface="Times New Roman" panose="02020603050405020304" pitchFamily="18" charset="0"/>
              <a:cs typeface="Times New Roman" panose="02020603050405020304" pitchFamily="18" charset="0"/>
            </a:endParaRPr>
          </a:p>
          <a:p>
            <a:pPr lvl="1" algn="just" eaLnBrk="1" hangingPunct="1">
              <a:lnSpc>
                <a:spcPct val="90000"/>
              </a:lnSpc>
            </a:pPr>
            <a:r>
              <a:rPr lang="en-US" sz="2200" dirty="0" smtClean="0">
                <a:latin typeface="Times New Roman" panose="02020603050405020304" pitchFamily="18" charset="0"/>
                <a:cs typeface="Times New Roman" panose="02020603050405020304" pitchFamily="18" charset="0"/>
              </a:rPr>
              <a:t>The degree to which the customer and other stakeholders are involved with the project.</a:t>
            </a:r>
            <a:endParaRPr lang="en-US" sz="2200" dirty="0" smtClean="0">
              <a:latin typeface="Times New Roman" panose="02020603050405020304" pitchFamily="18" charset="0"/>
              <a:cs typeface="Times New Roman" panose="02020603050405020304" pitchFamily="18" charset="0"/>
            </a:endParaRPr>
          </a:p>
          <a:p>
            <a:pPr lvl="1" algn="just" eaLnBrk="1" hangingPunct="1">
              <a:lnSpc>
                <a:spcPct val="90000"/>
              </a:lnSpc>
            </a:pPr>
            <a:r>
              <a:rPr lang="en-US" sz="2200" dirty="0" smtClean="0">
                <a:latin typeface="Times New Roman" panose="02020603050405020304" pitchFamily="18" charset="0"/>
                <a:cs typeface="Times New Roman" panose="02020603050405020304" pitchFamily="18" charset="0"/>
              </a:rPr>
              <a:t>The level of autonomy given to the software team.</a:t>
            </a:r>
            <a:endParaRPr lang="en-US" sz="2200" dirty="0" smtClean="0">
              <a:latin typeface="Times New Roman" panose="02020603050405020304" pitchFamily="18" charset="0"/>
              <a:cs typeface="Times New Roman" panose="02020603050405020304" pitchFamily="18" charset="0"/>
            </a:endParaRPr>
          </a:p>
          <a:p>
            <a:pPr lvl="1" algn="just" eaLnBrk="1" hangingPunct="1">
              <a:lnSpc>
                <a:spcPct val="90000"/>
              </a:lnSpc>
            </a:pPr>
            <a:r>
              <a:rPr lang="en-US" sz="2200" dirty="0" smtClean="0">
                <a:latin typeface="Times New Roman" panose="02020603050405020304" pitchFamily="18" charset="0"/>
                <a:cs typeface="Times New Roman" panose="02020603050405020304" pitchFamily="18" charset="0"/>
              </a:rPr>
              <a:t>The degree to which team organization and roles are prescribed.</a:t>
            </a:r>
            <a:endParaRPr lang="en-US" sz="22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762000"/>
          </a:xfrm>
        </p:spPr>
        <p:txBody>
          <a:bodyPr>
            <a:normAutofit/>
          </a:bodyPr>
          <a:lstStyle/>
          <a:p>
            <a:r>
              <a:rPr lang="en-US" sz="4000" b="1" dirty="0" smtClean="0">
                <a:latin typeface="Times New Roman" panose="02020603050405020304" pitchFamily="18" charset="0"/>
                <a:cs typeface="Times New Roman" panose="02020603050405020304" pitchFamily="18" charset="0"/>
              </a:rPr>
              <a:t>The Incremental Model</a:t>
            </a:r>
            <a:endParaRPr lang="en-US" sz="4000" dirty="0"/>
          </a:p>
        </p:txBody>
      </p:sp>
      <p:sp>
        <p:nvSpPr>
          <p:cNvPr id="3" name="Content Placeholder 2"/>
          <p:cNvSpPr>
            <a:spLocks noGrp="1"/>
          </p:cNvSpPr>
          <p:nvPr>
            <p:ph idx="1"/>
          </p:nvPr>
        </p:nvSpPr>
        <p:spPr>
          <a:xfrm>
            <a:off x="457200" y="1219200"/>
            <a:ext cx="8229600" cy="5638800"/>
          </a:xfrm>
        </p:spPr>
        <p:txBody>
          <a:bodyPr/>
          <a:lstStyle/>
          <a:p>
            <a:pPr algn="just"/>
            <a:r>
              <a:rPr lang="en-US" dirty="0" smtClean="0">
                <a:latin typeface="Times New Roman" panose="02020603050405020304" pitchFamily="18" charset="0"/>
                <a:cs typeface="Times New Roman" panose="02020603050405020304" pitchFamily="18" charset="0"/>
              </a:rPr>
              <a:t>The incremental model is a combination of elements of the waterfall model which are applied in an iterative manner.</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As given in the diagram waterfall model is repeatedly applied. </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incremental model applies linear sequences in a required fashion as calendar time passes. Each linear sequence produces an increment in the work.</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295400" y="685800"/>
            <a:ext cx="7010400" cy="666750"/>
          </a:xfrm>
          <a:noFill/>
        </p:spPr>
        <p:txBody>
          <a:bodyPr lIns="63500" tIns="25400" rIns="63500" bIns="25400" anchor="t">
            <a:spAutoFit/>
          </a:bodyPr>
          <a:lstStyle/>
          <a:p>
            <a:r>
              <a:rPr lang="en-US" sz="4000" b="1" dirty="0" smtClean="0">
                <a:latin typeface="Times New Roman" panose="02020603050405020304" pitchFamily="18" charset="0"/>
                <a:cs typeface="Times New Roman" panose="02020603050405020304" pitchFamily="18" charset="0"/>
              </a:rPr>
              <a:t>The Incremental Model</a:t>
            </a:r>
            <a:endParaRPr lang="en-US" sz="4000" b="1" dirty="0" smtClean="0">
              <a:latin typeface="Times New Roman" panose="02020603050405020304" pitchFamily="18" charset="0"/>
              <a:cs typeface="Times New Roman" panose="02020603050405020304" pitchFamily="18" charset="0"/>
            </a:endParaRPr>
          </a:p>
        </p:txBody>
      </p:sp>
      <p:pic>
        <p:nvPicPr>
          <p:cNvPr id="54275" name="Picture 3"/>
          <p:cNvPicPr>
            <a:picLocks noChangeAspect="1" noChangeArrowheads="1"/>
          </p:cNvPicPr>
          <p:nvPr/>
        </p:nvPicPr>
        <p:blipFill>
          <a:blip r:embed="rId1" cstate="print"/>
          <a:srcRect/>
          <a:stretch>
            <a:fillRect/>
          </a:stretch>
        </p:blipFill>
        <p:spPr bwMode="auto">
          <a:xfrm>
            <a:off x="0" y="1295400"/>
            <a:ext cx="8915400" cy="5410200"/>
          </a:xfrm>
          <a:prstGeom prst="rect">
            <a:avLst/>
          </a:prstGeom>
          <a:solidFill>
            <a:srgbClr val="96E3FE"/>
          </a:solidFill>
          <a:ln w="12700">
            <a:noFill/>
            <a:miter lim="800000"/>
            <a:headEnd/>
            <a:tailEnd/>
          </a:ln>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1143000"/>
          </a:xfrm>
        </p:spPr>
        <p:txBody>
          <a:bodyPr>
            <a:normAutofit/>
          </a:bodyPr>
          <a:lstStyle/>
          <a:p>
            <a:r>
              <a:rPr lang="en-US" sz="4000" b="1" dirty="0" smtClean="0">
                <a:latin typeface="Times New Roman" panose="02020603050405020304" pitchFamily="18" charset="0"/>
                <a:cs typeface="Times New Roman" panose="02020603050405020304" pitchFamily="18" charset="0"/>
              </a:rPr>
              <a:t>The Incremental Model</a:t>
            </a:r>
            <a:endParaRPr lang="en-US" sz="4000" dirty="0"/>
          </a:p>
        </p:txBody>
      </p:sp>
      <p:sp>
        <p:nvSpPr>
          <p:cNvPr id="3" name="Content Placeholder 2"/>
          <p:cNvSpPr>
            <a:spLocks noGrp="1"/>
          </p:cNvSpPr>
          <p:nvPr>
            <p:ph idx="1"/>
          </p:nvPr>
        </p:nvSpPr>
        <p:spPr>
          <a:xfrm>
            <a:off x="457200" y="1219200"/>
            <a:ext cx="8229600" cy="5410200"/>
          </a:xfrm>
        </p:spPr>
        <p:txBody>
          <a:bodyPr>
            <a:normAutofit fontScale="92500"/>
          </a:bodyPr>
          <a:lstStyle/>
          <a:p>
            <a:pPr algn="just"/>
            <a:r>
              <a:rPr lang="en-US" dirty="0" smtClean="0"/>
              <a:t>In first increment basic requirements are addressed but many supplementary features remain untouched.</a:t>
            </a:r>
            <a:endParaRPr lang="en-US" dirty="0" smtClean="0"/>
          </a:p>
          <a:p>
            <a:pPr algn="just"/>
            <a:endParaRPr lang="en-US" dirty="0" smtClean="0"/>
          </a:p>
          <a:p>
            <a:pPr algn="just"/>
            <a:r>
              <a:rPr lang="en-US" dirty="0" smtClean="0"/>
              <a:t>The product is used and evaluated by the customer. Once it is evaluated by the customer there is plan development for the next increment.</a:t>
            </a:r>
            <a:endParaRPr lang="en-US" dirty="0" smtClean="0"/>
          </a:p>
          <a:p>
            <a:pPr algn="just"/>
            <a:endParaRPr lang="en-US" dirty="0" smtClean="0"/>
          </a:p>
          <a:p>
            <a:pPr algn="just"/>
            <a:r>
              <a:rPr lang="en-US" dirty="0" smtClean="0"/>
              <a:t>The plan tells about updating of the core product to make it better and tries to meet the needs of the customer and delivery of additional functions and features.</a:t>
            </a:r>
            <a:endParaRPr lang="en-US" dirty="0" smtClean="0"/>
          </a:p>
          <a:p>
            <a:pPr algn="just"/>
            <a:endParaRPr lang="en-US" dirty="0" smtClean="0"/>
          </a:p>
          <a:p>
            <a:pPr algn="just"/>
            <a:r>
              <a:rPr lang="en-US" dirty="0" smtClean="0"/>
              <a:t>This process continues following the delivery of each increment till the complete product is produced.</a:t>
            </a:r>
            <a:endParaRPr lang="en-US"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000" b="1" dirty="0" smtClean="0">
                <a:latin typeface="Times New Roman" panose="02020603050405020304" pitchFamily="18" charset="0"/>
                <a:cs typeface="Times New Roman" panose="02020603050405020304" pitchFamily="18" charset="0"/>
              </a:rPr>
              <a:t>The Incremental Model</a:t>
            </a:r>
            <a:endParaRPr lang="en-US" sz="4000" dirty="0"/>
          </a:p>
        </p:txBody>
      </p:sp>
      <p:sp>
        <p:nvSpPr>
          <p:cNvPr id="3" name="Content Placeholder 2"/>
          <p:cNvSpPr>
            <a:spLocks noGrp="1"/>
          </p:cNvSpPr>
          <p:nvPr>
            <p:ph idx="1"/>
          </p:nvPr>
        </p:nvSpPr>
        <p:spPr>
          <a:xfrm>
            <a:off x="457200" y="1447800"/>
            <a:ext cx="8229600" cy="5181600"/>
          </a:xfrm>
        </p:spPr>
        <p:txBody>
          <a:bodyPr>
            <a:normAutofit fontScale="92500" lnSpcReduction="10000"/>
          </a:bodyPr>
          <a:lstStyle/>
          <a:p>
            <a:pPr algn="just"/>
            <a:r>
              <a:rPr lang="en-US" dirty="0" smtClean="0">
                <a:latin typeface="Times New Roman" panose="02020603050405020304" pitchFamily="18" charset="0"/>
                <a:cs typeface="Times New Roman" panose="02020603050405020304" pitchFamily="18" charset="0"/>
              </a:rPr>
              <a:t>The increments earlier to the main increment are called as “stripped down” versions of the final product.</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Increments form a base for customer evaluation. On this basis customer can suggest new requirements if any.</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When there is problem of shortage of skilled manpower then incremental development is very useful for a complete implementation by the business deadline that has been established for the project.</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One more benefit of incremental is that it can be planned to manage technical risks.</a:t>
            </a:r>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r>
              <a:rPr lang="en-US" sz="4000" b="1" dirty="0" smtClean="0">
                <a:latin typeface="Times New Roman" panose="02020603050405020304" pitchFamily="18" charset="0"/>
                <a:cs typeface="Times New Roman" panose="02020603050405020304" pitchFamily="18" charset="0"/>
              </a:rPr>
              <a:t>The Incremental Model</a:t>
            </a:r>
            <a:endParaRPr lang="en-US" sz="4000" dirty="0"/>
          </a:p>
        </p:txBody>
      </p:sp>
      <p:sp>
        <p:nvSpPr>
          <p:cNvPr id="3" name="Content Placeholder 2"/>
          <p:cNvSpPr>
            <a:spLocks noGrp="1"/>
          </p:cNvSpPr>
          <p:nvPr>
            <p:ph idx="1"/>
          </p:nvPr>
        </p:nvSpPr>
        <p:spPr/>
        <p:txBody>
          <a:bodyPr>
            <a:normAutofit fontScale="92500" lnSpcReduction="10000"/>
          </a:bodyPr>
          <a:lstStyle/>
          <a:p>
            <a:pPr algn="just">
              <a:lnSpc>
                <a:spcPct val="95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latin typeface="Times New Roman" panose="02020603050405020304" pitchFamily="18" charset="0"/>
                <a:cs typeface="Times New Roman" panose="02020603050405020304" pitchFamily="18" charset="0"/>
              </a:rPr>
              <a:t>Used when requirements are well understood.</a:t>
            </a:r>
            <a:endParaRPr lang="en-GB" sz="2800" dirty="0" smtClean="0">
              <a:latin typeface="Times New Roman" panose="02020603050405020304" pitchFamily="18" charset="0"/>
              <a:cs typeface="Times New Roman" panose="02020603050405020304" pitchFamily="18" charset="0"/>
            </a:endParaRPr>
          </a:p>
          <a:p>
            <a:pPr algn="just">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latin typeface="Times New Roman" panose="02020603050405020304" pitchFamily="18" charset="0"/>
                <a:cs typeface="Times New Roman" panose="02020603050405020304" pitchFamily="18" charset="0"/>
              </a:rPr>
              <a:t>Multiple independent deliveries are identified.</a:t>
            </a:r>
            <a:endParaRPr lang="en-GB" sz="2800" dirty="0" smtClean="0">
              <a:latin typeface="Times New Roman" panose="02020603050405020304" pitchFamily="18" charset="0"/>
              <a:cs typeface="Times New Roman" panose="02020603050405020304" pitchFamily="18" charset="0"/>
            </a:endParaRPr>
          </a:p>
          <a:p>
            <a:pPr algn="just">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latin typeface="Times New Roman" panose="02020603050405020304" pitchFamily="18" charset="0"/>
                <a:cs typeface="Times New Roman" panose="02020603050405020304" pitchFamily="18" charset="0"/>
              </a:rPr>
              <a:t>Work flow is in a linear (i.e., sequential) fashion </a:t>
            </a:r>
            <a:r>
              <a:rPr lang="en-GB" sz="2800" u="sng" dirty="0" smtClean="0">
                <a:latin typeface="Times New Roman" panose="02020603050405020304" pitchFamily="18" charset="0"/>
                <a:cs typeface="Times New Roman" panose="02020603050405020304" pitchFamily="18" charset="0"/>
              </a:rPr>
              <a:t>within</a:t>
            </a:r>
            <a:r>
              <a:rPr lang="en-GB" sz="2800" dirty="0" smtClean="0">
                <a:latin typeface="Times New Roman" panose="02020603050405020304" pitchFamily="18" charset="0"/>
                <a:cs typeface="Times New Roman" panose="02020603050405020304" pitchFamily="18" charset="0"/>
              </a:rPr>
              <a:t> an increment and is staggered </a:t>
            </a:r>
            <a:r>
              <a:rPr lang="en-GB" sz="2800" u="sng" dirty="0" smtClean="0">
                <a:latin typeface="Times New Roman" panose="02020603050405020304" pitchFamily="18" charset="0"/>
                <a:cs typeface="Times New Roman" panose="02020603050405020304" pitchFamily="18" charset="0"/>
              </a:rPr>
              <a:t>between</a:t>
            </a:r>
            <a:r>
              <a:rPr lang="en-GB" sz="2800" dirty="0" smtClean="0">
                <a:latin typeface="Times New Roman" panose="02020603050405020304" pitchFamily="18" charset="0"/>
                <a:cs typeface="Times New Roman" panose="02020603050405020304" pitchFamily="18" charset="0"/>
              </a:rPr>
              <a:t> increments</a:t>
            </a:r>
            <a:endParaRPr lang="en-GB" sz="2800" dirty="0" smtClean="0">
              <a:latin typeface="Times New Roman" panose="02020603050405020304" pitchFamily="18" charset="0"/>
              <a:cs typeface="Times New Roman" panose="02020603050405020304" pitchFamily="18" charset="0"/>
            </a:endParaRPr>
          </a:p>
          <a:p>
            <a:pPr algn="just">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latin typeface="Times New Roman" panose="02020603050405020304" pitchFamily="18" charset="0"/>
                <a:cs typeface="Times New Roman" panose="02020603050405020304" pitchFamily="18" charset="0"/>
              </a:rPr>
              <a:t>Iterative in nature; focuses on an operational product with each increment</a:t>
            </a:r>
            <a:endParaRPr lang="en-GB" sz="2800" dirty="0" smtClean="0">
              <a:latin typeface="Times New Roman" panose="02020603050405020304" pitchFamily="18" charset="0"/>
              <a:cs typeface="Times New Roman" panose="02020603050405020304" pitchFamily="18" charset="0"/>
            </a:endParaRPr>
          </a:p>
          <a:p>
            <a:pPr algn="just">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latin typeface="Times New Roman" panose="02020603050405020304" pitchFamily="18" charset="0"/>
                <a:cs typeface="Times New Roman" panose="02020603050405020304" pitchFamily="18" charset="0"/>
              </a:rPr>
              <a:t>Provides a needed set of functionality sooner while delivering optional components later.</a:t>
            </a:r>
            <a:endParaRPr lang="en-GB" sz="2800" dirty="0" smtClean="0">
              <a:latin typeface="Times New Roman" panose="02020603050405020304" pitchFamily="18" charset="0"/>
              <a:cs typeface="Times New Roman" panose="02020603050405020304" pitchFamily="18" charset="0"/>
            </a:endParaRPr>
          </a:p>
          <a:p>
            <a:pPr algn="just">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latin typeface="Times New Roman" panose="02020603050405020304" pitchFamily="18" charset="0"/>
                <a:cs typeface="Times New Roman" panose="02020603050405020304" pitchFamily="18" charset="0"/>
              </a:rPr>
              <a:t>Useful also when staffing is too short for a full-scale development.</a:t>
            </a:r>
            <a:endParaRPr lang="en-GB" sz="2800"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normAutofit/>
          </a:bodyPr>
          <a:lstStyle/>
          <a:p>
            <a:r>
              <a:rPr lang="en-US" sz="4000" b="1" dirty="0" smtClean="0">
                <a:latin typeface="Times New Roman" panose="02020603050405020304" pitchFamily="18" charset="0"/>
                <a:cs typeface="Times New Roman" panose="02020603050405020304" pitchFamily="18" charset="0"/>
              </a:rPr>
              <a:t>The Incremental Model</a:t>
            </a:r>
            <a:endParaRPr lang="en-US" sz="4000" dirty="0"/>
          </a:p>
        </p:txBody>
      </p:sp>
      <p:sp>
        <p:nvSpPr>
          <p:cNvPr id="3" name="Content Placeholder 2"/>
          <p:cNvSpPr>
            <a:spLocks noGrp="1"/>
          </p:cNvSpPr>
          <p:nvPr>
            <p:ph idx="1"/>
          </p:nvPr>
        </p:nvSpPr>
        <p:spPr>
          <a:xfrm>
            <a:off x="457200" y="1447800"/>
            <a:ext cx="8229600" cy="5029200"/>
          </a:xfrm>
        </p:spPr>
        <p:txBody>
          <a:bodyPr/>
          <a:lstStyle/>
          <a:p>
            <a:pPr>
              <a:buNone/>
            </a:pPr>
            <a:r>
              <a:rPr lang="en-US" b="1" dirty="0" smtClean="0">
                <a:solidFill>
                  <a:schemeClr val="tx2">
                    <a:lumMod val="75000"/>
                  </a:schemeClr>
                </a:solidFill>
                <a:latin typeface="Times New Roman" panose="02020603050405020304" pitchFamily="18" charset="0"/>
                <a:cs typeface="Times New Roman" panose="02020603050405020304" pitchFamily="18" charset="0"/>
              </a:rPr>
              <a:t>Disadvantages</a:t>
            </a:r>
            <a:endParaRPr lang="en-US" b="1" dirty="0" smtClean="0">
              <a:solidFill>
                <a:schemeClr val="tx2">
                  <a:lumMod val="75000"/>
                </a:schemeClr>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Each phase of iteration can be rigid and may not overlap each other.</a:t>
            </a:r>
            <a:endParaRPr lang="en-US" dirty="0" smtClean="0">
              <a:latin typeface="Times New Roman" panose="02020603050405020304" pitchFamily="18" charset="0"/>
              <a:cs typeface="Times New Roman" panose="02020603050405020304" pitchFamily="18" charset="0"/>
            </a:endParaRPr>
          </a:p>
          <a:p>
            <a:pPr>
              <a:buNone/>
            </a:pP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Iterations may create confusions</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Problems may occur as all requirements are not gathered at the beginning about full life cycle of software.</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2978" name="Rectangle 2"/>
          <p:cNvSpPr>
            <a:spLocks noGrp="1" noChangeArrowheads="1"/>
          </p:cNvSpPr>
          <p:nvPr>
            <p:ph type="title"/>
          </p:nvPr>
        </p:nvSpPr>
        <p:spPr/>
        <p:txBody>
          <a:bodyPr>
            <a:noAutofit/>
          </a:bodyPr>
          <a:lstStyle/>
          <a:p>
            <a:pPr algn="ctr" eaLnBrk="1" hangingPunct="1">
              <a:defRPr/>
            </a:pPr>
            <a:r>
              <a:rPr lang="en-US" sz="4000" b="1" dirty="0" smtClean="0">
                <a:latin typeface="Times New Roman" panose="02020603050405020304" pitchFamily="18" charset="0"/>
                <a:cs typeface="Times New Roman" panose="02020603050405020304" pitchFamily="18" charset="0"/>
              </a:rPr>
              <a:t>Rapid Application Development (RAD)</a:t>
            </a:r>
            <a:endParaRPr lang="en-US" sz="4000" b="1" dirty="0" smtClean="0">
              <a:latin typeface="Times New Roman" panose="02020603050405020304" pitchFamily="18" charset="0"/>
              <a:cs typeface="Times New Roman" panose="02020603050405020304" pitchFamily="18" charset="0"/>
            </a:endParaRPr>
          </a:p>
        </p:txBody>
      </p:sp>
      <p:sp>
        <p:nvSpPr>
          <p:cNvPr id="1022979" name="Rectangle 3"/>
          <p:cNvSpPr>
            <a:spLocks noGrp="1" noChangeArrowheads="1"/>
          </p:cNvSpPr>
          <p:nvPr>
            <p:ph type="body" idx="1"/>
          </p:nvPr>
        </p:nvSpPr>
        <p:spPr>
          <a:xfrm>
            <a:off x="457200" y="1935480"/>
            <a:ext cx="8229600" cy="4389120"/>
          </a:xfrm>
        </p:spPr>
        <p:txBody>
          <a:bodyPr>
            <a:normAutofit fontScale="92500"/>
          </a:bodyPr>
          <a:lstStyle/>
          <a:p>
            <a:pPr algn="just" eaLnBrk="1" hangingPunct="1">
              <a:defRPr/>
            </a:pPr>
            <a:r>
              <a:rPr lang="en-US" sz="2400" dirty="0" smtClean="0">
                <a:latin typeface="Times New Roman" panose="02020603050405020304" pitchFamily="18" charset="0"/>
                <a:cs typeface="Times New Roman" panose="02020603050405020304" pitchFamily="18" charset="0"/>
              </a:rPr>
              <a:t>Emphasizes a short development life cycle that is achieved by using component based construction.</a:t>
            </a:r>
            <a:endParaRPr lang="en-US" sz="2400" dirty="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defRPr/>
            </a:pPr>
            <a:r>
              <a:rPr lang="en-US" sz="2400" dirty="0" smtClean="0">
                <a:latin typeface="Times New Roman" panose="02020603050405020304" pitchFamily="18" charset="0"/>
                <a:cs typeface="Times New Roman" panose="02020603050405020304" pitchFamily="18" charset="0"/>
              </a:rPr>
              <a:t>    (Component – S/w package or a module that encapsulates a set of related functions (data) )</a:t>
            </a:r>
            <a:endParaRPr lang="en-US" sz="2400" dirty="0" smtClean="0">
              <a:latin typeface="Times New Roman" panose="02020603050405020304" pitchFamily="18" charset="0"/>
              <a:cs typeface="Times New Roman" panose="02020603050405020304" pitchFamily="18" charset="0"/>
            </a:endParaRPr>
          </a:p>
          <a:p>
            <a:pPr algn="just" eaLnBrk="1" hangingPunct="1">
              <a:defRPr/>
            </a:pPr>
            <a:endParaRPr lang="en-US" sz="2400" dirty="0" smtClean="0">
              <a:latin typeface="Times New Roman" panose="02020603050405020304" pitchFamily="18" charset="0"/>
              <a:cs typeface="Times New Roman" panose="02020603050405020304" pitchFamily="18" charset="0"/>
            </a:endParaRPr>
          </a:p>
          <a:p>
            <a:pPr algn="just" eaLnBrk="1" hangingPunct="1">
              <a:defRPr/>
            </a:pPr>
            <a:r>
              <a:rPr lang="en-US" sz="2400" dirty="0" smtClean="0">
                <a:latin typeface="Times New Roman" panose="02020603050405020304" pitchFamily="18" charset="0"/>
                <a:cs typeface="Times New Roman" panose="02020603050405020304" pitchFamily="18" charset="0"/>
              </a:rPr>
              <a:t>Communication and planning are performed in sequence, then </a:t>
            </a:r>
            <a:endParaRPr lang="en-US" sz="2400" dirty="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defRPr/>
            </a:pPr>
            <a:endParaRPr lang="en-US" sz="2400" dirty="0" smtClean="0">
              <a:latin typeface="Times New Roman" panose="02020603050405020304" pitchFamily="18" charset="0"/>
              <a:cs typeface="Times New Roman" panose="02020603050405020304" pitchFamily="18" charset="0"/>
            </a:endParaRPr>
          </a:p>
          <a:p>
            <a:pPr algn="just" eaLnBrk="1" hangingPunct="1">
              <a:defRPr/>
            </a:pPr>
            <a:r>
              <a:rPr lang="en-US" sz="2400" dirty="0" smtClean="0">
                <a:latin typeface="Times New Roman" panose="02020603050405020304" pitchFamily="18" charset="0"/>
                <a:cs typeface="Times New Roman" panose="02020603050405020304" pitchFamily="18" charset="0"/>
              </a:rPr>
              <a:t>Multiple s/w teams work in parallel on different system functions </a:t>
            </a:r>
            <a:endParaRPr lang="en-US" sz="2400" dirty="0" smtClean="0">
              <a:latin typeface="Times New Roman" panose="02020603050405020304" pitchFamily="18" charset="0"/>
              <a:cs typeface="Times New Roman" panose="02020603050405020304" pitchFamily="18" charset="0"/>
            </a:endParaRPr>
          </a:p>
          <a:p>
            <a:pPr algn="just" eaLnBrk="1" hangingPunct="1">
              <a:buNone/>
              <a:defRPr/>
            </a:pPr>
            <a:r>
              <a:rPr lang="en-US" sz="2400" dirty="0" smtClean="0">
                <a:latin typeface="Times New Roman" panose="02020603050405020304" pitchFamily="18" charset="0"/>
                <a:cs typeface="Times New Roman" panose="02020603050405020304" pitchFamily="18" charset="0"/>
              </a:rPr>
              <a:t>    ( parallel modeling and construction activities)</a:t>
            </a:r>
            <a:endParaRPr lang="en-US" sz="2400" dirty="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defRPr/>
            </a:pPr>
            <a:endParaRPr lang="en-US" sz="2400" dirty="0" smtClean="0">
              <a:latin typeface="Times New Roman" panose="02020603050405020304" pitchFamily="18" charset="0"/>
              <a:cs typeface="Times New Roman" panose="02020603050405020304" pitchFamily="18" charset="0"/>
            </a:endParaRPr>
          </a:p>
          <a:p>
            <a:pPr algn="just" eaLnBrk="1" hangingPunct="1">
              <a:defRPr/>
            </a:pPr>
            <a:r>
              <a:rPr lang="en-US" sz="2400" dirty="0" smtClean="0">
                <a:latin typeface="Times New Roman" panose="02020603050405020304" pitchFamily="18" charset="0"/>
                <a:cs typeface="Times New Roman" panose="02020603050405020304" pitchFamily="18" charset="0"/>
              </a:rPr>
              <a:t>Construction emphasizes use of pre existing s/w components.</a:t>
            </a:r>
            <a:endParaRPr lang="en-US" sz="2400" dirty="0" smtClean="0">
              <a:latin typeface="Times New Roman" panose="02020603050405020304" pitchFamily="18" charset="0"/>
              <a:cs typeface="Times New Roman" panose="02020603050405020304" pitchFamily="18" charset="0"/>
            </a:endParaRPr>
          </a:p>
          <a:p>
            <a:pPr algn="just" eaLnBrk="1" hangingPunct="1">
              <a:defRPr/>
            </a:pPr>
            <a:endParaRPr lang="en-US" sz="2400" dirty="0" smtClean="0">
              <a:latin typeface="Times New Roman" panose="02020603050405020304" pitchFamily="18" charset="0"/>
              <a:cs typeface="Times New Roman" panose="02020603050405020304" pitchFamily="18" charset="0"/>
            </a:endParaRPr>
          </a:p>
          <a:p>
            <a:pPr eaLnBrk="1" hangingPunct="1">
              <a:defRPr/>
            </a:pPr>
            <a:endParaRPr lang="en-US" sz="2400" dirty="0" smtClean="0">
              <a:latin typeface="Times New Roman" panose="02020603050405020304" pitchFamily="18" charset="0"/>
              <a:cs typeface="Times New Roman" panose="02020603050405020304" pitchFamily="18" charset="0"/>
            </a:endParaRPr>
          </a:p>
          <a:p>
            <a:pPr eaLnBrk="1" hangingPunct="1">
              <a:buNone/>
              <a:defRPr/>
            </a:pPr>
            <a:endParaRPr lang="en-US" sz="2400" dirty="0" smtClean="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defRPr/>
            </a:pPr>
            <a:endParaRPr lang="en-US" sz="20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Rot="1" noChangeArrowheads="1"/>
          </p:cNvSpPr>
          <p:nvPr>
            <p:ph type="title" idx="4294967295"/>
          </p:nvPr>
        </p:nvSpPr>
        <p:spPr>
          <a:xfrm>
            <a:off x="1357313" y="216099"/>
            <a:ext cx="6750050" cy="600075"/>
          </a:xfrm>
        </p:spPr>
        <p:txBody>
          <a:bodyPr anchorCtr="0">
            <a:normAutofit fontScale="90000"/>
          </a:bodyPr>
          <a:lstStyle/>
          <a:p>
            <a:pPr eaLnBrk="1" hangingPunct="1">
              <a:defRPr/>
            </a:pPr>
            <a:endParaRPr lang="en-US" smtClean="0"/>
          </a:p>
        </p:txBody>
      </p:sp>
      <p:pic>
        <p:nvPicPr>
          <p:cNvPr id="37893" name="Picture 3"/>
          <p:cNvPicPr>
            <a:picLocks noChangeAspect="1" noChangeArrowheads="1"/>
          </p:cNvPicPr>
          <p:nvPr/>
        </p:nvPicPr>
        <p:blipFill>
          <a:blip r:embed="rId1" cstate="print"/>
          <a:srcRect/>
          <a:stretch>
            <a:fillRect/>
          </a:stretch>
        </p:blipFill>
        <p:spPr bwMode="auto">
          <a:xfrm>
            <a:off x="161926" y="0"/>
            <a:ext cx="8982075" cy="6440091"/>
          </a:xfrm>
          <a:prstGeom prst="rect">
            <a:avLst/>
          </a:prstGeom>
          <a:solidFill>
            <a:srgbClr val="96E3FE"/>
          </a:solidFill>
          <a:ln w="12700">
            <a:noFill/>
            <a:miter lim="800000"/>
            <a:headEnd/>
            <a:tailEnd/>
          </a:ln>
        </p:spPr>
      </p:pic>
      <p:sp>
        <p:nvSpPr>
          <p:cNvPr id="37894" name="Text Box 7"/>
          <p:cNvSpPr txBox="1">
            <a:spLocks noChangeArrowheads="1"/>
          </p:cNvSpPr>
          <p:nvPr/>
        </p:nvSpPr>
        <p:spPr bwMode="auto">
          <a:xfrm>
            <a:off x="2098676" y="6234708"/>
            <a:ext cx="4869731" cy="646331"/>
          </a:xfrm>
          <a:prstGeom prst="rect">
            <a:avLst/>
          </a:prstGeom>
          <a:noFill/>
          <a:ln w="12700" algn="ctr">
            <a:noFill/>
            <a:miter lim="800000"/>
          </a:ln>
        </p:spPr>
        <p:txBody>
          <a:bodyPr wrap="none">
            <a:spAutoFit/>
          </a:bodyPr>
          <a:lstStyle/>
          <a:p>
            <a:pPr eaLnBrk="0" hangingPunct="0">
              <a:spcBef>
                <a:spcPct val="0"/>
              </a:spcBef>
              <a:buClrTx/>
              <a:buSzTx/>
              <a:buFontTx/>
              <a:buNone/>
            </a:pPr>
            <a:endParaRPr lang="en-US" sz="1800" b="1" dirty="0">
              <a:solidFill>
                <a:schemeClr val="tx2"/>
              </a:solidFill>
              <a:effectLst/>
            </a:endParaRPr>
          </a:p>
          <a:p>
            <a:pPr eaLnBrk="0" hangingPunct="0">
              <a:spcBef>
                <a:spcPct val="0"/>
              </a:spcBef>
              <a:buClrTx/>
              <a:buSzTx/>
              <a:buFontTx/>
              <a:buNone/>
            </a:pPr>
            <a:r>
              <a:rPr lang="en-US" sz="1800" b="1" dirty="0">
                <a:solidFill>
                  <a:schemeClr val="tx2"/>
                </a:solidFill>
                <a:effectLst/>
              </a:rPr>
              <a:t>Fig. Rapid Application Development Model</a:t>
            </a:r>
            <a:endParaRPr lang="en-US" sz="1800" b="1" dirty="0">
              <a:solidFill>
                <a:schemeClr val="tx2"/>
              </a:solidFill>
              <a:effectLst/>
            </a:endParaRPr>
          </a:p>
        </p:txBody>
      </p:sp>
      <p:sp>
        <p:nvSpPr>
          <p:cNvPr id="37895" name="Text Box 8"/>
          <p:cNvSpPr txBox="1">
            <a:spLocks noChangeArrowheads="1"/>
          </p:cNvSpPr>
          <p:nvPr/>
        </p:nvSpPr>
        <p:spPr bwMode="auto">
          <a:xfrm>
            <a:off x="7813675" y="-151805"/>
            <a:ext cx="184731" cy="369332"/>
          </a:xfrm>
          <a:prstGeom prst="rect">
            <a:avLst/>
          </a:prstGeom>
          <a:noFill/>
          <a:ln w="12700" algn="ctr">
            <a:noFill/>
            <a:miter lim="800000"/>
          </a:ln>
        </p:spPr>
        <p:txBody>
          <a:bodyPr wrap="none">
            <a:spAutoFit/>
          </a:bodyPr>
          <a:lstStyle/>
          <a:p>
            <a:pPr eaLnBrk="0" hangingPunct="0">
              <a:spcBef>
                <a:spcPct val="0"/>
              </a:spcBef>
              <a:buClrTx/>
              <a:buSzTx/>
              <a:buFontTx/>
              <a:buNone/>
            </a:pPr>
            <a:endParaRPr lang="en-US" sz="1800">
              <a:effectLs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02" name="Rectangle 2"/>
          <p:cNvSpPr>
            <a:spLocks noGrp="1" noChangeArrowheads="1"/>
          </p:cNvSpPr>
          <p:nvPr>
            <p:ph type="title"/>
          </p:nvPr>
        </p:nvSpPr>
        <p:spPr/>
        <p:txBody>
          <a:bodyPr>
            <a:noAutofit/>
          </a:bodyPr>
          <a:lstStyle/>
          <a:p>
            <a:pPr algn="ctr">
              <a:defRPr/>
            </a:pPr>
            <a:r>
              <a:rPr lang="en-US" sz="4000" b="1" dirty="0" smtClean="0">
                <a:latin typeface="Times New Roman" panose="02020603050405020304" pitchFamily="18" charset="0"/>
                <a:cs typeface="Times New Roman" panose="02020603050405020304" pitchFamily="18" charset="0"/>
              </a:rPr>
              <a:t>Rapid Application Development (RAD)</a:t>
            </a:r>
            <a:endParaRPr lang="en-US" sz="4000" dirty="0" smtClean="0"/>
          </a:p>
        </p:txBody>
      </p:sp>
      <p:sp>
        <p:nvSpPr>
          <p:cNvPr id="1024003" name="Rectangle 3"/>
          <p:cNvSpPr>
            <a:spLocks noGrp="1" noChangeArrowheads="1"/>
          </p:cNvSpPr>
          <p:nvPr>
            <p:ph type="body" idx="1"/>
          </p:nvPr>
        </p:nvSpPr>
        <p:spPr/>
        <p:txBody>
          <a:bodyPr/>
          <a:lstStyle/>
          <a:p>
            <a:pPr algn="just" eaLnBrk="1" hangingPunct="1">
              <a:buFont typeface="Wingdings" panose="05000000000000000000" pitchFamily="2" charset="2"/>
              <a:buNone/>
              <a:defRPr/>
            </a:pPr>
            <a:r>
              <a:rPr lang="en-US" dirty="0" smtClean="0">
                <a:solidFill>
                  <a:schemeClr val="tx2"/>
                </a:solidFill>
                <a:latin typeface="Times New Roman" panose="02020603050405020304" pitchFamily="18" charset="0"/>
                <a:cs typeface="Times New Roman" panose="02020603050405020304" pitchFamily="18" charset="0"/>
              </a:rPr>
              <a:t>Advantages</a:t>
            </a:r>
            <a:endParaRPr lang="en-US" dirty="0" smtClean="0">
              <a:solidFill>
                <a:schemeClr val="tx2"/>
              </a:solidFill>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defRPr/>
            </a:pPr>
            <a:r>
              <a:rPr lang="en-US" sz="2400" dirty="0" smtClean="0">
                <a:latin typeface="Times New Roman" panose="02020603050405020304" pitchFamily="18" charset="0"/>
                <a:cs typeface="Times New Roman" panose="02020603050405020304" pitchFamily="18" charset="0"/>
              </a:rPr>
              <a:t>Short development time.</a:t>
            </a:r>
            <a:endParaRPr lang="en-US" sz="2400" dirty="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defRPr/>
            </a:pPr>
            <a:endParaRPr lang="en-US" sz="2400" dirty="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defRPr/>
            </a:pPr>
            <a:r>
              <a:rPr lang="en-US" dirty="0" smtClean="0">
                <a:solidFill>
                  <a:schemeClr val="tx2"/>
                </a:solidFill>
                <a:latin typeface="Times New Roman" panose="02020603050405020304" pitchFamily="18" charset="0"/>
                <a:cs typeface="Times New Roman" panose="02020603050405020304" pitchFamily="18" charset="0"/>
              </a:rPr>
              <a:t>Disadvantages</a:t>
            </a:r>
            <a:endParaRPr lang="en-US" dirty="0" smtClean="0">
              <a:solidFill>
                <a:schemeClr val="tx2"/>
              </a:solidFill>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defRPr/>
            </a:pPr>
            <a:r>
              <a:rPr lang="en-US" sz="2400" dirty="0" smtClean="0">
                <a:latin typeface="Times New Roman" panose="02020603050405020304" pitchFamily="18" charset="0"/>
                <a:cs typeface="Times New Roman" panose="02020603050405020304" pitchFamily="18" charset="0"/>
              </a:rPr>
              <a:t>1.For large projects sufficient personnel are required to implement RAD teams.</a:t>
            </a:r>
            <a:endParaRPr lang="en-US" sz="2400" dirty="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defRPr/>
            </a:pPr>
            <a:r>
              <a:rPr lang="en-US" sz="2400" dirty="0" smtClean="0">
                <a:latin typeface="Times New Roman" panose="02020603050405020304" pitchFamily="18" charset="0"/>
                <a:cs typeface="Times New Roman" panose="02020603050405020304" pitchFamily="18" charset="0"/>
              </a:rPr>
              <a:t>2. Not good if system cannot be properly modularized.</a:t>
            </a:r>
            <a:endParaRPr lang="en-US" sz="2400" dirty="0" smtClean="0">
              <a:latin typeface="Times New Roman" panose="02020603050405020304" pitchFamily="18" charset="0"/>
              <a:cs typeface="Times New Roman" panose="02020603050405020304" pitchFamily="18" charset="0"/>
            </a:endParaRPr>
          </a:p>
          <a:p>
            <a:pPr lvl="0" algn="just">
              <a:buNone/>
              <a:defRPr/>
            </a:pPr>
            <a:r>
              <a:rPr lang="en-US" sz="2400" dirty="0" smtClean="0">
                <a:latin typeface="Times New Roman" panose="02020603050405020304" pitchFamily="18" charset="0"/>
                <a:cs typeface="Times New Roman" panose="02020603050405020304" pitchFamily="18" charset="0"/>
              </a:rPr>
              <a:t>3. If developers and customers are not committed to the rapid-fire activities necessary to complete the system in a much abbreviated time frame, RAD project will fail.</a:t>
            </a:r>
            <a:endParaRPr lang="en-US" sz="2400" dirty="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defRPr/>
            </a:pPr>
            <a:endParaRPr lang="en-US" sz="2400" dirty="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defRPr/>
            </a:pPr>
            <a:endParaRPr lang="en-US" sz="2400" dirty="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defRPr/>
            </a:pPr>
            <a:endParaRPr lang="en-US" sz="2800" dirty="0" smtClean="0">
              <a:solidFill>
                <a:srgbClr val="FFFF00"/>
              </a:solidFill>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defRPr/>
            </a:pPr>
            <a:endParaRPr lang="en-US" sz="2400" dirty="0" smtClean="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defRPr/>
            </a:pPr>
            <a:endParaRPr lang="en-US" sz="2400" dirty="0" smtClean="0"/>
          </a:p>
          <a:p>
            <a:pPr eaLnBrk="1" hangingPunct="1">
              <a:buFont typeface="Wingdings" panose="05000000000000000000" pitchFamily="2" charset="2"/>
              <a:buNone/>
              <a:defRPr/>
            </a:pPr>
            <a:endParaRPr lang="en-US" sz="24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4000" b="1" dirty="0" smtClean="0">
                <a:latin typeface="Times New Roman" panose="02020603050405020304" pitchFamily="18" charset="0"/>
                <a:cs typeface="Times New Roman" panose="02020603050405020304" pitchFamily="18" charset="0"/>
              </a:rPr>
              <a:t>Evolutionary Models: Prototyping</a:t>
            </a:r>
            <a:endParaRPr lang="en-US" sz="4000" b="1" dirty="0"/>
          </a:p>
        </p:txBody>
      </p:sp>
      <p:sp>
        <p:nvSpPr>
          <p:cNvPr id="3" name="Content Placeholder 2"/>
          <p:cNvSpPr>
            <a:spLocks noGrp="1"/>
          </p:cNvSpPr>
          <p:nvPr>
            <p:ph idx="1"/>
          </p:nvPr>
        </p:nvSpPr>
        <p:spPr>
          <a:xfrm>
            <a:off x="457200" y="1524000"/>
            <a:ext cx="8229600" cy="4800600"/>
          </a:xfrm>
        </p:spPr>
        <p:txBody>
          <a:bodyPr/>
          <a:lstStyle/>
          <a:p>
            <a:pPr algn="just"/>
            <a:r>
              <a:rPr lang="en-US" dirty="0" smtClean="0">
                <a:latin typeface="Times New Roman" panose="02020603050405020304" pitchFamily="18" charset="0"/>
                <a:cs typeface="Times New Roman" panose="02020603050405020304" pitchFamily="18" charset="0"/>
              </a:rPr>
              <a:t>Prototyping can be used as a standalone process model or it can be used with the other models also. While developing a software product, prototyping can be combined with any other model.</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In spite of the manner in which it is applied, the prototyping paradigm is useful for the software engineer as well as customers to understand what is to be built when requirements are unclear.</a:t>
            </a:r>
            <a:endParaRPr lang="en-US" dirty="0" smtClean="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6" name="Rectangle 2"/>
          <p:cNvSpPr>
            <a:spLocks noGrp="1" noChangeArrowheads="1"/>
          </p:cNvSpPr>
          <p:nvPr>
            <p:ph type="title"/>
          </p:nvPr>
        </p:nvSpPr>
        <p:spPr>
          <a:xfrm>
            <a:off x="457200" y="457200"/>
            <a:ext cx="8229600" cy="1143000"/>
          </a:xfrm>
        </p:spPr>
        <p:txBody>
          <a:bodyPr/>
          <a:lstStyle/>
          <a:p>
            <a:pPr eaLnBrk="1" hangingPunct="1">
              <a:defRPr/>
            </a:pPr>
            <a:r>
              <a:rPr lang="en-US" sz="3200" dirty="0" smtClean="0">
                <a:solidFill>
                  <a:srgbClr val="D7FA7E"/>
                </a:solidFill>
              </a:rPr>
              <a:t> </a:t>
            </a:r>
            <a:r>
              <a:rPr lang="en-US" sz="4000" b="1" dirty="0" smtClean="0">
                <a:solidFill>
                  <a:schemeClr val="bg2">
                    <a:lumMod val="25000"/>
                  </a:schemeClr>
                </a:solidFill>
                <a:latin typeface="Times New Roman" panose="02020603050405020304" pitchFamily="18" charset="0"/>
                <a:cs typeface="Times New Roman" panose="02020603050405020304" pitchFamily="18" charset="0"/>
              </a:rPr>
              <a:t>Software life cycle models</a:t>
            </a:r>
            <a:endParaRPr lang="en-US" sz="4000" b="1" dirty="0" smtClean="0">
              <a:solidFill>
                <a:schemeClr val="bg2">
                  <a:lumMod val="25000"/>
                </a:schemeClr>
              </a:solidFill>
              <a:latin typeface="Times New Roman" panose="02020603050405020304" pitchFamily="18" charset="0"/>
              <a:cs typeface="Times New Roman" panose="02020603050405020304" pitchFamily="18" charset="0"/>
            </a:endParaRPr>
          </a:p>
        </p:txBody>
      </p:sp>
      <p:sp>
        <p:nvSpPr>
          <p:cNvPr id="1009667" name="Rectangle 3"/>
          <p:cNvSpPr>
            <a:spLocks noGrp="1" noChangeArrowheads="1"/>
          </p:cNvSpPr>
          <p:nvPr>
            <p:ph idx="1"/>
          </p:nvPr>
        </p:nvSpPr>
        <p:spPr>
          <a:xfrm>
            <a:off x="457200" y="1676400"/>
            <a:ext cx="8229600" cy="4694237"/>
          </a:xfrm>
        </p:spPr>
        <p:txBody>
          <a:bodyPr/>
          <a:lstStyle/>
          <a:p>
            <a:pPr algn="just" eaLnBrk="1" hangingPunct="1">
              <a:lnSpc>
                <a:spcPct val="80000"/>
              </a:lnSpc>
              <a:buNone/>
              <a:defRPr/>
            </a:pPr>
            <a:r>
              <a:rPr lang="en-US" sz="2800" b="1" dirty="0" smtClean="0">
                <a:solidFill>
                  <a:schemeClr val="tx2"/>
                </a:solidFill>
                <a:latin typeface="Times New Roman" panose="02020603050405020304" pitchFamily="18" charset="0"/>
                <a:cs typeface="Times New Roman" panose="02020603050405020304" pitchFamily="18" charset="0"/>
              </a:rPr>
              <a:t>Life Cycle Model:</a:t>
            </a:r>
            <a:endParaRPr lang="en-US" sz="2800" b="1" dirty="0" smtClean="0">
              <a:solidFill>
                <a:schemeClr val="tx2"/>
              </a:solidFill>
              <a:latin typeface="Times New Roman" panose="02020603050405020304" pitchFamily="18" charset="0"/>
              <a:cs typeface="Times New Roman" panose="02020603050405020304" pitchFamily="18" charset="0"/>
            </a:endParaRPr>
          </a:p>
          <a:p>
            <a:pPr algn="just" eaLnBrk="1" hangingPunct="1">
              <a:lnSpc>
                <a:spcPct val="80000"/>
              </a:lnSpc>
              <a:buFont typeface="Wingdings" panose="05000000000000000000" pitchFamily="2" charset="2"/>
              <a:buNone/>
              <a:defRPr/>
            </a:pPr>
            <a:r>
              <a:rPr lang="en-US" sz="2800" dirty="0" smtClean="0">
                <a:latin typeface="Times New Roman" panose="02020603050405020304" pitchFamily="18" charset="0"/>
                <a:cs typeface="Times New Roman" panose="02020603050405020304" pitchFamily="18" charset="0"/>
              </a:rPr>
              <a:t>	It specifies the various phases / workflows of the software process, such as the requirements, analysis (specification), design, implementation and maintenance and the order in which they are to be carried out.</a:t>
            </a:r>
            <a:endParaRPr lang="en-US" sz="2800" dirty="0" smtClean="0">
              <a:latin typeface="Times New Roman" panose="02020603050405020304" pitchFamily="18" charset="0"/>
              <a:cs typeface="Times New Roman" panose="02020603050405020304" pitchFamily="18" charset="0"/>
            </a:endParaRPr>
          </a:p>
          <a:p>
            <a:pPr algn="just" eaLnBrk="1" hangingPunct="1">
              <a:lnSpc>
                <a:spcPct val="80000"/>
              </a:lnSpc>
              <a:buFont typeface="Wingdings" panose="05000000000000000000" pitchFamily="2" charset="2"/>
              <a:buNone/>
              <a:defRPr/>
            </a:pPr>
            <a:endParaRPr lang="en-US" sz="2800" dirty="0" smtClean="0">
              <a:latin typeface="Times New Roman" panose="02020603050405020304" pitchFamily="18" charset="0"/>
              <a:cs typeface="Times New Roman" panose="02020603050405020304" pitchFamily="18" charset="0"/>
            </a:endParaRPr>
          </a:p>
          <a:p>
            <a:pPr algn="just">
              <a:lnSpc>
                <a:spcPct val="80000"/>
              </a:lnSpc>
              <a:buNone/>
              <a:defRPr/>
            </a:pPr>
            <a:r>
              <a:rPr lang="en-GB" sz="2800" b="1" dirty="0" smtClean="0">
                <a:solidFill>
                  <a:schemeClr val="tx2"/>
                </a:solidFill>
                <a:latin typeface="Times New Roman" panose="02020603050405020304" pitchFamily="18" charset="0"/>
                <a:cs typeface="Times New Roman" panose="02020603050405020304" pitchFamily="18" charset="0"/>
              </a:rPr>
              <a:t>Prescriptive Process Model:</a:t>
            </a:r>
            <a:endParaRPr lang="en-US" sz="2800" b="1" dirty="0" smtClean="0">
              <a:solidFill>
                <a:schemeClr val="tx2"/>
              </a:solidFill>
              <a:latin typeface="Times New Roman" panose="02020603050405020304" pitchFamily="18" charset="0"/>
              <a:cs typeface="Times New Roman" panose="02020603050405020304" pitchFamily="18" charset="0"/>
            </a:endParaRPr>
          </a:p>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latin typeface="Times New Roman" panose="02020603050405020304" pitchFamily="18" charset="0"/>
                <a:cs typeface="Times New Roman" panose="02020603050405020304" pitchFamily="18" charset="0"/>
              </a:rPr>
              <a:t>Defines a distinct set of activities, actions, tasks, milestones, and work products that are required to engineer high-quality software</a:t>
            </a:r>
            <a:endParaRPr lang="en-GB" sz="2400" dirty="0" smtClean="0">
              <a:latin typeface="Times New Roman" panose="02020603050405020304" pitchFamily="18" charset="0"/>
              <a:cs typeface="Times New Roman" panose="02020603050405020304" pitchFamily="18" charset="0"/>
            </a:endParaRP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dirty="0" smtClean="0">
                <a:latin typeface="Times New Roman" panose="02020603050405020304" pitchFamily="18" charset="0"/>
                <a:cs typeface="Times New Roman" panose="02020603050405020304" pitchFamily="18" charset="0"/>
              </a:rPr>
              <a:t>The activities may be linear, incremental, or evolutionary</a:t>
            </a:r>
            <a:endParaRPr lang="en-US" sz="24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a:bodyPr>
          <a:lstStyle/>
          <a:p>
            <a:r>
              <a:rPr lang="en-US" sz="4000" b="1" dirty="0" smtClean="0">
                <a:latin typeface="Times New Roman" panose="02020603050405020304" pitchFamily="18" charset="0"/>
                <a:cs typeface="Times New Roman" panose="02020603050405020304" pitchFamily="18" charset="0"/>
              </a:rPr>
              <a:t>Evolutionary Models: Prototyping</a:t>
            </a:r>
            <a:endParaRPr lang="en-US" sz="4000" dirty="0"/>
          </a:p>
        </p:txBody>
      </p:sp>
      <p:sp>
        <p:nvSpPr>
          <p:cNvPr id="3" name="Content Placeholder 2"/>
          <p:cNvSpPr>
            <a:spLocks noGrp="1"/>
          </p:cNvSpPr>
          <p:nvPr>
            <p:ph idx="1"/>
          </p:nvPr>
        </p:nvSpPr>
        <p:spPr>
          <a:xfrm>
            <a:off x="457200" y="1935480"/>
            <a:ext cx="8229600" cy="4922520"/>
          </a:xfrm>
        </p:spPr>
        <p:txBody>
          <a:bodyPr/>
          <a:lstStyle/>
          <a:p>
            <a:pPr algn="just">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latin typeface="Times New Roman" panose="02020603050405020304" pitchFamily="18" charset="0"/>
                <a:cs typeface="Times New Roman" panose="02020603050405020304" pitchFamily="18" charset="0"/>
              </a:rPr>
              <a:t>Follows an evolutionary and iterative approach.</a:t>
            </a:r>
            <a:endParaRPr lang="en-GB" sz="2800" dirty="0" smtClean="0">
              <a:latin typeface="Times New Roman" panose="02020603050405020304" pitchFamily="18" charset="0"/>
              <a:cs typeface="Times New Roman" panose="02020603050405020304" pitchFamily="18" charset="0"/>
            </a:endParaRPr>
          </a:p>
          <a:p>
            <a:pPr algn="just">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latin typeface="Times New Roman" panose="02020603050405020304" pitchFamily="18" charset="0"/>
                <a:cs typeface="Times New Roman" panose="02020603050405020304" pitchFamily="18" charset="0"/>
              </a:rPr>
              <a:t>Used when requirements are </a:t>
            </a:r>
            <a:r>
              <a:rPr lang="en-GB" sz="2800" u="sng" dirty="0" smtClean="0">
                <a:latin typeface="Times New Roman" panose="02020603050405020304" pitchFamily="18" charset="0"/>
                <a:cs typeface="Times New Roman" panose="02020603050405020304" pitchFamily="18" charset="0"/>
              </a:rPr>
              <a:t>not</a:t>
            </a:r>
            <a:r>
              <a:rPr lang="en-GB" sz="2800" dirty="0" smtClean="0">
                <a:latin typeface="Times New Roman" panose="02020603050405020304" pitchFamily="18" charset="0"/>
                <a:cs typeface="Times New Roman" panose="02020603050405020304" pitchFamily="18" charset="0"/>
              </a:rPr>
              <a:t> well understood.</a:t>
            </a:r>
            <a:endParaRPr lang="en-GB" sz="2800" dirty="0" smtClean="0">
              <a:latin typeface="Times New Roman" panose="02020603050405020304" pitchFamily="18" charset="0"/>
              <a:cs typeface="Times New Roman" panose="02020603050405020304" pitchFamily="18" charset="0"/>
            </a:endParaRPr>
          </a:p>
          <a:p>
            <a:pPr algn="just">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latin typeface="Times New Roman" panose="02020603050405020304" pitchFamily="18" charset="0"/>
                <a:cs typeface="Times New Roman" panose="02020603050405020304" pitchFamily="18" charset="0"/>
              </a:rPr>
              <a:t>Serves as a mechanism for identifying software requirements.</a:t>
            </a:r>
            <a:endParaRPr lang="en-GB" sz="2800" dirty="0" smtClean="0">
              <a:latin typeface="Times New Roman" panose="02020603050405020304" pitchFamily="18" charset="0"/>
              <a:cs typeface="Times New Roman" panose="02020603050405020304" pitchFamily="18" charset="0"/>
            </a:endParaRPr>
          </a:p>
          <a:p>
            <a:pPr algn="just">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latin typeface="Times New Roman" panose="02020603050405020304" pitchFamily="18" charset="0"/>
                <a:cs typeface="Times New Roman" panose="02020603050405020304" pitchFamily="18" charset="0"/>
              </a:rPr>
              <a:t>Focuses on those aspects of the software that are visible to the customer/user.</a:t>
            </a:r>
            <a:endParaRPr lang="en-GB" sz="2800" dirty="0" smtClean="0">
              <a:latin typeface="Times New Roman" panose="02020603050405020304" pitchFamily="18" charset="0"/>
              <a:cs typeface="Times New Roman" panose="02020603050405020304" pitchFamily="18" charset="0"/>
            </a:endParaRPr>
          </a:p>
          <a:p>
            <a:pPr algn="just">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latin typeface="Times New Roman" panose="02020603050405020304" pitchFamily="18" charset="0"/>
                <a:cs typeface="Times New Roman" panose="02020603050405020304" pitchFamily="18" charset="0"/>
              </a:rPr>
              <a:t>Feedback is used to refine the prototype.</a:t>
            </a:r>
            <a:endParaRPr lang="en-GB" sz="2800" dirty="0" smtClean="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609600" y="990600"/>
            <a:ext cx="7645400" cy="666750"/>
          </a:xfrm>
          <a:noFill/>
        </p:spPr>
        <p:txBody>
          <a:bodyPr wrap="none" lIns="63500" tIns="25400" rIns="63500" bIns="25400" anchor="t">
            <a:spAutoFit/>
          </a:bodyPr>
          <a:lstStyle/>
          <a:p>
            <a:r>
              <a:rPr lang="en-US" sz="4000" b="1" dirty="0" smtClean="0">
                <a:latin typeface="Times New Roman" panose="02020603050405020304" pitchFamily="18" charset="0"/>
                <a:cs typeface="Times New Roman" panose="02020603050405020304" pitchFamily="18" charset="0"/>
              </a:rPr>
              <a:t>Evolutionary Models: Prototyping</a:t>
            </a:r>
            <a:endParaRPr lang="en-US" sz="4000" b="1" dirty="0" smtClean="0">
              <a:latin typeface="Times New Roman" panose="02020603050405020304" pitchFamily="18" charset="0"/>
              <a:cs typeface="Times New Roman" panose="02020603050405020304" pitchFamily="18" charset="0"/>
            </a:endParaRPr>
          </a:p>
        </p:txBody>
      </p:sp>
      <p:sp>
        <p:nvSpPr>
          <p:cNvPr id="55299" name="Text Box 12"/>
          <p:cNvSpPr txBox="1">
            <a:spLocks noChangeArrowheads="1"/>
          </p:cNvSpPr>
          <p:nvPr/>
        </p:nvSpPr>
        <p:spPr bwMode="auto">
          <a:xfrm>
            <a:off x="5359400" y="4629150"/>
            <a:ext cx="1039813" cy="422275"/>
          </a:xfrm>
          <a:prstGeom prst="rect">
            <a:avLst/>
          </a:prstGeom>
          <a:noFill/>
          <a:ln w="12700">
            <a:noFill/>
            <a:miter lim="800000"/>
          </a:ln>
        </p:spPr>
        <p:txBody>
          <a:bodyPr wrap="none">
            <a:spAutoFit/>
          </a:bodyPr>
          <a:lstStyle/>
          <a:p>
            <a:pPr algn="ctr">
              <a:lnSpc>
                <a:spcPct val="90000"/>
              </a:lnSpc>
            </a:pPr>
            <a:r>
              <a:rPr lang="en-US" sz="1200">
                <a:solidFill>
                  <a:schemeClr val="bg2"/>
                </a:solidFill>
                <a:latin typeface="Helvetica" pitchFamily="68" charset="0"/>
              </a:rPr>
              <a:t>Construction</a:t>
            </a:r>
            <a:endParaRPr lang="en-US" sz="1200">
              <a:solidFill>
                <a:schemeClr val="bg2"/>
              </a:solidFill>
              <a:latin typeface="Helvetica" pitchFamily="68" charset="0"/>
            </a:endParaRPr>
          </a:p>
          <a:p>
            <a:pPr algn="ctr">
              <a:lnSpc>
                <a:spcPct val="90000"/>
              </a:lnSpc>
            </a:pPr>
            <a:r>
              <a:rPr lang="en-US" sz="1200">
                <a:solidFill>
                  <a:schemeClr val="bg2"/>
                </a:solidFill>
                <a:latin typeface="Helvetica" pitchFamily="68" charset="0"/>
              </a:rPr>
              <a:t>of prototype</a:t>
            </a:r>
            <a:endParaRPr lang="en-US" sz="1200">
              <a:solidFill>
                <a:schemeClr val="bg2"/>
              </a:solidFill>
              <a:latin typeface="Helvetica" pitchFamily="68" charset="0"/>
            </a:endParaRPr>
          </a:p>
        </p:txBody>
      </p:sp>
      <p:grpSp>
        <p:nvGrpSpPr>
          <p:cNvPr id="2" name="Group 27"/>
          <p:cNvGrpSpPr/>
          <p:nvPr/>
        </p:nvGrpSpPr>
        <p:grpSpPr bwMode="auto">
          <a:xfrm>
            <a:off x="2590800" y="1905000"/>
            <a:ext cx="4419600" cy="4114800"/>
            <a:chOff x="1536" y="1152"/>
            <a:chExt cx="2920" cy="2864"/>
          </a:xfrm>
        </p:grpSpPr>
        <p:pic>
          <p:nvPicPr>
            <p:cNvPr id="55301" name="Picture 15"/>
            <p:cNvPicPr>
              <a:picLocks noChangeAspect="1" noChangeArrowheads="1"/>
            </p:cNvPicPr>
            <p:nvPr/>
          </p:nvPicPr>
          <p:blipFill>
            <a:blip r:embed="rId1" cstate="print"/>
            <a:srcRect/>
            <a:stretch>
              <a:fillRect/>
            </a:stretch>
          </p:blipFill>
          <p:spPr bwMode="auto">
            <a:xfrm>
              <a:off x="1536" y="1152"/>
              <a:ext cx="2920" cy="2864"/>
            </a:xfrm>
            <a:prstGeom prst="rect">
              <a:avLst/>
            </a:prstGeom>
            <a:solidFill>
              <a:srgbClr val="96E3FE"/>
            </a:solidFill>
            <a:ln w="12700">
              <a:noFill/>
              <a:miter lim="800000"/>
              <a:headEnd/>
              <a:tailEnd/>
            </a:ln>
          </p:spPr>
        </p:pic>
        <p:sp>
          <p:nvSpPr>
            <p:cNvPr id="55302" name="Rectangle 16"/>
            <p:cNvSpPr>
              <a:spLocks noChangeArrowheads="1"/>
            </p:cNvSpPr>
            <p:nvPr/>
          </p:nvSpPr>
          <p:spPr bwMode="auto">
            <a:xfrm>
              <a:off x="1894" y="1675"/>
              <a:ext cx="656" cy="363"/>
            </a:xfrm>
            <a:prstGeom prst="rect">
              <a:avLst/>
            </a:prstGeom>
            <a:solidFill>
              <a:schemeClr val="tx1"/>
            </a:solidFill>
            <a:ln w="12700">
              <a:solidFill>
                <a:schemeClr val="tx1"/>
              </a:solidFill>
              <a:miter lim="800000"/>
            </a:ln>
          </p:spPr>
          <p:txBody>
            <a:bodyPr wrap="none" anchor="ctr"/>
            <a:lstStyle/>
            <a:p>
              <a:pPr algn="ctr">
                <a:lnSpc>
                  <a:spcPct val="90000"/>
                </a:lnSpc>
              </a:pPr>
              <a:endParaRPr lang="en-US" sz="1800" b="1">
                <a:latin typeface="Helvetica" pitchFamily="68" charset="0"/>
              </a:endParaRPr>
            </a:p>
          </p:txBody>
        </p:sp>
        <p:sp>
          <p:nvSpPr>
            <p:cNvPr id="55303" name="Text Box 17"/>
            <p:cNvSpPr txBox="1">
              <a:spLocks noChangeArrowheads="1"/>
            </p:cNvSpPr>
            <p:nvPr/>
          </p:nvSpPr>
          <p:spPr bwMode="auto">
            <a:xfrm>
              <a:off x="1849" y="1772"/>
              <a:ext cx="799" cy="179"/>
            </a:xfrm>
            <a:prstGeom prst="rect">
              <a:avLst/>
            </a:prstGeom>
            <a:noFill/>
            <a:ln w="12700">
              <a:noFill/>
              <a:miter lim="800000"/>
            </a:ln>
          </p:spPr>
          <p:txBody>
            <a:bodyPr wrap="none">
              <a:spAutoFit/>
            </a:bodyPr>
            <a:lstStyle/>
            <a:p>
              <a:pPr>
                <a:lnSpc>
                  <a:spcPct val="90000"/>
                </a:lnSpc>
              </a:pPr>
              <a:r>
                <a:rPr lang="en-US" sz="1200">
                  <a:solidFill>
                    <a:schemeClr val="bg2"/>
                  </a:solidFill>
                  <a:latin typeface="Helvetica" pitchFamily="68" charset="0"/>
                </a:rPr>
                <a:t>communication</a:t>
              </a:r>
              <a:endParaRPr lang="en-US" sz="1800" b="1">
                <a:latin typeface="Helvetica" pitchFamily="68" charset="0"/>
              </a:endParaRPr>
            </a:p>
          </p:txBody>
        </p:sp>
        <p:sp>
          <p:nvSpPr>
            <p:cNvPr id="55304" name="Rectangle 18"/>
            <p:cNvSpPr>
              <a:spLocks noChangeArrowheads="1"/>
            </p:cNvSpPr>
            <p:nvPr/>
          </p:nvSpPr>
          <p:spPr bwMode="auto">
            <a:xfrm>
              <a:off x="3357" y="1532"/>
              <a:ext cx="492" cy="273"/>
            </a:xfrm>
            <a:prstGeom prst="rect">
              <a:avLst/>
            </a:prstGeom>
            <a:solidFill>
              <a:schemeClr val="tx1"/>
            </a:solidFill>
            <a:ln w="12700">
              <a:solidFill>
                <a:schemeClr val="tx1"/>
              </a:solidFill>
              <a:miter lim="800000"/>
            </a:ln>
          </p:spPr>
          <p:txBody>
            <a:bodyPr wrap="none" anchor="ctr"/>
            <a:lstStyle/>
            <a:p>
              <a:endParaRPr lang="en-US"/>
            </a:p>
          </p:txBody>
        </p:sp>
        <p:sp>
          <p:nvSpPr>
            <p:cNvPr id="55305" name="Text Box 19"/>
            <p:cNvSpPr txBox="1">
              <a:spLocks noChangeArrowheads="1"/>
            </p:cNvSpPr>
            <p:nvPr/>
          </p:nvSpPr>
          <p:spPr bwMode="auto">
            <a:xfrm>
              <a:off x="3418" y="1532"/>
              <a:ext cx="378" cy="294"/>
            </a:xfrm>
            <a:prstGeom prst="rect">
              <a:avLst/>
            </a:prstGeom>
            <a:noFill/>
            <a:ln w="12700">
              <a:noFill/>
              <a:miter lim="800000"/>
            </a:ln>
          </p:spPr>
          <p:txBody>
            <a:bodyPr wrap="none">
              <a:spAutoFit/>
            </a:bodyPr>
            <a:lstStyle/>
            <a:p>
              <a:pPr algn="ctr">
                <a:lnSpc>
                  <a:spcPct val="90000"/>
                </a:lnSpc>
              </a:pPr>
              <a:r>
                <a:rPr lang="en-US" sz="1200">
                  <a:solidFill>
                    <a:schemeClr val="bg2"/>
                  </a:solidFill>
                  <a:latin typeface="Helvetica" pitchFamily="68" charset="0"/>
                </a:rPr>
                <a:t>Quick</a:t>
              </a:r>
              <a:endParaRPr lang="en-US" sz="1200">
                <a:solidFill>
                  <a:schemeClr val="bg2"/>
                </a:solidFill>
                <a:latin typeface="Helvetica" pitchFamily="68" charset="0"/>
              </a:endParaRPr>
            </a:p>
            <a:p>
              <a:pPr algn="ctr">
                <a:lnSpc>
                  <a:spcPct val="90000"/>
                </a:lnSpc>
              </a:pPr>
              <a:r>
                <a:rPr lang="en-US" sz="1200">
                  <a:solidFill>
                    <a:schemeClr val="bg2"/>
                  </a:solidFill>
                  <a:latin typeface="Helvetica" pitchFamily="68" charset="0"/>
                </a:rPr>
                <a:t>plan</a:t>
              </a:r>
              <a:endParaRPr lang="en-US" sz="1200">
                <a:solidFill>
                  <a:schemeClr val="bg2"/>
                </a:solidFill>
                <a:latin typeface="Helvetica" pitchFamily="68" charset="0"/>
              </a:endParaRPr>
            </a:p>
          </p:txBody>
        </p:sp>
        <p:sp>
          <p:nvSpPr>
            <p:cNvPr id="55306" name="Rectangle 20"/>
            <p:cNvSpPr>
              <a:spLocks noChangeArrowheads="1"/>
            </p:cNvSpPr>
            <p:nvPr/>
          </p:nvSpPr>
          <p:spPr bwMode="auto">
            <a:xfrm>
              <a:off x="3713" y="1983"/>
              <a:ext cx="547" cy="315"/>
            </a:xfrm>
            <a:prstGeom prst="rect">
              <a:avLst/>
            </a:prstGeom>
            <a:solidFill>
              <a:schemeClr val="tx1"/>
            </a:solidFill>
            <a:ln w="12700">
              <a:solidFill>
                <a:schemeClr val="tx1"/>
              </a:solidFill>
              <a:miter lim="800000"/>
            </a:ln>
          </p:spPr>
          <p:txBody>
            <a:bodyPr wrap="none" anchor="ctr"/>
            <a:lstStyle/>
            <a:p>
              <a:endParaRPr lang="en-US"/>
            </a:p>
          </p:txBody>
        </p:sp>
        <p:sp>
          <p:nvSpPr>
            <p:cNvPr id="55307" name="Rectangle 21"/>
            <p:cNvSpPr>
              <a:spLocks noChangeArrowheads="1"/>
            </p:cNvSpPr>
            <p:nvPr/>
          </p:nvSpPr>
          <p:spPr bwMode="auto">
            <a:xfrm>
              <a:off x="4301" y="2052"/>
              <a:ext cx="41" cy="184"/>
            </a:xfrm>
            <a:prstGeom prst="rect">
              <a:avLst/>
            </a:prstGeom>
            <a:solidFill>
              <a:srgbClr val="96E3FE"/>
            </a:solidFill>
            <a:ln w="12700">
              <a:solidFill>
                <a:srgbClr val="96E3FE"/>
              </a:solidFill>
              <a:miter lim="800000"/>
            </a:ln>
          </p:spPr>
          <p:txBody>
            <a:bodyPr wrap="none" anchor="ctr"/>
            <a:lstStyle/>
            <a:p>
              <a:endParaRPr lang="en-US"/>
            </a:p>
          </p:txBody>
        </p:sp>
        <p:sp>
          <p:nvSpPr>
            <p:cNvPr id="55308" name="Text Box 22"/>
            <p:cNvSpPr txBox="1">
              <a:spLocks noChangeArrowheads="1"/>
            </p:cNvSpPr>
            <p:nvPr/>
          </p:nvSpPr>
          <p:spPr bwMode="auto">
            <a:xfrm>
              <a:off x="3638" y="2004"/>
              <a:ext cx="704" cy="294"/>
            </a:xfrm>
            <a:prstGeom prst="rect">
              <a:avLst/>
            </a:prstGeom>
            <a:noFill/>
            <a:ln w="12700">
              <a:noFill/>
              <a:miter lim="800000"/>
            </a:ln>
          </p:spPr>
          <p:txBody>
            <a:bodyPr wrap="none">
              <a:spAutoFit/>
            </a:bodyPr>
            <a:lstStyle/>
            <a:p>
              <a:pPr algn="ctr">
                <a:lnSpc>
                  <a:spcPct val="90000"/>
                </a:lnSpc>
              </a:pPr>
              <a:r>
                <a:rPr lang="en-US" sz="1200">
                  <a:solidFill>
                    <a:schemeClr val="bg2"/>
                  </a:solidFill>
                  <a:latin typeface="Helvetica" pitchFamily="68" charset="0"/>
                </a:rPr>
                <a:t>Modeling</a:t>
              </a:r>
              <a:endParaRPr lang="en-US" sz="1200">
                <a:solidFill>
                  <a:schemeClr val="bg2"/>
                </a:solidFill>
                <a:latin typeface="Helvetica" pitchFamily="68" charset="0"/>
              </a:endParaRPr>
            </a:p>
            <a:p>
              <a:pPr algn="ctr">
                <a:lnSpc>
                  <a:spcPct val="90000"/>
                </a:lnSpc>
              </a:pPr>
              <a:r>
                <a:rPr lang="en-US" sz="1200">
                  <a:solidFill>
                    <a:schemeClr val="bg2"/>
                  </a:solidFill>
                  <a:latin typeface="Helvetica" pitchFamily="68" charset="0"/>
                </a:rPr>
                <a:t>Quick design</a:t>
              </a:r>
              <a:endParaRPr lang="en-US" sz="1200">
                <a:solidFill>
                  <a:schemeClr val="bg2"/>
                </a:solidFill>
                <a:latin typeface="Helvetica" pitchFamily="68" charset="0"/>
              </a:endParaRPr>
            </a:p>
          </p:txBody>
        </p:sp>
        <p:sp>
          <p:nvSpPr>
            <p:cNvPr id="55309" name="Rectangle 23"/>
            <p:cNvSpPr>
              <a:spLocks noChangeArrowheads="1"/>
            </p:cNvSpPr>
            <p:nvPr/>
          </p:nvSpPr>
          <p:spPr bwMode="auto">
            <a:xfrm>
              <a:off x="3508" y="3091"/>
              <a:ext cx="635" cy="390"/>
            </a:xfrm>
            <a:prstGeom prst="rect">
              <a:avLst/>
            </a:prstGeom>
            <a:solidFill>
              <a:schemeClr val="tx1"/>
            </a:solidFill>
            <a:ln w="12700">
              <a:solidFill>
                <a:schemeClr val="tx1"/>
              </a:solidFill>
              <a:miter lim="800000"/>
            </a:ln>
          </p:spPr>
          <p:txBody>
            <a:bodyPr wrap="none" anchor="ctr"/>
            <a:lstStyle/>
            <a:p>
              <a:endParaRPr lang="en-US"/>
            </a:p>
          </p:txBody>
        </p:sp>
        <p:sp>
          <p:nvSpPr>
            <p:cNvPr id="55310" name="Text Box 24"/>
            <p:cNvSpPr txBox="1">
              <a:spLocks noChangeArrowheads="1"/>
            </p:cNvSpPr>
            <p:nvPr/>
          </p:nvSpPr>
          <p:spPr bwMode="auto">
            <a:xfrm>
              <a:off x="3476" y="3153"/>
              <a:ext cx="687" cy="294"/>
            </a:xfrm>
            <a:prstGeom prst="rect">
              <a:avLst/>
            </a:prstGeom>
            <a:noFill/>
            <a:ln w="12700">
              <a:noFill/>
              <a:miter lim="800000"/>
            </a:ln>
          </p:spPr>
          <p:txBody>
            <a:bodyPr wrap="none">
              <a:spAutoFit/>
            </a:bodyPr>
            <a:lstStyle/>
            <a:p>
              <a:pPr algn="ctr">
                <a:lnSpc>
                  <a:spcPct val="90000"/>
                </a:lnSpc>
              </a:pPr>
              <a:r>
                <a:rPr lang="en-US" sz="1200">
                  <a:solidFill>
                    <a:schemeClr val="bg2"/>
                  </a:solidFill>
                  <a:latin typeface="Helvetica" pitchFamily="68" charset="0"/>
                </a:rPr>
                <a:t>Construction</a:t>
              </a:r>
              <a:endParaRPr lang="en-US" sz="1200">
                <a:solidFill>
                  <a:schemeClr val="bg2"/>
                </a:solidFill>
                <a:latin typeface="Helvetica" pitchFamily="68" charset="0"/>
              </a:endParaRPr>
            </a:p>
            <a:p>
              <a:pPr algn="ctr">
                <a:lnSpc>
                  <a:spcPct val="90000"/>
                </a:lnSpc>
              </a:pPr>
              <a:r>
                <a:rPr lang="en-US" sz="1200">
                  <a:solidFill>
                    <a:schemeClr val="bg2"/>
                  </a:solidFill>
                  <a:latin typeface="Helvetica" pitchFamily="68" charset="0"/>
                </a:rPr>
                <a:t>of prototype</a:t>
              </a:r>
              <a:endParaRPr lang="en-US" sz="1200">
                <a:solidFill>
                  <a:schemeClr val="bg2"/>
                </a:solidFill>
                <a:latin typeface="Helvetica" pitchFamily="68" charset="0"/>
              </a:endParaRPr>
            </a:p>
          </p:txBody>
        </p:sp>
        <p:sp>
          <p:nvSpPr>
            <p:cNvPr id="55311" name="Rectangle 25"/>
            <p:cNvSpPr>
              <a:spLocks noChangeArrowheads="1"/>
            </p:cNvSpPr>
            <p:nvPr/>
          </p:nvSpPr>
          <p:spPr bwMode="auto">
            <a:xfrm>
              <a:off x="1819" y="2934"/>
              <a:ext cx="642" cy="403"/>
            </a:xfrm>
            <a:prstGeom prst="rect">
              <a:avLst/>
            </a:prstGeom>
            <a:solidFill>
              <a:schemeClr val="tx1"/>
            </a:solidFill>
            <a:ln w="12700">
              <a:solidFill>
                <a:schemeClr val="tx1"/>
              </a:solidFill>
              <a:miter lim="800000"/>
            </a:ln>
          </p:spPr>
          <p:txBody>
            <a:bodyPr wrap="none" anchor="ctr"/>
            <a:lstStyle/>
            <a:p>
              <a:endParaRPr lang="en-US"/>
            </a:p>
          </p:txBody>
        </p:sp>
        <p:sp>
          <p:nvSpPr>
            <p:cNvPr id="55312" name="Text Box 26"/>
            <p:cNvSpPr txBox="1">
              <a:spLocks noChangeArrowheads="1"/>
            </p:cNvSpPr>
            <p:nvPr/>
          </p:nvSpPr>
          <p:spPr bwMode="auto">
            <a:xfrm>
              <a:off x="1812" y="2961"/>
              <a:ext cx="659" cy="409"/>
            </a:xfrm>
            <a:prstGeom prst="rect">
              <a:avLst/>
            </a:prstGeom>
            <a:noFill/>
            <a:ln w="12700">
              <a:noFill/>
              <a:miter lim="800000"/>
            </a:ln>
          </p:spPr>
          <p:txBody>
            <a:bodyPr wrap="none">
              <a:spAutoFit/>
            </a:bodyPr>
            <a:lstStyle/>
            <a:p>
              <a:pPr algn="ctr">
                <a:lnSpc>
                  <a:spcPct val="90000"/>
                </a:lnSpc>
              </a:pPr>
              <a:r>
                <a:rPr lang="en-US" sz="1200">
                  <a:solidFill>
                    <a:schemeClr val="bg2"/>
                  </a:solidFill>
                  <a:latin typeface="Helvetica" pitchFamily="68" charset="0"/>
                </a:rPr>
                <a:t>Deployment</a:t>
              </a:r>
              <a:endParaRPr lang="en-US" sz="1200">
                <a:solidFill>
                  <a:schemeClr val="bg2"/>
                </a:solidFill>
                <a:latin typeface="Helvetica" pitchFamily="68" charset="0"/>
              </a:endParaRPr>
            </a:p>
            <a:p>
              <a:pPr algn="ctr">
                <a:lnSpc>
                  <a:spcPct val="90000"/>
                </a:lnSpc>
              </a:pPr>
              <a:r>
                <a:rPr lang="en-US" sz="1200">
                  <a:solidFill>
                    <a:schemeClr val="bg2"/>
                  </a:solidFill>
                  <a:latin typeface="Helvetica" pitchFamily="68" charset="0"/>
                </a:rPr>
                <a:t>delivery &amp;</a:t>
              </a:r>
              <a:endParaRPr lang="en-US" sz="1200">
                <a:solidFill>
                  <a:schemeClr val="bg2"/>
                </a:solidFill>
                <a:latin typeface="Helvetica" pitchFamily="68" charset="0"/>
              </a:endParaRPr>
            </a:p>
            <a:p>
              <a:pPr algn="ctr">
                <a:lnSpc>
                  <a:spcPct val="90000"/>
                </a:lnSpc>
              </a:pPr>
              <a:r>
                <a:rPr lang="en-US" sz="1200">
                  <a:solidFill>
                    <a:schemeClr val="bg2"/>
                  </a:solidFill>
                  <a:latin typeface="Helvetica" pitchFamily="68" charset="0"/>
                </a:rPr>
                <a:t>feedback</a:t>
              </a:r>
              <a:endParaRPr lang="en-US" sz="1200">
                <a:solidFill>
                  <a:schemeClr val="bg2"/>
                </a:solidFill>
                <a:latin typeface="Helvetica" pitchFamily="68" charset="0"/>
              </a:endParaRPr>
            </a:p>
          </p:txBody>
        </p:sp>
      </p:gr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8229600" cy="1143000"/>
          </a:xfrm>
        </p:spPr>
        <p:txBody>
          <a:bodyPr>
            <a:normAutofit/>
          </a:bodyPr>
          <a:lstStyle/>
          <a:p>
            <a:r>
              <a:rPr lang="en-US" sz="4000" b="1" dirty="0" smtClean="0">
                <a:latin typeface="Times New Roman" panose="02020603050405020304" pitchFamily="18" charset="0"/>
                <a:cs typeface="Times New Roman" panose="02020603050405020304" pitchFamily="18" charset="0"/>
              </a:rPr>
              <a:t>Evolutionary Models: Prototyping</a:t>
            </a:r>
            <a:endParaRPr lang="en-US" sz="4000" dirty="0"/>
          </a:p>
        </p:txBody>
      </p:sp>
      <p:sp>
        <p:nvSpPr>
          <p:cNvPr id="3" name="Content Placeholder 2"/>
          <p:cNvSpPr>
            <a:spLocks noGrp="1"/>
          </p:cNvSpPr>
          <p:nvPr>
            <p:ph idx="1"/>
          </p:nvPr>
        </p:nvSpPr>
        <p:spPr/>
        <p:txBody>
          <a:bodyPr>
            <a:normAutofit fontScale="92500" lnSpcReduction="10000"/>
          </a:bodyPr>
          <a:lstStyle/>
          <a:p>
            <a:pPr algn="just"/>
            <a:r>
              <a:rPr lang="en-US" dirty="0" smtClean="0">
                <a:latin typeface="Times New Roman" panose="02020603050405020304" pitchFamily="18" charset="0"/>
                <a:cs typeface="Times New Roman" panose="02020603050405020304" pitchFamily="18" charset="0"/>
              </a:rPr>
              <a:t>In prototyping quick iterations are planned and quick modeling occurs.</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quick design emphasizes on a representation of those features of the software visible to the customer.</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Construction of prototype is done and then it is assessed by the customer.</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prototype is tuned and iterated till the customer satisfaction.</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4000" b="1" dirty="0" smtClean="0">
                <a:latin typeface="Times New Roman" panose="02020603050405020304" pitchFamily="18" charset="0"/>
                <a:cs typeface="Times New Roman" panose="02020603050405020304" pitchFamily="18" charset="0"/>
              </a:rPr>
              <a:t>Evolutionary Models: Prototyping</a:t>
            </a:r>
            <a:endParaRPr lang="en-US" sz="4000" dirty="0"/>
          </a:p>
        </p:txBody>
      </p:sp>
      <p:sp>
        <p:nvSpPr>
          <p:cNvPr id="3" name="Content Placeholder 2"/>
          <p:cNvSpPr>
            <a:spLocks noGrp="1"/>
          </p:cNvSpPr>
          <p:nvPr>
            <p:ph idx="1"/>
          </p:nvPr>
        </p:nvSpPr>
        <p:spPr>
          <a:xfrm>
            <a:off x="457200" y="1524000"/>
            <a:ext cx="8229600" cy="5334000"/>
          </a:xfrm>
        </p:spPr>
        <p:txBody>
          <a:bodyPr>
            <a:normAutofit fontScale="92500" lnSpcReduction="20000"/>
          </a:bodyPr>
          <a:lstStyle/>
          <a:p>
            <a:pPr algn="just">
              <a:buNone/>
            </a:pPr>
            <a:r>
              <a:rPr lang="en-US" b="1" dirty="0" smtClean="0">
                <a:solidFill>
                  <a:schemeClr val="tx2"/>
                </a:solidFill>
                <a:latin typeface="Times New Roman" panose="02020603050405020304" pitchFamily="18" charset="0"/>
                <a:cs typeface="Times New Roman" panose="02020603050405020304" pitchFamily="18" charset="0"/>
              </a:rPr>
              <a:t>Disadvantages</a:t>
            </a:r>
            <a:endParaRPr lang="en-US" b="1" dirty="0" smtClean="0">
              <a:solidFill>
                <a:schemeClr val="tx2"/>
              </a:solidFill>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To get the project done very quickly may affect overall software quality or long term maintainability of the software.</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In case when customer is informed that the product must be rebuilt to maintain high level of quality, customer may not be comfortable with it.</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smtClean="0">
                <a:latin typeface="Times New Roman" panose="02020603050405020304" pitchFamily="18" charset="0"/>
                <a:cs typeface="Times New Roman" panose="02020603050405020304" pitchFamily="18" charset="0"/>
              </a:rPr>
              <a:t> </a:t>
            </a:r>
            <a:r>
              <a:rPr lang="en-GB" sz="2800" dirty="0" smtClean="0">
                <a:latin typeface="Times New Roman" panose="02020603050405020304" pitchFamily="18" charset="0"/>
                <a:cs typeface="Times New Roman" panose="02020603050405020304" pitchFamily="18" charset="0"/>
              </a:rPr>
              <a:t>The customer sees a "working version" of the software, wants to stop all development and then buy the prototype after a "few fixes" are made.</a:t>
            </a:r>
            <a:endParaRPr lang="en-GB" sz="2800" dirty="0" smtClean="0">
              <a:latin typeface="Times New Roman" panose="02020603050405020304" pitchFamily="18" charset="0"/>
              <a:cs typeface="Times New Roman" panose="02020603050405020304" pitchFamily="18" charset="0"/>
            </a:endParaRPr>
          </a:p>
          <a:p>
            <a:pPr algn="just">
              <a:lnSpc>
                <a:spcPct val="90000"/>
              </a:lnSpc>
              <a:spcBef>
                <a:spcPts val="6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800" dirty="0" smtClean="0">
              <a:latin typeface="Times New Roman" panose="02020603050405020304" pitchFamily="18" charset="0"/>
              <a:cs typeface="Times New Roman" panose="02020603050405020304" pitchFamily="18" charset="0"/>
            </a:endParaRPr>
          </a:p>
          <a:p>
            <a:pPr algn="just">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latin typeface="Times New Roman" panose="02020603050405020304" pitchFamily="18" charset="0"/>
                <a:cs typeface="Times New Roman" panose="02020603050405020304" pitchFamily="18" charset="0"/>
              </a:rPr>
              <a:t>Developers often make implementation compromises to get the software running quickly (e.g., language choice, user interface, operating system choice, inefficient algorithms)</a:t>
            </a:r>
            <a:endParaRPr lang="en-GB" sz="2800"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533400" y="381000"/>
            <a:ext cx="8229600" cy="1143000"/>
          </a:xfrm>
        </p:spPr>
        <p:txBody>
          <a:bodyPr/>
          <a:lstStyle/>
          <a:p>
            <a:r>
              <a:rPr lang="en-US" sz="4000" b="1" dirty="0" smtClean="0">
                <a:latin typeface="Times New Roman" panose="02020603050405020304" pitchFamily="18" charset="0"/>
                <a:cs typeface="Times New Roman" panose="02020603050405020304" pitchFamily="18" charset="0"/>
              </a:rPr>
              <a:t>Evolutionary Models: The Spiral</a:t>
            </a:r>
            <a:endParaRPr lang="en-US" sz="4000" dirty="0" smtClean="0"/>
          </a:p>
        </p:txBody>
      </p:sp>
      <p:sp>
        <p:nvSpPr>
          <p:cNvPr id="56323" name="Content Placeholder 2"/>
          <p:cNvSpPr>
            <a:spLocks noGrp="1"/>
          </p:cNvSpPr>
          <p:nvPr>
            <p:ph idx="1"/>
          </p:nvPr>
        </p:nvSpPr>
        <p:spPr>
          <a:xfrm>
            <a:off x="457200" y="1935163"/>
            <a:ext cx="8229600" cy="4922837"/>
          </a:xfrm>
        </p:spPr>
        <p:txBody>
          <a:bodyPr/>
          <a:lstStyle/>
          <a:p>
            <a:pPr algn="just" eaLnBrk="1" hangingPunct="1"/>
            <a:r>
              <a:rPr lang="en-US" sz="2400" dirty="0" smtClean="0">
                <a:latin typeface="Times New Roman" panose="02020603050405020304" pitchFamily="18" charset="0"/>
                <a:cs typeface="Times New Roman" panose="02020603050405020304" pitchFamily="18" charset="0"/>
              </a:rPr>
              <a:t>Proposed by Boehm is an evolutionary software process model that couples the iterative nature of prototyping with the controlled and systematic aspects of the waterfall model.</a:t>
            </a:r>
            <a:endParaRPr lang="en-US" sz="2400" dirty="0" smtClean="0">
              <a:latin typeface="Times New Roman" panose="02020603050405020304" pitchFamily="18" charset="0"/>
              <a:cs typeface="Times New Roman" panose="02020603050405020304" pitchFamily="18" charset="0"/>
            </a:endParaRPr>
          </a:p>
          <a:p>
            <a:pPr algn="just" eaLnBrk="1" hangingPunct="1"/>
            <a:r>
              <a:rPr lang="en-US" sz="2400" dirty="0" smtClean="0">
                <a:latin typeface="Times New Roman" panose="02020603050405020304" pitchFamily="18" charset="0"/>
                <a:cs typeface="Times New Roman" panose="02020603050405020304" pitchFamily="18" charset="0"/>
              </a:rPr>
              <a:t>Evolutionary process--- an approach for incrementally growing a systems degree of definition and implementation while decreasing its degree of risk.</a:t>
            </a:r>
            <a:endParaRPr lang="en-US" sz="2400" dirty="0" smtClean="0">
              <a:latin typeface="Times New Roman" panose="02020603050405020304" pitchFamily="18" charset="0"/>
              <a:cs typeface="Times New Roman" panose="02020603050405020304" pitchFamily="18" charset="0"/>
            </a:endParaRPr>
          </a:p>
          <a:p>
            <a:pPr algn="just" eaLnBrk="1" hangingPunct="1"/>
            <a:r>
              <a:rPr lang="en-US" sz="2400" dirty="0" smtClean="0">
                <a:latin typeface="Times New Roman" panose="02020603050405020304" pitchFamily="18" charset="0"/>
                <a:cs typeface="Times New Roman" panose="02020603050405020304" pitchFamily="18" charset="0"/>
              </a:rPr>
              <a:t>Provides potential for rapid development of increasingly more complete version of the software.</a:t>
            </a:r>
            <a:endParaRPr lang="en-US" sz="2400" dirty="0" smtClean="0">
              <a:latin typeface="Times New Roman" panose="02020603050405020304" pitchFamily="18" charset="0"/>
              <a:cs typeface="Times New Roman" panose="02020603050405020304" pitchFamily="18" charset="0"/>
            </a:endParaRPr>
          </a:p>
          <a:p>
            <a:pPr algn="just" eaLnBrk="1" hangingPunct="1"/>
            <a:r>
              <a:rPr lang="en-US" sz="2400" dirty="0" smtClean="0">
                <a:latin typeface="Times New Roman" panose="02020603050405020304" pitchFamily="18" charset="0"/>
                <a:cs typeface="Times New Roman" panose="02020603050405020304" pitchFamily="18" charset="0"/>
              </a:rPr>
              <a:t>S/w is developed in a series of evolutionary releases.</a:t>
            </a:r>
            <a:endParaRPr lang="en-US" sz="2400" dirty="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en-US" sz="2400" dirty="0" smtClean="0">
                <a:latin typeface="Times New Roman" panose="02020603050405020304" pitchFamily="18" charset="0"/>
                <a:cs typeface="Times New Roman" panose="02020603050405020304" pitchFamily="18" charset="0"/>
              </a:rPr>
              <a:t>    Early iterations -after later iterations-</a:t>
            </a:r>
            <a:r>
              <a:rPr lang="en-US" sz="2400" dirty="0" smtClean="0">
                <a:latin typeface="Times New Roman" panose="02020603050405020304" pitchFamily="18" charset="0"/>
                <a:cs typeface="Times New Roman" panose="02020603050405020304" pitchFamily="18" charset="0"/>
                <a:sym typeface="Wingdings" panose="05000000000000000000" pitchFamily="2" charset="2"/>
              </a:rPr>
              <a:t>Complete version of system.</a:t>
            </a:r>
            <a:endParaRPr lang="en-US" sz="2400" dirty="0" smtClean="0">
              <a:latin typeface="Times New Roman" panose="02020603050405020304" pitchFamily="18" charset="0"/>
              <a:cs typeface="Times New Roman" panose="02020603050405020304" pitchFamily="18" charset="0"/>
            </a:endParaRPr>
          </a:p>
          <a:p>
            <a:pPr algn="just" eaLnBrk="1" hangingPunct="1">
              <a:buFont typeface="Wingdings" panose="05000000000000000000" pitchFamily="2" charset="2"/>
              <a:buNone/>
            </a:pPr>
            <a:r>
              <a:rPr lang="en-US" sz="2400"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endParaRPr lang="en-US"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4000" b="1" dirty="0" smtClean="0">
                <a:latin typeface="Times New Roman" panose="02020603050405020304" pitchFamily="18" charset="0"/>
                <a:cs typeface="Times New Roman" panose="02020603050405020304" pitchFamily="18" charset="0"/>
              </a:rPr>
              <a:t>Evolutionary Models: The Spiral</a:t>
            </a:r>
            <a:endParaRPr lang="en-US" sz="4000" dirty="0"/>
          </a:p>
        </p:txBody>
      </p:sp>
      <p:sp>
        <p:nvSpPr>
          <p:cNvPr id="3" name="Content Placeholder 2"/>
          <p:cNvSpPr>
            <a:spLocks noGrp="1"/>
          </p:cNvSpPr>
          <p:nvPr>
            <p:ph idx="1"/>
          </p:nvPr>
        </p:nvSpPr>
        <p:spPr/>
        <p:txBody>
          <a:bodyPr>
            <a:normAutofit fontScale="85000" lnSpcReduction="20000"/>
          </a:bodyPr>
          <a:lstStyle/>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latin typeface="Times New Roman" panose="02020603050405020304" pitchFamily="18" charset="0"/>
                <a:cs typeface="Times New Roman" panose="02020603050405020304" pitchFamily="18" charset="0"/>
              </a:rPr>
              <a:t>Follows an evolutionary approach</a:t>
            </a:r>
            <a:endParaRPr lang="en-GB" sz="2800" dirty="0" smtClean="0">
              <a:latin typeface="Times New Roman" panose="02020603050405020304" pitchFamily="18" charset="0"/>
              <a:cs typeface="Times New Roman" panose="02020603050405020304" pitchFamily="18" charset="0"/>
            </a:endParaRPr>
          </a:p>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latin typeface="Times New Roman" panose="02020603050405020304" pitchFamily="18" charset="0"/>
                <a:cs typeface="Times New Roman" panose="02020603050405020304" pitchFamily="18" charset="0"/>
              </a:rPr>
              <a:t>Used when requirements are </a:t>
            </a:r>
            <a:r>
              <a:rPr lang="en-GB" sz="2800" u="sng" dirty="0" smtClean="0">
                <a:latin typeface="Times New Roman" panose="02020603050405020304" pitchFamily="18" charset="0"/>
                <a:cs typeface="Times New Roman" panose="02020603050405020304" pitchFamily="18" charset="0"/>
              </a:rPr>
              <a:t>not</a:t>
            </a:r>
            <a:r>
              <a:rPr lang="en-GB" sz="2800" dirty="0" smtClean="0">
                <a:latin typeface="Times New Roman" panose="02020603050405020304" pitchFamily="18" charset="0"/>
                <a:cs typeface="Times New Roman" panose="02020603050405020304" pitchFamily="18" charset="0"/>
              </a:rPr>
              <a:t> well understood and risks are high</a:t>
            </a:r>
            <a:endParaRPr lang="en-GB" sz="2800" dirty="0" smtClean="0">
              <a:latin typeface="Times New Roman" panose="02020603050405020304" pitchFamily="18" charset="0"/>
              <a:cs typeface="Times New Roman" panose="02020603050405020304" pitchFamily="18" charset="0"/>
            </a:endParaRPr>
          </a:p>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latin typeface="Times New Roman" panose="02020603050405020304" pitchFamily="18" charset="0"/>
                <a:cs typeface="Times New Roman" panose="02020603050405020304" pitchFamily="18" charset="0"/>
              </a:rPr>
              <a:t>Inner spirals focus on identifying software requirements and project risks; may also incorporate prototyping</a:t>
            </a:r>
            <a:endParaRPr lang="en-GB" sz="2800" dirty="0" smtClean="0">
              <a:latin typeface="Times New Roman" panose="02020603050405020304" pitchFamily="18" charset="0"/>
              <a:cs typeface="Times New Roman" panose="02020603050405020304" pitchFamily="18" charset="0"/>
            </a:endParaRPr>
          </a:p>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latin typeface="Times New Roman" panose="02020603050405020304" pitchFamily="18" charset="0"/>
                <a:cs typeface="Times New Roman" panose="02020603050405020304" pitchFamily="18" charset="0"/>
              </a:rPr>
              <a:t>Outer spirals take on a classical waterfall approach after requirements have been defined, but permit iterative growth of the software</a:t>
            </a:r>
            <a:endParaRPr lang="en-GB" sz="2800" dirty="0" smtClean="0">
              <a:latin typeface="Times New Roman" panose="02020603050405020304" pitchFamily="18" charset="0"/>
              <a:cs typeface="Times New Roman" panose="02020603050405020304" pitchFamily="18" charset="0"/>
            </a:endParaRPr>
          </a:p>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latin typeface="Times New Roman" panose="02020603050405020304" pitchFamily="18" charset="0"/>
                <a:cs typeface="Times New Roman" panose="02020603050405020304" pitchFamily="18" charset="0"/>
              </a:rPr>
              <a:t>Operates as a risk-driven model…a go/no-go decision occurs after each complete spiral in order to react to risk determinations</a:t>
            </a:r>
            <a:endParaRPr lang="en-GB" sz="2800" dirty="0" smtClean="0">
              <a:latin typeface="Times New Roman" panose="02020603050405020304" pitchFamily="18" charset="0"/>
              <a:cs typeface="Times New Roman" panose="02020603050405020304" pitchFamily="18" charset="0"/>
            </a:endParaRPr>
          </a:p>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latin typeface="Times New Roman" panose="02020603050405020304" pitchFamily="18" charset="0"/>
                <a:cs typeface="Times New Roman" panose="02020603050405020304" pitchFamily="18" charset="0"/>
              </a:rPr>
              <a:t>Requires considerable expertise in risk assessment</a:t>
            </a:r>
            <a:endParaRPr lang="en-GB" sz="2800" dirty="0" smtClean="0">
              <a:latin typeface="Times New Roman" panose="02020603050405020304" pitchFamily="18" charset="0"/>
              <a:cs typeface="Times New Roman" panose="02020603050405020304" pitchFamily="18" charset="0"/>
            </a:endParaRPr>
          </a:p>
          <a:p>
            <a:pPr>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latin typeface="Times New Roman" panose="02020603050405020304" pitchFamily="18" charset="0"/>
                <a:cs typeface="Times New Roman" panose="02020603050405020304" pitchFamily="18" charset="0"/>
              </a:rPr>
              <a:t>Serves as a realistic model for large-scale software development</a:t>
            </a:r>
            <a:endParaRPr lang="en-GB" sz="2800"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219200" y="1066800"/>
            <a:ext cx="7345363" cy="666750"/>
          </a:xfrm>
          <a:noFill/>
        </p:spPr>
        <p:txBody>
          <a:bodyPr wrap="none" lIns="63500" tIns="25400" rIns="63500" bIns="25400" anchor="t">
            <a:spAutoFit/>
          </a:bodyPr>
          <a:lstStyle/>
          <a:p>
            <a:r>
              <a:rPr lang="en-US" sz="4000" b="1" smtClean="0">
                <a:latin typeface="Times New Roman" panose="02020603050405020304" pitchFamily="18" charset="0"/>
                <a:cs typeface="Times New Roman" panose="02020603050405020304" pitchFamily="18" charset="0"/>
              </a:rPr>
              <a:t>Evolutionary Models: The Spiral</a:t>
            </a:r>
            <a:endParaRPr lang="en-US" sz="4000" b="1" smtClean="0">
              <a:latin typeface="Times New Roman" panose="02020603050405020304" pitchFamily="18" charset="0"/>
              <a:cs typeface="Times New Roman" panose="02020603050405020304" pitchFamily="18" charset="0"/>
            </a:endParaRPr>
          </a:p>
        </p:txBody>
      </p:sp>
      <p:pic>
        <p:nvPicPr>
          <p:cNvPr id="57347" name="Picture 3"/>
          <p:cNvPicPr>
            <a:picLocks noChangeAspect="1" noChangeArrowheads="1"/>
          </p:cNvPicPr>
          <p:nvPr/>
        </p:nvPicPr>
        <p:blipFill>
          <a:blip r:embed="rId1" cstate="print"/>
          <a:srcRect/>
          <a:stretch>
            <a:fillRect/>
          </a:stretch>
        </p:blipFill>
        <p:spPr bwMode="auto">
          <a:xfrm>
            <a:off x="2133600" y="1828800"/>
            <a:ext cx="5651500" cy="4300538"/>
          </a:xfrm>
          <a:prstGeom prst="rect">
            <a:avLst/>
          </a:prstGeom>
          <a:solidFill>
            <a:srgbClr val="96E3FE"/>
          </a:solidFill>
          <a:ln w="12700">
            <a:noFill/>
            <a:miter lim="800000"/>
            <a:headEnd/>
            <a:tailEnd/>
          </a:ln>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sz="4000" b="1" smtClean="0">
                <a:latin typeface="Times New Roman" panose="02020603050405020304" pitchFamily="18" charset="0"/>
                <a:cs typeface="Times New Roman" panose="02020603050405020304" pitchFamily="18" charset="0"/>
              </a:rPr>
              <a:t>Evolutionary Models: The Spiral</a:t>
            </a:r>
            <a:endParaRPr lang="en-US" sz="4000" smtClean="0"/>
          </a:p>
        </p:txBody>
      </p:sp>
      <p:sp>
        <p:nvSpPr>
          <p:cNvPr id="3" name="Content Placeholder 2"/>
          <p:cNvSpPr>
            <a:spLocks noGrp="1"/>
          </p:cNvSpPr>
          <p:nvPr>
            <p:ph idx="1"/>
          </p:nvPr>
        </p:nvSpPr>
        <p:spPr/>
        <p:txBody>
          <a:bodyPr/>
          <a:lstStyle/>
          <a:p>
            <a:pPr marL="609600" indent="-609600" eaLnBrk="1" hangingPunct="1">
              <a:buFont typeface="Wingdings" panose="05000000000000000000" pitchFamily="2" charset="2"/>
              <a:buNone/>
              <a:defRPr/>
            </a:pPr>
            <a:r>
              <a:rPr lang="en-US" sz="3200" b="1" dirty="0" smtClean="0">
                <a:solidFill>
                  <a:schemeClr val="bg2">
                    <a:lumMod val="25000"/>
                  </a:schemeClr>
                </a:solidFill>
                <a:latin typeface="Times New Roman" panose="02020603050405020304" pitchFamily="18" charset="0"/>
                <a:cs typeface="Times New Roman" panose="02020603050405020304" pitchFamily="18" charset="0"/>
              </a:rPr>
              <a:t>Advantages</a:t>
            </a:r>
            <a:endParaRPr lang="en-US" sz="3200" b="1" dirty="0" smtClean="0">
              <a:solidFill>
                <a:schemeClr val="bg2">
                  <a:lumMod val="25000"/>
                </a:schemeClr>
              </a:solidFill>
              <a:latin typeface="Times New Roman" panose="02020603050405020304" pitchFamily="18" charset="0"/>
              <a:cs typeface="Times New Roman" panose="02020603050405020304" pitchFamily="18" charset="0"/>
            </a:endParaRPr>
          </a:p>
          <a:p>
            <a:pPr marL="609600" indent="-609600" algn="just" eaLnBrk="1" hangingPunct="1">
              <a:buFont typeface="Wingdings" panose="05000000000000000000" pitchFamily="2" charset="2"/>
              <a:buAutoNum type="arabicPeriod"/>
              <a:defRPr/>
            </a:pPr>
            <a:r>
              <a:rPr lang="en-US" sz="2800" dirty="0" smtClean="0">
                <a:latin typeface="Times New Roman" panose="02020603050405020304" pitchFamily="18" charset="0"/>
                <a:cs typeface="Times New Roman" panose="02020603050405020304" pitchFamily="18" charset="0"/>
              </a:rPr>
              <a:t>Realistic approach to the development of large-scale systems.</a:t>
            </a:r>
            <a:endParaRPr lang="en-US" sz="2800" dirty="0" smtClean="0">
              <a:latin typeface="Times New Roman" panose="02020603050405020304" pitchFamily="18" charset="0"/>
              <a:cs typeface="Times New Roman" panose="02020603050405020304" pitchFamily="18" charset="0"/>
            </a:endParaRPr>
          </a:p>
          <a:p>
            <a:pPr marL="609600" indent="-609600" algn="just" eaLnBrk="1" hangingPunct="1">
              <a:buFont typeface="Wingdings" panose="05000000000000000000" pitchFamily="2" charset="2"/>
              <a:buAutoNum type="arabicPeriod"/>
              <a:defRPr/>
            </a:pPr>
            <a:r>
              <a:rPr lang="en-US" sz="2800" dirty="0" smtClean="0">
                <a:latin typeface="Times New Roman" panose="02020603050405020304" pitchFamily="18" charset="0"/>
                <a:cs typeface="Times New Roman" panose="02020603050405020304" pitchFamily="18" charset="0"/>
              </a:rPr>
              <a:t>The developer and customer better understand and react to risks at each evolutionary level.</a:t>
            </a:r>
            <a:endParaRPr lang="en-US" sz="2800" dirty="0" smtClean="0">
              <a:latin typeface="Times New Roman" panose="02020603050405020304" pitchFamily="18" charset="0"/>
              <a:cs typeface="Times New Roman" panose="02020603050405020304" pitchFamily="18" charset="0"/>
            </a:endParaRPr>
          </a:p>
          <a:p>
            <a:pPr marL="609600" indent="-609600" algn="just" eaLnBrk="1" hangingPunct="1">
              <a:buFont typeface="Wingdings" panose="05000000000000000000" pitchFamily="2" charset="2"/>
              <a:buAutoNum type="arabicPeriod"/>
              <a:defRPr/>
            </a:pPr>
            <a:r>
              <a:rPr lang="en-US" sz="2800" dirty="0" smtClean="0">
                <a:latin typeface="Times New Roman" panose="02020603050405020304" pitchFamily="18" charset="0"/>
                <a:cs typeface="Times New Roman" panose="02020603050405020304" pitchFamily="18" charset="0"/>
              </a:rPr>
              <a:t>Reduces risks before they become problematic.</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685800" y="0"/>
            <a:ext cx="8229600" cy="1143000"/>
          </a:xfrm>
        </p:spPr>
        <p:txBody>
          <a:bodyPr/>
          <a:lstStyle/>
          <a:p>
            <a:r>
              <a:rPr lang="en-US" sz="4000" b="1" dirty="0" smtClean="0">
                <a:latin typeface="Times New Roman" panose="02020603050405020304" pitchFamily="18" charset="0"/>
                <a:cs typeface="Times New Roman" panose="02020603050405020304" pitchFamily="18" charset="0"/>
              </a:rPr>
              <a:t>Evolutionary Models: The Spiral</a:t>
            </a:r>
            <a:endParaRPr lang="en-US" sz="4000" dirty="0" smtClean="0"/>
          </a:p>
        </p:txBody>
      </p:sp>
      <p:sp>
        <p:nvSpPr>
          <p:cNvPr id="3" name="Content Placeholder 2"/>
          <p:cNvSpPr>
            <a:spLocks noGrp="1"/>
          </p:cNvSpPr>
          <p:nvPr>
            <p:ph idx="1"/>
          </p:nvPr>
        </p:nvSpPr>
        <p:spPr>
          <a:xfrm>
            <a:off x="457200" y="1371600"/>
            <a:ext cx="8229600" cy="5105400"/>
          </a:xfrm>
        </p:spPr>
        <p:txBody>
          <a:bodyPr>
            <a:normAutofit/>
          </a:bodyPr>
          <a:lstStyle/>
          <a:p>
            <a:pPr marL="609600" indent="-609600" algn="just" eaLnBrk="1" hangingPunct="1">
              <a:buFont typeface="Wingdings" panose="05000000000000000000" pitchFamily="2" charset="2"/>
              <a:buNone/>
              <a:defRPr/>
            </a:pPr>
            <a:r>
              <a:rPr lang="en-US" b="1" dirty="0" smtClean="0">
                <a:solidFill>
                  <a:schemeClr val="bg2">
                    <a:lumMod val="25000"/>
                  </a:schemeClr>
                </a:solidFill>
                <a:latin typeface="Times New Roman" panose="02020603050405020304" pitchFamily="18" charset="0"/>
                <a:cs typeface="Times New Roman" panose="02020603050405020304" pitchFamily="18" charset="0"/>
              </a:rPr>
              <a:t>Disadvantages</a:t>
            </a:r>
            <a:endParaRPr lang="en-US" b="1" dirty="0" smtClean="0">
              <a:solidFill>
                <a:schemeClr val="bg2">
                  <a:lumMod val="25000"/>
                </a:schemeClr>
              </a:solidFill>
              <a:latin typeface="Times New Roman" panose="02020603050405020304" pitchFamily="18" charset="0"/>
              <a:cs typeface="Times New Roman" panose="02020603050405020304" pitchFamily="18" charset="0"/>
            </a:endParaRPr>
          </a:p>
          <a:p>
            <a:pPr marL="609600" indent="-609600" algn="just" eaLnBrk="1" hangingPunct="1">
              <a:buFont typeface="Wingdings" panose="05000000000000000000" pitchFamily="2" charset="2"/>
              <a:buAutoNum type="arabicPeriod"/>
              <a:defRPr/>
            </a:pPr>
            <a:r>
              <a:rPr lang="en-US" sz="2000" dirty="0" smtClean="0">
                <a:latin typeface="Times New Roman" panose="02020603050405020304" pitchFamily="18" charset="0"/>
                <a:cs typeface="Times New Roman" panose="02020603050405020304" pitchFamily="18" charset="0"/>
              </a:rPr>
              <a:t>Difficult to convince customers that the evolutionary approach is controllable.</a:t>
            </a:r>
            <a:endParaRPr lang="en-US" sz="2000" dirty="0" smtClean="0">
              <a:latin typeface="Times New Roman" panose="02020603050405020304" pitchFamily="18" charset="0"/>
              <a:cs typeface="Times New Roman" panose="02020603050405020304" pitchFamily="18" charset="0"/>
            </a:endParaRPr>
          </a:p>
          <a:p>
            <a:pPr marL="609600" indent="-609600" algn="just" eaLnBrk="1" hangingPunct="1">
              <a:buFont typeface="Wingdings" panose="05000000000000000000" pitchFamily="2" charset="2"/>
              <a:buAutoNum type="arabicPeriod"/>
              <a:defRPr/>
            </a:pPr>
            <a:r>
              <a:rPr lang="en-US" sz="2000" dirty="0" smtClean="0">
                <a:latin typeface="Times New Roman" panose="02020603050405020304" pitchFamily="18" charset="0"/>
                <a:cs typeface="Times New Roman" panose="02020603050405020304" pitchFamily="18" charset="0"/>
              </a:rPr>
              <a:t>Demands considerable risk assessment expertise and relies on this expertise for success.</a:t>
            </a:r>
            <a:endParaRPr lang="en-US" sz="2000" dirty="0" smtClean="0">
              <a:latin typeface="Times New Roman" panose="02020603050405020304" pitchFamily="18" charset="0"/>
              <a:cs typeface="Times New Roman" panose="02020603050405020304" pitchFamily="18" charset="0"/>
            </a:endParaRPr>
          </a:p>
          <a:p>
            <a:pPr marL="532130" indent="-532130">
              <a:lnSpc>
                <a:spcPct val="90000"/>
              </a:lnSpc>
              <a:spcBef>
                <a:spcPts val="600"/>
              </a:spcBef>
              <a:buNone/>
              <a:tabLst>
                <a:tab pos="1101725" algn="l"/>
                <a:tab pos="2016125" algn="l"/>
                <a:tab pos="2930525" algn="l"/>
                <a:tab pos="3844925" algn="l"/>
                <a:tab pos="4759325" algn="l"/>
                <a:tab pos="5673725" algn="l"/>
                <a:tab pos="6588125" algn="l"/>
                <a:tab pos="7502525" algn="l"/>
                <a:tab pos="8416925" algn="l"/>
                <a:tab pos="9331325" algn="l"/>
                <a:tab pos="10245725" algn="l"/>
              </a:tabLst>
            </a:pPr>
            <a:r>
              <a:rPr lang="en-GB" sz="2000" dirty="0" smtClean="0">
                <a:solidFill>
                  <a:schemeClr val="tx2"/>
                </a:solidFill>
                <a:latin typeface="Times New Roman" panose="02020603050405020304" pitchFamily="18" charset="0"/>
                <a:cs typeface="Times New Roman" panose="02020603050405020304" pitchFamily="18" charset="0"/>
              </a:rPr>
              <a:t>3.      </a:t>
            </a:r>
            <a:r>
              <a:rPr lang="en-GB" sz="2000" dirty="0" smtClean="0">
                <a:latin typeface="Times New Roman" panose="02020603050405020304" pitchFamily="18" charset="0"/>
                <a:cs typeface="Times New Roman" panose="02020603050405020304" pitchFamily="18" charset="0"/>
              </a:rPr>
              <a:t>Evolutionary software processes do not establish the maximum speed of the evolution</a:t>
            </a:r>
            <a:endParaRPr lang="en-GB" sz="2000" dirty="0" smtClean="0">
              <a:latin typeface="Times New Roman" panose="02020603050405020304" pitchFamily="18" charset="0"/>
              <a:cs typeface="Times New Roman" panose="02020603050405020304" pitchFamily="18" charset="0"/>
            </a:endParaRPr>
          </a:p>
          <a:p>
            <a:pPr marL="914400" lvl="1" indent="-457200">
              <a:lnSpc>
                <a:spcPct val="90000"/>
              </a:lnSpc>
              <a:spcBef>
                <a:spcPts val="500"/>
              </a:spcBef>
              <a:buNone/>
              <a:tabLst>
                <a:tab pos="1101725" algn="l"/>
                <a:tab pos="2016125" algn="l"/>
                <a:tab pos="2930525" algn="l"/>
                <a:tab pos="3844925" algn="l"/>
                <a:tab pos="4759325" algn="l"/>
                <a:tab pos="5673725" algn="l"/>
                <a:tab pos="6588125" algn="l"/>
                <a:tab pos="7502525" algn="l"/>
                <a:tab pos="8416925" algn="l"/>
                <a:tab pos="9331325" algn="l"/>
                <a:tab pos="10245725" algn="l"/>
              </a:tabLst>
            </a:pPr>
            <a:r>
              <a:rPr lang="en-GB" sz="1800" dirty="0" smtClean="0">
                <a:latin typeface="Times New Roman" panose="02020603050405020304" pitchFamily="18" charset="0"/>
                <a:cs typeface="Times New Roman" panose="02020603050405020304" pitchFamily="18" charset="0"/>
              </a:rPr>
              <a:t>If too fast, the process will fall into chaos</a:t>
            </a:r>
            <a:endParaRPr lang="en-GB" sz="1800" dirty="0" smtClean="0">
              <a:latin typeface="Times New Roman" panose="02020603050405020304" pitchFamily="18" charset="0"/>
              <a:cs typeface="Times New Roman" panose="02020603050405020304" pitchFamily="18" charset="0"/>
            </a:endParaRPr>
          </a:p>
          <a:p>
            <a:pPr marL="914400" lvl="1" indent="-457200">
              <a:lnSpc>
                <a:spcPct val="90000"/>
              </a:lnSpc>
              <a:spcBef>
                <a:spcPts val="500"/>
              </a:spcBef>
              <a:buNone/>
              <a:tabLst>
                <a:tab pos="1101725" algn="l"/>
                <a:tab pos="2016125" algn="l"/>
                <a:tab pos="2930525" algn="l"/>
                <a:tab pos="3844925" algn="l"/>
                <a:tab pos="4759325" algn="l"/>
                <a:tab pos="5673725" algn="l"/>
                <a:tab pos="6588125" algn="l"/>
                <a:tab pos="7502525" algn="l"/>
                <a:tab pos="8416925" algn="l"/>
                <a:tab pos="9331325" algn="l"/>
                <a:tab pos="10245725" algn="l"/>
              </a:tabLst>
            </a:pPr>
            <a:r>
              <a:rPr lang="en-GB" sz="1800" dirty="0" smtClean="0">
                <a:latin typeface="Times New Roman" panose="02020603050405020304" pitchFamily="18" charset="0"/>
                <a:cs typeface="Times New Roman" panose="02020603050405020304" pitchFamily="18" charset="0"/>
              </a:rPr>
              <a:t>If too slow, productivity could be affected</a:t>
            </a:r>
            <a:endParaRPr lang="en-GB" sz="1800" dirty="0" smtClean="0">
              <a:latin typeface="Times New Roman" panose="02020603050405020304" pitchFamily="18" charset="0"/>
              <a:cs typeface="Times New Roman" panose="02020603050405020304" pitchFamily="18" charset="0"/>
            </a:endParaRPr>
          </a:p>
          <a:p>
            <a:pPr marL="532130" indent="-532130">
              <a:lnSpc>
                <a:spcPct val="90000"/>
              </a:lnSpc>
              <a:spcBef>
                <a:spcPts val="600"/>
              </a:spcBef>
              <a:buNone/>
              <a:tabLst>
                <a:tab pos="1101725" algn="l"/>
                <a:tab pos="2016125" algn="l"/>
                <a:tab pos="2930525" algn="l"/>
                <a:tab pos="3844925" algn="l"/>
                <a:tab pos="4759325" algn="l"/>
                <a:tab pos="5673725" algn="l"/>
                <a:tab pos="6588125" algn="l"/>
                <a:tab pos="7502525" algn="l"/>
                <a:tab pos="8416925" algn="l"/>
                <a:tab pos="9331325" algn="l"/>
                <a:tab pos="10245725" algn="l"/>
              </a:tabLst>
            </a:pPr>
            <a:r>
              <a:rPr lang="en-GB" sz="2000" dirty="0" smtClean="0">
                <a:solidFill>
                  <a:schemeClr val="tx2"/>
                </a:solidFill>
                <a:latin typeface="Times New Roman" panose="02020603050405020304" pitchFamily="18" charset="0"/>
                <a:cs typeface="Times New Roman" panose="02020603050405020304" pitchFamily="18" charset="0"/>
              </a:rPr>
              <a:t>4.     </a:t>
            </a:r>
            <a:r>
              <a:rPr lang="en-GB" sz="2000" dirty="0" smtClean="0">
                <a:latin typeface="Times New Roman" panose="02020603050405020304" pitchFamily="18" charset="0"/>
                <a:cs typeface="Times New Roman" panose="02020603050405020304" pitchFamily="18" charset="0"/>
              </a:rPr>
              <a:t>Software processes should focus first on flexibility and extensibility, and second on high quality</a:t>
            </a:r>
            <a:endParaRPr lang="en-GB" sz="2000" dirty="0" smtClean="0">
              <a:latin typeface="Times New Roman" panose="02020603050405020304" pitchFamily="18" charset="0"/>
              <a:cs typeface="Times New Roman" panose="02020603050405020304" pitchFamily="18" charset="0"/>
            </a:endParaRPr>
          </a:p>
          <a:p>
            <a:pPr marL="914400" lvl="1" indent="-457200">
              <a:lnSpc>
                <a:spcPct val="90000"/>
              </a:lnSpc>
              <a:spcBef>
                <a:spcPts val="500"/>
              </a:spcBef>
              <a:buNone/>
              <a:tabLst>
                <a:tab pos="1101725" algn="l"/>
                <a:tab pos="2016125" algn="l"/>
                <a:tab pos="2930525" algn="l"/>
                <a:tab pos="3844925" algn="l"/>
                <a:tab pos="4759325" algn="l"/>
                <a:tab pos="5673725" algn="l"/>
                <a:tab pos="6588125" algn="l"/>
                <a:tab pos="7502525" algn="l"/>
                <a:tab pos="8416925" algn="l"/>
                <a:tab pos="9331325" algn="l"/>
                <a:tab pos="10245725" algn="l"/>
              </a:tabLst>
            </a:pPr>
            <a:r>
              <a:rPr lang="en-GB" sz="1800" dirty="0" smtClean="0">
                <a:latin typeface="Times New Roman" panose="02020603050405020304" pitchFamily="18" charset="0"/>
                <a:cs typeface="Times New Roman" panose="02020603050405020304" pitchFamily="18" charset="0"/>
              </a:rPr>
              <a:t>We should prioritize the speed of the development over zero defects</a:t>
            </a:r>
            <a:endParaRPr lang="en-GB" sz="1800" dirty="0" smtClean="0">
              <a:latin typeface="Times New Roman" panose="02020603050405020304" pitchFamily="18" charset="0"/>
              <a:cs typeface="Times New Roman" panose="02020603050405020304" pitchFamily="18" charset="0"/>
            </a:endParaRPr>
          </a:p>
          <a:p>
            <a:pPr marL="914400" lvl="1" indent="-457200">
              <a:lnSpc>
                <a:spcPct val="90000"/>
              </a:lnSpc>
              <a:spcBef>
                <a:spcPts val="500"/>
              </a:spcBef>
              <a:buNone/>
              <a:tabLst>
                <a:tab pos="1101725" algn="l"/>
                <a:tab pos="2016125" algn="l"/>
                <a:tab pos="2930525" algn="l"/>
                <a:tab pos="3844925" algn="l"/>
                <a:tab pos="4759325" algn="l"/>
                <a:tab pos="5673725" algn="l"/>
                <a:tab pos="6588125" algn="l"/>
                <a:tab pos="7502525" algn="l"/>
                <a:tab pos="8416925" algn="l"/>
                <a:tab pos="9331325" algn="l"/>
                <a:tab pos="10245725" algn="l"/>
              </a:tabLst>
            </a:pPr>
            <a:r>
              <a:rPr lang="en-GB" sz="1800" dirty="0" smtClean="0">
                <a:latin typeface="Times New Roman" panose="02020603050405020304" pitchFamily="18" charset="0"/>
                <a:cs typeface="Times New Roman" panose="02020603050405020304" pitchFamily="18" charset="0"/>
              </a:rPr>
              <a:t>Extending the development in order to reach higher quality could result in late delivery</a:t>
            </a:r>
            <a:endParaRPr lang="en-GB" sz="1800" dirty="0" smtClean="0">
              <a:latin typeface="Times New Roman" panose="02020603050405020304" pitchFamily="18" charset="0"/>
              <a:cs typeface="Times New Roman" panose="02020603050405020304" pitchFamily="18" charset="0"/>
            </a:endParaRPr>
          </a:p>
          <a:p>
            <a:pPr marL="609600" indent="-609600" algn="just" eaLnBrk="1" hangingPunct="1">
              <a:buFont typeface="Wingdings" panose="05000000000000000000" pitchFamily="2" charset="2"/>
              <a:buAutoNum type="arabicPeriod"/>
              <a:defRPr/>
            </a:pPr>
            <a:endParaRPr lang="en-US" sz="2800" dirty="0" smtClean="0">
              <a:latin typeface="Times New Roman" panose="02020603050405020304" pitchFamily="18" charset="0"/>
              <a:cs typeface="Times New Roman" panose="02020603050405020304" pitchFamily="18" charset="0"/>
            </a:endParaRPr>
          </a:p>
          <a:p>
            <a:pPr>
              <a:defRPr/>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838200" y="0"/>
            <a:ext cx="7696200" cy="676275"/>
          </a:xfrm>
        </p:spPr>
        <p:txBody>
          <a:bodyPr/>
          <a:lstStyle/>
          <a:p>
            <a:r>
              <a:rPr lang="en-US" sz="4000" b="1" dirty="0" smtClean="0">
                <a:latin typeface="Times New Roman" panose="02020603050405020304" pitchFamily="18" charset="0"/>
                <a:cs typeface="Times New Roman" panose="02020603050405020304" pitchFamily="18" charset="0"/>
              </a:rPr>
              <a:t>Evolutionary Models: Concurrent</a:t>
            </a:r>
            <a:endParaRPr lang="en-US" sz="4000" b="1" dirty="0" smtClean="0">
              <a:latin typeface="Times New Roman" panose="02020603050405020304" pitchFamily="18" charset="0"/>
              <a:cs typeface="Times New Roman" panose="02020603050405020304" pitchFamily="18" charset="0"/>
            </a:endParaRPr>
          </a:p>
        </p:txBody>
      </p:sp>
      <p:pic>
        <p:nvPicPr>
          <p:cNvPr id="60419" name="Picture 3"/>
          <p:cNvPicPr>
            <a:picLocks noChangeAspect="1" noChangeArrowheads="1"/>
          </p:cNvPicPr>
          <p:nvPr/>
        </p:nvPicPr>
        <p:blipFill>
          <a:blip r:embed="rId1" cstate="print"/>
          <a:srcRect/>
          <a:stretch>
            <a:fillRect/>
          </a:stretch>
        </p:blipFill>
        <p:spPr bwMode="auto">
          <a:xfrm>
            <a:off x="0" y="762000"/>
            <a:ext cx="9144000" cy="6096000"/>
          </a:xfrm>
          <a:prstGeom prst="rect">
            <a:avLst/>
          </a:prstGeom>
          <a:solidFill>
            <a:srgbClr val="96E3FE"/>
          </a:solidFill>
          <a:ln w="12700">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sz="4000" b="1" dirty="0" smtClean="0">
                <a:latin typeface="Times New Roman" panose="02020603050405020304" pitchFamily="18" charset="0"/>
                <a:cs typeface="Times New Roman" panose="02020603050405020304" pitchFamily="18" charset="0"/>
              </a:rPr>
              <a:t>The Waterfall Model</a:t>
            </a:r>
            <a:endParaRPr lang="en-US" sz="4000" b="1" dirty="0" smtClean="0"/>
          </a:p>
        </p:txBody>
      </p:sp>
      <p:sp>
        <p:nvSpPr>
          <p:cNvPr id="49155" name="Content Placeholder 2"/>
          <p:cNvSpPr>
            <a:spLocks noGrp="1"/>
          </p:cNvSpPr>
          <p:nvPr>
            <p:ph idx="1"/>
          </p:nvPr>
        </p:nvSpPr>
        <p:spPr>
          <a:xfrm>
            <a:off x="457200" y="2133600"/>
            <a:ext cx="8229600" cy="4389438"/>
          </a:xfrm>
        </p:spPr>
        <p:txBody>
          <a:bodyPr>
            <a:normAutofit fontScale="92500"/>
          </a:bodyPr>
          <a:lstStyle/>
          <a:p>
            <a:pPr eaLnBrk="1" hangingPunct="1"/>
            <a:r>
              <a:rPr lang="en-US" sz="2400" dirty="0" smtClean="0">
                <a:latin typeface="Times New Roman" panose="02020603050405020304" pitchFamily="18" charset="0"/>
                <a:cs typeface="Times New Roman" panose="02020603050405020304" pitchFamily="18" charset="0"/>
              </a:rPr>
              <a:t>Sometimes called as Classic / Linear Sequential Model.</a:t>
            </a:r>
            <a:endParaRPr lang="en-US" sz="2400" dirty="0" smtClean="0">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pPr>
            <a:endParaRPr lang="en-US" sz="2400" dirty="0" smtClean="0">
              <a:latin typeface="Times New Roman" panose="02020603050405020304" pitchFamily="18" charset="0"/>
              <a:cs typeface="Times New Roman" panose="02020603050405020304" pitchFamily="18" charset="0"/>
            </a:endParaRPr>
          </a:p>
          <a:p>
            <a:pPr eaLnBrk="1" hangingPunct="1"/>
            <a:r>
              <a:rPr lang="en-US" sz="2400" dirty="0" smtClean="0">
                <a:latin typeface="Times New Roman" panose="02020603050405020304" pitchFamily="18" charset="0"/>
                <a:cs typeface="Times New Roman" panose="02020603050405020304" pitchFamily="18" charset="0"/>
              </a:rPr>
              <a:t>Systematic , Sequential approach to software development.</a:t>
            </a:r>
            <a:endParaRPr lang="en-US" sz="2400" dirty="0" smtClean="0">
              <a:latin typeface="Times New Roman" panose="02020603050405020304" pitchFamily="18" charset="0"/>
              <a:cs typeface="Times New Roman" panose="02020603050405020304" pitchFamily="18" charset="0"/>
            </a:endParaRPr>
          </a:p>
          <a:p>
            <a:pPr eaLnBrk="1" hangingPunct="1"/>
            <a:endParaRPr lang="en-US" sz="2400" dirty="0" smtClean="0">
              <a:latin typeface="Times New Roman" panose="02020603050405020304" pitchFamily="18" charset="0"/>
              <a:cs typeface="Times New Roman" panose="02020603050405020304" pitchFamily="18" charset="0"/>
            </a:endParaRPr>
          </a:p>
          <a:p>
            <a:pPr algn="just" eaLnBrk="1" hangingPunct="1"/>
            <a:r>
              <a:rPr lang="en-US" sz="2400" dirty="0" smtClean="0">
                <a:latin typeface="Times New Roman" panose="02020603050405020304" pitchFamily="18" charset="0"/>
                <a:cs typeface="Times New Roman" panose="02020603050405020304" pitchFamily="18" charset="0"/>
              </a:rPr>
              <a:t>The process begins with customer specification of requirements and progress through different activities like planning, modeling, construction and deployment and ends in completed software product.</a:t>
            </a:r>
            <a:endParaRPr lang="en-US" sz="2400" dirty="0" smtClean="0">
              <a:latin typeface="Times New Roman" panose="02020603050405020304" pitchFamily="18" charset="0"/>
              <a:cs typeface="Times New Roman" panose="02020603050405020304" pitchFamily="18" charset="0"/>
            </a:endParaRPr>
          </a:p>
          <a:p>
            <a:pPr algn="just" eaLnBrk="1" hangingPunct="1"/>
            <a:endParaRPr lang="en-US" sz="2400" dirty="0" smtClean="0">
              <a:latin typeface="Times New Roman" panose="02020603050405020304" pitchFamily="18" charset="0"/>
              <a:cs typeface="Times New Roman" panose="02020603050405020304" pitchFamily="18" charset="0"/>
            </a:endParaRPr>
          </a:p>
          <a:p>
            <a:pPr algn="just" eaLnBrk="1" hangingPunct="1"/>
            <a:r>
              <a:rPr lang="en-US" sz="2400" dirty="0" smtClean="0">
                <a:latin typeface="Times New Roman" panose="02020603050405020304" pitchFamily="18" charset="0"/>
                <a:cs typeface="Times New Roman" panose="02020603050405020304" pitchFamily="18" charset="0"/>
              </a:rPr>
              <a:t>The oldest model for software engineering is the waterfall model which is also called as oldest paradigm for software engineering.</a:t>
            </a:r>
            <a:endParaRPr lang="en-US" sz="2400" dirty="0" smtClean="0">
              <a:latin typeface="Times New Roman" panose="02020603050405020304" pitchFamily="18" charset="0"/>
              <a:cs typeface="Times New Roman" panose="02020603050405020304" pitchFamily="18" charset="0"/>
            </a:endParaRPr>
          </a:p>
          <a:p>
            <a:endParaRPr lang="en-U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762000"/>
          </a:xfrm>
        </p:spPr>
        <p:txBody>
          <a:bodyPr>
            <a:normAutofit/>
          </a:bodyPr>
          <a:lstStyle/>
          <a:p>
            <a:r>
              <a:rPr lang="en-US" sz="4000" b="1" dirty="0" smtClean="0">
                <a:latin typeface="Times New Roman" panose="02020603050405020304" pitchFamily="18" charset="0"/>
                <a:cs typeface="Times New Roman" panose="02020603050405020304" pitchFamily="18" charset="0"/>
              </a:rPr>
              <a:t>Evolutionary Models: Concurrent</a:t>
            </a:r>
            <a:endParaRPr lang="en-US" sz="4000" dirty="0"/>
          </a:p>
        </p:txBody>
      </p:sp>
      <p:sp>
        <p:nvSpPr>
          <p:cNvPr id="3" name="Content Placeholder 2"/>
          <p:cNvSpPr>
            <a:spLocks noGrp="1"/>
          </p:cNvSpPr>
          <p:nvPr>
            <p:ph idx="1"/>
          </p:nvPr>
        </p:nvSpPr>
        <p:spPr>
          <a:xfrm>
            <a:off x="457200" y="990600"/>
            <a:ext cx="8229600" cy="5715000"/>
          </a:xfrm>
        </p:spPr>
        <p:txBody>
          <a:bodyPr>
            <a:normAutofit fontScale="92500" lnSpcReduction="10000"/>
          </a:bodyPr>
          <a:lstStyle/>
          <a:p>
            <a:pPr algn="just"/>
            <a:r>
              <a:rPr lang="en-US" dirty="0" smtClean="0">
                <a:latin typeface="Times New Roman" panose="02020603050405020304" pitchFamily="18" charset="0"/>
                <a:cs typeface="Times New Roman" panose="02020603050405020304" pitchFamily="18" charset="0"/>
              </a:rPr>
              <a:t>The concurrent development model, sometimes called concurrent engineering, can be represented schematically as a series of framework activities, Software engineering actions of tasks, and their associated states.</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concurrent model is often more appropriate for system engineering projects where different engineering teams are involved.</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Figure above provides a schematic representation of one Software engineering task within the modeling activity for the concurrent process model.  The activity – modeling- may be in any one of the states noted at any given time.</a:t>
            </a:r>
            <a:endParaRPr lang="en-US" dirty="0" smtClean="0">
              <a:latin typeface="Times New Roman" panose="02020603050405020304" pitchFamily="18" charset="0"/>
              <a:cs typeface="Times New Roman" panose="02020603050405020304" pitchFamily="18" charset="0"/>
            </a:endParaRPr>
          </a:p>
          <a:p>
            <a:pPr algn="just">
              <a:buNone/>
            </a:pP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All activities exist concurrently but reside in different states.</a:t>
            </a:r>
            <a:endParaRPr lang="en-US" dirty="0" smtClean="0">
              <a:latin typeface="Times New Roman" panose="02020603050405020304" pitchFamily="18" charset="0"/>
              <a:cs typeface="Times New Roman" panose="02020603050405020304" pitchFamily="18" charset="0"/>
            </a:endParaRPr>
          </a:p>
          <a:p>
            <a:pPr algn="just"/>
            <a:endParaRPr lang="en-US" dirty="0" smtClean="0"/>
          </a:p>
          <a:p>
            <a:pPr algn="just"/>
            <a:endParaRPr lang="en-US" dirty="0" smtClean="0"/>
          </a:p>
          <a:p>
            <a:pPr algn="just"/>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pPr algn="just"/>
            <a:r>
              <a:rPr lang="en-US" sz="4000" b="1" dirty="0" smtClean="0">
                <a:latin typeface="Times New Roman" panose="02020603050405020304" pitchFamily="18" charset="0"/>
                <a:cs typeface="Times New Roman" panose="02020603050405020304" pitchFamily="18" charset="0"/>
              </a:rPr>
              <a:t>Evolutionary Models: Concurrent</a:t>
            </a:r>
            <a:endParaRPr lang="en-US" sz="4000" dirty="0"/>
          </a:p>
        </p:txBody>
      </p:sp>
      <p:sp>
        <p:nvSpPr>
          <p:cNvPr id="3" name="Content Placeholder 2"/>
          <p:cNvSpPr>
            <a:spLocks noGrp="1"/>
          </p:cNvSpPr>
          <p:nvPr>
            <p:ph idx="1"/>
          </p:nvPr>
        </p:nvSpPr>
        <p:spPr>
          <a:xfrm>
            <a:off x="457200" y="1143000"/>
            <a:ext cx="8229600" cy="5486400"/>
          </a:xfrm>
        </p:spPr>
        <p:txBody>
          <a:bodyPr>
            <a:normAutofit fontScale="92500"/>
          </a:bodyPr>
          <a:lstStyle/>
          <a:p>
            <a:pPr algn="just"/>
            <a:r>
              <a:rPr lang="en-US" dirty="0" smtClean="0">
                <a:latin typeface="Times New Roman" panose="02020603050405020304" pitchFamily="18" charset="0"/>
                <a:cs typeface="Times New Roman" panose="02020603050405020304" pitchFamily="18" charset="0"/>
              </a:rPr>
              <a:t>For example, early in the project the </a:t>
            </a:r>
            <a:r>
              <a:rPr lang="en-US" i="1" dirty="0" smtClean="0">
                <a:latin typeface="Times New Roman" panose="02020603050405020304" pitchFamily="18" charset="0"/>
                <a:cs typeface="Times New Roman" panose="02020603050405020304" pitchFamily="18" charset="0"/>
              </a:rPr>
              <a:t>communication</a:t>
            </a:r>
            <a:r>
              <a:rPr lang="en-US" dirty="0" smtClean="0">
                <a:latin typeface="Times New Roman" panose="02020603050405020304" pitchFamily="18" charset="0"/>
                <a:cs typeface="Times New Roman" panose="02020603050405020304" pitchFamily="18" charset="0"/>
              </a:rPr>
              <a:t> activity has completed its first iteration and exists in the </a:t>
            </a:r>
            <a:r>
              <a:rPr lang="en-US" b="1" dirty="0" smtClean="0">
                <a:latin typeface="Times New Roman" panose="02020603050405020304" pitchFamily="18" charset="0"/>
                <a:cs typeface="Times New Roman" panose="02020603050405020304" pitchFamily="18" charset="0"/>
              </a:rPr>
              <a:t>awaiting changes</a:t>
            </a:r>
            <a:r>
              <a:rPr lang="en-US" dirty="0" smtClean="0">
                <a:latin typeface="Times New Roman" panose="02020603050405020304" pitchFamily="18" charset="0"/>
                <a:cs typeface="Times New Roman" panose="02020603050405020304" pitchFamily="18" charset="0"/>
              </a:rPr>
              <a:t> state.  The </a:t>
            </a:r>
            <a:r>
              <a:rPr lang="en-US" i="1" dirty="0" smtClean="0">
                <a:latin typeface="Times New Roman" panose="02020603050405020304" pitchFamily="18" charset="0"/>
                <a:cs typeface="Times New Roman" panose="02020603050405020304" pitchFamily="18" charset="0"/>
              </a:rPr>
              <a:t>modeling</a:t>
            </a:r>
            <a:r>
              <a:rPr lang="en-US" dirty="0" smtClean="0">
                <a:latin typeface="Times New Roman" panose="02020603050405020304" pitchFamily="18" charset="0"/>
                <a:cs typeface="Times New Roman" panose="02020603050405020304" pitchFamily="18" charset="0"/>
              </a:rPr>
              <a:t> activity which existed in the </a:t>
            </a:r>
            <a:r>
              <a:rPr lang="en-US" b="1" dirty="0" smtClean="0">
                <a:latin typeface="Times New Roman" panose="02020603050405020304" pitchFamily="18" charset="0"/>
                <a:cs typeface="Times New Roman" panose="02020603050405020304" pitchFamily="18" charset="0"/>
              </a:rPr>
              <a:t>none</a:t>
            </a:r>
            <a:r>
              <a:rPr lang="en-US" dirty="0" smtClean="0">
                <a:latin typeface="Times New Roman" panose="02020603050405020304" pitchFamily="18" charset="0"/>
                <a:cs typeface="Times New Roman" panose="02020603050405020304" pitchFamily="18" charset="0"/>
              </a:rPr>
              <a:t> state while initial communication was completed now makes a transition into </a:t>
            </a:r>
            <a:r>
              <a:rPr lang="en-US" b="1" dirty="0" smtClean="0">
                <a:latin typeface="Times New Roman" panose="02020603050405020304" pitchFamily="18" charset="0"/>
                <a:cs typeface="Times New Roman" panose="02020603050405020304" pitchFamily="18" charset="0"/>
              </a:rPr>
              <a:t>underdevelopment</a:t>
            </a:r>
            <a:r>
              <a:rPr lang="en-US" dirty="0" smtClean="0">
                <a:latin typeface="Times New Roman" panose="02020603050405020304" pitchFamily="18" charset="0"/>
                <a:cs typeface="Times New Roman" panose="02020603050405020304" pitchFamily="18" charset="0"/>
              </a:rPr>
              <a:t> state.</a:t>
            </a:r>
            <a:endParaRPr lang="en-US" dirty="0" smtClean="0">
              <a:latin typeface="Times New Roman" panose="02020603050405020304" pitchFamily="18" charset="0"/>
              <a:cs typeface="Times New Roman" panose="02020603050405020304" pitchFamily="18" charset="0"/>
            </a:endParaRPr>
          </a:p>
          <a:p>
            <a:pPr algn="just">
              <a:buNone/>
            </a:pP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If, however, the customer indicates the changes in requirements must be made, the </a:t>
            </a:r>
            <a:r>
              <a:rPr lang="en-US" i="1" dirty="0" smtClean="0">
                <a:latin typeface="Times New Roman" panose="02020603050405020304" pitchFamily="18" charset="0"/>
                <a:cs typeface="Times New Roman" panose="02020603050405020304" pitchFamily="18" charset="0"/>
              </a:rPr>
              <a:t>modeling</a:t>
            </a:r>
            <a:r>
              <a:rPr lang="en-US" dirty="0" smtClean="0">
                <a:latin typeface="Times New Roman" panose="02020603050405020304" pitchFamily="18" charset="0"/>
                <a:cs typeface="Times New Roman" panose="02020603050405020304" pitchFamily="18" charset="0"/>
              </a:rPr>
              <a:t> activity moves from the </a:t>
            </a:r>
            <a:r>
              <a:rPr lang="en-US" b="1" dirty="0" smtClean="0">
                <a:latin typeface="Times New Roman" panose="02020603050405020304" pitchFamily="18" charset="0"/>
                <a:cs typeface="Times New Roman" panose="02020603050405020304" pitchFamily="18" charset="0"/>
              </a:rPr>
              <a:t>under development</a:t>
            </a:r>
            <a:r>
              <a:rPr lang="en-US" dirty="0" smtClean="0">
                <a:latin typeface="Times New Roman" panose="02020603050405020304" pitchFamily="18" charset="0"/>
                <a:cs typeface="Times New Roman" panose="02020603050405020304" pitchFamily="18" charset="0"/>
              </a:rPr>
              <a:t> state into the </a:t>
            </a:r>
            <a:r>
              <a:rPr lang="en-US" b="1" dirty="0" smtClean="0">
                <a:latin typeface="Times New Roman" panose="02020603050405020304" pitchFamily="18" charset="0"/>
                <a:cs typeface="Times New Roman" panose="02020603050405020304" pitchFamily="18" charset="0"/>
              </a:rPr>
              <a:t>awaiting changes</a:t>
            </a:r>
            <a:r>
              <a:rPr lang="en-US" dirty="0" smtClean="0">
                <a:latin typeface="Times New Roman" panose="02020603050405020304" pitchFamily="18" charset="0"/>
                <a:cs typeface="Times New Roman" panose="02020603050405020304" pitchFamily="18" charset="0"/>
              </a:rPr>
              <a:t> state.</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concurrent process model defines a series of events that will trigger transitions from state to state for each of the Software engineering activities, actions, or tasks.</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990600" y="533400"/>
            <a:ext cx="7772400" cy="666750"/>
          </a:xfrm>
          <a:noFill/>
        </p:spPr>
        <p:txBody>
          <a:bodyPr wrap="square" lIns="63500" tIns="25400" rIns="63500" bIns="25400" anchor="t">
            <a:spAutoFit/>
          </a:bodyPr>
          <a:lstStyle/>
          <a:p>
            <a:r>
              <a:rPr lang="en-US" sz="4000" b="1" dirty="0" smtClean="0">
                <a:latin typeface="Times New Roman" panose="02020603050405020304" pitchFamily="18" charset="0"/>
                <a:cs typeface="Times New Roman" panose="02020603050405020304" pitchFamily="18" charset="0"/>
              </a:rPr>
              <a:t>Still Other Process Models</a:t>
            </a:r>
            <a:endParaRPr lang="en-US" sz="4000" b="1" dirty="0" smtClean="0">
              <a:latin typeface="Times New Roman" panose="02020603050405020304" pitchFamily="18" charset="0"/>
              <a:cs typeface="Times New Roman" panose="02020603050405020304" pitchFamily="18" charset="0"/>
            </a:endParaRPr>
          </a:p>
        </p:txBody>
      </p:sp>
      <p:sp>
        <p:nvSpPr>
          <p:cNvPr id="61443" name="Rectangle 3"/>
          <p:cNvSpPr>
            <a:spLocks noGrp="1" noChangeArrowheads="1"/>
          </p:cNvSpPr>
          <p:nvPr>
            <p:ph idx="1"/>
          </p:nvPr>
        </p:nvSpPr>
        <p:spPr>
          <a:xfrm>
            <a:off x="609600" y="1371600"/>
            <a:ext cx="8229600" cy="5486400"/>
          </a:xfrm>
          <a:noFill/>
        </p:spPr>
        <p:txBody>
          <a:bodyPr lIns="90487" tIns="44450" rIns="90487" bIns="44450">
            <a:normAutofit/>
          </a:bodyPr>
          <a:lstStyle/>
          <a:p>
            <a:pPr marL="285750" indent="-285750" algn="just"/>
            <a:r>
              <a:rPr lang="en-US" sz="2400" dirty="0" smtClean="0">
                <a:latin typeface="Times New Roman" panose="02020603050405020304" pitchFamily="18" charset="0"/>
                <a:cs typeface="Times New Roman" panose="02020603050405020304" pitchFamily="18" charset="0"/>
              </a:rPr>
              <a:t>Component based development—the process to apply when reuse is a development objective.</a:t>
            </a:r>
            <a:endParaRPr lang="en-US" sz="2400" dirty="0" smtClean="0">
              <a:latin typeface="Times New Roman" panose="02020603050405020304" pitchFamily="18" charset="0"/>
              <a:cs typeface="Times New Roman" panose="02020603050405020304" pitchFamily="18" charset="0"/>
            </a:endParaRPr>
          </a:p>
          <a:p>
            <a:pPr marL="285750" indent="-285750" algn="just">
              <a:buNone/>
            </a:pPr>
            <a:endParaRPr lang="en-US" sz="2400" dirty="0" smtClean="0">
              <a:latin typeface="Times New Roman" panose="02020603050405020304" pitchFamily="18" charset="0"/>
              <a:cs typeface="Times New Roman" panose="02020603050405020304" pitchFamily="18" charset="0"/>
            </a:endParaRPr>
          </a:p>
          <a:p>
            <a:pPr marL="285750" indent="-285750" algn="just"/>
            <a:r>
              <a:rPr lang="en-US" sz="2400" dirty="0" smtClean="0">
                <a:latin typeface="Times New Roman" panose="02020603050405020304" pitchFamily="18" charset="0"/>
                <a:cs typeface="Times New Roman" panose="02020603050405020304" pitchFamily="18" charset="0"/>
              </a:rPr>
              <a:t>Formal methods—emphasizes the mathematical specification of requirements.</a:t>
            </a:r>
            <a:endParaRPr lang="en-US" sz="2400" dirty="0" smtClean="0">
              <a:latin typeface="Times New Roman" panose="02020603050405020304" pitchFamily="18" charset="0"/>
              <a:cs typeface="Times New Roman" panose="02020603050405020304" pitchFamily="18" charset="0"/>
            </a:endParaRPr>
          </a:p>
          <a:p>
            <a:pPr marL="285750" indent="-285750" algn="just">
              <a:buNone/>
            </a:pPr>
            <a:endParaRPr lang="en-US" sz="2400" dirty="0" smtClean="0">
              <a:latin typeface="Times New Roman" panose="02020603050405020304" pitchFamily="18" charset="0"/>
              <a:cs typeface="Times New Roman" panose="02020603050405020304" pitchFamily="18" charset="0"/>
            </a:endParaRPr>
          </a:p>
          <a:p>
            <a:pPr marL="285750" indent="-285750" algn="just"/>
            <a:r>
              <a:rPr lang="en-US" sz="2400" dirty="0" smtClean="0">
                <a:latin typeface="Times New Roman" panose="02020603050405020304" pitchFamily="18" charset="0"/>
                <a:cs typeface="Times New Roman" panose="02020603050405020304" pitchFamily="18" charset="0"/>
              </a:rPr>
              <a:t>Aspect Oriented Software Development (AOSD)—provides a process and methodological approach for defining, specifying, designing, and constructing </a:t>
            </a:r>
            <a:r>
              <a:rPr lang="en-US" sz="2400" i="1" dirty="0" smtClean="0">
                <a:latin typeface="Times New Roman" panose="02020603050405020304" pitchFamily="18" charset="0"/>
                <a:cs typeface="Times New Roman" panose="02020603050405020304" pitchFamily="18" charset="0"/>
              </a:rPr>
              <a:t>aspects.</a:t>
            </a:r>
            <a:endParaRPr lang="en-US" sz="2400" i="1" dirty="0" smtClean="0">
              <a:latin typeface="Times New Roman" panose="02020603050405020304" pitchFamily="18" charset="0"/>
              <a:cs typeface="Times New Roman" panose="02020603050405020304" pitchFamily="18" charset="0"/>
            </a:endParaRPr>
          </a:p>
          <a:p>
            <a:pPr marL="285750" indent="-285750" algn="just">
              <a:buNone/>
            </a:pPr>
            <a:endParaRPr lang="en-US" sz="2400" i="1" dirty="0" smtClean="0">
              <a:latin typeface="Times New Roman" panose="02020603050405020304" pitchFamily="18" charset="0"/>
              <a:cs typeface="Times New Roman" panose="02020603050405020304" pitchFamily="18" charset="0"/>
            </a:endParaRPr>
          </a:p>
          <a:p>
            <a:pPr marL="285750" indent="-285750" algn="just"/>
            <a:r>
              <a:rPr lang="en-US" sz="2400" dirty="0" smtClean="0">
                <a:latin typeface="Times New Roman" panose="02020603050405020304" pitchFamily="18" charset="0"/>
                <a:cs typeface="Times New Roman" panose="02020603050405020304" pitchFamily="18" charset="0"/>
              </a:rPr>
              <a:t>Unified Process—a “use-case driven, architecture-centric, iterative and incremental” software process closely aligned with the Unified Modeling Language (UML)</a:t>
            </a:r>
            <a:endParaRPr lang="en-US" sz="2400" dirty="0" smtClean="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8229600" cy="667512"/>
          </a:xfrm>
        </p:spPr>
        <p:txBody>
          <a:bodyPr>
            <a:normAutofit/>
          </a:bodyPr>
          <a:lstStyle/>
          <a:p>
            <a:r>
              <a:rPr lang="en-US" sz="4000" b="1" dirty="0" smtClean="0">
                <a:latin typeface="Times New Roman" panose="02020603050405020304" pitchFamily="18" charset="0"/>
                <a:cs typeface="Times New Roman" panose="02020603050405020304" pitchFamily="18" charset="0"/>
              </a:rPr>
              <a:t>Component based development</a:t>
            </a:r>
            <a:endParaRPr lang="en-US" sz="4000" b="1" dirty="0"/>
          </a:p>
        </p:txBody>
      </p:sp>
      <p:sp>
        <p:nvSpPr>
          <p:cNvPr id="3" name="Content Placeholder 2"/>
          <p:cNvSpPr>
            <a:spLocks noGrp="1"/>
          </p:cNvSpPr>
          <p:nvPr>
            <p:ph idx="1"/>
          </p:nvPr>
        </p:nvSpPr>
        <p:spPr>
          <a:xfrm>
            <a:off x="457200" y="1524000"/>
            <a:ext cx="8229600" cy="5105400"/>
          </a:xfrm>
        </p:spPr>
        <p:txBody>
          <a:bodyPr>
            <a:noAutofit/>
          </a:bodyPr>
          <a:lstStyle/>
          <a:p>
            <a:pPr algn="just"/>
            <a:r>
              <a:rPr lang="en-US" sz="2400" dirty="0" smtClean="0"/>
              <a:t>Commercial off-the-shelf (COTS) Software components, developed by vendors who offer them as products, can be used when Software is to be built.  These components provide targeted functionality with well-defined interfaces that enable the component to be integrated into the Software.</a:t>
            </a:r>
            <a:endParaRPr lang="en-US" sz="2400" dirty="0" smtClean="0"/>
          </a:p>
          <a:p>
            <a:pPr algn="just"/>
            <a:endParaRPr lang="en-US" sz="2400" dirty="0" smtClean="0"/>
          </a:p>
          <a:p>
            <a:pPr algn="just"/>
            <a:r>
              <a:rPr lang="en-US" sz="2400" dirty="0" smtClean="0"/>
              <a:t>The </a:t>
            </a:r>
            <a:r>
              <a:rPr lang="en-US" sz="2400" i="1" dirty="0" smtClean="0"/>
              <a:t>component-based development</a:t>
            </a:r>
            <a:r>
              <a:rPr lang="en-US" sz="2400" dirty="0" smtClean="0"/>
              <a:t> model incorporates many of the characteristics of the spiral model.</a:t>
            </a:r>
            <a:endParaRPr lang="en-US" sz="2400" dirty="0" smtClean="0"/>
          </a:p>
          <a:p>
            <a:pPr algn="just"/>
            <a:endParaRPr lang="en-US" sz="2000"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704088"/>
          </a:xfrm>
        </p:spPr>
        <p:txBody>
          <a:bodyPr>
            <a:normAutofit/>
          </a:bodyPr>
          <a:lstStyle/>
          <a:p>
            <a:r>
              <a:rPr lang="en-US" sz="4000" b="1" dirty="0" smtClean="0">
                <a:latin typeface="Times New Roman" panose="02020603050405020304" pitchFamily="18" charset="0"/>
                <a:cs typeface="Times New Roman" panose="02020603050405020304" pitchFamily="18" charset="0"/>
              </a:rPr>
              <a:t>Component based development</a:t>
            </a:r>
            <a:endParaRPr lang="en-US" sz="4000" dirty="0"/>
          </a:p>
        </p:txBody>
      </p:sp>
      <p:sp>
        <p:nvSpPr>
          <p:cNvPr id="3" name="Content Placeholder 2"/>
          <p:cNvSpPr>
            <a:spLocks noGrp="1"/>
          </p:cNvSpPr>
          <p:nvPr>
            <p:ph idx="1"/>
          </p:nvPr>
        </p:nvSpPr>
        <p:spPr>
          <a:xfrm>
            <a:off x="457200" y="1447800"/>
            <a:ext cx="8229600" cy="5410200"/>
          </a:xfrm>
        </p:spPr>
        <p:txBody>
          <a:bodyPr>
            <a:normAutofit/>
          </a:bodyPr>
          <a:lstStyle/>
          <a:p>
            <a:pPr algn="just"/>
            <a:r>
              <a:rPr lang="en-US" sz="2800" dirty="0" smtClean="0">
                <a:latin typeface="Times New Roman" panose="02020603050405020304" pitchFamily="18" charset="0"/>
                <a:cs typeface="Times New Roman" panose="02020603050405020304" pitchFamily="18" charset="0"/>
              </a:rPr>
              <a:t>The </a:t>
            </a:r>
            <a:r>
              <a:rPr lang="en-US" sz="2800" i="1" dirty="0" smtClean="0">
                <a:latin typeface="Times New Roman" panose="02020603050405020304" pitchFamily="18" charset="0"/>
                <a:cs typeface="Times New Roman" panose="02020603050405020304" pitchFamily="18" charset="0"/>
              </a:rPr>
              <a:t>component-based development</a:t>
            </a:r>
            <a:r>
              <a:rPr lang="en-US" sz="2800" dirty="0" smtClean="0">
                <a:latin typeface="Times New Roman" panose="02020603050405020304" pitchFamily="18" charset="0"/>
                <a:cs typeface="Times New Roman" panose="02020603050405020304" pitchFamily="18" charset="0"/>
              </a:rPr>
              <a:t> model incorporates the following steps:</a:t>
            </a:r>
            <a:endParaRPr lang="en-US" sz="2800" dirty="0" smtClean="0">
              <a:latin typeface="Times New Roman" panose="02020603050405020304" pitchFamily="18" charset="0"/>
              <a:cs typeface="Times New Roman" panose="02020603050405020304" pitchFamily="18" charset="0"/>
            </a:endParaRPr>
          </a:p>
          <a:p>
            <a:pPr algn="just"/>
            <a:endParaRPr lang="en-US" sz="2800" dirty="0" smtClean="0">
              <a:latin typeface="Times New Roman" panose="02020603050405020304" pitchFamily="18" charset="0"/>
              <a:cs typeface="Times New Roman" panose="02020603050405020304" pitchFamily="18" charset="0"/>
            </a:endParaRPr>
          </a:p>
          <a:p>
            <a:pPr lvl="0" algn="just">
              <a:buClr>
                <a:srgbClr val="FF0000"/>
              </a:buCl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Available component-based products are researched and evaluated for the application domain in question.</a:t>
            </a:r>
            <a:endParaRPr lang="en-US" sz="2800" dirty="0" smtClean="0">
              <a:latin typeface="Times New Roman" panose="02020603050405020304" pitchFamily="18" charset="0"/>
              <a:cs typeface="Times New Roman" panose="02020603050405020304" pitchFamily="18" charset="0"/>
            </a:endParaRPr>
          </a:p>
          <a:p>
            <a:pPr lvl="0" algn="just">
              <a:buClr>
                <a:srgbClr val="FF0000"/>
              </a:buCl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Component integration issues are considered.</a:t>
            </a:r>
            <a:endParaRPr lang="en-US" sz="2800" dirty="0" smtClean="0">
              <a:latin typeface="Times New Roman" panose="02020603050405020304" pitchFamily="18" charset="0"/>
              <a:cs typeface="Times New Roman" panose="02020603050405020304" pitchFamily="18" charset="0"/>
            </a:endParaRPr>
          </a:p>
          <a:p>
            <a:pPr lvl="0" algn="just">
              <a:buClr>
                <a:srgbClr val="FF0000"/>
              </a:buCl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Software architecture is designed to accommodate the components.</a:t>
            </a:r>
            <a:endParaRPr lang="en-US" sz="2800" dirty="0" smtClean="0">
              <a:latin typeface="Times New Roman" panose="02020603050405020304" pitchFamily="18" charset="0"/>
              <a:cs typeface="Times New Roman" panose="02020603050405020304" pitchFamily="18" charset="0"/>
            </a:endParaRPr>
          </a:p>
          <a:p>
            <a:pPr lvl="0" algn="just">
              <a:buClr>
                <a:srgbClr val="FF0000"/>
              </a:buCl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Components are integrated into the architecture.</a:t>
            </a:r>
            <a:endParaRPr lang="en-US" sz="2800" dirty="0" smtClean="0">
              <a:latin typeface="Times New Roman" panose="02020603050405020304" pitchFamily="18" charset="0"/>
              <a:cs typeface="Times New Roman" panose="02020603050405020304" pitchFamily="18" charset="0"/>
            </a:endParaRPr>
          </a:p>
          <a:p>
            <a:pPr lvl="0" algn="just">
              <a:buClr>
                <a:srgbClr val="FF0000"/>
              </a:buCl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Comprehensive testing is conducted to ensure proper functionality.</a:t>
            </a:r>
            <a:endParaRPr lang="en-US" sz="2800" dirty="0" smtClean="0">
              <a:latin typeface="Times New Roman" panose="02020603050405020304" pitchFamily="18" charset="0"/>
              <a:cs typeface="Times New Roman" panose="02020603050405020304" pitchFamily="18" charset="0"/>
            </a:endParaRPr>
          </a:p>
          <a:p>
            <a:endParaRPr lang="en-US" sz="2800" dirty="0" smtClean="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Autofit/>
          </a:bodyPr>
          <a:lstStyle/>
          <a:p>
            <a:pPr algn="ctr"/>
            <a:r>
              <a:rPr lang="en-US" sz="4000" b="1" dirty="0" smtClean="0">
                <a:latin typeface="Times New Roman" panose="02020603050405020304" pitchFamily="18" charset="0"/>
                <a:cs typeface="Times New Roman" panose="02020603050405020304" pitchFamily="18" charset="0"/>
              </a:rPr>
              <a:t>Aspect Oriented Software Development (AOSD)</a:t>
            </a:r>
            <a:endParaRPr lang="en-US" sz="4000" b="1" dirty="0"/>
          </a:p>
        </p:txBody>
      </p:sp>
      <p:sp>
        <p:nvSpPr>
          <p:cNvPr id="3" name="Content Placeholder 2"/>
          <p:cNvSpPr>
            <a:spLocks noGrp="1"/>
          </p:cNvSpPr>
          <p:nvPr>
            <p:ph idx="1"/>
          </p:nvPr>
        </p:nvSpPr>
        <p:spPr>
          <a:xfrm>
            <a:off x="457200" y="1524000"/>
            <a:ext cx="8229600" cy="5334000"/>
          </a:xfrm>
        </p:spPr>
        <p:txBody>
          <a:bodyPr>
            <a:normAutofit fontScale="85000" lnSpcReduction="10000"/>
          </a:bodyPr>
          <a:lstStyle/>
          <a:p>
            <a:pPr algn="just"/>
            <a:r>
              <a:rPr lang="en-US" dirty="0" smtClean="0">
                <a:latin typeface="Times New Roman" panose="02020603050405020304" pitchFamily="18" charset="0"/>
                <a:cs typeface="Times New Roman" panose="02020603050405020304" pitchFamily="18" charset="0"/>
              </a:rPr>
              <a:t>In most large systems, the relationships between the requirements and the program components are complex. A single requirement may be implemented by a number of components and each component may include elements of several requirements. </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In practice, this means that implementing a change to the requirements may involve understanding and changing several components.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Alternatively, a component may provide some core functionality but also include code that implements several system requirements. </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Even when there appears to be significant reuse potential, it may be expensive to reuse such components. Reuse may involve modifying them to remove extra code that is not associated with the core functionality of the component.</a:t>
            </a:r>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000" b="1" dirty="0" smtClean="0">
                <a:latin typeface="Times New Roman" panose="02020603050405020304" pitchFamily="18" charset="0"/>
                <a:cs typeface="Times New Roman" panose="02020603050405020304" pitchFamily="18" charset="0"/>
              </a:rPr>
              <a:t>Aspect Oriented Software Development (AOSD)</a:t>
            </a:r>
            <a:endParaRPr lang="en-US" sz="4000" dirty="0"/>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Aspect-oriented software engineering (AOSE) is an approach to software development that is intended to address this problem and so make programs easier to maintain and reuse.</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AOSE is based around abstractions called aspects, which implement system functionality that may be required at several different places in a program.</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Autofit/>
          </a:bodyPr>
          <a:lstStyle/>
          <a:p>
            <a:pPr algn="ctr"/>
            <a:r>
              <a:rPr lang="en-US" sz="4000" b="1" dirty="0" smtClean="0">
                <a:latin typeface="Times New Roman" panose="02020603050405020304" pitchFamily="18" charset="0"/>
                <a:cs typeface="Times New Roman" panose="02020603050405020304" pitchFamily="18" charset="0"/>
              </a:rPr>
              <a:t>Aspect Oriented Software Development (AOSD)</a:t>
            </a:r>
            <a:endParaRPr lang="en-US" sz="4000" b="1" dirty="0"/>
          </a:p>
        </p:txBody>
      </p:sp>
      <p:sp>
        <p:nvSpPr>
          <p:cNvPr id="3" name="Content Placeholder 2"/>
          <p:cNvSpPr>
            <a:spLocks noGrp="1"/>
          </p:cNvSpPr>
          <p:nvPr>
            <p:ph idx="1"/>
          </p:nvPr>
        </p:nvSpPr>
        <p:spPr>
          <a:xfrm>
            <a:off x="457200" y="1371600"/>
            <a:ext cx="8229600" cy="5334000"/>
          </a:xfrm>
        </p:spPr>
        <p:txBody>
          <a:bodyPr>
            <a:noAutofit/>
          </a:bodyPr>
          <a:lstStyle/>
          <a:p>
            <a:pPr algn="just"/>
            <a:r>
              <a:rPr lang="en-US" sz="2000" dirty="0" smtClean="0">
                <a:latin typeface="Times New Roman" panose="02020603050405020304" pitchFamily="18" charset="0"/>
                <a:cs typeface="Times New Roman" panose="02020603050405020304" pitchFamily="18" charset="0"/>
              </a:rPr>
              <a:t>An important characteristic of aspects is that they include a definition of where they should be included in a program, as well as the code implementing the cross-cutting concern.</a:t>
            </a:r>
            <a:endParaRPr lang="en-US" sz="20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 You can specify that the cross-cutting code should be included before or after a specific method call or when an attribute is accessed.</a:t>
            </a:r>
            <a:endParaRPr lang="en-US" sz="20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 key benefit of an aspect-oriented approach is that it supports the separation of concerns. Separating concerns into independent elements rather than including different concerns in the same logical abstraction is good software engineering practice. </a:t>
            </a:r>
            <a:endParaRPr lang="en-US" sz="2000" dirty="0" smtClean="0">
              <a:latin typeface="Times New Roman" panose="02020603050405020304" pitchFamily="18" charset="0"/>
              <a:cs typeface="Times New Roman" panose="02020603050405020304" pitchFamily="18" charset="0"/>
            </a:endParaRPr>
          </a:p>
          <a:p>
            <a:pPr algn="just">
              <a:buNone/>
            </a:pP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By representing cross-cutting concerns as aspects, these concerns can be understood, reused, and modified independently, without regard for where the code is used. </a:t>
            </a:r>
            <a:endParaRPr lang="en-US" sz="20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219200"/>
          </a:xfrm>
        </p:spPr>
        <p:txBody>
          <a:bodyPr>
            <a:noAutofit/>
          </a:bodyPr>
          <a:lstStyle/>
          <a:p>
            <a:pPr algn="ctr"/>
            <a:r>
              <a:rPr lang="en-US" sz="4000" b="1" dirty="0" smtClean="0">
                <a:latin typeface="Times New Roman" panose="02020603050405020304" pitchFamily="18" charset="0"/>
                <a:cs typeface="Times New Roman" panose="02020603050405020304" pitchFamily="18" charset="0"/>
              </a:rPr>
              <a:t>Aspect Oriented Software Development (AOSD)</a:t>
            </a:r>
            <a:endParaRPr lang="en-US" sz="4000" dirty="0"/>
          </a:p>
        </p:txBody>
      </p:sp>
      <p:sp>
        <p:nvSpPr>
          <p:cNvPr id="3" name="Content Placeholder 2"/>
          <p:cNvSpPr>
            <a:spLocks noGrp="1"/>
          </p:cNvSpPr>
          <p:nvPr>
            <p:ph idx="1"/>
          </p:nvPr>
        </p:nvSpPr>
        <p:spPr>
          <a:xfrm>
            <a:off x="457200" y="1600200"/>
            <a:ext cx="8229600" cy="5257800"/>
          </a:xfrm>
        </p:spPr>
        <p:txBody>
          <a:bodyPr>
            <a:normAutofit fontScale="62500" lnSpcReduction="20000"/>
          </a:bodyPr>
          <a:lstStyle/>
          <a:p>
            <a:pPr algn="just"/>
            <a:r>
              <a:rPr lang="en-US" sz="3400" dirty="0" smtClean="0">
                <a:latin typeface="Times New Roman" panose="02020603050405020304" pitchFamily="18" charset="0"/>
                <a:cs typeface="Times New Roman" panose="02020603050405020304" pitchFamily="18" charset="0"/>
              </a:rPr>
              <a:t>For example, user authentication may be represented as an aspect that requests a login name and password. This can be automatically woven into the program wherever authentication is required.</a:t>
            </a:r>
            <a:endParaRPr lang="en-US" sz="3400" dirty="0" smtClean="0">
              <a:latin typeface="Times New Roman" panose="02020603050405020304" pitchFamily="18" charset="0"/>
              <a:cs typeface="Times New Roman" panose="02020603050405020304" pitchFamily="18" charset="0"/>
            </a:endParaRPr>
          </a:p>
          <a:p>
            <a:pPr algn="just"/>
            <a:endParaRPr lang="en-US" sz="3400" dirty="0" smtClean="0">
              <a:latin typeface="Times New Roman" panose="02020603050405020304" pitchFamily="18" charset="0"/>
              <a:cs typeface="Times New Roman" panose="02020603050405020304" pitchFamily="18" charset="0"/>
            </a:endParaRPr>
          </a:p>
          <a:p>
            <a:pPr algn="just"/>
            <a:r>
              <a:rPr lang="en-US" sz="3400" dirty="0" smtClean="0">
                <a:latin typeface="Times New Roman" panose="02020603050405020304" pitchFamily="18" charset="0"/>
                <a:cs typeface="Times New Roman" panose="02020603050405020304" pitchFamily="18" charset="0"/>
              </a:rPr>
              <a:t>Say you have a requirement that user authentication is required before any change to personal details is made in a database. You can describe this in an aspect by stating that the authentication code should be included before each call to methods that update personal details.</a:t>
            </a:r>
            <a:endParaRPr lang="en-US" sz="3400" dirty="0" smtClean="0">
              <a:latin typeface="Times New Roman" panose="02020603050405020304" pitchFamily="18" charset="0"/>
              <a:cs typeface="Times New Roman" panose="02020603050405020304" pitchFamily="18" charset="0"/>
            </a:endParaRPr>
          </a:p>
          <a:p>
            <a:pPr algn="just"/>
            <a:endParaRPr lang="en-US" sz="3400" dirty="0" smtClean="0">
              <a:latin typeface="Times New Roman" panose="02020603050405020304" pitchFamily="18" charset="0"/>
              <a:cs typeface="Times New Roman" panose="02020603050405020304" pitchFamily="18" charset="0"/>
            </a:endParaRPr>
          </a:p>
          <a:p>
            <a:pPr algn="just"/>
            <a:r>
              <a:rPr lang="en-US" sz="3400" dirty="0" smtClean="0">
                <a:latin typeface="Times New Roman" panose="02020603050405020304" pitchFamily="18" charset="0"/>
                <a:cs typeface="Times New Roman" panose="02020603050405020304" pitchFamily="18" charset="0"/>
              </a:rPr>
              <a:t> Subsequently, you may extend the requirement for authentication to all database updates. This can easily be implemented by modifying the aspect. You simply change the definition of where the authentication code is to be woven into the system. You do not have to search through the system looking for all occurrences of these methods. You are therefore less likely to make mistakes and introduce accidental security vulnerabilities into your program.</a:t>
            </a:r>
            <a:endParaRPr lang="en-US" sz="3400" dirty="0" smtClean="0">
              <a:latin typeface="Times New Roman" panose="02020603050405020304" pitchFamily="18" charset="0"/>
              <a:cs typeface="Times New Roman" panose="02020603050405020304" pitchFamily="18" charset="0"/>
            </a:endParaRPr>
          </a:p>
          <a:p>
            <a:pPr algn="just"/>
            <a:endParaRPr lang="en-US" sz="3400"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normAutofit/>
          </a:bodyPr>
          <a:lstStyle/>
          <a:p>
            <a:r>
              <a:rPr lang="en-US" sz="4000" b="1" dirty="0" smtClean="0">
                <a:latin typeface="Times New Roman" panose="02020603050405020304" pitchFamily="18" charset="0"/>
                <a:cs typeface="Times New Roman" panose="02020603050405020304" pitchFamily="18" charset="0"/>
              </a:rPr>
              <a:t>The Waterfall Model</a:t>
            </a:r>
            <a:endParaRPr lang="en-US" sz="4000" dirty="0"/>
          </a:p>
        </p:txBody>
      </p:sp>
      <p:sp>
        <p:nvSpPr>
          <p:cNvPr id="3" name="Content Placeholder 2"/>
          <p:cNvSpPr>
            <a:spLocks noGrp="1"/>
          </p:cNvSpPr>
          <p:nvPr>
            <p:ph idx="1"/>
          </p:nvPr>
        </p:nvSpPr>
        <p:spPr/>
        <p:txBody>
          <a:bodyPr/>
          <a:lstStyle/>
          <a:p>
            <a:pPr algn="just">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latin typeface="Times New Roman" panose="02020603050405020304" pitchFamily="18" charset="0"/>
                <a:cs typeface="Times New Roman" panose="02020603050405020304" pitchFamily="18" charset="0"/>
              </a:rPr>
              <a:t>Used when requirements are well understood and risk is low.</a:t>
            </a:r>
            <a:endParaRPr lang="en-GB" sz="2800" dirty="0" smtClean="0">
              <a:latin typeface="Times New Roman" panose="02020603050405020304" pitchFamily="18" charset="0"/>
              <a:cs typeface="Times New Roman" panose="02020603050405020304" pitchFamily="18" charset="0"/>
            </a:endParaRPr>
          </a:p>
          <a:p>
            <a:pPr algn="just">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800" dirty="0" smtClean="0">
              <a:latin typeface="Times New Roman" panose="02020603050405020304" pitchFamily="18" charset="0"/>
              <a:cs typeface="Times New Roman" panose="02020603050405020304" pitchFamily="18" charset="0"/>
            </a:endParaRPr>
          </a:p>
          <a:p>
            <a:pPr algn="just">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smtClean="0">
                <a:latin typeface="Times New Roman" panose="02020603050405020304" pitchFamily="18" charset="0"/>
                <a:cs typeface="Times New Roman" panose="02020603050405020304" pitchFamily="18" charset="0"/>
              </a:rPr>
              <a:t>Used often with well-defined adaptations or enhancements to current software</a:t>
            </a:r>
            <a:endParaRPr lang="en-GB" sz="2800" dirty="0" smtClean="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762000" y="1066800"/>
            <a:ext cx="6096000" cy="666750"/>
          </a:xfrm>
          <a:noFill/>
        </p:spPr>
        <p:txBody>
          <a:bodyPr lIns="63500" tIns="25400" rIns="63500" bIns="25400" anchor="t">
            <a:spAutoFit/>
          </a:bodyPr>
          <a:lstStyle/>
          <a:p>
            <a:r>
              <a:rPr lang="en-US" sz="4000" b="1" smtClean="0">
                <a:latin typeface="Times New Roman" panose="02020603050405020304" pitchFamily="18" charset="0"/>
                <a:cs typeface="Times New Roman" panose="02020603050405020304" pitchFamily="18" charset="0"/>
              </a:rPr>
              <a:t>The Waterfall Model</a:t>
            </a:r>
            <a:endParaRPr lang="en-US" sz="4000" b="1" smtClean="0">
              <a:latin typeface="Times New Roman" panose="02020603050405020304" pitchFamily="18" charset="0"/>
              <a:cs typeface="Times New Roman" panose="02020603050405020304" pitchFamily="18" charset="0"/>
            </a:endParaRPr>
          </a:p>
        </p:txBody>
      </p:sp>
      <p:pic>
        <p:nvPicPr>
          <p:cNvPr id="50179" name="Picture 3"/>
          <p:cNvPicPr>
            <a:picLocks noChangeAspect="1" noChangeArrowheads="1"/>
          </p:cNvPicPr>
          <p:nvPr/>
        </p:nvPicPr>
        <p:blipFill>
          <a:blip r:embed="rId1" cstate="print"/>
          <a:srcRect/>
          <a:stretch>
            <a:fillRect/>
          </a:stretch>
        </p:blipFill>
        <p:spPr bwMode="auto">
          <a:xfrm>
            <a:off x="457200" y="2085974"/>
            <a:ext cx="8458200" cy="2409825"/>
          </a:xfrm>
          <a:prstGeom prst="rect">
            <a:avLst/>
          </a:prstGeom>
          <a:solidFill>
            <a:srgbClr val="96E3FE"/>
          </a:solidFill>
          <a:ln w="12700">
            <a:noFill/>
            <a:miter lim="800000"/>
            <a:headEnd/>
            <a:tailEnd/>
          </a:ln>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z="4000" b="1" smtClean="0">
                <a:latin typeface="Times New Roman" panose="02020603050405020304" pitchFamily="18" charset="0"/>
                <a:cs typeface="Times New Roman" panose="02020603050405020304" pitchFamily="18" charset="0"/>
              </a:rPr>
              <a:t>The Waterfall Model</a:t>
            </a:r>
            <a:endParaRPr lang="en-US" sz="4000" smtClean="0"/>
          </a:p>
        </p:txBody>
      </p:sp>
      <p:sp>
        <p:nvSpPr>
          <p:cNvPr id="3" name="Content Placeholder 2"/>
          <p:cNvSpPr>
            <a:spLocks noGrp="1"/>
          </p:cNvSpPr>
          <p:nvPr>
            <p:ph idx="1"/>
          </p:nvPr>
        </p:nvSpPr>
        <p:spPr>
          <a:xfrm>
            <a:off x="457200" y="1935480"/>
            <a:ext cx="8229600" cy="4922520"/>
          </a:xfrm>
        </p:spPr>
        <p:txBody>
          <a:bodyPr/>
          <a:lstStyle/>
          <a:p>
            <a:pPr marL="609600" indent="-609600" eaLnBrk="1" hangingPunct="1">
              <a:buFont typeface="Wingdings" panose="05000000000000000000" pitchFamily="2" charset="2"/>
              <a:buNone/>
              <a:defRPr/>
            </a:pPr>
            <a:r>
              <a:rPr lang="en-US" b="1" dirty="0" smtClean="0">
                <a:solidFill>
                  <a:schemeClr val="bg2">
                    <a:lumMod val="25000"/>
                  </a:schemeClr>
                </a:solidFill>
                <a:latin typeface="Times New Roman" panose="02020603050405020304" pitchFamily="18" charset="0"/>
                <a:cs typeface="Times New Roman" panose="02020603050405020304" pitchFamily="18" charset="0"/>
              </a:rPr>
              <a:t>Advantages</a:t>
            </a:r>
            <a:endParaRPr lang="en-US" b="1" dirty="0" smtClean="0">
              <a:solidFill>
                <a:schemeClr val="bg2">
                  <a:lumMod val="25000"/>
                </a:schemeClr>
              </a:solidFill>
              <a:latin typeface="Times New Roman" panose="02020603050405020304" pitchFamily="18" charset="0"/>
              <a:cs typeface="Times New Roman" panose="02020603050405020304" pitchFamily="18" charset="0"/>
            </a:endParaRPr>
          </a:p>
          <a:p>
            <a:pPr marL="609600" indent="-609600" eaLnBrk="1" hangingPunct="1">
              <a:buFont typeface="Wingdings" panose="05000000000000000000" pitchFamily="2" charset="2"/>
              <a:buAutoNum type="arabicPeriod"/>
              <a:defRPr/>
            </a:pPr>
            <a:r>
              <a:rPr lang="en-US" sz="2400" dirty="0" smtClean="0">
                <a:latin typeface="Times New Roman" panose="02020603050405020304" pitchFamily="18" charset="0"/>
                <a:cs typeface="Times New Roman" panose="02020603050405020304" pitchFamily="18" charset="0"/>
              </a:rPr>
              <a:t>Documentation is provided at each phase.</a:t>
            </a:r>
            <a:endParaRPr lang="en-US" sz="2400" dirty="0" smtClean="0">
              <a:latin typeface="Times New Roman" panose="02020603050405020304" pitchFamily="18" charset="0"/>
              <a:cs typeface="Times New Roman" panose="02020603050405020304" pitchFamily="18" charset="0"/>
            </a:endParaRPr>
          </a:p>
          <a:p>
            <a:pPr marL="609600" indent="-609600" eaLnBrk="1" hangingPunct="1">
              <a:buFont typeface="Wingdings" panose="05000000000000000000" pitchFamily="2" charset="2"/>
              <a:buAutoNum type="arabicPeriod"/>
              <a:defRPr/>
            </a:pPr>
            <a:r>
              <a:rPr lang="en-US" sz="2400" dirty="0" smtClean="0">
                <a:latin typeface="Times New Roman" panose="02020603050405020304" pitchFamily="18" charset="0"/>
                <a:cs typeface="Times New Roman" panose="02020603050405020304" pitchFamily="18" charset="0"/>
              </a:rPr>
              <a:t>Easy to understand and implement.</a:t>
            </a:r>
            <a:endParaRPr lang="en-US" sz="2400" dirty="0" smtClean="0">
              <a:latin typeface="Times New Roman" panose="02020603050405020304" pitchFamily="18" charset="0"/>
              <a:cs typeface="Times New Roman" panose="02020603050405020304" pitchFamily="18" charset="0"/>
            </a:endParaRPr>
          </a:p>
          <a:p>
            <a:pPr marL="609600" indent="-609600" eaLnBrk="1" hangingPunct="1">
              <a:buFont typeface="Wingdings" panose="05000000000000000000" pitchFamily="2" charset="2"/>
              <a:buAutoNum type="arabicPeriod"/>
              <a:defRPr/>
            </a:pPr>
            <a:r>
              <a:rPr lang="en-US" sz="2400" dirty="0" smtClean="0">
                <a:latin typeface="Times New Roman" panose="02020603050405020304" pitchFamily="18" charset="0"/>
                <a:cs typeface="Times New Roman" panose="02020603050405020304" pitchFamily="18" charset="0"/>
              </a:rPr>
              <a:t>Widely used &amp; known (small systems).</a:t>
            </a:r>
            <a:endParaRPr lang="en-US" sz="2400" dirty="0" smtClean="0">
              <a:latin typeface="Times New Roman" panose="02020603050405020304" pitchFamily="18" charset="0"/>
              <a:cs typeface="Times New Roman" panose="02020603050405020304" pitchFamily="18" charset="0"/>
            </a:endParaRPr>
          </a:p>
          <a:p>
            <a:pPr marL="609600" indent="-609600" eaLnBrk="1" hangingPunct="1">
              <a:buFont typeface="Wingdings" panose="05000000000000000000" pitchFamily="2" charset="2"/>
              <a:buAutoNum type="arabicPeriod"/>
              <a:defRPr/>
            </a:pPr>
            <a:r>
              <a:rPr lang="en-US" sz="2400" dirty="0" smtClean="0">
                <a:latin typeface="Times New Roman" panose="02020603050405020304" pitchFamily="18" charset="0"/>
                <a:cs typeface="Times New Roman" panose="02020603050405020304" pitchFamily="18" charset="0"/>
              </a:rPr>
              <a:t>Reinforces good habits.</a:t>
            </a:r>
            <a:endParaRPr lang="en-US" sz="2400" dirty="0" smtClean="0">
              <a:latin typeface="Times New Roman" panose="02020603050405020304" pitchFamily="18" charset="0"/>
              <a:cs typeface="Times New Roman" panose="02020603050405020304" pitchFamily="18" charset="0"/>
            </a:endParaRPr>
          </a:p>
          <a:p>
            <a:pPr marL="609600" indent="-609600" eaLnBrk="1" hangingPunct="1">
              <a:buFont typeface="Wingdings" panose="05000000000000000000" pitchFamily="2" charset="2"/>
              <a:buNone/>
              <a:defRPr/>
            </a:pPr>
            <a:r>
              <a:rPr lang="en-US" sz="2400" dirty="0" smtClean="0">
                <a:latin typeface="Times New Roman" panose="02020603050405020304" pitchFamily="18" charset="0"/>
                <a:cs typeface="Times New Roman" panose="02020603050405020304" pitchFamily="18" charset="0"/>
              </a:rPr>
              <a:t>		define-before-design &amp;</a:t>
            </a:r>
            <a:endParaRPr lang="en-US" sz="2400" dirty="0" smtClean="0">
              <a:latin typeface="Times New Roman" panose="02020603050405020304" pitchFamily="18" charset="0"/>
              <a:cs typeface="Times New Roman" panose="02020603050405020304" pitchFamily="18" charset="0"/>
            </a:endParaRPr>
          </a:p>
          <a:p>
            <a:pPr marL="609600" indent="-609600" eaLnBrk="1" hangingPunct="1">
              <a:buFont typeface="Wingdings" panose="05000000000000000000" pitchFamily="2" charset="2"/>
              <a:buNone/>
              <a:defRPr/>
            </a:pPr>
            <a:r>
              <a:rPr lang="en-US" sz="2400" dirty="0" smtClean="0">
                <a:latin typeface="Times New Roman" panose="02020603050405020304" pitchFamily="18" charset="0"/>
                <a:cs typeface="Times New Roman" panose="02020603050405020304" pitchFamily="18" charset="0"/>
              </a:rPr>
              <a:t>		design-before-code.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09600" y="0"/>
            <a:ext cx="8229600" cy="914400"/>
          </a:xfrm>
        </p:spPr>
        <p:txBody>
          <a:bodyPr/>
          <a:lstStyle/>
          <a:p>
            <a:r>
              <a:rPr lang="en-US" sz="4000" b="1" dirty="0" smtClean="0">
                <a:latin typeface="Times New Roman" panose="02020603050405020304" pitchFamily="18" charset="0"/>
                <a:cs typeface="Times New Roman" panose="02020603050405020304" pitchFamily="18" charset="0"/>
              </a:rPr>
              <a:t>The Waterfall Model</a:t>
            </a:r>
            <a:endParaRPr lang="en-US" sz="4000" dirty="0" smtClean="0"/>
          </a:p>
        </p:txBody>
      </p:sp>
      <p:sp>
        <p:nvSpPr>
          <p:cNvPr id="3" name="Content Placeholder 2"/>
          <p:cNvSpPr>
            <a:spLocks noGrp="1"/>
          </p:cNvSpPr>
          <p:nvPr>
            <p:ph idx="1"/>
          </p:nvPr>
        </p:nvSpPr>
        <p:spPr>
          <a:xfrm>
            <a:off x="457200" y="990600"/>
            <a:ext cx="8229600" cy="5867400"/>
          </a:xfrm>
        </p:spPr>
        <p:txBody>
          <a:bodyPr>
            <a:normAutofit lnSpcReduction="10000"/>
          </a:bodyPr>
          <a:lstStyle/>
          <a:p>
            <a:pPr marL="609600" indent="-609600" algn="just" eaLnBrk="1" hangingPunct="1">
              <a:lnSpc>
                <a:spcPct val="90000"/>
              </a:lnSpc>
              <a:buFont typeface="Wingdings" panose="05000000000000000000" pitchFamily="2" charset="2"/>
              <a:buNone/>
              <a:defRPr/>
            </a:pPr>
            <a:r>
              <a:rPr lang="en-US" sz="2400" b="1" dirty="0" smtClean="0">
                <a:solidFill>
                  <a:schemeClr val="bg2">
                    <a:lumMod val="25000"/>
                  </a:schemeClr>
                </a:solidFill>
                <a:latin typeface="Times New Roman" panose="02020603050405020304" pitchFamily="18" charset="0"/>
                <a:cs typeface="Times New Roman" panose="02020603050405020304" pitchFamily="18" charset="0"/>
              </a:rPr>
              <a:t>Disadvantages</a:t>
            </a:r>
            <a:endParaRPr lang="en-US" sz="2400" b="1" dirty="0" smtClean="0">
              <a:solidFill>
                <a:schemeClr val="bg2">
                  <a:lumMod val="25000"/>
                </a:schemeClr>
              </a:solidFill>
              <a:latin typeface="Times New Roman" panose="02020603050405020304" pitchFamily="18" charset="0"/>
              <a:cs typeface="Times New Roman" panose="02020603050405020304" pitchFamily="18" charset="0"/>
            </a:endParaRPr>
          </a:p>
          <a:p>
            <a:pPr marL="609600" indent="-609600" algn="just" eaLnBrk="1" hangingPunct="1">
              <a:lnSpc>
                <a:spcPct val="90000"/>
              </a:lnSpc>
              <a:buFont typeface="Wingdings" panose="05000000000000000000" pitchFamily="2" charset="2"/>
              <a:buAutoNum type="arabicPeriod"/>
              <a:defRPr/>
            </a:pPr>
            <a:r>
              <a:rPr lang="en-US" sz="2400" dirty="0" smtClean="0">
                <a:latin typeface="Times New Roman" panose="02020603050405020304" pitchFamily="18" charset="0"/>
                <a:cs typeface="Times New Roman" panose="02020603050405020304" pitchFamily="18" charset="0"/>
              </a:rPr>
              <a:t>It is difficult to follow the sequential flow in development process. If some changes are made at some phases then it may cause confusion.</a:t>
            </a:r>
            <a:endParaRPr lang="en-US" sz="2400" dirty="0" smtClean="0">
              <a:latin typeface="Times New Roman" panose="02020603050405020304" pitchFamily="18" charset="0"/>
              <a:cs typeface="Times New Roman" panose="02020603050405020304" pitchFamily="18" charset="0"/>
            </a:endParaRPr>
          </a:p>
          <a:p>
            <a:pPr marL="609600" indent="-609600" algn="just" eaLnBrk="1" hangingPunct="1">
              <a:lnSpc>
                <a:spcPct val="90000"/>
              </a:lnSpc>
              <a:buFont typeface="Wingdings" panose="05000000000000000000" pitchFamily="2" charset="2"/>
              <a:buAutoNum type="arabicPeriod"/>
              <a:defRPr/>
            </a:pPr>
            <a:endParaRPr lang="en-US" sz="2400" dirty="0" smtClean="0">
              <a:latin typeface="Times New Roman" panose="02020603050405020304" pitchFamily="18" charset="0"/>
              <a:cs typeface="Times New Roman" panose="02020603050405020304" pitchFamily="18" charset="0"/>
            </a:endParaRPr>
          </a:p>
          <a:p>
            <a:pPr marL="609600" indent="-609600" algn="just" eaLnBrk="1" hangingPunct="1">
              <a:lnSpc>
                <a:spcPct val="90000"/>
              </a:lnSpc>
              <a:buFont typeface="Wingdings" panose="05000000000000000000" pitchFamily="2" charset="2"/>
              <a:buAutoNum type="arabicPeriod"/>
              <a:defRPr/>
            </a:pPr>
            <a:r>
              <a:rPr lang="en-US" sz="2400" dirty="0" smtClean="0">
                <a:latin typeface="Times New Roman" panose="02020603050405020304" pitchFamily="18" charset="0"/>
                <a:cs typeface="Times New Roman" panose="02020603050405020304" pitchFamily="18" charset="0"/>
              </a:rPr>
              <a:t>Waterfall model has difficulty with uncertainty at beginning of project- commitments must be made early in project, but it is difficult for customer to state all requirements explicitly.</a:t>
            </a:r>
            <a:endParaRPr lang="en-US" sz="2400" dirty="0" smtClean="0">
              <a:latin typeface="Times New Roman" panose="02020603050405020304" pitchFamily="18" charset="0"/>
              <a:cs typeface="Times New Roman" panose="02020603050405020304" pitchFamily="18" charset="0"/>
            </a:endParaRPr>
          </a:p>
          <a:p>
            <a:pPr marL="609600" indent="-609600" algn="just" eaLnBrk="1" hangingPunct="1">
              <a:lnSpc>
                <a:spcPct val="90000"/>
              </a:lnSpc>
              <a:buFont typeface="Wingdings" panose="05000000000000000000" pitchFamily="2" charset="2"/>
              <a:buAutoNum type="arabicPeriod"/>
              <a:defRPr/>
            </a:pPr>
            <a:endParaRPr lang="en-US" sz="2400" dirty="0" smtClean="0">
              <a:latin typeface="Times New Roman" panose="02020603050405020304" pitchFamily="18" charset="0"/>
              <a:cs typeface="Times New Roman" panose="02020603050405020304" pitchFamily="18" charset="0"/>
            </a:endParaRPr>
          </a:p>
          <a:p>
            <a:pPr marL="609600" indent="-609600" algn="just" eaLnBrk="1" hangingPunct="1">
              <a:lnSpc>
                <a:spcPct val="90000"/>
              </a:lnSpc>
              <a:buFont typeface="Wingdings" panose="05000000000000000000" pitchFamily="2" charset="2"/>
              <a:buAutoNum type="arabicPeriod"/>
              <a:defRPr/>
            </a:pPr>
            <a:r>
              <a:rPr lang="en-US" sz="2400" dirty="0" smtClean="0">
                <a:latin typeface="Times New Roman" panose="02020603050405020304" pitchFamily="18" charset="0"/>
                <a:cs typeface="Times New Roman" panose="02020603050405020304" pitchFamily="18" charset="0"/>
              </a:rPr>
              <a:t>Working version of program will not be available until late in the project.</a:t>
            </a:r>
            <a:endParaRPr lang="en-US" sz="2400" dirty="0" smtClean="0">
              <a:latin typeface="Times New Roman" panose="02020603050405020304" pitchFamily="18" charset="0"/>
              <a:cs typeface="Times New Roman" panose="02020603050405020304" pitchFamily="18" charset="0"/>
            </a:endParaRPr>
          </a:p>
          <a:p>
            <a:pPr marL="609600" indent="-609600" algn="just" eaLnBrk="1" hangingPunct="1">
              <a:lnSpc>
                <a:spcPct val="90000"/>
              </a:lnSpc>
              <a:buFont typeface="Wingdings" panose="05000000000000000000" pitchFamily="2" charset="2"/>
              <a:buAutoNum type="arabicPeriod"/>
              <a:defRPr/>
            </a:pPr>
            <a:endParaRPr lang="en-US" sz="2400" dirty="0" smtClean="0">
              <a:latin typeface="Times New Roman" panose="02020603050405020304" pitchFamily="18" charset="0"/>
              <a:cs typeface="Times New Roman" panose="02020603050405020304" pitchFamily="18" charset="0"/>
            </a:endParaRPr>
          </a:p>
          <a:p>
            <a:pPr marL="609600" indent="-609600" algn="just" eaLnBrk="1" hangingPunct="1">
              <a:lnSpc>
                <a:spcPct val="90000"/>
              </a:lnSpc>
              <a:buFont typeface="Wingdings" panose="05000000000000000000" pitchFamily="2" charset="2"/>
              <a:buAutoNum type="arabicPeriod"/>
              <a:defRPr/>
            </a:pPr>
            <a:r>
              <a:rPr lang="en-US" sz="2400" dirty="0" smtClean="0">
                <a:latin typeface="Times New Roman" panose="02020603050405020304" pitchFamily="18" charset="0"/>
                <a:cs typeface="Times New Roman" panose="02020603050405020304" pitchFamily="18" charset="0"/>
              </a:rPr>
              <a:t>Linear nature induces blocking states because of task dependency.</a:t>
            </a:r>
            <a:endParaRPr lang="en-US" sz="2400" dirty="0" smtClean="0">
              <a:latin typeface="Times New Roman" panose="02020603050405020304" pitchFamily="18" charset="0"/>
              <a:cs typeface="Times New Roman" panose="02020603050405020304" pitchFamily="18" charset="0"/>
            </a:endParaRPr>
          </a:p>
          <a:p>
            <a:pPr marL="609600" indent="-609600" algn="just" eaLnBrk="1" hangingPunct="1">
              <a:lnSpc>
                <a:spcPct val="90000"/>
              </a:lnSpc>
              <a:buFont typeface="Wingdings" panose="05000000000000000000" pitchFamily="2" charset="2"/>
              <a:buAutoNum type="arabicPeriod"/>
              <a:defRPr/>
            </a:pPr>
            <a:endParaRPr lang="en-US" sz="2400" dirty="0" smtClean="0">
              <a:latin typeface="Times New Roman" panose="02020603050405020304" pitchFamily="18" charset="0"/>
              <a:cs typeface="Times New Roman" panose="02020603050405020304" pitchFamily="18" charset="0"/>
            </a:endParaRPr>
          </a:p>
          <a:p>
            <a:pPr marL="609600" indent="-609600" algn="just" eaLnBrk="1" hangingPunct="1">
              <a:lnSpc>
                <a:spcPct val="90000"/>
              </a:lnSpc>
              <a:buFont typeface="Wingdings" panose="05000000000000000000" pitchFamily="2" charset="2"/>
              <a:buAutoNum type="arabicPeriod"/>
              <a:defRPr/>
            </a:pPr>
            <a:r>
              <a:rPr lang="en-US" sz="2400" dirty="0" smtClean="0">
                <a:latin typeface="Times New Roman" panose="02020603050405020304" pitchFamily="18" charset="0"/>
                <a:cs typeface="Times New Roman" panose="02020603050405020304" pitchFamily="18" charset="0"/>
              </a:rPr>
              <a:t>Practically it is impossible for real projects rarely to follow the sequential flow of this model.</a:t>
            </a:r>
            <a:endParaRPr lang="en-US" sz="2400" dirty="0" smtClean="0">
              <a:latin typeface="Times New Roman" panose="02020603050405020304" pitchFamily="18" charset="0"/>
              <a:cs typeface="Times New Roman" panose="02020603050405020304" pitchFamily="18" charset="0"/>
            </a:endParaRPr>
          </a:p>
          <a:p>
            <a:pPr>
              <a:defRP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 Model</a:t>
            </a:r>
            <a:endParaRPr lang="en-US" dirty="0"/>
          </a:p>
        </p:txBody>
      </p:sp>
      <p:pic>
        <p:nvPicPr>
          <p:cNvPr id="1026" name="Picture 2"/>
          <p:cNvPicPr>
            <a:picLocks noGrp="1" noChangeAspect="1" noChangeArrowheads="1"/>
          </p:cNvPicPr>
          <p:nvPr>
            <p:ph idx="1"/>
          </p:nvPr>
        </p:nvPicPr>
        <p:blipFill>
          <a:blip r:embed="rId1" cstate="print"/>
          <a:srcRect/>
          <a:stretch>
            <a:fillRect/>
          </a:stretch>
        </p:blipFill>
        <p:spPr bwMode="auto">
          <a:xfrm>
            <a:off x="2057400" y="1752600"/>
            <a:ext cx="4198620" cy="39243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a:t>
            </a:r>
            <a:r>
              <a:rPr lang="en-US" smtClean="0"/>
              <a:t>V-Model</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A variation in the representation of the waterfall model is called the V-model. </a:t>
            </a:r>
            <a:endParaRPr lang="en-US" dirty="0" smtClean="0"/>
          </a:p>
          <a:p>
            <a:pPr algn="just"/>
            <a:r>
              <a:rPr lang="en-US" dirty="0" smtClean="0"/>
              <a:t>T</a:t>
            </a:r>
            <a:r>
              <a:rPr lang="en-US" dirty="0" smtClean="0"/>
              <a:t>he </a:t>
            </a:r>
            <a:r>
              <a:rPr lang="en-US" dirty="0" smtClean="0"/>
              <a:t>V-model </a:t>
            </a:r>
            <a:r>
              <a:rPr lang="en-US" dirty="0" smtClean="0"/>
              <a:t>depicts </a:t>
            </a:r>
            <a:r>
              <a:rPr lang="en-US" dirty="0" smtClean="0"/>
              <a:t>the relationship of quality assurance actions to the actions associated with communication, modeling, and early construction activities. </a:t>
            </a:r>
            <a:endParaRPr lang="en-US" dirty="0" smtClean="0"/>
          </a:p>
          <a:p>
            <a:pPr algn="just"/>
            <a:r>
              <a:rPr lang="en-US" dirty="0" smtClean="0"/>
              <a:t>As </a:t>
            </a:r>
            <a:r>
              <a:rPr lang="en-US" dirty="0" smtClean="0"/>
              <a:t>a software team moves down the left side of the V, basic problem requirements are refined into progressively more detailed and </a:t>
            </a:r>
            <a:r>
              <a:rPr lang="en-US" dirty="0" smtClean="0"/>
              <a:t>technical </a:t>
            </a:r>
            <a:r>
              <a:rPr lang="en-US" dirty="0" smtClean="0"/>
              <a:t>representations of the problem and its solution. Once code has been generated, the team moves up the right side of the V, essentially performing a series of tests (quality assurance actions) that validate each of the models created as the team moved down the left side</a:t>
            </a:r>
            <a:r>
              <a:rPr lang="en-US" dirty="0" smtClean="0"/>
              <a:t>.</a:t>
            </a:r>
            <a:endParaRPr lang="en-US" dirty="0" smtClean="0"/>
          </a:p>
          <a:p>
            <a:pPr algn="just"/>
            <a:r>
              <a:rPr lang="en-US" dirty="0" smtClean="0"/>
              <a:t> </a:t>
            </a:r>
            <a:r>
              <a:rPr lang="en-US" dirty="0" smtClean="0"/>
              <a:t>In reality, there is no fundamental difference between the classic life cycle and the V-model. The V-model provides a way of visualizing how verification and validation actions are applied to earlier engineering work.</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15912</Words>
  <Application>WPS Presentation</Application>
  <PresentationFormat>On-screen Show (4:3)</PresentationFormat>
  <Paragraphs>358</Paragraphs>
  <Slides>38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38</vt:i4>
      </vt:variant>
    </vt:vector>
  </HeadingPairs>
  <TitlesOfParts>
    <vt:vector size="49" baseType="lpstr">
      <vt:lpstr>Arial</vt:lpstr>
      <vt:lpstr>SimSun</vt:lpstr>
      <vt:lpstr>Wingdings</vt:lpstr>
      <vt:lpstr>Wingdings 2</vt:lpstr>
      <vt:lpstr>Times New Roman</vt:lpstr>
      <vt:lpstr>Constantia</vt:lpstr>
      <vt:lpstr>Microsoft YaHei</vt:lpstr>
      <vt:lpstr>Arial Unicode MS</vt:lpstr>
      <vt:lpstr>Calibri</vt:lpstr>
      <vt:lpstr>Helvetica</vt:lpstr>
      <vt:lpstr>Flow</vt:lpstr>
      <vt:lpstr>    Adapting a Process Model</vt:lpstr>
      <vt:lpstr> Software life cycle models</vt:lpstr>
      <vt:lpstr>The Waterfall Model</vt:lpstr>
      <vt:lpstr>The Waterfall Model</vt:lpstr>
      <vt:lpstr>The Waterfall Model</vt:lpstr>
      <vt:lpstr>The Waterfall Model</vt:lpstr>
      <vt:lpstr>The Waterfall Model</vt:lpstr>
      <vt:lpstr>The V- Model</vt:lpstr>
      <vt:lpstr>The V-Model</vt:lpstr>
      <vt:lpstr>The Incremental Model</vt:lpstr>
      <vt:lpstr>The Incremental Model</vt:lpstr>
      <vt:lpstr>The Incremental Model</vt:lpstr>
      <vt:lpstr>The Incremental Model</vt:lpstr>
      <vt:lpstr>The Incremental Model</vt:lpstr>
      <vt:lpstr>The Incremental Model</vt:lpstr>
      <vt:lpstr>Rapid Application Development (RAD)</vt:lpstr>
      <vt:lpstr>PowerPoint 演示文稿</vt:lpstr>
      <vt:lpstr>Rapid Application Development (RAD)</vt:lpstr>
      <vt:lpstr>Evolutionary Models: Prototyping</vt:lpstr>
      <vt:lpstr>Evolutionary Models: Prototyping</vt:lpstr>
      <vt:lpstr>Evolutionary Models: Prototyping</vt:lpstr>
      <vt:lpstr>Evolutionary Models: Prototyping</vt:lpstr>
      <vt:lpstr>Evolutionary Models: Prototyping</vt:lpstr>
      <vt:lpstr>Evolutionary Models: The Spiral</vt:lpstr>
      <vt:lpstr>Evolutionary Models: The Spiral</vt:lpstr>
      <vt:lpstr>Evolutionary Models: The Spiral</vt:lpstr>
      <vt:lpstr>Evolutionary Models: The Spiral</vt:lpstr>
      <vt:lpstr>Evolutionary Models: The Spiral</vt:lpstr>
      <vt:lpstr>Evolutionary Models: Concurrent</vt:lpstr>
      <vt:lpstr>Evolutionary Models: Concurrent</vt:lpstr>
      <vt:lpstr>Evolutionary Models: Concurrent</vt:lpstr>
      <vt:lpstr>Still Other Process Models</vt:lpstr>
      <vt:lpstr>Component based development</vt:lpstr>
      <vt:lpstr>Component based development</vt:lpstr>
      <vt:lpstr>Aspect Oriented Software Development (AOSD)</vt:lpstr>
      <vt:lpstr>Aspect Oriented Software Development (AOSD)</vt:lpstr>
      <vt:lpstr>Aspect Oriented Software Development (AOSD)</vt:lpstr>
      <vt:lpstr>Aspect Oriented Software Development (AOSD)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Farzana</dc:creator>
  <cp:lastModifiedBy>Farzana Shaikh</cp:lastModifiedBy>
  <cp:revision>57</cp:revision>
  <dcterms:created xsi:type="dcterms:W3CDTF">2015-01-17T09:26:00Z</dcterms:created>
  <dcterms:modified xsi:type="dcterms:W3CDTF">2025-08-06T08:34:24Z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60A5A0C77C7D45EA8E68D58369BE0387_13</vt:lpwstr>
  </property>
  <property fmtid="{D5CDD505-2E9C-101B-9397-08002B2CF9AE}" pid="3" name="KSOProductBuildVer">
    <vt:lpwstr>1033-12.2.0.21931</vt:lpwstr>
  </property>
</Properties>
</file>