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042400" cy="6794500"/>
  <p:notesSz cx="9042400" cy="6794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40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8180" y="2106295"/>
            <a:ext cx="7686040" cy="1426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56360" y="3804920"/>
            <a:ext cx="6329680" cy="1698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50"/>
              </a:lnSpc>
            </a:pPr>
            <a:r>
              <a:rPr i="0" spc="20" dirty="0">
                <a:latin typeface="Microsoft Sans Serif"/>
                <a:cs typeface="Microsoft Sans Serif"/>
              </a:rPr>
              <a:t>These</a:t>
            </a:r>
            <a:r>
              <a:rPr i="0" spc="30" dirty="0">
                <a:latin typeface="Microsoft Sans Serif"/>
                <a:cs typeface="Microsoft Sans Serif"/>
              </a:rPr>
              <a:t> </a:t>
            </a:r>
            <a:r>
              <a:rPr i="0" spc="10" dirty="0">
                <a:latin typeface="Microsoft Sans Serif"/>
                <a:cs typeface="Microsoft Sans Serif"/>
              </a:rPr>
              <a:t>slides</a:t>
            </a:r>
            <a:r>
              <a:rPr i="0" spc="30" dirty="0">
                <a:latin typeface="Microsoft Sans Serif"/>
                <a:cs typeface="Microsoft Sans Serif"/>
              </a:rPr>
              <a:t> </a:t>
            </a:r>
            <a:r>
              <a:rPr i="0" spc="15" dirty="0">
                <a:latin typeface="Microsoft Sans Serif"/>
                <a:cs typeface="Microsoft Sans Serif"/>
              </a:rPr>
              <a:t>are</a:t>
            </a:r>
            <a:r>
              <a:rPr i="0" spc="30" dirty="0">
                <a:latin typeface="Microsoft Sans Serif"/>
                <a:cs typeface="Microsoft Sans Serif"/>
              </a:rPr>
              <a:t> </a:t>
            </a:r>
            <a:r>
              <a:rPr i="0" spc="15" dirty="0">
                <a:latin typeface="Microsoft Sans Serif"/>
                <a:cs typeface="Microsoft Sans Serif"/>
              </a:rPr>
              <a:t>designed</a:t>
            </a:r>
            <a:r>
              <a:rPr i="0" spc="35" dirty="0">
                <a:latin typeface="Microsoft Sans Serif"/>
                <a:cs typeface="Microsoft Sans Serif"/>
              </a:rPr>
              <a:t> </a:t>
            </a:r>
            <a:r>
              <a:rPr i="0" spc="15" dirty="0">
                <a:latin typeface="Microsoft Sans Serif"/>
                <a:cs typeface="Microsoft Sans Serif"/>
              </a:rPr>
              <a:t>to</a:t>
            </a:r>
            <a:r>
              <a:rPr i="0" spc="30" dirty="0">
                <a:latin typeface="Microsoft Sans Serif"/>
                <a:cs typeface="Microsoft Sans Serif"/>
              </a:rPr>
              <a:t> </a:t>
            </a:r>
            <a:r>
              <a:rPr i="0" spc="20" dirty="0">
                <a:latin typeface="Microsoft Sans Serif"/>
                <a:cs typeface="Microsoft Sans Serif"/>
              </a:rPr>
              <a:t>accompany</a:t>
            </a:r>
            <a:r>
              <a:rPr i="0" spc="30" dirty="0">
                <a:latin typeface="Microsoft Sans Serif"/>
                <a:cs typeface="Microsoft Sans Serif"/>
              </a:rPr>
              <a:t> </a:t>
            </a:r>
            <a:r>
              <a:rPr spc="15" dirty="0"/>
              <a:t>Software</a:t>
            </a:r>
            <a:r>
              <a:rPr spc="25" dirty="0"/>
              <a:t> </a:t>
            </a:r>
            <a:r>
              <a:rPr spc="15" dirty="0"/>
              <a:t>Engineering:</a:t>
            </a:r>
            <a:r>
              <a:rPr spc="-35" dirty="0"/>
              <a:t> </a:t>
            </a:r>
            <a:r>
              <a:rPr spc="25" dirty="0"/>
              <a:t>A</a:t>
            </a:r>
            <a:r>
              <a:rPr spc="-40" dirty="0"/>
              <a:t> </a:t>
            </a:r>
            <a:r>
              <a:rPr spc="15" dirty="0"/>
              <a:t>Practitionerʼs</a:t>
            </a:r>
            <a:r>
              <a:rPr spc="-35" dirty="0"/>
              <a:t> </a:t>
            </a:r>
            <a:r>
              <a:rPr spc="15" dirty="0"/>
              <a:t>Approach,</a:t>
            </a:r>
            <a:r>
              <a:rPr spc="25" dirty="0"/>
              <a:t> </a:t>
            </a:r>
            <a:r>
              <a:rPr spc="15" dirty="0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i="0" spc="15" dirty="0">
                <a:latin typeface="Microsoft Sans Serif"/>
                <a:cs typeface="Microsoft Sans Serif"/>
              </a:rPr>
              <a:t>(McGraw-Hill, 2009)</a:t>
            </a:r>
            <a:r>
              <a:rPr i="0" spc="20" dirty="0">
                <a:latin typeface="Microsoft Sans Serif"/>
                <a:cs typeface="Microsoft Sans Serif"/>
              </a:rPr>
              <a:t> </a:t>
            </a:r>
            <a:r>
              <a:rPr i="0" spc="15" dirty="0">
                <a:latin typeface="Microsoft Sans Serif"/>
                <a:cs typeface="Microsoft Sans Serif"/>
              </a:rPr>
              <a:t>Slides copyright</a:t>
            </a:r>
            <a:r>
              <a:rPr i="0" spc="20" dirty="0">
                <a:latin typeface="Microsoft Sans Serif"/>
                <a:cs typeface="Microsoft Sans Serif"/>
              </a:rPr>
              <a:t> 2009</a:t>
            </a:r>
            <a:r>
              <a:rPr i="0" spc="285" dirty="0">
                <a:latin typeface="Microsoft Sans Serif"/>
                <a:cs typeface="Microsoft Sans Serif"/>
              </a:rPr>
              <a:t> </a:t>
            </a:r>
            <a:r>
              <a:rPr i="0" spc="20" dirty="0">
                <a:latin typeface="Microsoft Sans Serif"/>
                <a:cs typeface="Microsoft Sans Serif"/>
              </a:rPr>
              <a:t>by Roger</a:t>
            </a:r>
            <a:r>
              <a:rPr i="0" spc="15" dirty="0">
                <a:latin typeface="Microsoft Sans Serif"/>
                <a:cs typeface="Microsoft Sans Serif"/>
              </a:rPr>
              <a:t> </a:t>
            </a:r>
            <a:r>
              <a:rPr i="0" spc="20" dirty="0">
                <a:latin typeface="Microsoft Sans Serif"/>
                <a:cs typeface="Microsoft Sans Serif"/>
              </a:rPr>
              <a:t>Pressman.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spc="20" dirty="0"/>
              <a:pPr marL="38100">
                <a:lnSpc>
                  <a:spcPts val="1050"/>
                </a:lnSpc>
              </a:pPr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003366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50"/>
              </a:lnSpc>
            </a:pPr>
            <a:r>
              <a:rPr i="0" spc="20" dirty="0">
                <a:latin typeface="Microsoft Sans Serif"/>
                <a:cs typeface="Microsoft Sans Serif"/>
              </a:rPr>
              <a:t>These</a:t>
            </a:r>
            <a:r>
              <a:rPr i="0" spc="30" dirty="0">
                <a:latin typeface="Microsoft Sans Serif"/>
                <a:cs typeface="Microsoft Sans Serif"/>
              </a:rPr>
              <a:t> </a:t>
            </a:r>
            <a:r>
              <a:rPr i="0" spc="10" dirty="0">
                <a:latin typeface="Microsoft Sans Serif"/>
                <a:cs typeface="Microsoft Sans Serif"/>
              </a:rPr>
              <a:t>slides</a:t>
            </a:r>
            <a:r>
              <a:rPr i="0" spc="30" dirty="0">
                <a:latin typeface="Microsoft Sans Serif"/>
                <a:cs typeface="Microsoft Sans Serif"/>
              </a:rPr>
              <a:t> </a:t>
            </a:r>
            <a:r>
              <a:rPr i="0" spc="15" dirty="0">
                <a:latin typeface="Microsoft Sans Serif"/>
                <a:cs typeface="Microsoft Sans Serif"/>
              </a:rPr>
              <a:t>are</a:t>
            </a:r>
            <a:r>
              <a:rPr i="0" spc="30" dirty="0">
                <a:latin typeface="Microsoft Sans Serif"/>
                <a:cs typeface="Microsoft Sans Serif"/>
              </a:rPr>
              <a:t> </a:t>
            </a:r>
            <a:r>
              <a:rPr i="0" spc="15" dirty="0">
                <a:latin typeface="Microsoft Sans Serif"/>
                <a:cs typeface="Microsoft Sans Serif"/>
              </a:rPr>
              <a:t>designed</a:t>
            </a:r>
            <a:r>
              <a:rPr i="0" spc="35" dirty="0">
                <a:latin typeface="Microsoft Sans Serif"/>
                <a:cs typeface="Microsoft Sans Serif"/>
              </a:rPr>
              <a:t> </a:t>
            </a:r>
            <a:r>
              <a:rPr i="0" spc="15" dirty="0">
                <a:latin typeface="Microsoft Sans Serif"/>
                <a:cs typeface="Microsoft Sans Serif"/>
              </a:rPr>
              <a:t>to</a:t>
            </a:r>
            <a:r>
              <a:rPr i="0" spc="30" dirty="0">
                <a:latin typeface="Microsoft Sans Serif"/>
                <a:cs typeface="Microsoft Sans Serif"/>
              </a:rPr>
              <a:t> </a:t>
            </a:r>
            <a:r>
              <a:rPr i="0" spc="20" dirty="0">
                <a:latin typeface="Microsoft Sans Serif"/>
                <a:cs typeface="Microsoft Sans Serif"/>
              </a:rPr>
              <a:t>accompany</a:t>
            </a:r>
            <a:r>
              <a:rPr i="0" spc="30" dirty="0">
                <a:latin typeface="Microsoft Sans Serif"/>
                <a:cs typeface="Microsoft Sans Serif"/>
              </a:rPr>
              <a:t> </a:t>
            </a:r>
            <a:r>
              <a:rPr spc="15" dirty="0"/>
              <a:t>Software</a:t>
            </a:r>
            <a:r>
              <a:rPr spc="25" dirty="0"/>
              <a:t> </a:t>
            </a:r>
            <a:r>
              <a:rPr spc="15" dirty="0"/>
              <a:t>Engineering:</a:t>
            </a:r>
            <a:r>
              <a:rPr spc="-35" dirty="0"/>
              <a:t> </a:t>
            </a:r>
            <a:r>
              <a:rPr spc="25" dirty="0"/>
              <a:t>A</a:t>
            </a:r>
            <a:r>
              <a:rPr spc="-40" dirty="0"/>
              <a:t> </a:t>
            </a:r>
            <a:r>
              <a:rPr spc="15" dirty="0"/>
              <a:t>Practitionerʼs</a:t>
            </a:r>
            <a:r>
              <a:rPr spc="-35" dirty="0"/>
              <a:t> </a:t>
            </a:r>
            <a:r>
              <a:rPr spc="15" dirty="0"/>
              <a:t>Approach,</a:t>
            </a:r>
            <a:r>
              <a:rPr spc="25" dirty="0"/>
              <a:t> </a:t>
            </a:r>
            <a:r>
              <a:rPr spc="15" dirty="0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i="0" spc="15" dirty="0">
                <a:latin typeface="Microsoft Sans Serif"/>
                <a:cs typeface="Microsoft Sans Serif"/>
              </a:rPr>
              <a:t>(McGraw-Hill, 2009)</a:t>
            </a:r>
            <a:r>
              <a:rPr i="0" spc="20" dirty="0">
                <a:latin typeface="Microsoft Sans Serif"/>
                <a:cs typeface="Microsoft Sans Serif"/>
              </a:rPr>
              <a:t> </a:t>
            </a:r>
            <a:r>
              <a:rPr i="0" spc="15" dirty="0">
                <a:latin typeface="Microsoft Sans Serif"/>
                <a:cs typeface="Microsoft Sans Serif"/>
              </a:rPr>
              <a:t>Slides copyright</a:t>
            </a:r>
            <a:r>
              <a:rPr i="0" spc="20" dirty="0">
                <a:latin typeface="Microsoft Sans Serif"/>
                <a:cs typeface="Microsoft Sans Serif"/>
              </a:rPr>
              <a:t> 2009</a:t>
            </a:r>
            <a:r>
              <a:rPr i="0" spc="285" dirty="0">
                <a:latin typeface="Microsoft Sans Serif"/>
                <a:cs typeface="Microsoft Sans Serif"/>
              </a:rPr>
              <a:t> </a:t>
            </a:r>
            <a:r>
              <a:rPr i="0" spc="20" dirty="0">
                <a:latin typeface="Microsoft Sans Serif"/>
                <a:cs typeface="Microsoft Sans Serif"/>
              </a:rPr>
              <a:t>by Roger</a:t>
            </a:r>
            <a:r>
              <a:rPr i="0" spc="15" dirty="0">
                <a:latin typeface="Microsoft Sans Serif"/>
                <a:cs typeface="Microsoft Sans Serif"/>
              </a:rPr>
              <a:t> </a:t>
            </a:r>
            <a:r>
              <a:rPr i="0" spc="20" dirty="0">
                <a:latin typeface="Microsoft Sans Serif"/>
                <a:cs typeface="Microsoft Sans Serif"/>
              </a:rPr>
              <a:t>Pressman.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spc="20" dirty="0"/>
              <a:pPr marL="38100">
                <a:lnSpc>
                  <a:spcPts val="1050"/>
                </a:lnSpc>
              </a:pPr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003366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2120" y="1562735"/>
            <a:ext cx="3933444" cy="4484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56836" y="1562735"/>
            <a:ext cx="3933444" cy="4484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50"/>
              </a:lnSpc>
            </a:pPr>
            <a:r>
              <a:rPr i="0" spc="20" dirty="0">
                <a:latin typeface="Microsoft Sans Serif"/>
                <a:cs typeface="Microsoft Sans Serif"/>
              </a:rPr>
              <a:t>These</a:t>
            </a:r>
            <a:r>
              <a:rPr i="0" spc="30" dirty="0">
                <a:latin typeface="Microsoft Sans Serif"/>
                <a:cs typeface="Microsoft Sans Serif"/>
              </a:rPr>
              <a:t> </a:t>
            </a:r>
            <a:r>
              <a:rPr i="0" spc="10" dirty="0">
                <a:latin typeface="Microsoft Sans Serif"/>
                <a:cs typeface="Microsoft Sans Serif"/>
              </a:rPr>
              <a:t>slides</a:t>
            </a:r>
            <a:r>
              <a:rPr i="0" spc="30" dirty="0">
                <a:latin typeface="Microsoft Sans Serif"/>
                <a:cs typeface="Microsoft Sans Serif"/>
              </a:rPr>
              <a:t> </a:t>
            </a:r>
            <a:r>
              <a:rPr i="0" spc="15" dirty="0">
                <a:latin typeface="Microsoft Sans Serif"/>
                <a:cs typeface="Microsoft Sans Serif"/>
              </a:rPr>
              <a:t>are</a:t>
            </a:r>
            <a:r>
              <a:rPr i="0" spc="30" dirty="0">
                <a:latin typeface="Microsoft Sans Serif"/>
                <a:cs typeface="Microsoft Sans Serif"/>
              </a:rPr>
              <a:t> </a:t>
            </a:r>
            <a:r>
              <a:rPr i="0" spc="15" dirty="0">
                <a:latin typeface="Microsoft Sans Serif"/>
                <a:cs typeface="Microsoft Sans Serif"/>
              </a:rPr>
              <a:t>designed</a:t>
            </a:r>
            <a:r>
              <a:rPr i="0" spc="35" dirty="0">
                <a:latin typeface="Microsoft Sans Serif"/>
                <a:cs typeface="Microsoft Sans Serif"/>
              </a:rPr>
              <a:t> </a:t>
            </a:r>
            <a:r>
              <a:rPr i="0" spc="15" dirty="0">
                <a:latin typeface="Microsoft Sans Serif"/>
                <a:cs typeface="Microsoft Sans Serif"/>
              </a:rPr>
              <a:t>to</a:t>
            </a:r>
            <a:r>
              <a:rPr i="0" spc="30" dirty="0">
                <a:latin typeface="Microsoft Sans Serif"/>
                <a:cs typeface="Microsoft Sans Serif"/>
              </a:rPr>
              <a:t> </a:t>
            </a:r>
            <a:r>
              <a:rPr i="0" spc="20" dirty="0">
                <a:latin typeface="Microsoft Sans Serif"/>
                <a:cs typeface="Microsoft Sans Serif"/>
              </a:rPr>
              <a:t>accompany</a:t>
            </a:r>
            <a:r>
              <a:rPr i="0" spc="30" dirty="0">
                <a:latin typeface="Microsoft Sans Serif"/>
                <a:cs typeface="Microsoft Sans Serif"/>
              </a:rPr>
              <a:t> </a:t>
            </a:r>
            <a:r>
              <a:rPr spc="15" dirty="0"/>
              <a:t>Software</a:t>
            </a:r>
            <a:r>
              <a:rPr spc="25" dirty="0"/>
              <a:t> </a:t>
            </a:r>
            <a:r>
              <a:rPr spc="15" dirty="0"/>
              <a:t>Engineering:</a:t>
            </a:r>
            <a:r>
              <a:rPr spc="-35" dirty="0"/>
              <a:t> </a:t>
            </a:r>
            <a:r>
              <a:rPr spc="25" dirty="0"/>
              <a:t>A</a:t>
            </a:r>
            <a:r>
              <a:rPr spc="-40" dirty="0"/>
              <a:t> </a:t>
            </a:r>
            <a:r>
              <a:rPr spc="15" dirty="0"/>
              <a:t>Practitionerʼs</a:t>
            </a:r>
            <a:r>
              <a:rPr spc="-35" dirty="0"/>
              <a:t> </a:t>
            </a:r>
            <a:r>
              <a:rPr spc="15" dirty="0"/>
              <a:t>Approach,</a:t>
            </a:r>
            <a:r>
              <a:rPr spc="25" dirty="0"/>
              <a:t> </a:t>
            </a:r>
            <a:r>
              <a:rPr spc="15" dirty="0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i="0" spc="15" dirty="0">
                <a:latin typeface="Microsoft Sans Serif"/>
                <a:cs typeface="Microsoft Sans Serif"/>
              </a:rPr>
              <a:t>(McGraw-Hill, 2009)</a:t>
            </a:r>
            <a:r>
              <a:rPr i="0" spc="20" dirty="0">
                <a:latin typeface="Microsoft Sans Serif"/>
                <a:cs typeface="Microsoft Sans Serif"/>
              </a:rPr>
              <a:t> </a:t>
            </a:r>
            <a:r>
              <a:rPr i="0" spc="15" dirty="0">
                <a:latin typeface="Microsoft Sans Serif"/>
                <a:cs typeface="Microsoft Sans Serif"/>
              </a:rPr>
              <a:t>Slides copyright</a:t>
            </a:r>
            <a:r>
              <a:rPr i="0" spc="20" dirty="0">
                <a:latin typeface="Microsoft Sans Serif"/>
                <a:cs typeface="Microsoft Sans Serif"/>
              </a:rPr>
              <a:t> 2009</a:t>
            </a:r>
            <a:r>
              <a:rPr i="0" spc="285" dirty="0">
                <a:latin typeface="Microsoft Sans Serif"/>
                <a:cs typeface="Microsoft Sans Serif"/>
              </a:rPr>
              <a:t> </a:t>
            </a:r>
            <a:r>
              <a:rPr i="0" spc="20" dirty="0">
                <a:latin typeface="Microsoft Sans Serif"/>
                <a:cs typeface="Microsoft Sans Serif"/>
              </a:rPr>
              <a:t>by Roger</a:t>
            </a:r>
            <a:r>
              <a:rPr i="0" spc="15" dirty="0">
                <a:latin typeface="Microsoft Sans Serif"/>
                <a:cs typeface="Microsoft Sans Serif"/>
              </a:rPr>
              <a:t> </a:t>
            </a:r>
            <a:r>
              <a:rPr i="0" spc="20" dirty="0">
                <a:latin typeface="Microsoft Sans Serif"/>
                <a:cs typeface="Microsoft Sans Serif"/>
              </a:rPr>
              <a:t>Pressman.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spc="20" dirty="0"/>
              <a:pPr marL="38100">
                <a:lnSpc>
                  <a:spcPts val="1050"/>
                </a:lnSpc>
              </a:pPr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rgbClr val="003366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50"/>
              </a:lnSpc>
            </a:pPr>
            <a:r>
              <a:rPr i="0" spc="20" dirty="0">
                <a:latin typeface="Microsoft Sans Serif"/>
                <a:cs typeface="Microsoft Sans Serif"/>
              </a:rPr>
              <a:t>These</a:t>
            </a:r>
            <a:r>
              <a:rPr i="0" spc="30" dirty="0">
                <a:latin typeface="Microsoft Sans Serif"/>
                <a:cs typeface="Microsoft Sans Serif"/>
              </a:rPr>
              <a:t> </a:t>
            </a:r>
            <a:r>
              <a:rPr i="0" spc="10" dirty="0">
                <a:latin typeface="Microsoft Sans Serif"/>
                <a:cs typeface="Microsoft Sans Serif"/>
              </a:rPr>
              <a:t>slides</a:t>
            </a:r>
            <a:r>
              <a:rPr i="0" spc="30" dirty="0">
                <a:latin typeface="Microsoft Sans Serif"/>
                <a:cs typeface="Microsoft Sans Serif"/>
              </a:rPr>
              <a:t> </a:t>
            </a:r>
            <a:r>
              <a:rPr i="0" spc="15" dirty="0">
                <a:latin typeface="Microsoft Sans Serif"/>
                <a:cs typeface="Microsoft Sans Serif"/>
              </a:rPr>
              <a:t>are</a:t>
            </a:r>
            <a:r>
              <a:rPr i="0" spc="30" dirty="0">
                <a:latin typeface="Microsoft Sans Serif"/>
                <a:cs typeface="Microsoft Sans Serif"/>
              </a:rPr>
              <a:t> </a:t>
            </a:r>
            <a:r>
              <a:rPr i="0" spc="15" dirty="0">
                <a:latin typeface="Microsoft Sans Serif"/>
                <a:cs typeface="Microsoft Sans Serif"/>
              </a:rPr>
              <a:t>designed</a:t>
            </a:r>
            <a:r>
              <a:rPr i="0" spc="35" dirty="0">
                <a:latin typeface="Microsoft Sans Serif"/>
                <a:cs typeface="Microsoft Sans Serif"/>
              </a:rPr>
              <a:t> </a:t>
            </a:r>
            <a:r>
              <a:rPr i="0" spc="15" dirty="0">
                <a:latin typeface="Microsoft Sans Serif"/>
                <a:cs typeface="Microsoft Sans Serif"/>
              </a:rPr>
              <a:t>to</a:t>
            </a:r>
            <a:r>
              <a:rPr i="0" spc="30" dirty="0">
                <a:latin typeface="Microsoft Sans Serif"/>
                <a:cs typeface="Microsoft Sans Serif"/>
              </a:rPr>
              <a:t> </a:t>
            </a:r>
            <a:r>
              <a:rPr i="0" spc="20" dirty="0">
                <a:latin typeface="Microsoft Sans Serif"/>
                <a:cs typeface="Microsoft Sans Serif"/>
              </a:rPr>
              <a:t>accompany</a:t>
            </a:r>
            <a:r>
              <a:rPr i="0" spc="30" dirty="0">
                <a:latin typeface="Microsoft Sans Serif"/>
                <a:cs typeface="Microsoft Sans Serif"/>
              </a:rPr>
              <a:t> </a:t>
            </a:r>
            <a:r>
              <a:rPr spc="15" dirty="0"/>
              <a:t>Software</a:t>
            </a:r>
            <a:r>
              <a:rPr spc="25" dirty="0"/>
              <a:t> </a:t>
            </a:r>
            <a:r>
              <a:rPr spc="15" dirty="0"/>
              <a:t>Engineering:</a:t>
            </a:r>
            <a:r>
              <a:rPr spc="-35" dirty="0"/>
              <a:t> </a:t>
            </a:r>
            <a:r>
              <a:rPr spc="25" dirty="0"/>
              <a:t>A</a:t>
            </a:r>
            <a:r>
              <a:rPr spc="-40" dirty="0"/>
              <a:t> </a:t>
            </a:r>
            <a:r>
              <a:rPr spc="15" dirty="0"/>
              <a:t>Practitionerʼs</a:t>
            </a:r>
            <a:r>
              <a:rPr spc="-35" dirty="0"/>
              <a:t> </a:t>
            </a:r>
            <a:r>
              <a:rPr spc="15" dirty="0"/>
              <a:t>Approach,</a:t>
            </a:r>
            <a:r>
              <a:rPr spc="25" dirty="0"/>
              <a:t> </a:t>
            </a:r>
            <a:r>
              <a:rPr spc="15" dirty="0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i="0" spc="15" dirty="0">
                <a:latin typeface="Microsoft Sans Serif"/>
                <a:cs typeface="Microsoft Sans Serif"/>
              </a:rPr>
              <a:t>(McGraw-Hill, 2009)</a:t>
            </a:r>
            <a:r>
              <a:rPr i="0" spc="20" dirty="0">
                <a:latin typeface="Microsoft Sans Serif"/>
                <a:cs typeface="Microsoft Sans Serif"/>
              </a:rPr>
              <a:t> </a:t>
            </a:r>
            <a:r>
              <a:rPr i="0" spc="15" dirty="0">
                <a:latin typeface="Microsoft Sans Serif"/>
                <a:cs typeface="Microsoft Sans Serif"/>
              </a:rPr>
              <a:t>Slides copyright</a:t>
            </a:r>
            <a:r>
              <a:rPr i="0" spc="20" dirty="0">
                <a:latin typeface="Microsoft Sans Serif"/>
                <a:cs typeface="Microsoft Sans Serif"/>
              </a:rPr>
              <a:t> 2009</a:t>
            </a:r>
            <a:r>
              <a:rPr i="0" spc="285" dirty="0">
                <a:latin typeface="Microsoft Sans Serif"/>
                <a:cs typeface="Microsoft Sans Serif"/>
              </a:rPr>
              <a:t> </a:t>
            </a:r>
            <a:r>
              <a:rPr i="0" spc="20" dirty="0">
                <a:latin typeface="Microsoft Sans Serif"/>
                <a:cs typeface="Microsoft Sans Serif"/>
              </a:rPr>
              <a:t>by Roger</a:t>
            </a:r>
            <a:r>
              <a:rPr i="0" spc="15" dirty="0">
                <a:latin typeface="Microsoft Sans Serif"/>
                <a:cs typeface="Microsoft Sans Serif"/>
              </a:rPr>
              <a:t> </a:t>
            </a:r>
            <a:r>
              <a:rPr i="0" spc="20" dirty="0">
                <a:latin typeface="Microsoft Sans Serif"/>
                <a:cs typeface="Microsoft Sans Serif"/>
              </a:rPr>
              <a:t>Pressman.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spc="20" dirty="0"/>
              <a:pPr marL="38100">
                <a:lnSpc>
                  <a:spcPts val="1050"/>
                </a:lnSpc>
              </a:pPr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50"/>
              </a:lnSpc>
            </a:pPr>
            <a:r>
              <a:rPr i="0" spc="20" dirty="0">
                <a:latin typeface="Microsoft Sans Serif"/>
                <a:cs typeface="Microsoft Sans Serif"/>
              </a:rPr>
              <a:t>These</a:t>
            </a:r>
            <a:r>
              <a:rPr i="0" spc="30" dirty="0">
                <a:latin typeface="Microsoft Sans Serif"/>
                <a:cs typeface="Microsoft Sans Serif"/>
              </a:rPr>
              <a:t> </a:t>
            </a:r>
            <a:r>
              <a:rPr i="0" spc="10" dirty="0">
                <a:latin typeface="Microsoft Sans Serif"/>
                <a:cs typeface="Microsoft Sans Serif"/>
              </a:rPr>
              <a:t>slides</a:t>
            </a:r>
            <a:r>
              <a:rPr i="0" spc="30" dirty="0">
                <a:latin typeface="Microsoft Sans Serif"/>
                <a:cs typeface="Microsoft Sans Serif"/>
              </a:rPr>
              <a:t> </a:t>
            </a:r>
            <a:r>
              <a:rPr i="0" spc="15" dirty="0">
                <a:latin typeface="Microsoft Sans Serif"/>
                <a:cs typeface="Microsoft Sans Serif"/>
              </a:rPr>
              <a:t>are</a:t>
            </a:r>
            <a:r>
              <a:rPr i="0" spc="30" dirty="0">
                <a:latin typeface="Microsoft Sans Serif"/>
                <a:cs typeface="Microsoft Sans Serif"/>
              </a:rPr>
              <a:t> </a:t>
            </a:r>
            <a:r>
              <a:rPr i="0" spc="15" dirty="0">
                <a:latin typeface="Microsoft Sans Serif"/>
                <a:cs typeface="Microsoft Sans Serif"/>
              </a:rPr>
              <a:t>designed</a:t>
            </a:r>
            <a:r>
              <a:rPr i="0" spc="35" dirty="0">
                <a:latin typeface="Microsoft Sans Serif"/>
                <a:cs typeface="Microsoft Sans Serif"/>
              </a:rPr>
              <a:t> </a:t>
            </a:r>
            <a:r>
              <a:rPr i="0" spc="15" dirty="0">
                <a:latin typeface="Microsoft Sans Serif"/>
                <a:cs typeface="Microsoft Sans Serif"/>
              </a:rPr>
              <a:t>to</a:t>
            </a:r>
            <a:r>
              <a:rPr i="0" spc="30" dirty="0">
                <a:latin typeface="Microsoft Sans Serif"/>
                <a:cs typeface="Microsoft Sans Serif"/>
              </a:rPr>
              <a:t> </a:t>
            </a:r>
            <a:r>
              <a:rPr i="0" spc="20" dirty="0">
                <a:latin typeface="Microsoft Sans Serif"/>
                <a:cs typeface="Microsoft Sans Serif"/>
              </a:rPr>
              <a:t>accompany</a:t>
            </a:r>
            <a:r>
              <a:rPr i="0" spc="30" dirty="0">
                <a:latin typeface="Microsoft Sans Serif"/>
                <a:cs typeface="Microsoft Sans Serif"/>
              </a:rPr>
              <a:t> </a:t>
            </a:r>
            <a:r>
              <a:rPr spc="15" dirty="0"/>
              <a:t>Software</a:t>
            </a:r>
            <a:r>
              <a:rPr spc="25" dirty="0"/>
              <a:t> </a:t>
            </a:r>
            <a:r>
              <a:rPr spc="15" dirty="0"/>
              <a:t>Engineering:</a:t>
            </a:r>
            <a:r>
              <a:rPr spc="-35" dirty="0"/>
              <a:t> </a:t>
            </a:r>
            <a:r>
              <a:rPr spc="25" dirty="0"/>
              <a:t>A</a:t>
            </a:r>
            <a:r>
              <a:rPr spc="-40" dirty="0"/>
              <a:t> </a:t>
            </a:r>
            <a:r>
              <a:rPr spc="15" dirty="0"/>
              <a:t>Practitionerʼs</a:t>
            </a:r>
            <a:r>
              <a:rPr spc="-35" dirty="0"/>
              <a:t> </a:t>
            </a:r>
            <a:r>
              <a:rPr spc="15" dirty="0"/>
              <a:t>Approach,</a:t>
            </a:r>
            <a:r>
              <a:rPr spc="25" dirty="0"/>
              <a:t> </a:t>
            </a:r>
            <a:r>
              <a:rPr spc="15" dirty="0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i="0" spc="15" dirty="0">
                <a:latin typeface="Microsoft Sans Serif"/>
                <a:cs typeface="Microsoft Sans Serif"/>
              </a:rPr>
              <a:t>(McGraw-Hill, 2009)</a:t>
            </a:r>
            <a:r>
              <a:rPr i="0" spc="20" dirty="0">
                <a:latin typeface="Microsoft Sans Serif"/>
                <a:cs typeface="Microsoft Sans Serif"/>
              </a:rPr>
              <a:t> </a:t>
            </a:r>
            <a:r>
              <a:rPr i="0" spc="15" dirty="0">
                <a:latin typeface="Microsoft Sans Serif"/>
                <a:cs typeface="Microsoft Sans Serif"/>
              </a:rPr>
              <a:t>Slides copyright</a:t>
            </a:r>
            <a:r>
              <a:rPr i="0" spc="20" dirty="0">
                <a:latin typeface="Microsoft Sans Serif"/>
                <a:cs typeface="Microsoft Sans Serif"/>
              </a:rPr>
              <a:t> 2009</a:t>
            </a:r>
            <a:r>
              <a:rPr i="0" spc="285" dirty="0">
                <a:latin typeface="Microsoft Sans Serif"/>
                <a:cs typeface="Microsoft Sans Serif"/>
              </a:rPr>
              <a:t> </a:t>
            </a:r>
            <a:r>
              <a:rPr i="0" spc="20" dirty="0">
                <a:latin typeface="Microsoft Sans Serif"/>
                <a:cs typeface="Microsoft Sans Serif"/>
              </a:rPr>
              <a:t>by Roger</a:t>
            </a:r>
            <a:r>
              <a:rPr i="0" spc="15" dirty="0">
                <a:latin typeface="Microsoft Sans Serif"/>
                <a:cs typeface="Microsoft Sans Serif"/>
              </a:rPr>
              <a:t> </a:t>
            </a:r>
            <a:r>
              <a:rPr i="0" spc="20" dirty="0">
                <a:latin typeface="Microsoft Sans Serif"/>
                <a:cs typeface="Microsoft Sans Serif"/>
              </a:rPr>
              <a:t>Pressman.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spc="20" dirty="0"/>
              <a:pPr marL="38100">
                <a:lnSpc>
                  <a:spcPts val="1050"/>
                </a:lnSpc>
              </a:pPr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972379" y="9418"/>
            <a:ext cx="68580" cy="6781800"/>
          </a:xfrm>
          <a:custGeom>
            <a:avLst/>
            <a:gdLst/>
            <a:ahLst/>
            <a:cxnLst/>
            <a:rect l="l" t="t" r="r" b="b"/>
            <a:pathLst>
              <a:path w="68579" h="6781800">
                <a:moveTo>
                  <a:pt x="0" y="6781800"/>
                </a:moveTo>
                <a:lnTo>
                  <a:pt x="67988" y="6781800"/>
                </a:lnTo>
                <a:lnTo>
                  <a:pt x="6798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9418"/>
            <a:ext cx="1336040" cy="6781800"/>
          </a:xfrm>
          <a:custGeom>
            <a:avLst/>
            <a:gdLst/>
            <a:ahLst/>
            <a:cxnLst/>
            <a:rect l="l" t="t" r="r" b="b"/>
            <a:pathLst>
              <a:path w="1336040" h="6781800">
                <a:moveTo>
                  <a:pt x="1205382" y="0"/>
                </a:moveTo>
                <a:lnTo>
                  <a:pt x="0" y="0"/>
                </a:lnTo>
                <a:lnTo>
                  <a:pt x="0" y="6781800"/>
                </a:lnTo>
                <a:lnTo>
                  <a:pt x="1205382" y="6781800"/>
                </a:lnTo>
                <a:lnTo>
                  <a:pt x="1205382" y="0"/>
                </a:lnTo>
                <a:close/>
              </a:path>
              <a:path w="1336040" h="6781800">
                <a:moveTo>
                  <a:pt x="1335913" y="0"/>
                </a:moveTo>
                <a:lnTo>
                  <a:pt x="1270647" y="0"/>
                </a:lnTo>
                <a:lnTo>
                  <a:pt x="1270647" y="6781800"/>
                </a:lnTo>
                <a:lnTo>
                  <a:pt x="1335913" y="6781800"/>
                </a:lnTo>
                <a:lnTo>
                  <a:pt x="1335913" y="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5382" y="0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5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01189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5" h="6781800">
                <a:moveTo>
                  <a:pt x="0" y="6781800"/>
                </a:moveTo>
                <a:lnTo>
                  <a:pt x="65268" y="6781800"/>
                </a:lnTo>
                <a:lnTo>
                  <a:pt x="652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35920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5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31726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9" y="6781800"/>
                </a:lnTo>
                <a:lnTo>
                  <a:pt x="66629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466457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5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662265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5" h="6781800">
                <a:moveTo>
                  <a:pt x="0" y="6781800"/>
                </a:moveTo>
                <a:lnTo>
                  <a:pt x="65268" y="6781800"/>
                </a:lnTo>
                <a:lnTo>
                  <a:pt x="652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598355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791443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7" y="6781800"/>
                </a:lnTo>
                <a:lnTo>
                  <a:pt x="66627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727534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921980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8" y="6781800"/>
                </a:lnTo>
                <a:lnTo>
                  <a:pt x="6662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858070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2053878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5" h="6781800">
                <a:moveTo>
                  <a:pt x="0" y="6781800"/>
                </a:moveTo>
                <a:lnTo>
                  <a:pt x="65268" y="6781800"/>
                </a:lnTo>
                <a:lnTo>
                  <a:pt x="652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988609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5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2184414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5" h="6781800">
                <a:moveTo>
                  <a:pt x="0" y="6781800"/>
                </a:moveTo>
                <a:lnTo>
                  <a:pt x="65269" y="6781800"/>
                </a:lnTo>
                <a:lnTo>
                  <a:pt x="65269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119146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5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314953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9" y="6781800"/>
                </a:lnTo>
                <a:lnTo>
                  <a:pt x="66629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2249684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5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2445491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5" h="6781800">
                <a:moveTo>
                  <a:pt x="0" y="6781800"/>
                </a:moveTo>
                <a:lnTo>
                  <a:pt x="65268" y="6781800"/>
                </a:lnTo>
                <a:lnTo>
                  <a:pt x="652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2381582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2574670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7" y="6781800"/>
                </a:lnTo>
                <a:lnTo>
                  <a:pt x="66627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2510760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705207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8" y="6781800"/>
                </a:lnTo>
                <a:lnTo>
                  <a:pt x="6662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641297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837104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5" h="6781800">
                <a:moveTo>
                  <a:pt x="0" y="6781800"/>
                </a:moveTo>
                <a:lnTo>
                  <a:pt x="65268" y="6781800"/>
                </a:lnTo>
                <a:lnTo>
                  <a:pt x="652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2771836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5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2967641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5" h="6781800">
                <a:moveTo>
                  <a:pt x="0" y="6781800"/>
                </a:moveTo>
                <a:lnTo>
                  <a:pt x="65269" y="6781800"/>
                </a:lnTo>
                <a:lnTo>
                  <a:pt x="65269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2902372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5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3098180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9" y="6781800"/>
                </a:lnTo>
                <a:lnTo>
                  <a:pt x="66629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3032911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5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3228718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67" y="6781800"/>
                </a:lnTo>
                <a:lnTo>
                  <a:pt x="65267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3164809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3357895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8" y="6781800"/>
                </a:lnTo>
                <a:lnTo>
                  <a:pt x="6662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3293986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3488433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8" y="6781800"/>
                </a:lnTo>
                <a:lnTo>
                  <a:pt x="6662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3424524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3620331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68" y="6781800"/>
                </a:lnTo>
                <a:lnTo>
                  <a:pt x="652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3555062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3750868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69" y="6781800"/>
                </a:lnTo>
                <a:lnTo>
                  <a:pt x="65269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3685599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3881406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68" y="6781800"/>
                </a:lnTo>
                <a:lnTo>
                  <a:pt x="652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3816137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4010584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8" y="6781800"/>
                </a:lnTo>
                <a:lnTo>
                  <a:pt x="6662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3946674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4141122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8" y="6781800"/>
                </a:lnTo>
                <a:lnTo>
                  <a:pt x="6662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4077213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4273020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69" y="6781800"/>
                </a:lnTo>
                <a:lnTo>
                  <a:pt x="65269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4207751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4403557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68" y="6781800"/>
                </a:lnTo>
                <a:lnTo>
                  <a:pt x="652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4338289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4534095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0" y="6781800"/>
                </a:moveTo>
                <a:lnTo>
                  <a:pt x="63909" y="6781800"/>
                </a:lnTo>
                <a:lnTo>
                  <a:pt x="63909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4468826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4663273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8" y="6781800"/>
                </a:lnTo>
                <a:lnTo>
                  <a:pt x="6662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4598004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4793811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8" y="6781800"/>
                </a:lnTo>
                <a:lnTo>
                  <a:pt x="6662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4729901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4924349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7" y="6781800"/>
                </a:lnTo>
                <a:lnTo>
                  <a:pt x="66627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4860439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5056245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70" y="6781800"/>
                </a:lnTo>
                <a:lnTo>
                  <a:pt x="65270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4990976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5186785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68" y="6781800"/>
                </a:lnTo>
                <a:lnTo>
                  <a:pt x="652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5121516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5317321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0" y="6781800"/>
                </a:moveTo>
                <a:lnTo>
                  <a:pt x="63909" y="6781800"/>
                </a:lnTo>
                <a:lnTo>
                  <a:pt x="63909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5252053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5446500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8" y="6781800"/>
                </a:lnTo>
                <a:lnTo>
                  <a:pt x="6662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5381231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5577037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8" y="6781800"/>
                </a:lnTo>
                <a:lnTo>
                  <a:pt x="6662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5513128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5707576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7" y="6781800"/>
                </a:lnTo>
                <a:lnTo>
                  <a:pt x="66627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5643666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5839472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70" y="6781800"/>
                </a:lnTo>
                <a:lnTo>
                  <a:pt x="65270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5774203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5970011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68" y="6781800"/>
                </a:lnTo>
                <a:lnTo>
                  <a:pt x="652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5904743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6100548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8" y="6781800"/>
                </a:lnTo>
                <a:lnTo>
                  <a:pt x="6662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6035280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6231086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68" y="6781800"/>
                </a:lnTo>
                <a:lnTo>
                  <a:pt x="652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6167177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6360264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8" y="6781800"/>
                </a:lnTo>
                <a:lnTo>
                  <a:pt x="6662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6296355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6490802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7" y="6781800"/>
                </a:lnTo>
                <a:lnTo>
                  <a:pt x="66627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6426893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5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6622699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70" y="6781800"/>
                </a:lnTo>
                <a:lnTo>
                  <a:pt x="65270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6557430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6753238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68" y="6781800"/>
                </a:lnTo>
                <a:lnTo>
                  <a:pt x="652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6687970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6883775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8" y="6781800"/>
                </a:lnTo>
                <a:lnTo>
                  <a:pt x="6662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6818507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7014312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68" y="6781800"/>
                </a:lnTo>
                <a:lnTo>
                  <a:pt x="652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6950403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4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7143491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8" y="6781800"/>
                </a:lnTo>
                <a:lnTo>
                  <a:pt x="6662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7079581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4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g object 109"/>
          <p:cNvSpPr/>
          <p:nvPr/>
        </p:nvSpPr>
        <p:spPr>
          <a:xfrm>
            <a:off x="7274029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7" y="6781800"/>
                </a:lnTo>
                <a:lnTo>
                  <a:pt x="66627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g object 110"/>
          <p:cNvSpPr/>
          <p:nvPr/>
        </p:nvSpPr>
        <p:spPr>
          <a:xfrm>
            <a:off x="7210120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4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7405925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68" y="6781800"/>
                </a:lnTo>
                <a:lnTo>
                  <a:pt x="652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g object 112"/>
          <p:cNvSpPr/>
          <p:nvPr/>
        </p:nvSpPr>
        <p:spPr>
          <a:xfrm>
            <a:off x="7340657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g object 113"/>
          <p:cNvSpPr/>
          <p:nvPr/>
        </p:nvSpPr>
        <p:spPr>
          <a:xfrm>
            <a:off x="7536463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70" y="6781800"/>
                </a:lnTo>
                <a:lnTo>
                  <a:pt x="65270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g object 114"/>
          <p:cNvSpPr/>
          <p:nvPr/>
        </p:nvSpPr>
        <p:spPr>
          <a:xfrm>
            <a:off x="7471194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g object 115"/>
          <p:cNvSpPr/>
          <p:nvPr/>
        </p:nvSpPr>
        <p:spPr>
          <a:xfrm>
            <a:off x="7667002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8" y="6781800"/>
                </a:lnTo>
                <a:lnTo>
                  <a:pt x="6662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g object 116"/>
          <p:cNvSpPr/>
          <p:nvPr/>
        </p:nvSpPr>
        <p:spPr>
          <a:xfrm>
            <a:off x="7601733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g object 117"/>
          <p:cNvSpPr/>
          <p:nvPr/>
        </p:nvSpPr>
        <p:spPr>
          <a:xfrm>
            <a:off x="7797540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68" y="6781800"/>
                </a:lnTo>
                <a:lnTo>
                  <a:pt x="652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g object 118"/>
          <p:cNvSpPr/>
          <p:nvPr/>
        </p:nvSpPr>
        <p:spPr>
          <a:xfrm>
            <a:off x="7733631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4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g object 119"/>
          <p:cNvSpPr/>
          <p:nvPr/>
        </p:nvSpPr>
        <p:spPr>
          <a:xfrm>
            <a:off x="7926717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8" y="6781800"/>
                </a:lnTo>
                <a:lnTo>
                  <a:pt x="6662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g object 120"/>
          <p:cNvSpPr/>
          <p:nvPr/>
        </p:nvSpPr>
        <p:spPr>
          <a:xfrm>
            <a:off x="7862808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4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g object 121"/>
          <p:cNvSpPr/>
          <p:nvPr/>
        </p:nvSpPr>
        <p:spPr>
          <a:xfrm>
            <a:off x="8057256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7" y="6781800"/>
                </a:lnTo>
                <a:lnTo>
                  <a:pt x="66627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g object 122"/>
          <p:cNvSpPr/>
          <p:nvPr/>
        </p:nvSpPr>
        <p:spPr>
          <a:xfrm>
            <a:off x="7993346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4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g object 123"/>
          <p:cNvSpPr/>
          <p:nvPr/>
        </p:nvSpPr>
        <p:spPr>
          <a:xfrm>
            <a:off x="8189152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68" y="6781800"/>
                </a:lnTo>
                <a:lnTo>
                  <a:pt x="652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g object 124"/>
          <p:cNvSpPr/>
          <p:nvPr/>
        </p:nvSpPr>
        <p:spPr>
          <a:xfrm>
            <a:off x="8123883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g object 125"/>
          <p:cNvSpPr/>
          <p:nvPr/>
        </p:nvSpPr>
        <p:spPr>
          <a:xfrm>
            <a:off x="8319689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70" y="6781800"/>
                </a:lnTo>
                <a:lnTo>
                  <a:pt x="65270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g object 126"/>
          <p:cNvSpPr/>
          <p:nvPr/>
        </p:nvSpPr>
        <p:spPr>
          <a:xfrm>
            <a:off x="8254420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g object 127"/>
          <p:cNvSpPr/>
          <p:nvPr/>
        </p:nvSpPr>
        <p:spPr>
          <a:xfrm>
            <a:off x="8450228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68" y="6781800"/>
                </a:lnTo>
                <a:lnTo>
                  <a:pt x="6526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g object 128"/>
          <p:cNvSpPr/>
          <p:nvPr/>
        </p:nvSpPr>
        <p:spPr>
          <a:xfrm>
            <a:off x="8384960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65268" y="0"/>
                </a:moveTo>
                <a:lnTo>
                  <a:pt x="0" y="0"/>
                </a:lnTo>
                <a:lnTo>
                  <a:pt x="0" y="6781800"/>
                </a:lnTo>
                <a:lnTo>
                  <a:pt x="65268" y="6781800"/>
                </a:lnTo>
                <a:lnTo>
                  <a:pt x="6526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g object 129"/>
          <p:cNvSpPr/>
          <p:nvPr/>
        </p:nvSpPr>
        <p:spPr>
          <a:xfrm>
            <a:off x="8579407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8" y="6781800"/>
                </a:lnTo>
                <a:lnTo>
                  <a:pt x="66628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g object 130"/>
          <p:cNvSpPr/>
          <p:nvPr/>
        </p:nvSpPr>
        <p:spPr>
          <a:xfrm>
            <a:off x="8515497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4" h="6781800">
                <a:moveTo>
                  <a:pt x="63910" y="0"/>
                </a:moveTo>
                <a:lnTo>
                  <a:pt x="0" y="0"/>
                </a:lnTo>
                <a:lnTo>
                  <a:pt x="0" y="6781800"/>
                </a:lnTo>
                <a:lnTo>
                  <a:pt x="63910" y="6781800"/>
                </a:lnTo>
                <a:lnTo>
                  <a:pt x="6391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g object 131"/>
          <p:cNvSpPr/>
          <p:nvPr/>
        </p:nvSpPr>
        <p:spPr>
          <a:xfrm>
            <a:off x="8709945" y="9418"/>
            <a:ext cx="66675" cy="6781800"/>
          </a:xfrm>
          <a:custGeom>
            <a:avLst/>
            <a:gdLst/>
            <a:ahLst/>
            <a:cxnLst/>
            <a:rect l="l" t="t" r="r" b="b"/>
            <a:pathLst>
              <a:path w="66675" h="6781800">
                <a:moveTo>
                  <a:pt x="0" y="6781800"/>
                </a:moveTo>
                <a:lnTo>
                  <a:pt x="66627" y="6781800"/>
                </a:lnTo>
                <a:lnTo>
                  <a:pt x="66627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g object 132"/>
          <p:cNvSpPr/>
          <p:nvPr/>
        </p:nvSpPr>
        <p:spPr>
          <a:xfrm>
            <a:off x="8646035" y="9418"/>
            <a:ext cx="64135" cy="6781800"/>
          </a:xfrm>
          <a:custGeom>
            <a:avLst/>
            <a:gdLst/>
            <a:ahLst/>
            <a:cxnLst/>
            <a:rect l="l" t="t" r="r" b="b"/>
            <a:pathLst>
              <a:path w="64134" h="6781800">
                <a:moveTo>
                  <a:pt x="63909" y="0"/>
                </a:moveTo>
                <a:lnTo>
                  <a:pt x="0" y="0"/>
                </a:lnTo>
                <a:lnTo>
                  <a:pt x="0" y="6781800"/>
                </a:lnTo>
                <a:lnTo>
                  <a:pt x="63909" y="6781800"/>
                </a:lnTo>
                <a:lnTo>
                  <a:pt x="63909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g object 133"/>
          <p:cNvSpPr/>
          <p:nvPr/>
        </p:nvSpPr>
        <p:spPr>
          <a:xfrm>
            <a:off x="8841841" y="9418"/>
            <a:ext cx="65405" cy="6781800"/>
          </a:xfrm>
          <a:custGeom>
            <a:avLst/>
            <a:gdLst/>
            <a:ahLst/>
            <a:cxnLst/>
            <a:rect l="l" t="t" r="r" b="b"/>
            <a:pathLst>
              <a:path w="65404" h="6781800">
                <a:moveTo>
                  <a:pt x="0" y="6781800"/>
                </a:moveTo>
                <a:lnTo>
                  <a:pt x="65269" y="6781800"/>
                </a:lnTo>
                <a:lnTo>
                  <a:pt x="65269" y="0"/>
                </a:lnTo>
                <a:lnTo>
                  <a:pt x="0" y="0"/>
                </a:lnTo>
                <a:lnTo>
                  <a:pt x="0" y="6781800"/>
                </a:lnTo>
                <a:close/>
              </a:path>
            </a:pathLst>
          </a:custGeom>
          <a:solidFill>
            <a:srgbClr val="EEEE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g object 134"/>
          <p:cNvSpPr/>
          <p:nvPr/>
        </p:nvSpPr>
        <p:spPr>
          <a:xfrm>
            <a:off x="8776564" y="9418"/>
            <a:ext cx="196215" cy="6781800"/>
          </a:xfrm>
          <a:custGeom>
            <a:avLst/>
            <a:gdLst/>
            <a:ahLst/>
            <a:cxnLst/>
            <a:rect l="l" t="t" r="r" b="b"/>
            <a:pathLst>
              <a:path w="196215" h="6781800">
                <a:moveTo>
                  <a:pt x="65265" y="0"/>
                </a:moveTo>
                <a:lnTo>
                  <a:pt x="0" y="0"/>
                </a:lnTo>
                <a:lnTo>
                  <a:pt x="0" y="6781800"/>
                </a:lnTo>
                <a:lnTo>
                  <a:pt x="65265" y="6781800"/>
                </a:lnTo>
                <a:lnTo>
                  <a:pt x="65265" y="0"/>
                </a:lnTo>
                <a:close/>
              </a:path>
              <a:path w="196215" h="6781800">
                <a:moveTo>
                  <a:pt x="195808" y="0"/>
                </a:moveTo>
                <a:lnTo>
                  <a:pt x="130543" y="0"/>
                </a:lnTo>
                <a:lnTo>
                  <a:pt x="130543" y="6781800"/>
                </a:lnTo>
                <a:lnTo>
                  <a:pt x="195808" y="6781800"/>
                </a:lnTo>
                <a:lnTo>
                  <a:pt x="195808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g object 135"/>
          <p:cNvSpPr/>
          <p:nvPr/>
        </p:nvSpPr>
        <p:spPr>
          <a:xfrm>
            <a:off x="1791441" y="0"/>
            <a:ext cx="7249159" cy="6781800"/>
          </a:xfrm>
          <a:custGeom>
            <a:avLst/>
            <a:gdLst/>
            <a:ahLst/>
            <a:cxnLst/>
            <a:rect l="l" t="t" r="r" b="b"/>
            <a:pathLst>
              <a:path w="7249159" h="6781800">
                <a:moveTo>
                  <a:pt x="7248926" y="0"/>
                </a:moveTo>
                <a:lnTo>
                  <a:pt x="0" y="0"/>
                </a:lnTo>
                <a:lnTo>
                  <a:pt x="0" y="6781800"/>
                </a:lnTo>
                <a:lnTo>
                  <a:pt x="7248926" y="6781800"/>
                </a:lnTo>
                <a:lnTo>
                  <a:pt x="7248926" y="0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g object 136"/>
          <p:cNvSpPr/>
          <p:nvPr/>
        </p:nvSpPr>
        <p:spPr>
          <a:xfrm>
            <a:off x="1205382" y="1697019"/>
            <a:ext cx="5953125" cy="74295"/>
          </a:xfrm>
          <a:custGeom>
            <a:avLst/>
            <a:gdLst/>
            <a:ahLst/>
            <a:cxnLst/>
            <a:rect l="l" t="t" r="r" b="b"/>
            <a:pathLst>
              <a:path w="5953125" h="74294">
                <a:moveTo>
                  <a:pt x="5953066" y="0"/>
                </a:moveTo>
                <a:lnTo>
                  <a:pt x="0" y="0"/>
                </a:lnTo>
                <a:lnTo>
                  <a:pt x="0" y="73783"/>
                </a:lnTo>
                <a:lnTo>
                  <a:pt x="5953066" y="73783"/>
                </a:lnTo>
                <a:lnTo>
                  <a:pt x="5953066" y="0"/>
                </a:lnTo>
                <a:close/>
              </a:path>
            </a:pathLst>
          </a:custGeom>
          <a:solidFill>
            <a:srgbClr val="407AAA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6932" y="997035"/>
            <a:ext cx="7348534" cy="628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rgbClr val="003366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7552" y="1850914"/>
            <a:ext cx="7787294" cy="407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83086" y="6310069"/>
            <a:ext cx="5253990" cy="302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050"/>
              </a:lnSpc>
            </a:pPr>
            <a:r>
              <a:rPr i="0" spc="20" dirty="0">
                <a:latin typeface="Microsoft Sans Serif"/>
                <a:cs typeface="Microsoft Sans Serif"/>
              </a:rPr>
              <a:t>These</a:t>
            </a:r>
            <a:r>
              <a:rPr i="0" spc="30" dirty="0">
                <a:latin typeface="Microsoft Sans Serif"/>
                <a:cs typeface="Microsoft Sans Serif"/>
              </a:rPr>
              <a:t> </a:t>
            </a:r>
            <a:r>
              <a:rPr i="0" spc="10" dirty="0">
                <a:latin typeface="Microsoft Sans Serif"/>
                <a:cs typeface="Microsoft Sans Serif"/>
              </a:rPr>
              <a:t>slides</a:t>
            </a:r>
            <a:r>
              <a:rPr i="0" spc="30" dirty="0">
                <a:latin typeface="Microsoft Sans Serif"/>
                <a:cs typeface="Microsoft Sans Serif"/>
              </a:rPr>
              <a:t> </a:t>
            </a:r>
            <a:r>
              <a:rPr i="0" spc="15" dirty="0">
                <a:latin typeface="Microsoft Sans Serif"/>
                <a:cs typeface="Microsoft Sans Serif"/>
              </a:rPr>
              <a:t>are</a:t>
            </a:r>
            <a:r>
              <a:rPr i="0" spc="30" dirty="0">
                <a:latin typeface="Microsoft Sans Serif"/>
                <a:cs typeface="Microsoft Sans Serif"/>
              </a:rPr>
              <a:t> </a:t>
            </a:r>
            <a:r>
              <a:rPr i="0" spc="15" dirty="0">
                <a:latin typeface="Microsoft Sans Serif"/>
                <a:cs typeface="Microsoft Sans Serif"/>
              </a:rPr>
              <a:t>designed</a:t>
            </a:r>
            <a:r>
              <a:rPr i="0" spc="35" dirty="0">
                <a:latin typeface="Microsoft Sans Serif"/>
                <a:cs typeface="Microsoft Sans Serif"/>
              </a:rPr>
              <a:t> </a:t>
            </a:r>
            <a:r>
              <a:rPr i="0" spc="15" dirty="0">
                <a:latin typeface="Microsoft Sans Serif"/>
                <a:cs typeface="Microsoft Sans Serif"/>
              </a:rPr>
              <a:t>to</a:t>
            </a:r>
            <a:r>
              <a:rPr i="0" spc="30" dirty="0">
                <a:latin typeface="Microsoft Sans Serif"/>
                <a:cs typeface="Microsoft Sans Serif"/>
              </a:rPr>
              <a:t> </a:t>
            </a:r>
            <a:r>
              <a:rPr i="0" spc="20" dirty="0">
                <a:latin typeface="Microsoft Sans Serif"/>
                <a:cs typeface="Microsoft Sans Serif"/>
              </a:rPr>
              <a:t>accompany</a:t>
            </a:r>
            <a:r>
              <a:rPr i="0" spc="30" dirty="0">
                <a:latin typeface="Microsoft Sans Serif"/>
                <a:cs typeface="Microsoft Sans Serif"/>
              </a:rPr>
              <a:t> </a:t>
            </a:r>
            <a:r>
              <a:rPr spc="15" dirty="0"/>
              <a:t>Software</a:t>
            </a:r>
            <a:r>
              <a:rPr spc="25" dirty="0"/>
              <a:t> </a:t>
            </a:r>
            <a:r>
              <a:rPr spc="15" dirty="0"/>
              <a:t>Engineering:</a:t>
            </a:r>
            <a:r>
              <a:rPr spc="-35" dirty="0"/>
              <a:t> </a:t>
            </a:r>
            <a:r>
              <a:rPr spc="25" dirty="0"/>
              <a:t>A</a:t>
            </a:r>
            <a:r>
              <a:rPr spc="-40" dirty="0"/>
              <a:t> </a:t>
            </a:r>
            <a:r>
              <a:rPr spc="15" dirty="0"/>
              <a:t>Practitionerʼs</a:t>
            </a:r>
            <a:r>
              <a:rPr spc="-35" dirty="0"/>
              <a:t> </a:t>
            </a:r>
            <a:r>
              <a:rPr spc="15" dirty="0"/>
              <a:t>Approach,</a:t>
            </a:r>
            <a:r>
              <a:rPr spc="25" dirty="0"/>
              <a:t> </a:t>
            </a:r>
            <a:r>
              <a:rPr spc="15" dirty="0"/>
              <a:t>7/e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i="0" spc="15" dirty="0">
                <a:latin typeface="Microsoft Sans Serif"/>
                <a:cs typeface="Microsoft Sans Serif"/>
              </a:rPr>
              <a:t>(McGraw-Hill, 2009)</a:t>
            </a:r>
            <a:r>
              <a:rPr i="0" spc="20" dirty="0">
                <a:latin typeface="Microsoft Sans Serif"/>
                <a:cs typeface="Microsoft Sans Serif"/>
              </a:rPr>
              <a:t> </a:t>
            </a:r>
            <a:r>
              <a:rPr i="0" spc="15" dirty="0">
                <a:latin typeface="Microsoft Sans Serif"/>
                <a:cs typeface="Microsoft Sans Serif"/>
              </a:rPr>
              <a:t>Slides copyright</a:t>
            </a:r>
            <a:r>
              <a:rPr i="0" spc="20" dirty="0">
                <a:latin typeface="Microsoft Sans Serif"/>
                <a:cs typeface="Microsoft Sans Serif"/>
              </a:rPr>
              <a:t> 2009</a:t>
            </a:r>
            <a:r>
              <a:rPr i="0" spc="285" dirty="0">
                <a:latin typeface="Microsoft Sans Serif"/>
                <a:cs typeface="Microsoft Sans Serif"/>
              </a:rPr>
              <a:t> </a:t>
            </a:r>
            <a:r>
              <a:rPr i="0" spc="20" dirty="0">
                <a:latin typeface="Microsoft Sans Serif"/>
                <a:cs typeface="Microsoft Sans Serif"/>
              </a:rPr>
              <a:t>by Roger</a:t>
            </a:r>
            <a:r>
              <a:rPr i="0" spc="15" dirty="0">
                <a:latin typeface="Microsoft Sans Serif"/>
                <a:cs typeface="Microsoft Sans Serif"/>
              </a:rPr>
              <a:t> </a:t>
            </a:r>
            <a:r>
              <a:rPr i="0" spc="20" dirty="0">
                <a:latin typeface="Microsoft Sans Serif"/>
                <a:cs typeface="Microsoft Sans Serif"/>
              </a:rPr>
              <a:t>Pressman.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2120" y="6318885"/>
            <a:ext cx="2079752" cy="339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75879" y="6460776"/>
            <a:ext cx="215900" cy="151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spc="20" dirty="0"/>
              <a:pPr marL="38100">
                <a:lnSpc>
                  <a:spcPts val="1050"/>
                </a:lnSpc>
              </a:pPr>
              <a:t>‹#›</a:t>
            </a:fld>
            <a:endParaRPr spc="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19" Type="http://schemas.openxmlformats.org/officeDocument/2006/relationships/image" Target="../media/image88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20" dirty="0"/>
              <a:pPr marL="38100">
                <a:lnSpc>
                  <a:spcPts val="1050"/>
                </a:lnSpc>
              </a:pPr>
              <a:t>1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885777" y="1925765"/>
            <a:ext cx="6149340" cy="37702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120"/>
              </a:spcBef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2350" b="1" spc="10" dirty="0">
                <a:solidFill>
                  <a:srgbClr val="9A0000"/>
                </a:solidFill>
                <a:latin typeface="Arial"/>
                <a:cs typeface="Arial"/>
              </a:rPr>
              <a:t>User</a:t>
            </a:r>
            <a:r>
              <a:rPr sz="2350" b="1" spc="-10" dirty="0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sz="2350" b="1" spc="5" dirty="0">
                <a:solidFill>
                  <a:srgbClr val="9A0000"/>
                </a:solidFill>
                <a:latin typeface="Arial"/>
                <a:cs typeface="Arial"/>
              </a:rPr>
              <a:t>Interface</a:t>
            </a:r>
            <a:r>
              <a:rPr sz="2350" b="1" spc="-10" dirty="0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sz="2350" b="1" spc="10" dirty="0" smtClean="0">
                <a:solidFill>
                  <a:srgbClr val="9A0000"/>
                </a:solidFill>
                <a:latin typeface="Arial"/>
                <a:cs typeface="Arial"/>
              </a:rPr>
              <a:t>Design</a:t>
            </a:r>
            <a:endParaRPr sz="2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1105356"/>
            <a:ext cx="396240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Interface</a:t>
            </a:r>
            <a:r>
              <a:rPr spc="-250" dirty="0"/>
              <a:t> </a:t>
            </a:r>
            <a:r>
              <a:rPr spc="-5" dirty="0"/>
              <a:t>Analysis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20" dirty="0"/>
              <a:pPr marL="38100">
                <a:lnSpc>
                  <a:spcPts val="1050"/>
                </a:lnSpc>
              </a:pPr>
              <a:t>10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885777" y="1850411"/>
            <a:ext cx="6552565" cy="311531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715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2350" spc="5" dirty="0">
                <a:latin typeface="Microsoft Sans Serif"/>
                <a:cs typeface="Microsoft Sans Serif"/>
              </a:rPr>
              <a:t>Interface</a:t>
            </a:r>
            <a:r>
              <a:rPr sz="2350" spc="40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analysis</a:t>
            </a:r>
            <a:r>
              <a:rPr sz="2350" spc="35" dirty="0">
                <a:latin typeface="Microsoft Sans Serif"/>
                <a:cs typeface="Microsoft Sans Serif"/>
              </a:rPr>
              <a:t> </a:t>
            </a:r>
            <a:r>
              <a:rPr sz="2350" spc="10" dirty="0">
                <a:latin typeface="Microsoft Sans Serif"/>
                <a:cs typeface="Microsoft Sans Serif"/>
              </a:rPr>
              <a:t>means</a:t>
            </a:r>
            <a:r>
              <a:rPr sz="2350" spc="35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understanding</a:t>
            </a:r>
            <a:endParaRPr sz="2350">
              <a:latin typeface="Microsoft Sans Serif"/>
              <a:cs typeface="Microsoft Sans Serif"/>
            </a:endParaRPr>
          </a:p>
          <a:p>
            <a:pPr marL="753110" marR="116205" lvl="1" indent="-288925">
              <a:lnSpc>
                <a:spcPct val="102299"/>
              </a:lnSpc>
              <a:spcBef>
                <a:spcPts val="475"/>
              </a:spcBef>
              <a:buClr>
                <a:srgbClr val="9A0000"/>
              </a:buClr>
              <a:buSzPct val="69230"/>
              <a:buFont typeface="Wingdings"/>
              <a:buChar char=""/>
              <a:tabLst>
                <a:tab pos="746760" algn="l"/>
                <a:tab pos="747395" algn="l"/>
              </a:tabLst>
            </a:pPr>
            <a:r>
              <a:rPr sz="1950" spc="10" dirty="0">
                <a:latin typeface="Microsoft Sans Serif"/>
                <a:cs typeface="Microsoft Sans Serif"/>
              </a:rPr>
              <a:t>(1)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the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people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(end-users)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15" dirty="0">
                <a:latin typeface="Microsoft Sans Serif"/>
                <a:cs typeface="Microsoft Sans Serif"/>
              </a:rPr>
              <a:t>who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will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5" dirty="0">
                <a:latin typeface="Microsoft Sans Serif"/>
                <a:cs typeface="Microsoft Sans Serif"/>
              </a:rPr>
              <a:t>interact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5" dirty="0">
                <a:latin typeface="Microsoft Sans Serif"/>
                <a:cs typeface="Microsoft Sans Serif"/>
              </a:rPr>
              <a:t>with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the </a:t>
            </a:r>
            <a:r>
              <a:rPr sz="1950" spc="-500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system</a:t>
            </a:r>
            <a:r>
              <a:rPr sz="1950" spc="25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through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the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5" dirty="0">
                <a:latin typeface="Microsoft Sans Serif"/>
                <a:cs typeface="Microsoft Sans Serif"/>
              </a:rPr>
              <a:t>interface;</a:t>
            </a:r>
            <a:endParaRPr sz="1950">
              <a:latin typeface="Microsoft Sans Serif"/>
              <a:cs typeface="Microsoft Sans Serif"/>
            </a:endParaRPr>
          </a:p>
          <a:p>
            <a:pPr marL="753110" marR="5080" lvl="1" indent="-288925">
              <a:lnSpc>
                <a:spcPts val="2290"/>
              </a:lnSpc>
              <a:spcBef>
                <a:spcPts val="625"/>
              </a:spcBef>
              <a:buClr>
                <a:srgbClr val="9A0000"/>
              </a:buClr>
              <a:buSzPct val="69230"/>
              <a:buFont typeface="Wingdings"/>
              <a:buChar char=""/>
              <a:tabLst>
                <a:tab pos="746760" algn="l"/>
                <a:tab pos="747395" algn="l"/>
              </a:tabLst>
            </a:pPr>
            <a:r>
              <a:rPr sz="1950" spc="10" dirty="0">
                <a:latin typeface="Microsoft Sans Serif"/>
                <a:cs typeface="Microsoft Sans Serif"/>
              </a:rPr>
              <a:t>(2)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the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tasks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that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end-users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must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perform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5" dirty="0">
                <a:latin typeface="Microsoft Sans Serif"/>
                <a:cs typeface="Microsoft Sans Serif"/>
              </a:rPr>
              <a:t>to</a:t>
            </a:r>
            <a:r>
              <a:rPr sz="1950" spc="35" dirty="0">
                <a:latin typeface="Microsoft Sans Serif"/>
                <a:cs typeface="Microsoft Sans Serif"/>
              </a:rPr>
              <a:t> </a:t>
            </a:r>
            <a:r>
              <a:rPr sz="1950" spc="15" dirty="0">
                <a:latin typeface="Microsoft Sans Serif"/>
                <a:cs typeface="Microsoft Sans Serif"/>
              </a:rPr>
              <a:t>do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5" dirty="0">
                <a:latin typeface="Microsoft Sans Serif"/>
                <a:cs typeface="Microsoft Sans Serif"/>
              </a:rPr>
              <a:t>their </a:t>
            </a:r>
            <a:r>
              <a:rPr sz="1950" spc="-505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work,</a:t>
            </a:r>
            <a:endParaRPr sz="1950">
              <a:latin typeface="Microsoft Sans Serif"/>
              <a:cs typeface="Microsoft Sans Serif"/>
            </a:endParaRPr>
          </a:p>
          <a:p>
            <a:pPr marL="753110" marR="715645" lvl="1" indent="-288925">
              <a:lnSpc>
                <a:spcPct val="102299"/>
              </a:lnSpc>
              <a:spcBef>
                <a:spcPts val="390"/>
              </a:spcBef>
              <a:buClr>
                <a:srgbClr val="9A0000"/>
              </a:buClr>
              <a:buSzPct val="69230"/>
              <a:buFont typeface="Wingdings"/>
              <a:buChar char=""/>
              <a:tabLst>
                <a:tab pos="746760" algn="l"/>
                <a:tab pos="747395" algn="l"/>
              </a:tabLst>
            </a:pPr>
            <a:r>
              <a:rPr sz="1950" spc="10" dirty="0">
                <a:latin typeface="Microsoft Sans Serif"/>
                <a:cs typeface="Microsoft Sans Serif"/>
              </a:rPr>
              <a:t>(3)</a:t>
            </a:r>
            <a:r>
              <a:rPr sz="1950" spc="25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the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content</a:t>
            </a:r>
            <a:r>
              <a:rPr sz="1950" spc="25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that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is</a:t>
            </a:r>
            <a:r>
              <a:rPr sz="1950" spc="25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presented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as</a:t>
            </a:r>
            <a:r>
              <a:rPr sz="1950" spc="25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part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of</a:t>
            </a:r>
            <a:r>
              <a:rPr sz="1950" spc="25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the </a:t>
            </a:r>
            <a:r>
              <a:rPr sz="1950" spc="-500" dirty="0">
                <a:latin typeface="Microsoft Sans Serif"/>
                <a:cs typeface="Microsoft Sans Serif"/>
              </a:rPr>
              <a:t> </a:t>
            </a:r>
            <a:r>
              <a:rPr sz="1950" spc="5" dirty="0">
                <a:latin typeface="Microsoft Sans Serif"/>
                <a:cs typeface="Microsoft Sans Serif"/>
              </a:rPr>
              <a:t>interface</a:t>
            </a:r>
            <a:endParaRPr sz="1950">
              <a:latin typeface="Microsoft Sans Serif"/>
              <a:cs typeface="Microsoft Sans Serif"/>
            </a:endParaRPr>
          </a:p>
          <a:p>
            <a:pPr marL="753110" marR="464820" lvl="1" indent="-288925">
              <a:lnSpc>
                <a:spcPct val="102299"/>
              </a:lnSpc>
              <a:spcBef>
                <a:spcPts val="455"/>
              </a:spcBef>
              <a:buClr>
                <a:srgbClr val="9A0000"/>
              </a:buClr>
              <a:buSzPct val="69230"/>
              <a:buFont typeface="Wingdings"/>
              <a:buChar char=""/>
              <a:tabLst>
                <a:tab pos="816610" algn="l"/>
                <a:tab pos="817244" algn="l"/>
              </a:tabLst>
            </a:pPr>
            <a:r>
              <a:rPr dirty="0"/>
              <a:t>	</a:t>
            </a:r>
            <a:r>
              <a:rPr sz="1950" spc="10" dirty="0">
                <a:latin typeface="Microsoft Sans Serif"/>
                <a:cs typeface="Microsoft Sans Serif"/>
              </a:rPr>
              <a:t>(4)</a:t>
            </a:r>
            <a:r>
              <a:rPr sz="1950" spc="25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the</a:t>
            </a:r>
            <a:r>
              <a:rPr sz="1950" spc="25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environment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in</a:t>
            </a:r>
            <a:r>
              <a:rPr sz="1950" spc="25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which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these</a:t>
            </a:r>
            <a:r>
              <a:rPr sz="1950" spc="25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tasks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will</a:t>
            </a:r>
            <a:r>
              <a:rPr sz="1950" spc="25" dirty="0">
                <a:latin typeface="Microsoft Sans Serif"/>
                <a:cs typeface="Microsoft Sans Serif"/>
              </a:rPr>
              <a:t> </a:t>
            </a:r>
            <a:r>
              <a:rPr sz="1950" spc="15" dirty="0">
                <a:latin typeface="Microsoft Sans Serif"/>
                <a:cs typeface="Microsoft Sans Serif"/>
              </a:rPr>
              <a:t>be </a:t>
            </a:r>
            <a:r>
              <a:rPr sz="1950" spc="-500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conducted</a:t>
            </a:r>
            <a:r>
              <a:rPr sz="1950" b="1" spc="10" dirty="0">
                <a:latin typeface="Arial"/>
                <a:cs typeface="Arial"/>
              </a:rPr>
              <a:t>.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422" y="1105356"/>
            <a:ext cx="306895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User</a:t>
            </a:r>
            <a:r>
              <a:rPr spc="-245" dirty="0"/>
              <a:t> </a:t>
            </a:r>
            <a:r>
              <a:rPr spc="-5" dirty="0"/>
              <a:t>Analysis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20" dirty="0"/>
              <a:pPr marL="38100">
                <a:lnSpc>
                  <a:spcPts val="1050"/>
                </a:lnSpc>
              </a:pPr>
              <a:t>11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2036450" y="2039296"/>
            <a:ext cx="6550025" cy="352615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385"/>
              </a:spcBef>
              <a:buClr>
                <a:srgbClr val="9A0000"/>
              </a:buClr>
              <a:buSzPct val="74074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350" spc="15" dirty="0">
                <a:latin typeface="Microsoft Sans Serif"/>
                <a:cs typeface="Microsoft Sans Serif"/>
              </a:rPr>
              <a:t>Are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users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trained</a:t>
            </a:r>
            <a:r>
              <a:rPr sz="1350" spc="35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professionals,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technician,</a:t>
            </a:r>
            <a:r>
              <a:rPr sz="1350" spc="35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clerical,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or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manufacturing</a:t>
            </a:r>
            <a:r>
              <a:rPr sz="1350" spc="3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workers?</a:t>
            </a:r>
            <a:endParaRPr sz="1350">
              <a:latin typeface="Microsoft Sans Serif"/>
              <a:cs typeface="Microsoft Sans Serif"/>
            </a:endParaRPr>
          </a:p>
          <a:p>
            <a:pPr marL="351155" indent="-339090">
              <a:lnSpc>
                <a:spcPct val="100000"/>
              </a:lnSpc>
              <a:spcBef>
                <a:spcPts val="295"/>
              </a:spcBef>
              <a:buClr>
                <a:srgbClr val="9A0000"/>
              </a:buClr>
              <a:buSzPct val="74074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350" spc="15" dirty="0">
                <a:latin typeface="Microsoft Sans Serif"/>
                <a:cs typeface="Microsoft Sans Serif"/>
              </a:rPr>
              <a:t>What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level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of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formal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education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does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the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average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user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have?</a:t>
            </a:r>
            <a:endParaRPr sz="1350">
              <a:latin typeface="Microsoft Sans Serif"/>
              <a:cs typeface="Microsoft Sans Serif"/>
            </a:endParaRPr>
          </a:p>
          <a:p>
            <a:pPr marL="351155" marR="5080" indent="-339090">
              <a:lnSpc>
                <a:spcPts val="1550"/>
              </a:lnSpc>
              <a:spcBef>
                <a:spcPts val="370"/>
              </a:spcBef>
              <a:buClr>
                <a:srgbClr val="9A0000"/>
              </a:buClr>
              <a:buSzPct val="74074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350" spc="15" dirty="0">
                <a:latin typeface="Microsoft Sans Serif"/>
                <a:cs typeface="Microsoft Sans Serif"/>
              </a:rPr>
              <a:t>Are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the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users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capable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of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learning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from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written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materials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or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have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they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expressed </a:t>
            </a:r>
            <a:r>
              <a:rPr sz="1350" spc="-34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a</a:t>
            </a:r>
            <a:r>
              <a:rPr sz="1350" spc="20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desire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for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classroom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training?</a:t>
            </a:r>
            <a:endParaRPr sz="1350">
              <a:latin typeface="Microsoft Sans Serif"/>
              <a:cs typeface="Microsoft Sans Serif"/>
            </a:endParaRPr>
          </a:p>
          <a:p>
            <a:pPr marL="351155" indent="-339090">
              <a:lnSpc>
                <a:spcPct val="100000"/>
              </a:lnSpc>
              <a:spcBef>
                <a:spcPts val="150"/>
              </a:spcBef>
              <a:buClr>
                <a:srgbClr val="9A0000"/>
              </a:buClr>
              <a:buSzPct val="74074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350" spc="15" dirty="0">
                <a:latin typeface="Microsoft Sans Serif"/>
                <a:cs typeface="Microsoft Sans Serif"/>
              </a:rPr>
              <a:t>Are users</a:t>
            </a:r>
            <a:r>
              <a:rPr sz="1350" spc="2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expert</a:t>
            </a:r>
            <a:r>
              <a:rPr sz="1350" spc="20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typists</a:t>
            </a:r>
            <a:r>
              <a:rPr sz="1350" spc="2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or</a:t>
            </a:r>
            <a:r>
              <a:rPr sz="1350" spc="2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keyboard</a:t>
            </a:r>
            <a:r>
              <a:rPr sz="1350" spc="2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phobic?</a:t>
            </a:r>
            <a:endParaRPr sz="1350">
              <a:latin typeface="Microsoft Sans Serif"/>
              <a:cs typeface="Microsoft Sans Serif"/>
            </a:endParaRPr>
          </a:p>
          <a:p>
            <a:pPr marL="351155" indent="-339090">
              <a:lnSpc>
                <a:spcPct val="100000"/>
              </a:lnSpc>
              <a:spcBef>
                <a:spcPts val="260"/>
              </a:spcBef>
              <a:buClr>
                <a:srgbClr val="9A0000"/>
              </a:buClr>
              <a:buSzPct val="74074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350" spc="15" dirty="0">
                <a:latin typeface="Microsoft Sans Serif"/>
                <a:cs typeface="Microsoft Sans Serif"/>
              </a:rPr>
              <a:t>What</a:t>
            </a:r>
            <a:r>
              <a:rPr sz="1350" spc="20" dirty="0">
                <a:latin typeface="Microsoft Sans Serif"/>
                <a:cs typeface="Microsoft Sans Serif"/>
              </a:rPr>
              <a:t> </a:t>
            </a:r>
            <a:r>
              <a:rPr sz="1350" spc="5" dirty="0">
                <a:latin typeface="Microsoft Sans Serif"/>
                <a:cs typeface="Microsoft Sans Serif"/>
              </a:rPr>
              <a:t>is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the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age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range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of</a:t>
            </a:r>
            <a:r>
              <a:rPr sz="1350" spc="2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the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user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community?</a:t>
            </a:r>
            <a:endParaRPr sz="1350">
              <a:latin typeface="Microsoft Sans Serif"/>
              <a:cs typeface="Microsoft Sans Serif"/>
            </a:endParaRPr>
          </a:p>
          <a:p>
            <a:pPr marL="351155" indent="-339090">
              <a:lnSpc>
                <a:spcPct val="100000"/>
              </a:lnSpc>
              <a:spcBef>
                <a:spcPts val="260"/>
              </a:spcBef>
              <a:buClr>
                <a:srgbClr val="9A0000"/>
              </a:buClr>
              <a:buSzPct val="74074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350" spc="5" dirty="0">
                <a:latin typeface="Microsoft Sans Serif"/>
                <a:cs typeface="Microsoft Sans Serif"/>
              </a:rPr>
              <a:t>Will</a:t>
            </a:r>
            <a:r>
              <a:rPr sz="1350" spc="2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the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users</a:t>
            </a:r>
            <a:r>
              <a:rPr sz="1350" spc="2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be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represented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predominately</a:t>
            </a:r>
            <a:r>
              <a:rPr sz="1350" spc="2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by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one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gender?</a:t>
            </a:r>
            <a:endParaRPr sz="1350">
              <a:latin typeface="Microsoft Sans Serif"/>
              <a:cs typeface="Microsoft Sans Serif"/>
            </a:endParaRPr>
          </a:p>
          <a:p>
            <a:pPr marL="351155" indent="-339090">
              <a:lnSpc>
                <a:spcPct val="100000"/>
              </a:lnSpc>
              <a:spcBef>
                <a:spcPts val="259"/>
              </a:spcBef>
              <a:buClr>
                <a:srgbClr val="9A0000"/>
              </a:buClr>
              <a:buSzPct val="74074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350" spc="20" dirty="0">
                <a:latin typeface="Microsoft Sans Serif"/>
                <a:cs typeface="Microsoft Sans Serif"/>
              </a:rPr>
              <a:t>How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are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users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compensated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for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the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work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they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perform?</a:t>
            </a:r>
            <a:endParaRPr sz="1350">
              <a:latin typeface="Microsoft Sans Serif"/>
              <a:cs typeface="Microsoft Sans Serif"/>
            </a:endParaRPr>
          </a:p>
          <a:p>
            <a:pPr marL="351155" indent="-339090">
              <a:lnSpc>
                <a:spcPct val="100000"/>
              </a:lnSpc>
              <a:spcBef>
                <a:spcPts val="355"/>
              </a:spcBef>
              <a:buClr>
                <a:srgbClr val="9A0000"/>
              </a:buClr>
              <a:buSzPct val="74074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350" spc="20" dirty="0">
                <a:latin typeface="Microsoft Sans Serif"/>
                <a:cs typeface="Microsoft Sans Serif"/>
              </a:rPr>
              <a:t>Do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users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work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normal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office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hours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or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do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they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work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5" dirty="0">
                <a:latin typeface="Microsoft Sans Serif"/>
                <a:cs typeface="Microsoft Sans Serif"/>
              </a:rPr>
              <a:t>until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the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job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5" dirty="0">
                <a:latin typeface="Microsoft Sans Serif"/>
                <a:cs typeface="Microsoft Sans Serif"/>
              </a:rPr>
              <a:t>is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done?</a:t>
            </a:r>
            <a:endParaRPr sz="1350">
              <a:latin typeface="Microsoft Sans Serif"/>
              <a:cs typeface="Microsoft Sans Serif"/>
            </a:endParaRPr>
          </a:p>
          <a:p>
            <a:pPr marL="351155" marR="73025" indent="-339090">
              <a:lnSpc>
                <a:spcPts val="1550"/>
              </a:lnSpc>
              <a:spcBef>
                <a:spcPts val="370"/>
              </a:spcBef>
              <a:buClr>
                <a:srgbClr val="9A0000"/>
              </a:buClr>
              <a:buSzPct val="74074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350" spc="10" dirty="0">
                <a:latin typeface="Microsoft Sans Serif"/>
                <a:cs typeface="Microsoft Sans Serif"/>
              </a:rPr>
              <a:t>Is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the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software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to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be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an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integral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part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of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the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work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users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do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or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5" dirty="0">
                <a:latin typeface="Microsoft Sans Serif"/>
                <a:cs typeface="Microsoft Sans Serif"/>
              </a:rPr>
              <a:t>will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dirty="0">
                <a:latin typeface="Microsoft Sans Serif"/>
                <a:cs typeface="Microsoft Sans Serif"/>
              </a:rPr>
              <a:t>it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be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used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only </a:t>
            </a:r>
            <a:r>
              <a:rPr sz="1350" spc="-345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occasionally?</a:t>
            </a:r>
            <a:endParaRPr sz="1350">
              <a:latin typeface="Microsoft Sans Serif"/>
              <a:cs typeface="Microsoft Sans Serif"/>
            </a:endParaRPr>
          </a:p>
          <a:p>
            <a:pPr marL="351155" indent="-339090">
              <a:lnSpc>
                <a:spcPct val="100000"/>
              </a:lnSpc>
              <a:spcBef>
                <a:spcPts val="150"/>
              </a:spcBef>
              <a:buClr>
                <a:srgbClr val="9A0000"/>
              </a:buClr>
              <a:buSzPct val="74074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350" spc="15" dirty="0">
                <a:latin typeface="Microsoft Sans Serif"/>
                <a:cs typeface="Microsoft Sans Serif"/>
              </a:rPr>
              <a:t>What</a:t>
            </a:r>
            <a:r>
              <a:rPr sz="1350" spc="20" dirty="0">
                <a:latin typeface="Microsoft Sans Serif"/>
                <a:cs typeface="Microsoft Sans Serif"/>
              </a:rPr>
              <a:t> </a:t>
            </a:r>
            <a:r>
              <a:rPr sz="1350" spc="5" dirty="0">
                <a:latin typeface="Microsoft Sans Serif"/>
                <a:cs typeface="Microsoft Sans Serif"/>
              </a:rPr>
              <a:t>is</a:t>
            </a:r>
            <a:r>
              <a:rPr sz="1350" spc="2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the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primary</a:t>
            </a:r>
            <a:r>
              <a:rPr sz="1350" spc="2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spoken</a:t>
            </a:r>
            <a:r>
              <a:rPr sz="1350" spc="2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language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20" dirty="0">
                <a:latin typeface="Microsoft Sans Serif"/>
                <a:cs typeface="Microsoft Sans Serif"/>
              </a:rPr>
              <a:t>among </a:t>
            </a:r>
            <a:r>
              <a:rPr sz="1350" spc="15" dirty="0">
                <a:latin typeface="Microsoft Sans Serif"/>
                <a:cs typeface="Microsoft Sans Serif"/>
              </a:rPr>
              <a:t>users?</a:t>
            </a:r>
            <a:endParaRPr sz="1350">
              <a:latin typeface="Microsoft Sans Serif"/>
              <a:cs typeface="Microsoft Sans Serif"/>
            </a:endParaRPr>
          </a:p>
          <a:p>
            <a:pPr marL="351155" indent="-339090">
              <a:lnSpc>
                <a:spcPct val="100000"/>
              </a:lnSpc>
              <a:spcBef>
                <a:spcPts val="260"/>
              </a:spcBef>
              <a:buClr>
                <a:srgbClr val="9A0000"/>
              </a:buClr>
              <a:buSzPct val="74074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350" spc="15" dirty="0">
                <a:latin typeface="Microsoft Sans Serif"/>
                <a:cs typeface="Microsoft Sans Serif"/>
              </a:rPr>
              <a:t>What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are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the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consequences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dirty="0">
                <a:latin typeface="Microsoft Sans Serif"/>
                <a:cs typeface="Microsoft Sans Serif"/>
              </a:rPr>
              <a:t>if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a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user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20" dirty="0">
                <a:latin typeface="Microsoft Sans Serif"/>
                <a:cs typeface="Microsoft Sans Serif"/>
              </a:rPr>
              <a:t>makes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a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mistake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using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the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system?</a:t>
            </a:r>
            <a:endParaRPr sz="1350">
              <a:latin typeface="Microsoft Sans Serif"/>
              <a:cs typeface="Microsoft Sans Serif"/>
            </a:endParaRPr>
          </a:p>
          <a:p>
            <a:pPr marL="351155" indent="-339090">
              <a:lnSpc>
                <a:spcPct val="100000"/>
              </a:lnSpc>
              <a:spcBef>
                <a:spcPts val="260"/>
              </a:spcBef>
              <a:buClr>
                <a:srgbClr val="9A0000"/>
              </a:buClr>
              <a:buSzPct val="74074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350" spc="15" dirty="0">
                <a:latin typeface="Microsoft Sans Serif"/>
                <a:cs typeface="Microsoft Sans Serif"/>
              </a:rPr>
              <a:t>Are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users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experts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5" dirty="0">
                <a:latin typeface="Microsoft Sans Serif"/>
                <a:cs typeface="Microsoft Sans Serif"/>
              </a:rPr>
              <a:t>in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the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subject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matter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that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5" dirty="0">
                <a:latin typeface="Microsoft Sans Serif"/>
                <a:cs typeface="Microsoft Sans Serif"/>
              </a:rPr>
              <a:t>is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addressed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by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the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system?</a:t>
            </a:r>
            <a:endParaRPr sz="1350">
              <a:latin typeface="Microsoft Sans Serif"/>
              <a:cs typeface="Microsoft Sans Serif"/>
            </a:endParaRPr>
          </a:p>
          <a:p>
            <a:pPr marL="351155" indent="-339090">
              <a:lnSpc>
                <a:spcPct val="100000"/>
              </a:lnSpc>
              <a:spcBef>
                <a:spcPts val="260"/>
              </a:spcBef>
              <a:buClr>
                <a:srgbClr val="9A0000"/>
              </a:buClr>
              <a:buSzPct val="74074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350" spc="20" dirty="0">
                <a:latin typeface="Microsoft Sans Serif"/>
                <a:cs typeface="Microsoft Sans Serif"/>
              </a:rPr>
              <a:t>Do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users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want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to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know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about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the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technology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the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sits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behind</a:t>
            </a:r>
            <a:r>
              <a:rPr sz="1350" spc="25" dirty="0">
                <a:latin typeface="Microsoft Sans Serif"/>
                <a:cs typeface="Microsoft Sans Serif"/>
              </a:rPr>
              <a:t> </a:t>
            </a:r>
            <a:r>
              <a:rPr sz="1350" spc="15" dirty="0">
                <a:latin typeface="Microsoft Sans Serif"/>
                <a:cs typeface="Microsoft Sans Serif"/>
              </a:rPr>
              <a:t>the</a:t>
            </a:r>
            <a:r>
              <a:rPr sz="1350" spc="30" dirty="0">
                <a:latin typeface="Microsoft Sans Serif"/>
                <a:cs typeface="Microsoft Sans Serif"/>
              </a:rPr>
              <a:t> </a:t>
            </a:r>
            <a:r>
              <a:rPr sz="1350" spc="10" dirty="0">
                <a:latin typeface="Microsoft Sans Serif"/>
                <a:cs typeface="Microsoft Sans Serif"/>
              </a:rPr>
              <a:t>interface?</a:t>
            </a:r>
            <a:endParaRPr sz="1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3849" y="1081806"/>
            <a:ext cx="61963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40" dirty="0"/>
              <a:t>T</a:t>
            </a:r>
            <a:r>
              <a:rPr dirty="0"/>
              <a:t>ask</a:t>
            </a:r>
            <a:r>
              <a:rPr spc="-170" dirty="0"/>
              <a:t> </a:t>
            </a:r>
            <a:r>
              <a:rPr dirty="0"/>
              <a:t>Ana</a:t>
            </a:r>
            <a:r>
              <a:rPr spc="-25" dirty="0"/>
              <a:t>l</a:t>
            </a:r>
            <a:r>
              <a:rPr spc="-10" dirty="0"/>
              <a:t>ysi</a:t>
            </a:r>
            <a:r>
              <a:rPr dirty="0"/>
              <a:t>s</a:t>
            </a:r>
            <a:r>
              <a:rPr spc="45" dirty="0"/>
              <a:t> </a:t>
            </a:r>
            <a:r>
              <a:rPr dirty="0"/>
              <a:t>and</a:t>
            </a:r>
            <a:r>
              <a:rPr spc="45" dirty="0"/>
              <a:t> </a:t>
            </a:r>
            <a:r>
              <a:rPr dirty="0"/>
              <a:t>Mode</a:t>
            </a:r>
            <a:r>
              <a:rPr spc="-25" dirty="0"/>
              <a:t>li</a:t>
            </a:r>
            <a:r>
              <a:rPr dirty="0"/>
              <a:t>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20" dirty="0"/>
              <a:pPr marL="38100">
                <a:lnSpc>
                  <a:spcPts val="1050"/>
                </a:lnSpc>
              </a:pPr>
              <a:t>12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885777" y="2003629"/>
            <a:ext cx="6299200" cy="35750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130"/>
              </a:spcBef>
              <a:buClr>
                <a:srgbClr val="9A0000"/>
              </a:buClr>
              <a:buSzPct val="74285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750" spc="15" dirty="0">
                <a:latin typeface="Microsoft Sans Serif"/>
                <a:cs typeface="Microsoft Sans Serif"/>
              </a:rPr>
              <a:t>Answers </a:t>
            </a:r>
            <a:r>
              <a:rPr sz="1750" spc="10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following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questions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790" dirty="0">
                <a:latin typeface="Microsoft Sans Serif"/>
                <a:cs typeface="Microsoft Sans Serif"/>
              </a:rPr>
              <a:t>…</a:t>
            </a:r>
            <a:endParaRPr sz="1750">
              <a:latin typeface="Microsoft Sans Serif"/>
              <a:cs typeface="Microsoft Sans Serif"/>
            </a:endParaRPr>
          </a:p>
          <a:p>
            <a:pPr marL="746760" lvl="1" indent="-283210">
              <a:lnSpc>
                <a:spcPct val="100000"/>
              </a:lnSpc>
              <a:spcBef>
                <a:spcPts val="95"/>
              </a:spcBef>
              <a:buSzPct val="70967"/>
              <a:buFont typeface="Wingdings"/>
              <a:buChar char=""/>
              <a:tabLst>
                <a:tab pos="746760" algn="l"/>
                <a:tab pos="747395" algn="l"/>
              </a:tabLst>
            </a:pPr>
            <a:r>
              <a:rPr sz="1550" spc="15" dirty="0">
                <a:solidFill>
                  <a:srgbClr val="9A0000"/>
                </a:solidFill>
                <a:latin typeface="Microsoft Sans Serif"/>
                <a:cs typeface="Microsoft Sans Serif"/>
              </a:rPr>
              <a:t>What</a:t>
            </a:r>
            <a:r>
              <a:rPr sz="15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5" dirty="0">
                <a:solidFill>
                  <a:srgbClr val="9A0000"/>
                </a:solidFill>
                <a:latin typeface="Microsoft Sans Serif"/>
                <a:cs typeface="Microsoft Sans Serif"/>
              </a:rPr>
              <a:t>work</a:t>
            </a:r>
            <a:r>
              <a:rPr sz="15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dirty="0">
                <a:solidFill>
                  <a:srgbClr val="9A0000"/>
                </a:solidFill>
                <a:latin typeface="Microsoft Sans Serif"/>
                <a:cs typeface="Microsoft Sans Serif"/>
              </a:rPr>
              <a:t>will</a:t>
            </a:r>
            <a:r>
              <a:rPr sz="15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the</a:t>
            </a:r>
            <a:r>
              <a:rPr sz="15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5" dirty="0">
                <a:solidFill>
                  <a:srgbClr val="9A0000"/>
                </a:solidFill>
                <a:latin typeface="Microsoft Sans Serif"/>
                <a:cs typeface="Microsoft Sans Serif"/>
              </a:rPr>
              <a:t>user</a:t>
            </a:r>
            <a:r>
              <a:rPr sz="15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5" dirty="0">
                <a:solidFill>
                  <a:srgbClr val="9A0000"/>
                </a:solidFill>
                <a:latin typeface="Microsoft Sans Serif"/>
                <a:cs typeface="Microsoft Sans Serif"/>
              </a:rPr>
              <a:t>perform</a:t>
            </a:r>
            <a:r>
              <a:rPr sz="15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in</a:t>
            </a:r>
            <a:r>
              <a:rPr sz="15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specific</a:t>
            </a:r>
            <a:r>
              <a:rPr sz="15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circumstances?</a:t>
            </a:r>
            <a:endParaRPr sz="1550">
              <a:latin typeface="Microsoft Sans Serif"/>
              <a:cs typeface="Microsoft Sans Serif"/>
            </a:endParaRPr>
          </a:p>
          <a:p>
            <a:pPr marL="753110" marR="183515" lvl="1" indent="-288925">
              <a:lnSpc>
                <a:spcPts val="1800"/>
              </a:lnSpc>
              <a:spcBef>
                <a:spcPts val="409"/>
              </a:spcBef>
              <a:buSzPct val="70967"/>
              <a:buFont typeface="Wingdings"/>
              <a:buChar char=""/>
              <a:tabLst>
                <a:tab pos="746760" algn="l"/>
                <a:tab pos="747395" algn="l"/>
              </a:tabLst>
            </a:pPr>
            <a:r>
              <a:rPr sz="1550" spc="15" dirty="0">
                <a:solidFill>
                  <a:srgbClr val="9A0000"/>
                </a:solidFill>
                <a:latin typeface="Microsoft Sans Serif"/>
                <a:cs typeface="Microsoft Sans Serif"/>
              </a:rPr>
              <a:t>What</a:t>
            </a:r>
            <a:r>
              <a:rPr sz="1550" spc="2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tasks</a:t>
            </a:r>
            <a:r>
              <a:rPr sz="15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5" dirty="0">
                <a:solidFill>
                  <a:srgbClr val="9A0000"/>
                </a:solidFill>
                <a:latin typeface="Microsoft Sans Serif"/>
                <a:cs typeface="Microsoft Sans Serif"/>
              </a:rPr>
              <a:t>and</a:t>
            </a:r>
            <a:r>
              <a:rPr sz="15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5" dirty="0">
                <a:solidFill>
                  <a:srgbClr val="9A0000"/>
                </a:solidFill>
                <a:latin typeface="Microsoft Sans Serif"/>
                <a:cs typeface="Microsoft Sans Serif"/>
              </a:rPr>
              <a:t>subtasks</a:t>
            </a:r>
            <a:r>
              <a:rPr sz="15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dirty="0">
                <a:solidFill>
                  <a:srgbClr val="9A0000"/>
                </a:solidFill>
                <a:latin typeface="Microsoft Sans Serif"/>
                <a:cs typeface="Microsoft Sans Serif"/>
              </a:rPr>
              <a:t>will</a:t>
            </a:r>
            <a:r>
              <a:rPr sz="1550" spc="2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5" dirty="0">
                <a:solidFill>
                  <a:srgbClr val="9A0000"/>
                </a:solidFill>
                <a:latin typeface="Microsoft Sans Serif"/>
                <a:cs typeface="Microsoft Sans Serif"/>
              </a:rPr>
              <a:t>be</a:t>
            </a:r>
            <a:r>
              <a:rPr sz="15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5" dirty="0">
                <a:solidFill>
                  <a:srgbClr val="9A0000"/>
                </a:solidFill>
                <a:latin typeface="Microsoft Sans Serif"/>
                <a:cs typeface="Microsoft Sans Serif"/>
              </a:rPr>
              <a:t>performed</a:t>
            </a:r>
            <a:r>
              <a:rPr sz="15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5" dirty="0">
                <a:solidFill>
                  <a:srgbClr val="9A0000"/>
                </a:solidFill>
                <a:latin typeface="Microsoft Sans Serif"/>
                <a:cs typeface="Microsoft Sans Serif"/>
              </a:rPr>
              <a:t>as</a:t>
            </a:r>
            <a:r>
              <a:rPr sz="15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the</a:t>
            </a:r>
            <a:r>
              <a:rPr sz="15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5" dirty="0">
                <a:solidFill>
                  <a:srgbClr val="9A0000"/>
                </a:solidFill>
                <a:latin typeface="Microsoft Sans Serif"/>
                <a:cs typeface="Microsoft Sans Serif"/>
              </a:rPr>
              <a:t>user</a:t>
            </a:r>
            <a:r>
              <a:rPr sz="1550" spc="2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5" dirty="0">
                <a:solidFill>
                  <a:srgbClr val="9A0000"/>
                </a:solidFill>
                <a:latin typeface="Microsoft Sans Serif"/>
                <a:cs typeface="Microsoft Sans Serif"/>
              </a:rPr>
              <a:t>does </a:t>
            </a:r>
            <a:r>
              <a:rPr sz="1550" spc="-39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the</a:t>
            </a:r>
            <a:r>
              <a:rPr sz="1550" spc="2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5" dirty="0">
                <a:solidFill>
                  <a:srgbClr val="9A0000"/>
                </a:solidFill>
                <a:latin typeface="Microsoft Sans Serif"/>
                <a:cs typeface="Microsoft Sans Serif"/>
              </a:rPr>
              <a:t>work?</a:t>
            </a:r>
            <a:endParaRPr sz="1550">
              <a:latin typeface="Microsoft Sans Serif"/>
              <a:cs typeface="Microsoft Sans Serif"/>
            </a:endParaRPr>
          </a:p>
          <a:p>
            <a:pPr marL="753110" marR="5080" lvl="1" indent="-288925">
              <a:lnSpc>
                <a:spcPts val="1800"/>
              </a:lnSpc>
              <a:spcBef>
                <a:spcPts val="254"/>
              </a:spcBef>
              <a:buSzPct val="70967"/>
              <a:buFont typeface="Wingdings"/>
              <a:buChar char=""/>
              <a:tabLst>
                <a:tab pos="746760" algn="l"/>
                <a:tab pos="747395" algn="l"/>
              </a:tabLst>
            </a:pPr>
            <a:r>
              <a:rPr sz="1550" spc="15" dirty="0">
                <a:solidFill>
                  <a:srgbClr val="9A0000"/>
                </a:solidFill>
                <a:latin typeface="Microsoft Sans Serif"/>
                <a:cs typeface="Microsoft Sans Serif"/>
              </a:rPr>
              <a:t>What</a:t>
            </a:r>
            <a:r>
              <a:rPr sz="15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specific</a:t>
            </a:r>
            <a:r>
              <a:rPr sz="15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5" dirty="0">
                <a:solidFill>
                  <a:srgbClr val="9A0000"/>
                </a:solidFill>
                <a:latin typeface="Microsoft Sans Serif"/>
                <a:cs typeface="Microsoft Sans Serif"/>
              </a:rPr>
              <a:t>problem</a:t>
            </a:r>
            <a:r>
              <a:rPr sz="15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5" dirty="0">
                <a:solidFill>
                  <a:srgbClr val="9A0000"/>
                </a:solidFill>
                <a:latin typeface="Microsoft Sans Serif"/>
                <a:cs typeface="Microsoft Sans Serif"/>
              </a:rPr>
              <a:t>domain</a:t>
            </a:r>
            <a:r>
              <a:rPr sz="15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objects</a:t>
            </a:r>
            <a:r>
              <a:rPr sz="15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dirty="0">
                <a:solidFill>
                  <a:srgbClr val="9A0000"/>
                </a:solidFill>
                <a:latin typeface="Microsoft Sans Serif"/>
                <a:cs typeface="Microsoft Sans Serif"/>
              </a:rPr>
              <a:t>will</a:t>
            </a:r>
            <a:r>
              <a:rPr sz="15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the</a:t>
            </a:r>
            <a:r>
              <a:rPr sz="15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5" dirty="0">
                <a:solidFill>
                  <a:srgbClr val="9A0000"/>
                </a:solidFill>
                <a:latin typeface="Microsoft Sans Serif"/>
                <a:cs typeface="Microsoft Sans Serif"/>
              </a:rPr>
              <a:t>user</a:t>
            </a:r>
            <a:r>
              <a:rPr sz="15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manipulate </a:t>
            </a:r>
            <a:r>
              <a:rPr sz="1550" spc="-39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5" dirty="0">
                <a:solidFill>
                  <a:srgbClr val="9A0000"/>
                </a:solidFill>
                <a:latin typeface="Microsoft Sans Serif"/>
                <a:cs typeface="Microsoft Sans Serif"/>
              </a:rPr>
              <a:t>as</a:t>
            </a:r>
            <a:r>
              <a:rPr sz="1550" spc="2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5" dirty="0">
                <a:solidFill>
                  <a:srgbClr val="9A0000"/>
                </a:solidFill>
                <a:latin typeface="Microsoft Sans Serif"/>
                <a:cs typeface="Microsoft Sans Serif"/>
              </a:rPr>
              <a:t>work</a:t>
            </a:r>
            <a:r>
              <a:rPr sz="15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is</a:t>
            </a:r>
            <a:r>
              <a:rPr sz="15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5" dirty="0">
                <a:solidFill>
                  <a:srgbClr val="9A0000"/>
                </a:solidFill>
                <a:latin typeface="Microsoft Sans Serif"/>
                <a:cs typeface="Microsoft Sans Serif"/>
              </a:rPr>
              <a:t>performed?</a:t>
            </a:r>
            <a:endParaRPr sz="1550">
              <a:latin typeface="Microsoft Sans Serif"/>
              <a:cs typeface="Microsoft Sans Serif"/>
            </a:endParaRPr>
          </a:p>
          <a:p>
            <a:pPr marL="746760" lvl="1" indent="-283210">
              <a:lnSpc>
                <a:spcPct val="100000"/>
              </a:lnSpc>
              <a:spcBef>
                <a:spcPts val="150"/>
              </a:spcBef>
              <a:buSzPct val="70967"/>
              <a:buFont typeface="Wingdings"/>
              <a:buChar char=""/>
              <a:tabLst>
                <a:tab pos="746760" algn="l"/>
                <a:tab pos="747395" algn="l"/>
              </a:tabLst>
            </a:pPr>
            <a:r>
              <a:rPr sz="1550" spc="15" dirty="0">
                <a:solidFill>
                  <a:srgbClr val="9A0000"/>
                </a:solidFill>
                <a:latin typeface="Microsoft Sans Serif"/>
                <a:cs typeface="Microsoft Sans Serif"/>
              </a:rPr>
              <a:t>What</a:t>
            </a:r>
            <a:r>
              <a:rPr sz="15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is</a:t>
            </a:r>
            <a:r>
              <a:rPr sz="15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the</a:t>
            </a:r>
            <a:r>
              <a:rPr sz="15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5" dirty="0">
                <a:solidFill>
                  <a:srgbClr val="9A0000"/>
                </a:solidFill>
                <a:latin typeface="Microsoft Sans Serif"/>
                <a:cs typeface="Microsoft Sans Serif"/>
              </a:rPr>
              <a:t>sequence</a:t>
            </a:r>
            <a:r>
              <a:rPr sz="15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of</a:t>
            </a:r>
            <a:r>
              <a:rPr sz="15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5" dirty="0">
                <a:solidFill>
                  <a:srgbClr val="9A0000"/>
                </a:solidFill>
                <a:latin typeface="Microsoft Sans Serif"/>
                <a:cs typeface="Microsoft Sans Serif"/>
              </a:rPr>
              <a:t>work</a:t>
            </a:r>
            <a:r>
              <a:rPr sz="15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85" dirty="0">
                <a:solidFill>
                  <a:srgbClr val="9A0000"/>
                </a:solidFill>
                <a:latin typeface="Microsoft Sans Serif"/>
                <a:cs typeface="Microsoft Sans Serif"/>
              </a:rPr>
              <a:t>tasks—the</a:t>
            </a:r>
            <a:r>
              <a:rPr sz="15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workflow?</a:t>
            </a:r>
            <a:endParaRPr sz="1550">
              <a:latin typeface="Microsoft Sans Serif"/>
              <a:cs typeface="Microsoft Sans Serif"/>
            </a:endParaRPr>
          </a:p>
          <a:p>
            <a:pPr marL="746760" lvl="1" indent="-283210">
              <a:lnSpc>
                <a:spcPct val="100000"/>
              </a:lnSpc>
              <a:spcBef>
                <a:spcPts val="315"/>
              </a:spcBef>
              <a:buSzPct val="70967"/>
              <a:buFont typeface="Wingdings"/>
              <a:buChar char=""/>
              <a:tabLst>
                <a:tab pos="746760" algn="l"/>
                <a:tab pos="747395" algn="l"/>
              </a:tabLst>
            </a:pPr>
            <a:r>
              <a:rPr sz="1550" spc="15" dirty="0">
                <a:solidFill>
                  <a:srgbClr val="9A0000"/>
                </a:solidFill>
                <a:latin typeface="Microsoft Sans Serif"/>
                <a:cs typeface="Microsoft Sans Serif"/>
              </a:rPr>
              <a:t>What</a:t>
            </a:r>
            <a:r>
              <a:rPr sz="1550" spc="2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is</a:t>
            </a:r>
            <a:r>
              <a:rPr sz="15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the</a:t>
            </a:r>
            <a:r>
              <a:rPr sz="1550" spc="2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hierarchy</a:t>
            </a:r>
            <a:r>
              <a:rPr sz="15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of</a:t>
            </a:r>
            <a:r>
              <a:rPr sz="15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tasks?</a:t>
            </a:r>
            <a:endParaRPr sz="1550">
              <a:latin typeface="Microsoft Sans Serif"/>
              <a:cs typeface="Microsoft Sans Serif"/>
            </a:endParaRPr>
          </a:p>
          <a:p>
            <a:pPr marL="351155" indent="-339090">
              <a:lnSpc>
                <a:spcPct val="100000"/>
              </a:lnSpc>
              <a:spcBef>
                <a:spcPts val="340"/>
              </a:spcBef>
              <a:buSzPct val="74285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750" spc="15" dirty="0">
                <a:solidFill>
                  <a:srgbClr val="9A0000"/>
                </a:solidFill>
                <a:latin typeface="Microsoft Sans Serif"/>
                <a:cs typeface="Microsoft Sans Serif"/>
              </a:rPr>
              <a:t>Use-cases </a:t>
            </a:r>
            <a:r>
              <a:rPr sz="1750" spc="10" dirty="0">
                <a:latin typeface="Microsoft Sans Serif"/>
                <a:cs typeface="Microsoft Sans Serif"/>
              </a:rPr>
              <a:t>define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basic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interaction</a:t>
            </a:r>
            <a:endParaRPr sz="1750">
              <a:latin typeface="Microsoft Sans Serif"/>
              <a:cs typeface="Microsoft Sans Serif"/>
            </a:endParaRPr>
          </a:p>
          <a:p>
            <a:pPr marL="351155" indent="-339090">
              <a:lnSpc>
                <a:spcPct val="100000"/>
              </a:lnSpc>
              <a:spcBef>
                <a:spcPts val="375"/>
              </a:spcBef>
              <a:buSzPct val="74285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750" spc="-35" dirty="0">
                <a:solidFill>
                  <a:srgbClr val="9A0000"/>
                </a:solidFill>
                <a:latin typeface="Microsoft Sans Serif"/>
                <a:cs typeface="Microsoft Sans Serif"/>
              </a:rPr>
              <a:t>Task</a:t>
            </a:r>
            <a:r>
              <a:rPr sz="1750" spc="2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7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elaboration</a:t>
            </a:r>
            <a:r>
              <a:rPr sz="17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refines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interactive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tasks</a:t>
            </a:r>
            <a:endParaRPr sz="1750">
              <a:latin typeface="Microsoft Sans Serif"/>
              <a:cs typeface="Microsoft Sans Serif"/>
            </a:endParaRPr>
          </a:p>
          <a:p>
            <a:pPr marL="351155" indent="-339090">
              <a:lnSpc>
                <a:spcPct val="100000"/>
              </a:lnSpc>
              <a:spcBef>
                <a:spcPts val="270"/>
              </a:spcBef>
              <a:buSzPct val="74285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7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Object</a:t>
            </a:r>
            <a:r>
              <a:rPr sz="1750" spc="2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7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elaboration</a:t>
            </a:r>
            <a:r>
              <a:rPr sz="1750" spc="2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identifies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interface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objects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(classes)</a:t>
            </a:r>
            <a:endParaRPr sz="1750">
              <a:latin typeface="Microsoft Sans Serif"/>
              <a:cs typeface="Microsoft Sans Serif"/>
            </a:endParaRPr>
          </a:p>
          <a:p>
            <a:pPr marL="351155" marR="335280" indent="-339090">
              <a:lnSpc>
                <a:spcPts val="2050"/>
              </a:lnSpc>
              <a:spcBef>
                <a:spcPts val="484"/>
              </a:spcBef>
              <a:buSzPct val="74285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7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Workflow</a:t>
            </a:r>
            <a:r>
              <a:rPr sz="17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7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analysis</a:t>
            </a:r>
            <a:r>
              <a:rPr sz="17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defines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how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a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work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process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is </a:t>
            </a:r>
            <a:r>
              <a:rPr sz="1750" spc="10" dirty="0">
                <a:latin typeface="Microsoft Sans Serif"/>
                <a:cs typeface="Microsoft Sans Serif"/>
              </a:rPr>
              <a:t> completed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when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several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people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(and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roles)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are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involved</a:t>
            </a:r>
            <a:endParaRPr sz="17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1055120"/>
            <a:ext cx="424053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Swimlane</a:t>
            </a:r>
            <a:r>
              <a:rPr spc="-10" dirty="0"/>
              <a:t> </a:t>
            </a:r>
            <a:r>
              <a:rPr spc="-5" dirty="0"/>
              <a:t>Diagram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09479" y="1811866"/>
            <a:ext cx="2794635" cy="4250055"/>
            <a:chOff x="3609479" y="1811866"/>
            <a:chExt cx="2794635" cy="4250055"/>
          </a:xfrm>
        </p:grpSpPr>
        <p:sp>
          <p:nvSpPr>
            <p:cNvPr id="4" name="object 4"/>
            <p:cNvSpPr/>
            <p:nvPr/>
          </p:nvSpPr>
          <p:spPr>
            <a:xfrm>
              <a:off x="3616147" y="1837455"/>
              <a:ext cx="2781300" cy="0"/>
            </a:xfrm>
            <a:custGeom>
              <a:avLst/>
              <a:gdLst/>
              <a:ahLst/>
              <a:cxnLst/>
              <a:rect l="l" t="t" r="r" b="b"/>
              <a:pathLst>
                <a:path w="2781300">
                  <a:moveTo>
                    <a:pt x="0" y="0"/>
                  </a:moveTo>
                  <a:lnTo>
                    <a:pt x="2781168" y="0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91521" y="1830936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91521" y="1830936"/>
              <a:ext cx="0" cy="4224655"/>
            </a:xfrm>
            <a:custGeom>
              <a:avLst/>
              <a:gdLst/>
              <a:ahLst/>
              <a:cxnLst/>
              <a:rect l="l" t="t" r="r" b="b"/>
              <a:pathLst>
                <a:path h="4224655">
                  <a:moveTo>
                    <a:pt x="0" y="0"/>
                  </a:moveTo>
                  <a:lnTo>
                    <a:pt x="0" y="4224204"/>
                  </a:lnTo>
                </a:path>
              </a:pathLst>
            </a:custGeom>
            <a:ln w="115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91521" y="6042102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16147" y="6048621"/>
              <a:ext cx="2781300" cy="0"/>
            </a:xfrm>
            <a:custGeom>
              <a:avLst/>
              <a:gdLst/>
              <a:ahLst/>
              <a:cxnLst/>
              <a:rect l="l" t="t" r="r" b="b"/>
              <a:pathLst>
                <a:path w="2781300">
                  <a:moveTo>
                    <a:pt x="0" y="0"/>
                  </a:moveTo>
                  <a:lnTo>
                    <a:pt x="2781168" y="0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21941" y="6042102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21941" y="1830936"/>
              <a:ext cx="0" cy="4224655"/>
            </a:xfrm>
            <a:custGeom>
              <a:avLst/>
              <a:gdLst/>
              <a:ahLst/>
              <a:cxnLst/>
              <a:rect l="l" t="t" r="r" b="b"/>
              <a:pathLst>
                <a:path h="4224655">
                  <a:moveTo>
                    <a:pt x="0" y="0"/>
                  </a:moveTo>
                  <a:lnTo>
                    <a:pt x="0" y="4224204"/>
                  </a:lnTo>
                </a:path>
              </a:pathLst>
            </a:custGeom>
            <a:ln w="115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21941" y="1830936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91056" y="1817898"/>
              <a:ext cx="962025" cy="4237355"/>
            </a:xfrm>
            <a:custGeom>
              <a:avLst/>
              <a:gdLst/>
              <a:ahLst/>
              <a:cxnLst/>
              <a:rect l="l" t="t" r="r" b="b"/>
              <a:pathLst>
                <a:path w="962025" h="4237355">
                  <a:moveTo>
                    <a:pt x="0" y="0"/>
                  </a:moveTo>
                  <a:lnTo>
                    <a:pt x="0" y="4224204"/>
                  </a:lnTo>
                </a:path>
                <a:path w="962025" h="4237355">
                  <a:moveTo>
                    <a:pt x="961820" y="13037"/>
                  </a:moveTo>
                  <a:lnTo>
                    <a:pt x="961820" y="4237241"/>
                  </a:lnTo>
                </a:path>
              </a:pathLst>
            </a:custGeom>
            <a:ln w="12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916328" y="1870387"/>
            <a:ext cx="264795" cy="119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35" dirty="0">
                <a:latin typeface="Verdana"/>
                <a:cs typeface="Verdana"/>
              </a:rPr>
              <a:t>patient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97032" y="1857349"/>
            <a:ext cx="394335" cy="119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45" dirty="0">
                <a:latin typeface="Verdana"/>
                <a:cs typeface="Verdana"/>
              </a:rPr>
              <a:t>p</a:t>
            </a:r>
            <a:r>
              <a:rPr sz="600" spc="-65" dirty="0">
                <a:latin typeface="Verdana"/>
                <a:cs typeface="Verdana"/>
              </a:rPr>
              <a:t>h</a:t>
            </a:r>
            <a:r>
              <a:rPr sz="600" spc="-60" dirty="0">
                <a:latin typeface="Verdana"/>
                <a:cs typeface="Verdana"/>
              </a:rPr>
              <a:t>a</a:t>
            </a:r>
            <a:r>
              <a:rPr sz="600" spc="-45" dirty="0">
                <a:latin typeface="Verdana"/>
                <a:cs typeface="Verdana"/>
              </a:rPr>
              <a:t>r</a:t>
            </a:r>
            <a:r>
              <a:rPr sz="600" spc="-80" dirty="0">
                <a:latin typeface="Verdana"/>
                <a:cs typeface="Verdana"/>
              </a:rPr>
              <a:t>ma</a:t>
            </a:r>
            <a:r>
              <a:rPr sz="600" spc="-15" dirty="0">
                <a:latin typeface="Verdana"/>
                <a:cs typeface="Verdana"/>
              </a:rPr>
              <a:t>c</a:t>
            </a:r>
            <a:r>
              <a:rPr sz="600" spc="-40" dirty="0">
                <a:latin typeface="Verdana"/>
                <a:cs typeface="Verdana"/>
              </a:rPr>
              <a:t>i</a:t>
            </a:r>
            <a:r>
              <a:rPr sz="600" spc="-35" dirty="0">
                <a:latin typeface="Verdana"/>
                <a:cs typeface="Verdana"/>
              </a:rPr>
              <a:t>s</a:t>
            </a:r>
            <a:r>
              <a:rPr sz="600" spc="5" dirty="0">
                <a:latin typeface="Verdana"/>
                <a:cs typeface="Verdana"/>
              </a:rPr>
              <a:t>t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93617" y="1857349"/>
            <a:ext cx="332740" cy="1193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00" spc="-45" dirty="0">
                <a:latin typeface="Verdana"/>
                <a:cs typeface="Verdana"/>
              </a:rPr>
              <a:t>physician</a:t>
            </a:r>
            <a:endParaRPr sz="6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674088" y="2000425"/>
            <a:ext cx="731520" cy="554355"/>
            <a:chOff x="3674088" y="2000425"/>
            <a:chExt cx="731520" cy="55435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5381" y="2000425"/>
              <a:ext cx="115881" cy="29986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160792" y="2287255"/>
              <a:ext cx="231775" cy="248285"/>
            </a:xfrm>
            <a:custGeom>
              <a:avLst/>
              <a:gdLst/>
              <a:ahLst/>
              <a:cxnLst/>
              <a:rect l="l" t="t" r="r" b="b"/>
              <a:pathLst>
                <a:path w="231775" h="248285">
                  <a:moveTo>
                    <a:pt x="115881" y="0"/>
                  </a:moveTo>
                  <a:lnTo>
                    <a:pt x="69528" y="13037"/>
                  </a:lnTo>
                  <a:lnTo>
                    <a:pt x="34763" y="39113"/>
                  </a:lnTo>
                  <a:lnTo>
                    <a:pt x="11588" y="78225"/>
                  </a:lnTo>
                  <a:lnTo>
                    <a:pt x="0" y="130376"/>
                  </a:lnTo>
                  <a:lnTo>
                    <a:pt x="11588" y="169489"/>
                  </a:lnTo>
                  <a:lnTo>
                    <a:pt x="34763" y="208602"/>
                  </a:lnTo>
                  <a:lnTo>
                    <a:pt x="69528" y="234678"/>
                  </a:lnTo>
                  <a:lnTo>
                    <a:pt x="115881" y="247716"/>
                  </a:lnTo>
                  <a:lnTo>
                    <a:pt x="162234" y="234678"/>
                  </a:lnTo>
                  <a:lnTo>
                    <a:pt x="196999" y="208602"/>
                  </a:lnTo>
                  <a:lnTo>
                    <a:pt x="220176" y="169489"/>
                  </a:lnTo>
                  <a:lnTo>
                    <a:pt x="231763" y="130376"/>
                  </a:lnTo>
                  <a:lnTo>
                    <a:pt x="220176" y="78225"/>
                  </a:lnTo>
                  <a:lnTo>
                    <a:pt x="196999" y="39113"/>
                  </a:lnTo>
                  <a:lnTo>
                    <a:pt x="162234" y="13037"/>
                  </a:lnTo>
                  <a:lnTo>
                    <a:pt x="1158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80968" y="2417632"/>
              <a:ext cx="23495" cy="52705"/>
            </a:xfrm>
            <a:custGeom>
              <a:avLst/>
              <a:gdLst/>
              <a:ahLst/>
              <a:cxnLst/>
              <a:rect l="l" t="t" r="r" b="b"/>
              <a:pathLst>
                <a:path w="23495" h="52705">
                  <a:moveTo>
                    <a:pt x="23176" y="0"/>
                  </a:moveTo>
                  <a:lnTo>
                    <a:pt x="11587" y="0"/>
                  </a:lnTo>
                  <a:lnTo>
                    <a:pt x="0" y="39112"/>
                  </a:lnTo>
                  <a:lnTo>
                    <a:pt x="0" y="52150"/>
                  </a:lnTo>
                  <a:lnTo>
                    <a:pt x="11587" y="52150"/>
                  </a:lnTo>
                  <a:lnTo>
                    <a:pt x="23176" y="13037"/>
                  </a:lnTo>
                  <a:lnTo>
                    <a:pt x="231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86762" y="2456744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9"/>
                  </a:moveTo>
                  <a:lnTo>
                    <a:pt x="5794" y="6519"/>
                  </a:lnTo>
                </a:path>
              </a:pathLst>
            </a:custGeom>
            <a:ln w="13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57792" y="2456744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5">
                  <a:moveTo>
                    <a:pt x="34763" y="0"/>
                  </a:moveTo>
                  <a:lnTo>
                    <a:pt x="23176" y="0"/>
                  </a:lnTo>
                  <a:lnTo>
                    <a:pt x="0" y="39113"/>
                  </a:lnTo>
                  <a:lnTo>
                    <a:pt x="0" y="52151"/>
                  </a:lnTo>
                  <a:lnTo>
                    <a:pt x="11587" y="52151"/>
                  </a:lnTo>
                  <a:lnTo>
                    <a:pt x="34763" y="13037"/>
                  </a:lnTo>
                  <a:lnTo>
                    <a:pt x="347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63586" y="2495857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23027" y="2495857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69">
                  <a:moveTo>
                    <a:pt x="46352" y="0"/>
                  </a:moveTo>
                  <a:lnTo>
                    <a:pt x="34764" y="0"/>
                  </a:lnTo>
                  <a:lnTo>
                    <a:pt x="0" y="26075"/>
                  </a:lnTo>
                  <a:lnTo>
                    <a:pt x="0" y="39113"/>
                  </a:lnTo>
                  <a:lnTo>
                    <a:pt x="11587" y="39113"/>
                  </a:lnTo>
                  <a:lnTo>
                    <a:pt x="46352" y="13037"/>
                  </a:lnTo>
                  <a:lnTo>
                    <a:pt x="46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28821" y="2521932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76673" y="2521933"/>
              <a:ext cx="58419" cy="26670"/>
            </a:xfrm>
            <a:custGeom>
              <a:avLst/>
              <a:gdLst/>
              <a:ahLst/>
              <a:cxnLst/>
              <a:rect l="l" t="t" r="r" b="b"/>
              <a:pathLst>
                <a:path w="58420" h="26669">
                  <a:moveTo>
                    <a:pt x="57941" y="0"/>
                  </a:moveTo>
                  <a:lnTo>
                    <a:pt x="46353" y="0"/>
                  </a:lnTo>
                  <a:lnTo>
                    <a:pt x="0" y="13037"/>
                  </a:lnTo>
                  <a:lnTo>
                    <a:pt x="0" y="26075"/>
                  </a:lnTo>
                  <a:lnTo>
                    <a:pt x="11588" y="26075"/>
                  </a:lnTo>
                  <a:lnTo>
                    <a:pt x="57941" y="13037"/>
                  </a:lnTo>
                  <a:lnTo>
                    <a:pt x="57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76674" y="2534978"/>
              <a:ext cx="12065" cy="13335"/>
            </a:xfrm>
            <a:custGeom>
              <a:avLst/>
              <a:gdLst/>
              <a:ahLst/>
              <a:cxnLst/>
              <a:rect l="l" t="t" r="r" b="b"/>
              <a:pathLst>
                <a:path w="12064" h="13335">
                  <a:moveTo>
                    <a:pt x="11582" y="0"/>
                  </a:moveTo>
                  <a:lnTo>
                    <a:pt x="0" y="0"/>
                  </a:lnTo>
                  <a:lnTo>
                    <a:pt x="0" y="13030"/>
                  </a:lnTo>
                  <a:lnTo>
                    <a:pt x="11582" y="13030"/>
                  </a:lnTo>
                  <a:lnTo>
                    <a:pt x="115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30319" y="2287265"/>
              <a:ext cx="104775" cy="260985"/>
            </a:xfrm>
            <a:custGeom>
              <a:avLst/>
              <a:gdLst/>
              <a:ahLst/>
              <a:cxnLst/>
              <a:rect l="l" t="t" r="r" b="b"/>
              <a:pathLst>
                <a:path w="104775" h="260985">
                  <a:moveTo>
                    <a:pt x="57937" y="247713"/>
                  </a:moveTo>
                  <a:lnTo>
                    <a:pt x="11582" y="234670"/>
                  </a:lnTo>
                  <a:lnTo>
                    <a:pt x="0" y="234670"/>
                  </a:lnTo>
                  <a:lnTo>
                    <a:pt x="0" y="247713"/>
                  </a:lnTo>
                  <a:lnTo>
                    <a:pt x="46355" y="260743"/>
                  </a:lnTo>
                  <a:lnTo>
                    <a:pt x="57937" y="260743"/>
                  </a:lnTo>
                  <a:lnTo>
                    <a:pt x="57937" y="247713"/>
                  </a:lnTo>
                  <a:close/>
                </a:path>
                <a:path w="104775" h="260985">
                  <a:moveTo>
                    <a:pt x="104292" y="13030"/>
                  </a:moveTo>
                  <a:lnTo>
                    <a:pt x="57937" y="0"/>
                  </a:lnTo>
                  <a:lnTo>
                    <a:pt x="46355" y="0"/>
                  </a:lnTo>
                  <a:lnTo>
                    <a:pt x="46355" y="13030"/>
                  </a:lnTo>
                  <a:lnTo>
                    <a:pt x="92697" y="26073"/>
                  </a:lnTo>
                  <a:lnTo>
                    <a:pt x="104292" y="26073"/>
                  </a:lnTo>
                  <a:lnTo>
                    <a:pt x="104292" y="13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28821" y="2300292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23027" y="2300293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69">
                  <a:moveTo>
                    <a:pt x="11587" y="0"/>
                  </a:moveTo>
                  <a:lnTo>
                    <a:pt x="0" y="0"/>
                  </a:lnTo>
                  <a:lnTo>
                    <a:pt x="0" y="13036"/>
                  </a:lnTo>
                  <a:lnTo>
                    <a:pt x="34764" y="39112"/>
                  </a:lnTo>
                  <a:lnTo>
                    <a:pt x="46352" y="39112"/>
                  </a:lnTo>
                  <a:lnTo>
                    <a:pt x="46352" y="26075"/>
                  </a:lnTo>
                  <a:lnTo>
                    <a:pt x="11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363586" y="2326367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57792" y="2326368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5">
                  <a:moveTo>
                    <a:pt x="11587" y="0"/>
                  </a:moveTo>
                  <a:lnTo>
                    <a:pt x="0" y="0"/>
                  </a:lnTo>
                  <a:lnTo>
                    <a:pt x="0" y="13036"/>
                  </a:lnTo>
                  <a:lnTo>
                    <a:pt x="23176" y="52150"/>
                  </a:lnTo>
                  <a:lnTo>
                    <a:pt x="34763" y="52150"/>
                  </a:lnTo>
                  <a:lnTo>
                    <a:pt x="34763" y="39112"/>
                  </a:lnTo>
                  <a:lnTo>
                    <a:pt x="11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86762" y="2365480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80968" y="2365480"/>
              <a:ext cx="23495" cy="65405"/>
            </a:xfrm>
            <a:custGeom>
              <a:avLst/>
              <a:gdLst/>
              <a:ahLst/>
              <a:cxnLst/>
              <a:rect l="l" t="t" r="r" b="b"/>
              <a:pathLst>
                <a:path w="23495" h="65405">
                  <a:moveTo>
                    <a:pt x="11587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11587" y="65189"/>
                  </a:lnTo>
                  <a:lnTo>
                    <a:pt x="23176" y="65189"/>
                  </a:lnTo>
                  <a:lnTo>
                    <a:pt x="23176" y="52151"/>
                  </a:lnTo>
                  <a:lnTo>
                    <a:pt x="11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98350" y="2417631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74088" y="2287255"/>
              <a:ext cx="231775" cy="248285"/>
            </a:xfrm>
            <a:custGeom>
              <a:avLst/>
              <a:gdLst/>
              <a:ahLst/>
              <a:cxnLst/>
              <a:rect l="l" t="t" r="r" b="b"/>
              <a:pathLst>
                <a:path w="231775" h="248285">
                  <a:moveTo>
                    <a:pt x="115882" y="0"/>
                  </a:moveTo>
                  <a:lnTo>
                    <a:pt x="69528" y="13037"/>
                  </a:lnTo>
                  <a:lnTo>
                    <a:pt x="34764" y="39113"/>
                  </a:lnTo>
                  <a:lnTo>
                    <a:pt x="11587" y="78225"/>
                  </a:lnTo>
                  <a:lnTo>
                    <a:pt x="0" y="130376"/>
                  </a:lnTo>
                  <a:lnTo>
                    <a:pt x="11587" y="169489"/>
                  </a:lnTo>
                  <a:lnTo>
                    <a:pt x="34764" y="208602"/>
                  </a:lnTo>
                  <a:lnTo>
                    <a:pt x="69528" y="234678"/>
                  </a:lnTo>
                  <a:lnTo>
                    <a:pt x="115882" y="247716"/>
                  </a:lnTo>
                  <a:lnTo>
                    <a:pt x="162234" y="234678"/>
                  </a:lnTo>
                  <a:lnTo>
                    <a:pt x="196999" y="208602"/>
                  </a:lnTo>
                  <a:lnTo>
                    <a:pt x="220176" y="169489"/>
                  </a:lnTo>
                  <a:lnTo>
                    <a:pt x="231763" y="130376"/>
                  </a:lnTo>
                  <a:lnTo>
                    <a:pt x="220176" y="78225"/>
                  </a:lnTo>
                  <a:lnTo>
                    <a:pt x="196999" y="39113"/>
                  </a:lnTo>
                  <a:lnTo>
                    <a:pt x="162234" y="13037"/>
                  </a:lnTo>
                  <a:lnTo>
                    <a:pt x="115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89970" y="2521933"/>
              <a:ext cx="58419" cy="26670"/>
            </a:xfrm>
            <a:custGeom>
              <a:avLst/>
              <a:gdLst/>
              <a:ahLst/>
              <a:cxnLst/>
              <a:rect l="l" t="t" r="r" b="b"/>
              <a:pathLst>
                <a:path w="58420" h="26669">
                  <a:moveTo>
                    <a:pt x="57941" y="0"/>
                  </a:moveTo>
                  <a:lnTo>
                    <a:pt x="46352" y="0"/>
                  </a:lnTo>
                  <a:lnTo>
                    <a:pt x="0" y="13037"/>
                  </a:lnTo>
                  <a:lnTo>
                    <a:pt x="0" y="26075"/>
                  </a:lnTo>
                  <a:lnTo>
                    <a:pt x="11587" y="26075"/>
                  </a:lnTo>
                  <a:lnTo>
                    <a:pt x="57941" y="13037"/>
                  </a:lnTo>
                  <a:lnTo>
                    <a:pt x="57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89959" y="2534978"/>
              <a:ext cx="12065" cy="13335"/>
            </a:xfrm>
            <a:custGeom>
              <a:avLst/>
              <a:gdLst/>
              <a:ahLst/>
              <a:cxnLst/>
              <a:rect l="l" t="t" r="r" b="b"/>
              <a:pathLst>
                <a:path w="12064" h="13335">
                  <a:moveTo>
                    <a:pt x="11595" y="0"/>
                  </a:moveTo>
                  <a:lnTo>
                    <a:pt x="0" y="0"/>
                  </a:lnTo>
                  <a:lnTo>
                    <a:pt x="0" y="13030"/>
                  </a:lnTo>
                  <a:lnTo>
                    <a:pt x="11595" y="13030"/>
                  </a:lnTo>
                  <a:lnTo>
                    <a:pt x="115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43616" y="2521933"/>
              <a:ext cx="58419" cy="26670"/>
            </a:xfrm>
            <a:custGeom>
              <a:avLst/>
              <a:gdLst/>
              <a:ahLst/>
              <a:cxnLst/>
              <a:rect l="l" t="t" r="r" b="b"/>
              <a:pathLst>
                <a:path w="58420" h="26669">
                  <a:moveTo>
                    <a:pt x="11588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46353" y="26075"/>
                  </a:lnTo>
                  <a:lnTo>
                    <a:pt x="57941" y="26075"/>
                  </a:lnTo>
                  <a:lnTo>
                    <a:pt x="57941" y="13037"/>
                  </a:lnTo>
                  <a:lnTo>
                    <a:pt x="11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49411" y="2521932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08853" y="2495857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69">
                  <a:moveTo>
                    <a:pt x="11587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34763" y="39113"/>
                  </a:lnTo>
                  <a:lnTo>
                    <a:pt x="46352" y="39113"/>
                  </a:lnTo>
                  <a:lnTo>
                    <a:pt x="46352" y="26075"/>
                  </a:lnTo>
                  <a:lnTo>
                    <a:pt x="11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14646" y="2495857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85675" y="2456744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5">
                  <a:moveTo>
                    <a:pt x="11588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23177" y="52151"/>
                  </a:lnTo>
                  <a:lnTo>
                    <a:pt x="34764" y="52151"/>
                  </a:lnTo>
                  <a:lnTo>
                    <a:pt x="34764" y="39113"/>
                  </a:lnTo>
                  <a:lnTo>
                    <a:pt x="11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691470" y="2456744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9"/>
                  </a:moveTo>
                  <a:lnTo>
                    <a:pt x="5794" y="6519"/>
                  </a:lnTo>
                </a:path>
              </a:pathLst>
            </a:custGeom>
            <a:ln w="13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74088" y="2417632"/>
              <a:ext cx="23495" cy="52705"/>
            </a:xfrm>
            <a:custGeom>
              <a:avLst/>
              <a:gdLst/>
              <a:ahLst/>
              <a:cxnLst/>
              <a:rect l="l" t="t" r="r" b="b"/>
              <a:pathLst>
                <a:path w="23495" h="52705">
                  <a:moveTo>
                    <a:pt x="11587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11587" y="52150"/>
                  </a:lnTo>
                  <a:lnTo>
                    <a:pt x="23176" y="52150"/>
                  </a:lnTo>
                  <a:lnTo>
                    <a:pt x="23176" y="39112"/>
                  </a:lnTo>
                  <a:lnTo>
                    <a:pt x="11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74084" y="2417643"/>
              <a:ext cx="12065" cy="13335"/>
            </a:xfrm>
            <a:custGeom>
              <a:avLst/>
              <a:gdLst/>
              <a:ahLst/>
              <a:cxnLst/>
              <a:rect l="l" t="t" r="r" b="b"/>
              <a:pathLst>
                <a:path w="12064" h="13335">
                  <a:moveTo>
                    <a:pt x="11582" y="0"/>
                  </a:moveTo>
                  <a:lnTo>
                    <a:pt x="0" y="0"/>
                  </a:lnTo>
                  <a:lnTo>
                    <a:pt x="0" y="13030"/>
                  </a:lnTo>
                  <a:lnTo>
                    <a:pt x="11582" y="13030"/>
                  </a:lnTo>
                  <a:lnTo>
                    <a:pt x="115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674088" y="2365480"/>
              <a:ext cx="23495" cy="65405"/>
            </a:xfrm>
            <a:custGeom>
              <a:avLst/>
              <a:gdLst/>
              <a:ahLst/>
              <a:cxnLst/>
              <a:rect l="l" t="t" r="r" b="b"/>
              <a:pathLst>
                <a:path w="23495" h="65405">
                  <a:moveTo>
                    <a:pt x="23176" y="0"/>
                  </a:moveTo>
                  <a:lnTo>
                    <a:pt x="11587" y="0"/>
                  </a:lnTo>
                  <a:lnTo>
                    <a:pt x="0" y="52151"/>
                  </a:lnTo>
                  <a:lnTo>
                    <a:pt x="0" y="65189"/>
                  </a:lnTo>
                  <a:lnTo>
                    <a:pt x="11587" y="65189"/>
                  </a:lnTo>
                  <a:lnTo>
                    <a:pt x="23176" y="13037"/>
                  </a:lnTo>
                  <a:lnTo>
                    <a:pt x="231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91470" y="2365480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85675" y="2326368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5">
                  <a:moveTo>
                    <a:pt x="34764" y="0"/>
                  </a:moveTo>
                  <a:lnTo>
                    <a:pt x="23177" y="0"/>
                  </a:lnTo>
                  <a:lnTo>
                    <a:pt x="0" y="39112"/>
                  </a:lnTo>
                  <a:lnTo>
                    <a:pt x="0" y="52150"/>
                  </a:lnTo>
                  <a:lnTo>
                    <a:pt x="11588" y="52150"/>
                  </a:lnTo>
                  <a:lnTo>
                    <a:pt x="34764" y="13036"/>
                  </a:lnTo>
                  <a:lnTo>
                    <a:pt x="347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14646" y="2326367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08853" y="2300293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69">
                  <a:moveTo>
                    <a:pt x="46352" y="0"/>
                  </a:moveTo>
                  <a:lnTo>
                    <a:pt x="34763" y="0"/>
                  </a:lnTo>
                  <a:lnTo>
                    <a:pt x="0" y="26075"/>
                  </a:lnTo>
                  <a:lnTo>
                    <a:pt x="0" y="39112"/>
                  </a:lnTo>
                  <a:lnTo>
                    <a:pt x="11587" y="39112"/>
                  </a:lnTo>
                  <a:lnTo>
                    <a:pt x="46352" y="13036"/>
                  </a:lnTo>
                  <a:lnTo>
                    <a:pt x="46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49411" y="2300292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43616" y="2287255"/>
              <a:ext cx="58419" cy="26670"/>
            </a:xfrm>
            <a:custGeom>
              <a:avLst/>
              <a:gdLst/>
              <a:ahLst/>
              <a:cxnLst/>
              <a:rect l="l" t="t" r="r" b="b"/>
              <a:pathLst>
                <a:path w="58420" h="26669">
                  <a:moveTo>
                    <a:pt x="57941" y="0"/>
                  </a:moveTo>
                  <a:lnTo>
                    <a:pt x="46353" y="0"/>
                  </a:lnTo>
                  <a:lnTo>
                    <a:pt x="0" y="13037"/>
                  </a:lnTo>
                  <a:lnTo>
                    <a:pt x="0" y="26074"/>
                  </a:lnTo>
                  <a:lnTo>
                    <a:pt x="11588" y="26074"/>
                  </a:lnTo>
                  <a:lnTo>
                    <a:pt x="57941" y="13037"/>
                  </a:lnTo>
                  <a:lnTo>
                    <a:pt x="57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89970" y="2287255"/>
              <a:ext cx="498475" cy="248285"/>
            </a:xfrm>
            <a:custGeom>
              <a:avLst/>
              <a:gdLst/>
              <a:ahLst/>
              <a:cxnLst/>
              <a:rect l="l" t="t" r="r" b="b"/>
              <a:pathLst>
                <a:path w="498475" h="248285">
                  <a:moveTo>
                    <a:pt x="498292" y="0"/>
                  </a:moveTo>
                  <a:lnTo>
                    <a:pt x="0" y="0"/>
                  </a:lnTo>
                  <a:lnTo>
                    <a:pt x="0" y="247716"/>
                  </a:lnTo>
                  <a:lnTo>
                    <a:pt x="498292" y="247716"/>
                  </a:lnTo>
                  <a:lnTo>
                    <a:pt x="4982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89970" y="2293773"/>
              <a:ext cx="509905" cy="0"/>
            </a:xfrm>
            <a:custGeom>
              <a:avLst/>
              <a:gdLst/>
              <a:ahLst/>
              <a:cxnLst/>
              <a:rect l="l" t="t" r="r" b="b"/>
              <a:pathLst>
                <a:path w="509904">
                  <a:moveTo>
                    <a:pt x="0" y="0"/>
                  </a:moveTo>
                  <a:lnTo>
                    <a:pt x="509880" y="0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294056" y="2287254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294056" y="2287254"/>
              <a:ext cx="0" cy="260985"/>
            </a:xfrm>
            <a:custGeom>
              <a:avLst/>
              <a:gdLst/>
              <a:ahLst/>
              <a:cxnLst/>
              <a:rect l="l" t="t" r="r" b="b"/>
              <a:pathLst>
                <a:path h="260985">
                  <a:moveTo>
                    <a:pt x="0" y="0"/>
                  </a:moveTo>
                  <a:lnTo>
                    <a:pt x="0" y="260753"/>
                  </a:lnTo>
                </a:path>
              </a:pathLst>
            </a:custGeom>
            <a:ln w="115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294056" y="2534970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89970" y="2541489"/>
              <a:ext cx="509905" cy="0"/>
            </a:xfrm>
            <a:custGeom>
              <a:avLst/>
              <a:gdLst/>
              <a:ahLst/>
              <a:cxnLst/>
              <a:rect l="l" t="t" r="r" b="b"/>
              <a:pathLst>
                <a:path w="509904">
                  <a:moveTo>
                    <a:pt x="0" y="0"/>
                  </a:moveTo>
                  <a:lnTo>
                    <a:pt x="509880" y="0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95764" y="2534970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95764" y="2287254"/>
              <a:ext cx="0" cy="260985"/>
            </a:xfrm>
            <a:custGeom>
              <a:avLst/>
              <a:gdLst/>
              <a:ahLst/>
              <a:cxnLst/>
              <a:rect l="l" t="t" r="r" b="b"/>
              <a:pathLst>
                <a:path h="260985">
                  <a:moveTo>
                    <a:pt x="0" y="0"/>
                  </a:moveTo>
                  <a:lnTo>
                    <a:pt x="0" y="260753"/>
                  </a:lnTo>
                </a:path>
              </a:pathLst>
            </a:custGeom>
            <a:ln w="115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795764" y="2287254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778381" y="2293773"/>
              <a:ext cx="521970" cy="248285"/>
            </a:xfrm>
            <a:custGeom>
              <a:avLst/>
              <a:gdLst/>
              <a:ahLst/>
              <a:cxnLst/>
              <a:rect l="l" t="t" r="r" b="b"/>
              <a:pathLst>
                <a:path w="521970" h="248285">
                  <a:moveTo>
                    <a:pt x="0" y="0"/>
                  </a:moveTo>
                  <a:lnTo>
                    <a:pt x="509881" y="0"/>
                  </a:lnTo>
                </a:path>
                <a:path w="521970" h="248285">
                  <a:moveTo>
                    <a:pt x="0" y="247715"/>
                  </a:moveTo>
                  <a:lnTo>
                    <a:pt x="521469" y="247715"/>
                  </a:lnTo>
                </a:path>
              </a:pathLst>
            </a:custGeom>
            <a:ln w="12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835209" y="2307146"/>
            <a:ext cx="414020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-30" dirty="0">
                <a:latin typeface="Verdana"/>
                <a:cs typeface="Verdana"/>
              </a:rPr>
              <a:t>r</a:t>
            </a:r>
            <a:r>
              <a:rPr sz="450" spc="-45" dirty="0">
                <a:latin typeface="Verdana"/>
                <a:cs typeface="Verdana"/>
              </a:rPr>
              <a:t>e</a:t>
            </a:r>
            <a:r>
              <a:rPr sz="450" spc="-40" dirty="0">
                <a:latin typeface="Verdana"/>
                <a:cs typeface="Verdana"/>
              </a:rPr>
              <a:t>qu</a:t>
            </a:r>
            <a:r>
              <a:rPr sz="450" spc="-45" dirty="0">
                <a:latin typeface="Verdana"/>
                <a:cs typeface="Verdana"/>
              </a:rPr>
              <a:t>e</a:t>
            </a:r>
            <a:r>
              <a:rPr sz="450" spc="-20" dirty="0">
                <a:latin typeface="Verdana"/>
                <a:cs typeface="Verdana"/>
              </a:rPr>
              <a:t>sts</a:t>
            </a:r>
            <a:r>
              <a:rPr sz="450" spc="40" dirty="0">
                <a:latin typeface="Verdana"/>
                <a:cs typeface="Verdana"/>
              </a:rPr>
              <a:t> </a:t>
            </a:r>
            <a:r>
              <a:rPr sz="450" spc="-30" dirty="0">
                <a:latin typeface="Verdana"/>
                <a:cs typeface="Verdana"/>
              </a:rPr>
              <a:t>tha</a:t>
            </a:r>
            <a:r>
              <a:rPr sz="450" spc="-20" dirty="0">
                <a:latin typeface="Verdana"/>
                <a:cs typeface="Verdana"/>
              </a:rPr>
              <a:t>t</a:t>
            </a:r>
            <a:r>
              <a:rPr sz="450" spc="-80" dirty="0">
                <a:latin typeface="Verdana"/>
                <a:cs typeface="Verdana"/>
              </a:rPr>
              <a:t> </a:t>
            </a:r>
            <a:r>
              <a:rPr sz="450" spc="-45" dirty="0">
                <a:latin typeface="Verdana"/>
                <a:cs typeface="Verdana"/>
              </a:rPr>
              <a:t>a</a:t>
            </a:r>
            <a:endParaRPr sz="450">
              <a:latin typeface="Verdana"/>
              <a:cs typeface="Verdan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742504" y="2385370"/>
            <a:ext cx="600075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-35" dirty="0">
                <a:latin typeface="Verdana"/>
                <a:cs typeface="Verdana"/>
              </a:rPr>
              <a:t>pre</a:t>
            </a:r>
            <a:r>
              <a:rPr sz="450" spc="-30" dirty="0">
                <a:latin typeface="Verdana"/>
                <a:cs typeface="Verdana"/>
              </a:rPr>
              <a:t>s</a:t>
            </a:r>
            <a:r>
              <a:rPr sz="450" spc="-15" dirty="0">
                <a:latin typeface="Verdana"/>
                <a:cs typeface="Verdana"/>
              </a:rPr>
              <a:t>c</a:t>
            </a:r>
            <a:r>
              <a:rPr sz="450" spc="-35" dirty="0">
                <a:latin typeface="Verdana"/>
                <a:cs typeface="Verdana"/>
              </a:rPr>
              <a:t>r</a:t>
            </a:r>
            <a:r>
              <a:rPr sz="450" spc="-30" dirty="0">
                <a:latin typeface="Verdana"/>
                <a:cs typeface="Verdana"/>
              </a:rPr>
              <a:t>i</a:t>
            </a:r>
            <a:r>
              <a:rPr sz="450" spc="-35" dirty="0">
                <a:latin typeface="Verdana"/>
                <a:cs typeface="Verdana"/>
              </a:rPr>
              <a:t>p</a:t>
            </a:r>
            <a:r>
              <a:rPr sz="450" dirty="0">
                <a:latin typeface="Verdana"/>
                <a:cs typeface="Verdana"/>
              </a:rPr>
              <a:t>t</a:t>
            </a:r>
            <a:r>
              <a:rPr sz="450" spc="-30" dirty="0">
                <a:latin typeface="Verdana"/>
                <a:cs typeface="Verdana"/>
              </a:rPr>
              <a:t>i</a:t>
            </a:r>
            <a:r>
              <a:rPr sz="450" spc="-35" dirty="0">
                <a:latin typeface="Verdana"/>
                <a:cs typeface="Verdana"/>
              </a:rPr>
              <a:t>on</a:t>
            </a:r>
            <a:r>
              <a:rPr sz="450" spc="50" dirty="0">
                <a:latin typeface="Verdana"/>
                <a:cs typeface="Verdana"/>
              </a:rPr>
              <a:t> </a:t>
            </a:r>
            <a:r>
              <a:rPr sz="450" spc="-35" dirty="0">
                <a:latin typeface="Verdana"/>
                <a:cs typeface="Verdana"/>
              </a:rPr>
              <a:t>be</a:t>
            </a:r>
            <a:r>
              <a:rPr sz="450" spc="-10" dirty="0">
                <a:latin typeface="Verdana"/>
                <a:cs typeface="Verdana"/>
              </a:rPr>
              <a:t> </a:t>
            </a:r>
            <a:r>
              <a:rPr sz="450" spc="-30" dirty="0">
                <a:latin typeface="Verdana"/>
                <a:cs typeface="Verdana"/>
              </a:rPr>
              <a:t>r</a:t>
            </a:r>
            <a:r>
              <a:rPr sz="450" spc="-45" dirty="0">
                <a:latin typeface="Verdana"/>
                <a:cs typeface="Verdana"/>
              </a:rPr>
              <a:t>e</a:t>
            </a:r>
            <a:r>
              <a:rPr sz="450" spc="-20" dirty="0">
                <a:latin typeface="Verdana"/>
                <a:cs typeface="Verdana"/>
              </a:rPr>
              <a:t>fill</a:t>
            </a:r>
            <a:r>
              <a:rPr sz="450" spc="-45" dirty="0">
                <a:latin typeface="Verdana"/>
                <a:cs typeface="Verdana"/>
              </a:rPr>
              <a:t>e</a:t>
            </a:r>
            <a:r>
              <a:rPr sz="450" spc="-35" dirty="0">
                <a:latin typeface="Verdana"/>
                <a:cs typeface="Verdana"/>
              </a:rPr>
              <a:t>d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4890849" y="2704459"/>
            <a:ext cx="707390" cy="208915"/>
            <a:chOff x="4890849" y="2704459"/>
            <a:chExt cx="707390" cy="208915"/>
          </a:xfrm>
        </p:grpSpPr>
        <p:pic>
          <p:nvPicPr>
            <p:cNvPr id="66" name="object 6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0849" y="2704459"/>
              <a:ext cx="185411" cy="208602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5053084" y="2802242"/>
              <a:ext cx="429259" cy="0"/>
            </a:xfrm>
            <a:custGeom>
              <a:avLst/>
              <a:gdLst/>
              <a:ahLst/>
              <a:cxnLst/>
              <a:rect l="l" t="t" r="r" b="b"/>
              <a:pathLst>
                <a:path w="429260">
                  <a:moveTo>
                    <a:pt x="0" y="0"/>
                  </a:moveTo>
                  <a:lnTo>
                    <a:pt x="428763" y="0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389142" y="2730535"/>
              <a:ext cx="208915" cy="130810"/>
            </a:xfrm>
            <a:custGeom>
              <a:avLst/>
              <a:gdLst/>
              <a:ahLst/>
              <a:cxnLst/>
              <a:rect l="l" t="t" r="r" b="b"/>
              <a:pathLst>
                <a:path w="208914" h="130810">
                  <a:moveTo>
                    <a:pt x="0" y="0"/>
                  </a:moveTo>
                  <a:lnTo>
                    <a:pt x="23176" y="13037"/>
                  </a:lnTo>
                  <a:lnTo>
                    <a:pt x="57941" y="52151"/>
                  </a:lnTo>
                  <a:lnTo>
                    <a:pt x="57941" y="78225"/>
                  </a:lnTo>
                  <a:lnTo>
                    <a:pt x="23176" y="117339"/>
                  </a:lnTo>
                  <a:lnTo>
                    <a:pt x="0" y="130376"/>
                  </a:lnTo>
                  <a:lnTo>
                    <a:pt x="57941" y="117339"/>
                  </a:lnTo>
                  <a:lnTo>
                    <a:pt x="115882" y="91263"/>
                  </a:lnTo>
                  <a:lnTo>
                    <a:pt x="150647" y="78225"/>
                  </a:lnTo>
                  <a:lnTo>
                    <a:pt x="173823" y="78225"/>
                  </a:lnTo>
                  <a:lnTo>
                    <a:pt x="196999" y="65187"/>
                  </a:lnTo>
                  <a:lnTo>
                    <a:pt x="208587" y="65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5098315" y="2690435"/>
            <a:ext cx="268605" cy="182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sz="450" spc="-50" dirty="0">
                <a:latin typeface="Verdana"/>
                <a:cs typeface="Verdana"/>
              </a:rPr>
              <a:t>n</a:t>
            </a:r>
            <a:r>
              <a:rPr sz="450" spc="-25" dirty="0">
                <a:latin typeface="Verdana"/>
                <a:cs typeface="Verdana"/>
              </a:rPr>
              <a:t>o</a:t>
            </a:r>
            <a:r>
              <a:rPr sz="450" spc="-10" dirty="0">
                <a:latin typeface="Verdana"/>
                <a:cs typeface="Verdana"/>
              </a:rPr>
              <a:t> </a:t>
            </a:r>
            <a:r>
              <a:rPr sz="450" spc="-30" dirty="0">
                <a:latin typeface="Verdana"/>
                <a:cs typeface="Verdana"/>
              </a:rPr>
              <a:t>r</a:t>
            </a:r>
            <a:r>
              <a:rPr sz="450" spc="-45" dirty="0">
                <a:latin typeface="Verdana"/>
                <a:cs typeface="Verdana"/>
              </a:rPr>
              <a:t>e</a:t>
            </a:r>
            <a:r>
              <a:rPr sz="450" spc="-25" dirty="0">
                <a:latin typeface="Verdana"/>
                <a:cs typeface="Verdana"/>
              </a:rPr>
              <a:t>fills  </a:t>
            </a:r>
            <a:r>
              <a:rPr sz="450" spc="-35" dirty="0">
                <a:latin typeface="Verdana"/>
                <a:cs typeface="Verdana"/>
              </a:rPr>
              <a:t>re</a:t>
            </a:r>
            <a:r>
              <a:rPr sz="450" spc="-60" dirty="0">
                <a:latin typeface="Verdana"/>
                <a:cs typeface="Verdana"/>
              </a:rPr>
              <a:t>ma</a:t>
            </a:r>
            <a:r>
              <a:rPr sz="450" spc="-30" dirty="0">
                <a:latin typeface="Verdana"/>
                <a:cs typeface="Verdana"/>
              </a:rPr>
              <a:t>i</a:t>
            </a:r>
            <a:r>
              <a:rPr sz="450" spc="-50" dirty="0">
                <a:latin typeface="Verdana"/>
                <a:cs typeface="Verdana"/>
              </a:rPr>
              <a:t>n</a:t>
            </a:r>
            <a:r>
              <a:rPr sz="450" spc="-30" dirty="0">
                <a:latin typeface="Verdana"/>
                <a:cs typeface="Verdana"/>
              </a:rPr>
              <a:t>i</a:t>
            </a:r>
            <a:r>
              <a:rPr sz="450" spc="-50" dirty="0">
                <a:latin typeface="Verdana"/>
                <a:cs typeface="Verdana"/>
              </a:rPr>
              <a:t>n</a:t>
            </a:r>
            <a:r>
              <a:rPr sz="450" spc="-30" dirty="0">
                <a:latin typeface="Verdana"/>
                <a:cs typeface="Verdana"/>
              </a:rPr>
              <a:t>g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5586141" y="2658679"/>
            <a:ext cx="730250" cy="274320"/>
            <a:chOff x="5586141" y="2658679"/>
            <a:chExt cx="730250" cy="274320"/>
          </a:xfrm>
        </p:grpSpPr>
        <p:pic>
          <p:nvPicPr>
            <p:cNvPr id="71" name="object 7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72846" y="2665346"/>
              <a:ext cx="243352" cy="260753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5586141" y="2665346"/>
              <a:ext cx="231775" cy="248285"/>
            </a:xfrm>
            <a:custGeom>
              <a:avLst/>
              <a:gdLst/>
              <a:ahLst/>
              <a:cxnLst/>
              <a:rect l="l" t="t" r="r" b="b"/>
              <a:pathLst>
                <a:path w="231775" h="248285">
                  <a:moveTo>
                    <a:pt x="115882" y="0"/>
                  </a:moveTo>
                  <a:lnTo>
                    <a:pt x="69528" y="13039"/>
                  </a:lnTo>
                  <a:lnTo>
                    <a:pt x="34764" y="39113"/>
                  </a:lnTo>
                  <a:lnTo>
                    <a:pt x="11587" y="78226"/>
                  </a:lnTo>
                  <a:lnTo>
                    <a:pt x="0" y="130376"/>
                  </a:lnTo>
                  <a:lnTo>
                    <a:pt x="11587" y="169490"/>
                  </a:lnTo>
                  <a:lnTo>
                    <a:pt x="34764" y="208603"/>
                  </a:lnTo>
                  <a:lnTo>
                    <a:pt x="69528" y="234678"/>
                  </a:lnTo>
                  <a:lnTo>
                    <a:pt x="115882" y="247716"/>
                  </a:lnTo>
                  <a:lnTo>
                    <a:pt x="162234" y="234678"/>
                  </a:lnTo>
                  <a:lnTo>
                    <a:pt x="196999" y="208603"/>
                  </a:lnTo>
                  <a:lnTo>
                    <a:pt x="220176" y="169490"/>
                  </a:lnTo>
                  <a:lnTo>
                    <a:pt x="231763" y="130376"/>
                  </a:lnTo>
                  <a:lnTo>
                    <a:pt x="220176" y="78226"/>
                  </a:lnTo>
                  <a:lnTo>
                    <a:pt x="196999" y="39113"/>
                  </a:lnTo>
                  <a:lnTo>
                    <a:pt x="162234" y="13039"/>
                  </a:lnTo>
                  <a:lnTo>
                    <a:pt x="115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806317" y="2795723"/>
              <a:ext cx="23495" cy="52705"/>
            </a:xfrm>
            <a:custGeom>
              <a:avLst/>
              <a:gdLst/>
              <a:ahLst/>
              <a:cxnLst/>
              <a:rect l="l" t="t" r="r" b="b"/>
              <a:pathLst>
                <a:path w="23495" h="52705">
                  <a:moveTo>
                    <a:pt x="23176" y="0"/>
                  </a:moveTo>
                  <a:lnTo>
                    <a:pt x="11587" y="0"/>
                  </a:lnTo>
                  <a:lnTo>
                    <a:pt x="0" y="39113"/>
                  </a:lnTo>
                  <a:lnTo>
                    <a:pt x="0" y="52151"/>
                  </a:lnTo>
                  <a:lnTo>
                    <a:pt x="11587" y="52151"/>
                  </a:lnTo>
                  <a:lnTo>
                    <a:pt x="23176" y="13037"/>
                  </a:lnTo>
                  <a:lnTo>
                    <a:pt x="231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812111" y="2834836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783141" y="2834837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5">
                  <a:moveTo>
                    <a:pt x="34763" y="0"/>
                  </a:moveTo>
                  <a:lnTo>
                    <a:pt x="23176" y="0"/>
                  </a:lnTo>
                  <a:lnTo>
                    <a:pt x="0" y="39113"/>
                  </a:lnTo>
                  <a:lnTo>
                    <a:pt x="0" y="52151"/>
                  </a:lnTo>
                  <a:lnTo>
                    <a:pt x="11587" y="52151"/>
                  </a:lnTo>
                  <a:lnTo>
                    <a:pt x="34763" y="13037"/>
                  </a:lnTo>
                  <a:lnTo>
                    <a:pt x="347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788935" y="2873949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9"/>
                  </a:moveTo>
                  <a:lnTo>
                    <a:pt x="5794" y="6519"/>
                  </a:lnTo>
                </a:path>
              </a:pathLst>
            </a:custGeom>
            <a:ln w="13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748376" y="2873950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69">
                  <a:moveTo>
                    <a:pt x="46352" y="0"/>
                  </a:moveTo>
                  <a:lnTo>
                    <a:pt x="34764" y="0"/>
                  </a:lnTo>
                  <a:lnTo>
                    <a:pt x="0" y="26074"/>
                  </a:lnTo>
                  <a:lnTo>
                    <a:pt x="0" y="39112"/>
                  </a:lnTo>
                  <a:lnTo>
                    <a:pt x="11587" y="39112"/>
                  </a:lnTo>
                  <a:lnTo>
                    <a:pt x="46352" y="13037"/>
                  </a:lnTo>
                  <a:lnTo>
                    <a:pt x="46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54170" y="2900025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702024" y="2900025"/>
              <a:ext cx="58419" cy="26670"/>
            </a:xfrm>
            <a:custGeom>
              <a:avLst/>
              <a:gdLst/>
              <a:ahLst/>
              <a:cxnLst/>
              <a:rect l="l" t="t" r="r" b="b"/>
              <a:pathLst>
                <a:path w="58420" h="26669">
                  <a:moveTo>
                    <a:pt x="57939" y="0"/>
                  </a:moveTo>
                  <a:lnTo>
                    <a:pt x="46352" y="0"/>
                  </a:lnTo>
                  <a:lnTo>
                    <a:pt x="0" y="13037"/>
                  </a:lnTo>
                  <a:lnTo>
                    <a:pt x="0" y="26075"/>
                  </a:lnTo>
                  <a:lnTo>
                    <a:pt x="11587" y="26075"/>
                  </a:lnTo>
                  <a:lnTo>
                    <a:pt x="57939" y="13037"/>
                  </a:lnTo>
                  <a:lnTo>
                    <a:pt x="579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702020" y="2913070"/>
              <a:ext cx="12065" cy="13335"/>
            </a:xfrm>
            <a:custGeom>
              <a:avLst/>
              <a:gdLst/>
              <a:ahLst/>
              <a:cxnLst/>
              <a:rect l="l" t="t" r="r" b="b"/>
              <a:pathLst>
                <a:path w="12064" h="13335">
                  <a:moveTo>
                    <a:pt x="11582" y="0"/>
                  </a:moveTo>
                  <a:lnTo>
                    <a:pt x="0" y="0"/>
                  </a:lnTo>
                  <a:lnTo>
                    <a:pt x="0" y="13030"/>
                  </a:lnTo>
                  <a:lnTo>
                    <a:pt x="11582" y="13030"/>
                  </a:lnTo>
                  <a:lnTo>
                    <a:pt x="115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655670" y="2900025"/>
              <a:ext cx="58419" cy="26670"/>
            </a:xfrm>
            <a:custGeom>
              <a:avLst/>
              <a:gdLst/>
              <a:ahLst/>
              <a:cxnLst/>
              <a:rect l="l" t="t" r="r" b="b"/>
              <a:pathLst>
                <a:path w="58420" h="26669">
                  <a:moveTo>
                    <a:pt x="11588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46353" y="26075"/>
                  </a:lnTo>
                  <a:lnTo>
                    <a:pt x="57941" y="26075"/>
                  </a:lnTo>
                  <a:lnTo>
                    <a:pt x="57941" y="13037"/>
                  </a:lnTo>
                  <a:lnTo>
                    <a:pt x="11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661464" y="2900025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620906" y="2873950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69">
                  <a:moveTo>
                    <a:pt x="11587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34763" y="39112"/>
                  </a:lnTo>
                  <a:lnTo>
                    <a:pt x="46352" y="39112"/>
                  </a:lnTo>
                  <a:lnTo>
                    <a:pt x="46352" y="26074"/>
                  </a:lnTo>
                  <a:lnTo>
                    <a:pt x="11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626700" y="2873949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9"/>
                  </a:moveTo>
                  <a:lnTo>
                    <a:pt x="5794" y="6519"/>
                  </a:lnTo>
                </a:path>
              </a:pathLst>
            </a:custGeom>
            <a:ln w="13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597729" y="2834837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5">
                  <a:moveTo>
                    <a:pt x="11588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23177" y="52151"/>
                  </a:lnTo>
                  <a:lnTo>
                    <a:pt x="34764" y="52151"/>
                  </a:lnTo>
                  <a:lnTo>
                    <a:pt x="34764" y="39113"/>
                  </a:lnTo>
                  <a:lnTo>
                    <a:pt x="11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603523" y="2834836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586141" y="2795723"/>
              <a:ext cx="23495" cy="52705"/>
            </a:xfrm>
            <a:custGeom>
              <a:avLst/>
              <a:gdLst/>
              <a:ahLst/>
              <a:cxnLst/>
              <a:rect l="l" t="t" r="r" b="b"/>
              <a:pathLst>
                <a:path w="23495" h="52705">
                  <a:moveTo>
                    <a:pt x="11587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11587" y="52151"/>
                  </a:lnTo>
                  <a:lnTo>
                    <a:pt x="23176" y="52151"/>
                  </a:lnTo>
                  <a:lnTo>
                    <a:pt x="23176" y="39113"/>
                  </a:lnTo>
                  <a:lnTo>
                    <a:pt x="11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586133" y="2795735"/>
              <a:ext cx="12065" cy="13335"/>
            </a:xfrm>
            <a:custGeom>
              <a:avLst/>
              <a:gdLst/>
              <a:ahLst/>
              <a:cxnLst/>
              <a:rect l="l" t="t" r="r" b="b"/>
              <a:pathLst>
                <a:path w="12064" h="13335">
                  <a:moveTo>
                    <a:pt x="11595" y="0"/>
                  </a:moveTo>
                  <a:lnTo>
                    <a:pt x="0" y="0"/>
                  </a:lnTo>
                  <a:lnTo>
                    <a:pt x="0" y="13030"/>
                  </a:lnTo>
                  <a:lnTo>
                    <a:pt x="11595" y="13030"/>
                  </a:lnTo>
                  <a:lnTo>
                    <a:pt x="115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586141" y="2743573"/>
              <a:ext cx="23495" cy="65405"/>
            </a:xfrm>
            <a:custGeom>
              <a:avLst/>
              <a:gdLst/>
              <a:ahLst/>
              <a:cxnLst/>
              <a:rect l="l" t="t" r="r" b="b"/>
              <a:pathLst>
                <a:path w="23495" h="65405">
                  <a:moveTo>
                    <a:pt x="23176" y="0"/>
                  </a:moveTo>
                  <a:lnTo>
                    <a:pt x="11587" y="0"/>
                  </a:lnTo>
                  <a:lnTo>
                    <a:pt x="0" y="52150"/>
                  </a:lnTo>
                  <a:lnTo>
                    <a:pt x="0" y="65187"/>
                  </a:lnTo>
                  <a:lnTo>
                    <a:pt x="11587" y="65187"/>
                  </a:lnTo>
                  <a:lnTo>
                    <a:pt x="23176" y="13037"/>
                  </a:lnTo>
                  <a:lnTo>
                    <a:pt x="231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603523" y="2743573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597729" y="2704460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5">
                  <a:moveTo>
                    <a:pt x="34764" y="0"/>
                  </a:moveTo>
                  <a:lnTo>
                    <a:pt x="23177" y="0"/>
                  </a:lnTo>
                  <a:lnTo>
                    <a:pt x="0" y="39113"/>
                  </a:lnTo>
                  <a:lnTo>
                    <a:pt x="0" y="52151"/>
                  </a:lnTo>
                  <a:lnTo>
                    <a:pt x="11588" y="52151"/>
                  </a:lnTo>
                  <a:lnTo>
                    <a:pt x="34764" y="13037"/>
                  </a:lnTo>
                  <a:lnTo>
                    <a:pt x="347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626700" y="2704460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620906" y="2678386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69">
                  <a:moveTo>
                    <a:pt x="46352" y="0"/>
                  </a:moveTo>
                  <a:lnTo>
                    <a:pt x="34763" y="0"/>
                  </a:lnTo>
                  <a:lnTo>
                    <a:pt x="0" y="26074"/>
                  </a:lnTo>
                  <a:lnTo>
                    <a:pt x="0" y="39112"/>
                  </a:lnTo>
                  <a:lnTo>
                    <a:pt x="11587" y="39112"/>
                  </a:lnTo>
                  <a:lnTo>
                    <a:pt x="46352" y="13036"/>
                  </a:lnTo>
                  <a:lnTo>
                    <a:pt x="46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661464" y="2678384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655670" y="2665346"/>
              <a:ext cx="58419" cy="26670"/>
            </a:xfrm>
            <a:custGeom>
              <a:avLst/>
              <a:gdLst/>
              <a:ahLst/>
              <a:cxnLst/>
              <a:rect l="l" t="t" r="r" b="b"/>
              <a:pathLst>
                <a:path w="58420" h="26669">
                  <a:moveTo>
                    <a:pt x="57941" y="0"/>
                  </a:moveTo>
                  <a:lnTo>
                    <a:pt x="46353" y="0"/>
                  </a:lnTo>
                  <a:lnTo>
                    <a:pt x="0" y="13039"/>
                  </a:lnTo>
                  <a:lnTo>
                    <a:pt x="0" y="26075"/>
                  </a:lnTo>
                  <a:lnTo>
                    <a:pt x="11588" y="26075"/>
                  </a:lnTo>
                  <a:lnTo>
                    <a:pt x="57941" y="13039"/>
                  </a:lnTo>
                  <a:lnTo>
                    <a:pt x="57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690435" y="2665346"/>
              <a:ext cx="509905" cy="248285"/>
            </a:xfrm>
            <a:custGeom>
              <a:avLst/>
              <a:gdLst/>
              <a:ahLst/>
              <a:cxnLst/>
              <a:rect l="l" t="t" r="r" b="b"/>
              <a:pathLst>
                <a:path w="509904" h="248285">
                  <a:moveTo>
                    <a:pt x="509880" y="0"/>
                  </a:moveTo>
                  <a:lnTo>
                    <a:pt x="0" y="0"/>
                  </a:lnTo>
                  <a:lnTo>
                    <a:pt x="0" y="247716"/>
                  </a:lnTo>
                  <a:lnTo>
                    <a:pt x="509880" y="247716"/>
                  </a:lnTo>
                  <a:lnTo>
                    <a:pt x="509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5690435" y="2671865"/>
              <a:ext cx="521970" cy="0"/>
            </a:xfrm>
            <a:custGeom>
              <a:avLst/>
              <a:gdLst/>
              <a:ahLst/>
              <a:cxnLst/>
              <a:rect l="l" t="t" r="r" b="b"/>
              <a:pathLst>
                <a:path w="521970">
                  <a:moveTo>
                    <a:pt x="0" y="0"/>
                  </a:moveTo>
                  <a:lnTo>
                    <a:pt x="521469" y="0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206110" y="2665346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9"/>
                  </a:moveTo>
                  <a:lnTo>
                    <a:pt x="5794" y="6519"/>
                  </a:lnTo>
                </a:path>
              </a:pathLst>
            </a:custGeom>
            <a:ln w="1303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206110" y="2665346"/>
              <a:ext cx="0" cy="260985"/>
            </a:xfrm>
            <a:custGeom>
              <a:avLst/>
              <a:gdLst/>
              <a:ahLst/>
              <a:cxnLst/>
              <a:rect l="l" t="t" r="r" b="b"/>
              <a:pathLst>
                <a:path h="260985">
                  <a:moveTo>
                    <a:pt x="0" y="0"/>
                  </a:moveTo>
                  <a:lnTo>
                    <a:pt x="0" y="260753"/>
                  </a:lnTo>
                </a:path>
              </a:pathLst>
            </a:custGeom>
            <a:ln w="115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206110" y="2913062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690435" y="2913062"/>
              <a:ext cx="521970" cy="13335"/>
            </a:xfrm>
            <a:custGeom>
              <a:avLst/>
              <a:gdLst/>
              <a:ahLst/>
              <a:cxnLst/>
              <a:rect l="l" t="t" r="r" b="b"/>
              <a:pathLst>
                <a:path w="521970" h="13335">
                  <a:moveTo>
                    <a:pt x="0" y="0"/>
                  </a:moveTo>
                  <a:lnTo>
                    <a:pt x="521469" y="0"/>
                  </a:lnTo>
                  <a:lnTo>
                    <a:pt x="521469" y="13037"/>
                  </a:lnTo>
                  <a:lnTo>
                    <a:pt x="0" y="13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696229" y="2913062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696229" y="2665346"/>
              <a:ext cx="0" cy="260985"/>
            </a:xfrm>
            <a:custGeom>
              <a:avLst/>
              <a:gdLst/>
              <a:ahLst/>
              <a:cxnLst/>
              <a:rect l="l" t="t" r="r" b="b"/>
              <a:pathLst>
                <a:path h="260985">
                  <a:moveTo>
                    <a:pt x="0" y="0"/>
                  </a:moveTo>
                  <a:lnTo>
                    <a:pt x="0" y="260753"/>
                  </a:lnTo>
                </a:path>
              </a:pathLst>
            </a:custGeom>
            <a:ln w="115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696229" y="2665346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9"/>
                  </a:moveTo>
                  <a:lnTo>
                    <a:pt x="5794" y="6519"/>
                  </a:lnTo>
                </a:path>
              </a:pathLst>
            </a:custGeom>
            <a:ln w="1303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690435" y="2671865"/>
              <a:ext cx="509905" cy="0"/>
            </a:xfrm>
            <a:custGeom>
              <a:avLst/>
              <a:gdLst/>
              <a:ahLst/>
              <a:cxnLst/>
              <a:rect l="l" t="t" r="r" b="b"/>
              <a:pathLst>
                <a:path w="509904">
                  <a:moveTo>
                    <a:pt x="0" y="0"/>
                  </a:moveTo>
                  <a:lnTo>
                    <a:pt x="509880" y="0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690435" y="2913062"/>
              <a:ext cx="521970" cy="13335"/>
            </a:xfrm>
            <a:custGeom>
              <a:avLst/>
              <a:gdLst/>
              <a:ahLst/>
              <a:cxnLst/>
              <a:rect l="l" t="t" r="r" b="b"/>
              <a:pathLst>
                <a:path w="521970" h="13335">
                  <a:moveTo>
                    <a:pt x="0" y="0"/>
                  </a:moveTo>
                  <a:lnTo>
                    <a:pt x="521469" y="0"/>
                  </a:lnTo>
                  <a:lnTo>
                    <a:pt x="521469" y="13037"/>
                  </a:lnTo>
                  <a:lnTo>
                    <a:pt x="0" y="13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5747249" y="2677392"/>
            <a:ext cx="378460" cy="182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775" marR="5080" indent="-92710">
              <a:lnSpc>
                <a:spcPct val="114100"/>
              </a:lnSpc>
              <a:spcBef>
                <a:spcPts val="95"/>
              </a:spcBef>
            </a:pPr>
            <a:r>
              <a:rPr sz="450" spc="-30" dirty="0">
                <a:latin typeface="Verdana"/>
                <a:cs typeface="Verdana"/>
              </a:rPr>
              <a:t>ch</a:t>
            </a:r>
            <a:r>
              <a:rPr sz="450" spc="-35" dirty="0">
                <a:latin typeface="Verdana"/>
                <a:cs typeface="Verdana"/>
              </a:rPr>
              <a:t>eck</a:t>
            </a:r>
            <a:r>
              <a:rPr sz="450" spc="-15" dirty="0">
                <a:latin typeface="Verdana"/>
                <a:cs typeface="Verdana"/>
              </a:rPr>
              <a:t>s</a:t>
            </a:r>
            <a:r>
              <a:rPr sz="450" spc="-25" dirty="0">
                <a:latin typeface="Verdana"/>
                <a:cs typeface="Verdana"/>
              </a:rPr>
              <a:t>patient  </a:t>
            </a:r>
            <a:r>
              <a:rPr sz="450" spc="-30" dirty="0">
                <a:latin typeface="Verdana"/>
                <a:cs typeface="Verdana"/>
              </a:rPr>
              <a:t>records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4612732" y="2280587"/>
            <a:ext cx="1379220" cy="841375"/>
            <a:chOff x="4612732" y="2280587"/>
            <a:chExt cx="1379220" cy="841375"/>
          </a:xfrm>
        </p:grpSpPr>
        <p:sp>
          <p:nvSpPr>
            <p:cNvPr id="109" name="object 109"/>
            <p:cNvSpPr/>
            <p:nvPr/>
          </p:nvSpPr>
          <p:spPr>
            <a:xfrm>
              <a:off x="5939581" y="2913062"/>
              <a:ext cx="0" cy="65405"/>
            </a:xfrm>
            <a:custGeom>
              <a:avLst/>
              <a:gdLst/>
              <a:ahLst/>
              <a:cxnLst/>
              <a:rect l="l" t="t" r="r" b="b"/>
              <a:pathLst>
                <a:path h="65405">
                  <a:moveTo>
                    <a:pt x="0" y="0"/>
                  </a:moveTo>
                  <a:lnTo>
                    <a:pt x="0" y="65188"/>
                  </a:lnTo>
                </a:path>
              </a:pathLst>
            </a:custGeom>
            <a:ln w="115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875846" y="2886988"/>
              <a:ext cx="116205" cy="234950"/>
            </a:xfrm>
            <a:custGeom>
              <a:avLst/>
              <a:gdLst/>
              <a:ahLst/>
              <a:cxnLst/>
              <a:rect l="l" t="t" r="r" b="b"/>
              <a:pathLst>
                <a:path w="116204" h="234950">
                  <a:moveTo>
                    <a:pt x="115882" y="0"/>
                  </a:moveTo>
                  <a:lnTo>
                    <a:pt x="104293" y="26074"/>
                  </a:lnTo>
                  <a:lnTo>
                    <a:pt x="69528" y="65187"/>
                  </a:lnTo>
                  <a:lnTo>
                    <a:pt x="34764" y="65187"/>
                  </a:lnTo>
                  <a:lnTo>
                    <a:pt x="23176" y="39112"/>
                  </a:lnTo>
                  <a:lnTo>
                    <a:pt x="11588" y="26074"/>
                  </a:lnTo>
                  <a:lnTo>
                    <a:pt x="0" y="0"/>
                  </a:lnTo>
                  <a:lnTo>
                    <a:pt x="11588" y="52150"/>
                  </a:lnTo>
                  <a:lnTo>
                    <a:pt x="23176" y="130375"/>
                  </a:lnTo>
                  <a:lnTo>
                    <a:pt x="34764" y="169489"/>
                  </a:lnTo>
                  <a:lnTo>
                    <a:pt x="57941" y="221640"/>
                  </a:lnTo>
                  <a:lnTo>
                    <a:pt x="57941" y="234676"/>
                  </a:lnTo>
                  <a:lnTo>
                    <a:pt x="1158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099437" y="2287255"/>
              <a:ext cx="231775" cy="248285"/>
            </a:xfrm>
            <a:custGeom>
              <a:avLst/>
              <a:gdLst/>
              <a:ahLst/>
              <a:cxnLst/>
              <a:rect l="l" t="t" r="r" b="b"/>
              <a:pathLst>
                <a:path w="231775" h="248285">
                  <a:moveTo>
                    <a:pt x="115882" y="0"/>
                  </a:moveTo>
                  <a:lnTo>
                    <a:pt x="69528" y="13037"/>
                  </a:lnTo>
                  <a:lnTo>
                    <a:pt x="34764" y="39113"/>
                  </a:lnTo>
                  <a:lnTo>
                    <a:pt x="11587" y="78225"/>
                  </a:lnTo>
                  <a:lnTo>
                    <a:pt x="0" y="130376"/>
                  </a:lnTo>
                  <a:lnTo>
                    <a:pt x="11587" y="182526"/>
                  </a:lnTo>
                  <a:lnTo>
                    <a:pt x="34764" y="221640"/>
                  </a:lnTo>
                  <a:lnTo>
                    <a:pt x="69528" y="247716"/>
                  </a:lnTo>
                  <a:lnTo>
                    <a:pt x="162234" y="247716"/>
                  </a:lnTo>
                  <a:lnTo>
                    <a:pt x="196999" y="221640"/>
                  </a:lnTo>
                  <a:lnTo>
                    <a:pt x="220176" y="182526"/>
                  </a:lnTo>
                  <a:lnTo>
                    <a:pt x="231763" y="130376"/>
                  </a:lnTo>
                  <a:lnTo>
                    <a:pt x="220176" y="78225"/>
                  </a:lnTo>
                  <a:lnTo>
                    <a:pt x="196999" y="39113"/>
                  </a:lnTo>
                  <a:lnTo>
                    <a:pt x="162234" y="13037"/>
                  </a:lnTo>
                  <a:lnTo>
                    <a:pt x="115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319613" y="2417632"/>
              <a:ext cx="23495" cy="65405"/>
            </a:xfrm>
            <a:custGeom>
              <a:avLst/>
              <a:gdLst/>
              <a:ahLst/>
              <a:cxnLst/>
              <a:rect l="l" t="t" r="r" b="b"/>
              <a:pathLst>
                <a:path w="23495" h="65405">
                  <a:moveTo>
                    <a:pt x="23176" y="0"/>
                  </a:moveTo>
                  <a:lnTo>
                    <a:pt x="11587" y="0"/>
                  </a:lnTo>
                  <a:lnTo>
                    <a:pt x="0" y="52150"/>
                  </a:lnTo>
                  <a:lnTo>
                    <a:pt x="0" y="65187"/>
                  </a:lnTo>
                  <a:lnTo>
                    <a:pt x="11587" y="65187"/>
                  </a:lnTo>
                  <a:lnTo>
                    <a:pt x="23176" y="13037"/>
                  </a:lnTo>
                  <a:lnTo>
                    <a:pt x="231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325407" y="2469782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5296437" y="2469782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5">
                  <a:moveTo>
                    <a:pt x="34763" y="0"/>
                  </a:moveTo>
                  <a:lnTo>
                    <a:pt x="23176" y="0"/>
                  </a:lnTo>
                  <a:lnTo>
                    <a:pt x="0" y="39113"/>
                  </a:lnTo>
                  <a:lnTo>
                    <a:pt x="0" y="52151"/>
                  </a:lnTo>
                  <a:lnTo>
                    <a:pt x="11587" y="52151"/>
                  </a:lnTo>
                  <a:lnTo>
                    <a:pt x="34763" y="13037"/>
                  </a:lnTo>
                  <a:lnTo>
                    <a:pt x="347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302230" y="2508894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261672" y="2508895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69">
                  <a:moveTo>
                    <a:pt x="46352" y="0"/>
                  </a:moveTo>
                  <a:lnTo>
                    <a:pt x="34764" y="0"/>
                  </a:lnTo>
                  <a:lnTo>
                    <a:pt x="0" y="26075"/>
                  </a:lnTo>
                  <a:lnTo>
                    <a:pt x="0" y="39113"/>
                  </a:lnTo>
                  <a:lnTo>
                    <a:pt x="11588" y="39113"/>
                  </a:lnTo>
                  <a:lnTo>
                    <a:pt x="46352" y="13037"/>
                  </a:lnTo>
                  <a:lnTo>
                    <a:pt x="46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267465" y="2534970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226907" y="2541489"/>
              <a:ext cx="46355" cy="0"/>
            </a:xfrm>
            <a:custGeom>
              <a:avLst/>
              <a:gdLst/>
              <a:ahLst/>
              <a:cxnLst/>
              <a:rect l="l" t="t" r="r" b="b"/>
              <a:pathLst>
                <a:path w="46354">
                  <a:moveTo>
                    <a:pt x="0" y="0"/>
                  </a:moveTo>
                  <a:lnTo>
                    <a:pt x="46352" y="0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215319" y="2287255"/>
              <a:ext cx="58419" cy="26670"/>
            </a:xfrm>
            <a:custGeom>
              <a:avLst/>
              <a:gdLst/>
              <a:ahLst/>
              <a:cxnLst/>
              <a:rect l="l" t="t" r="r" b="b"/>
              <a:pathLst>
                <a:path w="58420" h="26669">
                  <a:moveTo>
                    <a:pt x="11587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46352" y="26074"/>
                  </a:lnTo>
                  <a:lnTo>
                    <a:pt x="57941" y="26074"/>
                  </a:lnTo>
                  <a:lnTo>
                    <a:pt x="57941" y="13037"/>
                  </a:lnTo>
                  <a:lnTo>
                    <a:pt x="11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267465" y="2300292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261672" y="2300293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69">
                  <a:moveTo>
                    <a:pt x="11588" y="0"/>
                  </a:moveTo>
                  <a:lnTo>
                    <a:pt x="0" y="0"/>
                  </a:lnTo>
                  <a:lnTo>
                    <a:pt x="0" y="13036"/>
                  </a:lnTo>
                  <a:lnTo>
                    <a:pt x="34764" y="39112"/>
                  </a:lnTo>
                  <a:lnTo>
                    <a:pt x="46352" y="39112"/>
                  </a:lnTo>
                  <a:lnTo>
                    <a:pt x="46352" y="26075"/>
                  </a:lnTo>
                  <a:lnTo>
                    <a:pt x="11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302230" y="2326367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296437" y="2326368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5">
                  <a:moveTo>
                    <a:pt x="11587" y="0"/>
                  </a:moveTo>
                  <a:lnTo>
                    <a:pt x="0" y="0"/>
                  </a:lnTo>
                  <a:lnTo>
                    <a:pt x="0" y="13036"/>
                  </a:lnTo>
                  <a:lnTo>
                    <a:pt x="23176" y="52150"/>
                  </a:lnTo>
                  <a:lnTo>
                    <a:pt x="34763" y="52150"/>
                  </a:lnTo>
                  <a:lnTo>
                    <a:pt x="34763" y="39112"/>
                  </a:lnTo>
                  <a:lnTo>
                    <a:pt x="11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325407" y="2365480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319613" y="2365480"/>
              <a:ext cx="23495" cy="65405"/>
            </a:xfrm>
            <a:custGeom>
              <a:avLst/>
              <a:gdLst/>
              <a:ahLst/>
              <a:cxnLst/>
              <a:rect l="l" t="t" r="r" b="b"/>
              <a:pathLst>
                <a:path w="23495" h="65405">
                  <a:moveTo>
                    <a:pt x="11587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11587" y="65189"/>
                  </a:lnTo>
                  <a:lnTo>
                    <a:pt x="23176" y="65189"/>
                  </a:lnTo>
                  <a:lnTo>
                    <a:pt x="23176" y="52151"/>
                  </a:lnTo>
                  <a:lnTo>
                    <a:pt x="11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336995" y="2417631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4612732" y="2287255"/>
              <a:ext cx="231775" cy="248285"/>
            </a:xfrm>
            <a:custGeom>
              <a:avLst/>
              <a:gdLst/>
              <a:ahLst/>
              <a:cxnLst/>
              <a:rect l="l" t="t" r="r" b="b"/>
              <a:pathLst>
                <a:path w="231775" h="248285">
                  <a:moveTo>
                    <a:pt x="115882" y="0"/>
                  </a:moveTo>
                  <a:lnTo>
                    <a:pt x="69529" y="13037"/>
                  </a:lnTo>
                  <a:lnTo>
                    <a:pt x="34764" y="39113"/>
                  </a:lnTo>
                  <a:lnTo>
                    <a:pt x="11588" y="78225"/>
                  </a:lnTo>
                  <a:lnTo>
                    <a:pt x="0" y="130376"/>
                  </a:lnTo>
                  <a:lnTo>
                    <a:pt x="11588" y="182526"/>
                  </a:lnTo>
                  <a:lnTo>
                    <a:pt x="34764" y="221640"/>
                  </a:lnTo>
                  <a:lnTo>
                    <a:pt x="69529" y="247716"/>
                  </a:lnTo>
                  <a:lnTo>
                    <a:pt x="162234" y="247716"/>
                  </a:lnTo>
                  <a:lnTo>
                    <a:pt x="196999" y="221640"/>
                  </a:lnTo>
                  <a:lnTo>
                    <a:pt x="220176" y="182526"/>
                  </a:lnTo>
                  <a:lnTo>
                    <a:pt x="231763" y="130376"/>
                  </a:lnTo>
                  <a:lnTo>
                    <a:pt x="220176" y="78225"/>
                  </a:lnTo>
                  <a:lnTo>
                    <a:pt x="196999" y="39113"/>
                  </a:lnTo>
                  <a:lnTo>
                    <a:pt x="162234" y="13037"/>
                  </a:lnTo>
                  <a:lnTo>
                    <a:pt x="115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682261" y="2541489"/>
              <a:ext cx="46355" cy="0"/>
            </a:xfrm>
            <a:custGeom>
              <a:avLst/>
              <a:gdLst/>
              <a:ahLst/>
              <a:cxnLst/>
              <a:rect l="l" t="t" r="r" b="b"/>
              <a:pathLst>
                <a:path w="46354">
                  <a:moveTo>
                    <a:pt x="0" y="0"/>
                  </a:moveTo>
                  <a:lnTo>
                    <a:pt x="46353" y="0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688055" y="2534970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647497" y="2508895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69">
                  <a:moveTo>
                    <a:pt x="11587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34764" y="39113"/>
                  </a:lnTo>
                  <a:lnTo>
                    <a:pt x="46352" y="39113"/>
                  </a:lnTo>
                  <a:lnTo>
                    <a:pt x="46352" y="26075"/>
                  </a:lnTo>
                  <a:lnTo>
                    <a:pt x="11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4653291" y="2508894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624321" y="2469782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5">
                  <a:moveTo>
                    <a:pt x="11587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23176" y="52151"/>
                  </a:lnTo>
                  <a:lnTo>
                    <a:pt x="34763" y="52151"/>
                  </a:lnTo>
                  <a:lnTo>
                    <a:pt x="34763" y="39113"/>
                  </a:lnTo>
                  <a:lnTo>
                    <a:pt x="11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4630115" y="2469782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4612732" y="2417632"/>
              <a:ext cx="23495" cy="65405"/>
            </a:xfrm>
            <a:custGeom>
              <a:avLst/>
              <a:gdLst/>
              <a:ahLst/>
              <a:cxnLst/>
              <a:rect l="l" t="t" r="r" b="b"/>
              <a:pathLst>
                <a:path w="23495" h="65405">
                  <a:moveTo>
                    <a:pt x="11588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11588" y="65187"/>
                  </a:lnTo>
                  <a:lnTo>
                    <a:pt x="23176" y="65187"/>
                  </a:lnTo>
                  <a:lnTo>
                    <a:pt x="23176" y="52150"/>
                  </a:lnTo>
                  <a:lnTo>
                    <a:pt x="11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4612728" y="2417643"/>
              <a:ext cx="12065" cy="13335"/>
            </a:xfrm>
            <a:custGeom>
              <a:avLst/>
              <a:gdLst/>
              <a:ahLst/>
              <a:cxnLst/>
              <a:rect l="l" t="t" r="r" b="b"/>
              <a:pathLst>
                <a:path w="12064" h="13335">
                  <a:moveTo>
                    <a:pt x="11582" y="0"/>
                  </a:moveTo>
                  <a:lnTo>
                    <a:pt x="0" y="0"/>
                  </a:lnTo>
                  <a:lnTo>
                    <a:pt x="0" y="13030"/>
                  </a:lnTo>
                  <a:lnTo>
                    <a:pt x="11582" y="13030"/>
                  </a:lnTo>
                  <a:lnTo>
                    <a:pt x="115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4612732" y="2365480"/>
              <a:ext cx="23495" cy="65405"/>
            </a:xfrm>
            <a:custGeom>
              <a:avLst/>
              <a:gdLst/>
              <a:ahLst/>
              <a:cxnLst/>
              <a:rect l="l" t="t" r="r" b="b"/>
              <a:pathLst>
                <a:path w="23495" h="65405">
                  <a:moveTo>
                    <a:pt x="23176" y="0"/>
                  </a:moveTo>
                  <a:lnTo>
                    <a:pt x="11588" y="0"/>
                  </a:lnTo>
                  <a:lnTo>
                    <a:pt x="0" y="52151"/>
                  </a:lnTo>
                  <a:lnTo>
                    <a:pt x="0" y="65189"/>
                  </a:lnTo>
                  <a:lnTo>
                    <a:pt x="11588" y="65189"/>
                  </a:lnTo>
                  <a:lnTo>
                    <a:pt x="23176" y="13037"/>
                  </a:lnTo>
                  <a:lnTo>
                    <a:pt x="231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630115" y="2365480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4624321" y="2326368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5">
                  <a:moveTo>
                    <a:pt x="34763" y="0"/>
                  </a:moveTo>
                  <a:lnTo>
                    <a:pt x="23176" y="0"/>
                  </a:lnTo>
                  <a:lnTo>
                    <a:pt x="0" y="39112"/>
                  </a:lnTo>
                  <a:lnTo>
                    <a:pt x="0" y="52150"/>
                  </a:lnTo>
                  <a:lnTo>
                    <a:pt x="11587" y="52150"/>
                  </a:lnTo>
                  <a:lnTo>
                    <a:pt x="34763" y="13036"/>
                  </a:lnTo>
                  <a:lnTo>
                    <a:pt x="347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4653291" y="2326367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647497" y="2300293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69">
                  <a:moveTo>
                    <a:pt x="46352" y="0"/>
                  </a:moveTo>
                  <a:lnTo>
                    <a:pt x="34764" y="0"/>
                  </a:lnTo>
                  <a:lnTo>
                    <a:pt x="0" y="26075"/>
                  </a:lnTo>
                  <a:lnTo>
                    <a:pt x="0" y="39112"/>
                  </a:lnTo>
                  <a:lnTo>
                    <a:pt x="11587" y="39112"/>
                  </a:lnTo>
                  <a:lnTo>
                    <a:pt x="46352" y="13036"/>
                  </a:lnTo>
                  <a:lnTo>
                    <a:pt x="46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4688055" y="2300292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4682262" y="2287255"/>
              <a:ext cx="58419" cy="26670"/>
            </a:xfrm>
            <a:custGeom>
              <a:avLst/>
              <a:gdLst/>
              <a:ahLst/>
              <a:cxnLst/>
              <a:rect l="l" t="t" r="r" b="b"/>
              <a:pathLst>
                <a:path w="58420" h="26669">
                  <a:moveTo>
                    <a:pt x="57939" y="0"/>
                  </a:moveTo>
                  <a:lnTo>
                    <a:pt x="46352" y="0"/>
                  </a:lnTo>
                  <a:lnTo>
                    <a:pt x="0" y="13037"/>
                  </a:lnTo>
                  <a:lnTo>
                    <a:pt x="0" y="26074"/>
                  </a:lnTo>
                  <a:lnTo>
                    <a:pt x="11587" y="26074"/>
                  </a:lnTo>
                  <a:lnTo>
                    <a:pt x="57939" y="13037"/>
                  </a:lnTo>
                  <a:lnTo>
                    <a:pt x="579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728614" y="2287255"/>
              <a:ext cx="498475" cy="260985"/>
            </a:xfrm>
            <a:custGeom>
              <a:avLst/>
              <a:gdLst/>
              <a:ahLst/>
              <a:cxnLst/>
              <a:rect l="l" t="t" r="r" b="b"/>
              <a:pathLst>
                <a:path w="498475" h="260985">
                  <a:moveTo>
                    <a:pt x="498292" y="0"/>
                  </a:moveTo>
                  <a:lnTo>
                    <a:pt x="0" y="0"/>
                  </a:lnTo>
                  <a:lnTo>
                    <a:pt x="0" y="260753"/>
                  </a:lnTo>
                  <a:lnTo>
                    <a:pt x="498292" y="260753"/>
                  </a:lnTo>
                  <a:lnTo>
                    <a:pt x="4982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4728614" y="2287254"/>
              <a:ext cx="509905" cy="13335"/>
            </a:xfrm>
            <a:custGeom>
              <a:avLst/>
              <a:gdLst/>
              <a:ahLst/>
              <a:cxnLst/>
              <a:rect l="l" t="t" r="r" b="b"/>
              <a:pathLst>
                <a:path w="509904" h="13335">
                  <a:moveTo>
                    <a:pt x="0" y="0"/>
                  </a:moveTo>
                  <a:lnTo>
                    <a:pt x="509881" y="0"/>
                  </a:lnTo>
                  <a:lnTo>
                    <a:pt x="509881" y="13037"/>
                  </a:lnTo>
                  <a:lnTo>
                    <a:pt x="0" y="13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232701" y="2287254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5232701" y="2287254"/>
              <a:ext cx="0" cy="274320"/>
            </a:xfrm>
            <a:custGeom>
              <a:avLst/>
              <a:gdLst/>
              <a:ahLst/>
              <a:cxnLst/>
              <a:rect l="l" t="t" r="r" b="b"/>
              <a:pathLst>
                <a:path h="274319">
                  <a:moveTo>
                    <a:pt x="0" y="0"/>
                  </a:moveTo>
                  <a:lnTo>
                    <a:pt x="0" y="273790"/>
                  </a:lnTo>
                </a:path>
              </a:pathLst>
            </a:custGeom>
            <a:ln w="115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232701" y="2548007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728614" y="2554526"/>
              <a:ext cx="509905" cy="0"/>
            </a:xfrm>
            <a:custGeom>
              <a:avLst/>
              <a:gdLst/>
              <a:ahLst/>
              <a:cxnLst/>
              <a:rect l="l" t="t" r="r" b="b"/>
              <a:pathLst>
                <a:path w="509904">
                  <a:moveTo>
                    <a:pt x="0" y="0"/>
                  </a:moveTo>
                  <a:lnTo>
                    <a:pt x="509881" y="0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734408" y="2548007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4734408" y="2287254"/>
              <a:ext cx="0" cy="274320"/>
            </a:xfrm>
            <a:custGeom>
              <a:avLst/>
              <a:gdLst/>
              <a:ahLst/>
              <a:cxnLst/>
              <a:rect l="l" t="t" r="r" b="b"/>
              <a:pathLst>
                <a:path h="274319">
                  <a:moveTo>
                    <a:pt x="0" y="0"/>
                  </a:moveTo>
                  <a:lnTo>
                    <a:pt x="0" y="273790"/>
                  </a:lnTo>
                </a:path>
              </a:pathLst>
            </a:custGeom>
            <a:ln w="115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4734408" y="2287254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4728614" y="2287254"/>
              <a:ext cx="509905" cy="13335"/>
            </a:xfrm>
            <a:custGeom>
              <a:avLst/>
              <a:gdLst/>
              <a:ahLst/>
              <a:cxnLst/>
              <a:rect l="l" t="t" r="r" b="b"/>
              <a:pathLst>
                <a:path w="509904" h="13335">
                  <a:moveTo>
                    <a:pt x="0" y="0"/>
                  </a:moveTo>
                  <a:lnTo>
                    <a:pt x="509881" y="0"/>
                  </a:lnTo>
                  <a:lnTo>
                    <a:pt x="509881" y="13037"/>
                  </a:lnTo>
                  <a:lnTo>
                    <a:pt x="0" y="13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4728614" y="2541489"/>
              <a:ext cx="521970" cy="0"/>
            </a:xfrm>
            <a:custGeom>
              <a:avLst/>
              <a:gdLst/>
              <a:ahLst/>
              <a:cxnLst/>
              <a:rect l="l" t="t" r="r" b="b"/>
              <a:pathLst>
                <a:path w="521970">
                  <a:moveTo>
                    <a:pt x="0" y="0"/>
                  </a:moveTo>
                  <a:lnTo>
                    <a:pt x="521469" y="0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4" name="object 154"/>
          <p:cNvSpPr txBox="1"/>
          <p:nvPr/>
        </p:nvSpPr>
        <p:spPr>
          <a:xfrm>
            <a:off x="4704318" y="2325385"/>
            <a:ext cx="553085" cy="182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sz="450" spc="-35" dirty="0">
                <a:latin typeface="Verdana"/>
                <a:cs typeface="Verdana"/>
              </a:rPr>
              <a:t>determines</a:t>
            </a:r>
            <a:r>
              <a:rPr sz="450" spc="30" dirty="0">
                <a:latin typeface="Verdana"/>
                <a:cs typeface="Verdana"/>
              </a:rPr>
              <a:t> </a:t>
            </a:r>
            <a:r>
              <a:rPr sz="450" spc="-20" dirty="0">
                <a:latin typeface="Verdana"/>
                <a:cs typeface="Verdana"/>
              </a:rPr>
              <a:t>statusof </a:t>
            </a:r>
            <a:r>
              <a:rPr sz="450" spc="-140" dirty="0">
                <a:latin typeface="Verdana"/>
                <a:cs typeface="Verdana"/>
              </a:rPr>
              <a:t> </a:t>
            </a:r>
            <a:r>
              <a:rPr sz="450" spc="-30" dirty="0">
                <a:latin typeface="Verdana"/>
                <a:cs typeface="Verdana"/>
              </a:rPr>
              <a:t>prescription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155" name="object 155"/>
          <p:cNvGrpSpPr/>
          <p:nvPr/>
        </p:nvGrpSpPr>
        <p:grpSpPr>
          <a:xfrm>
            <a:off x="4914026" y="2469782"/>
            <a:ext cx="127635" cy="1030605"/>
            <a:chOff x="4914026" y="2469782"/>
            <a:chExt cx="127635" cy="1030605"/>
          </a:xfrm>
        </p:grpSpPr>
        <p:pic>
          <p:nvPicPr>
            <p:cNvPr id="156" name="object 15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4026" y="2469782"/>
              <a:ext cx="127469" cy="221640"/>
            </a:xfrm>
            <a:prstGeom prst="rect">
              <a:avLst/>
            </a:prstGeom>
          </p:spPr>
        </p:pic>
        <p:sp>
          <p:nvSpPr>
            <p:cNvPr id="157" name="object 157"/>
            <p:cNvSpPr/>
            <p:nvPr/>
          </p:nvSpPr>
          <p:spPr>
            <a:xfrm>
              <a:off x="4977761" y="2886987"/>
              <a:ext cx="0" cy="469900"/>
            </a:xfrm>
            <a:custGeom>
              <a:avLst/>
              <a:gdLst/>
              <a:ahLst/>
              <a:cxnLst/>
              <a:rect l="l" t="t" r="r" b="b"/>
              <a:pathLst>
                <a:path h="469900">
                  <a:moveTo>
                    <a:pt x="0" y="0"/>
                  </a:moveTo>
                  <a:lnTo>
                    <a:pt x="0" y="469355"/>
                  </a:lnTo>
                </a:path>
              </a:pathLst>
            </a:custGeom>
            <a:ln w="115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8" name="object 15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14026" y="3265080"/>
              <a:ext cx="127469" cy="234678"/>
            </a:xfrm>
            <a:prstGeom prst="rect">
              <a:avLst/>
            </a:prstGeom>
          </p:spPr>
        </p:pic>
      </p:grpSp>
      <p:sp>
        <p:nvSpPr>
          <p:cNvPr id="159" name="object 159"/>
          <p:cNvSpPr txBox="1"/>
          <p:nvPr/>
        </p:nvSpPr>
        <p:spPr>
          <a:xfrm>
            <a:off x="4692731" y="2964218"/>
            <a:ext cx="268605" cy="182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sz="450" spc="-25" dirty="0">
                <a:latin typeface="Verdana"/>
                <a:cs typeface="Verdana"/>
              </a:rPr>
              <a:t>refills </a:t>
            </a:r>
            <a:r>
              <a:rPr sz="450" spc="-20" dirty="0">
                <a:latin typeface="Verdana"/>
                <a:cs typeface="Verdana"/>
              </a:rPr>
              <a:t> </a:t>
            </a:r>
            <a:r>
              <a:rPr sz="450" spc="-35" dirty="0">
                <a:latin typeface="Verdana"/>
                <a:cs typeface="Verdana"/>
              </a:rPr>
              <a:t>re</a:t>
            </a:r>
            <a:r>
              <a:rPr sz="450" spc="-60" dirty="0">
                <a:latin typeface="Verdana"/>
                <a:cs typeface="Verdana"/>
              </a:rPr>
              <a:t>ma</a:t>
            </a:r>
            <a:r>
              <a:rPr sz="450" spc="-30" dirty="0">
                <a:latin typeface="Verdana"/>
                <a:cs typeface="Verdana"/>
              </a:rPr>
              <a:t>i</a:t>
            </a:r>
            <a:r>
              <a:rPr sz="450" spc="-50" dirty="0">
                <a:latin typeface="Verdana"/>
                <a:cs typeface="Verdana"/>
              </a:rPr>
              <a:t>n</a:t>
            </a:r>
            <a:r>
              <a:rPr sz="450" spc="-30" dirty="0">
                <a:latin typeface="Verdana"/>
                <a:cs typeface="Verdana"/>
              </a:rPr>
              <a:t>i</a:t>
            </a:r>
            <a:r>
              <a:rPr sz="450" spc="-50" dirty="0">
                <a:latin typeface="Verdana"/>
                <a:cs typeface="Verdana"/>
              </a:rPr>
              <a:t>n</a:t>
            </a:r>
            <a:r>
              <a:rPr sz="450" spc="-30" dirty="0">
                <a:latin typeface="Verdana"/>
                <a:cs typeface="Verdana"/>
              </a:rPr>
              <a:t>g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160" name="object 160"/>
          <p:cNvGrpSpPr/>
          <p:nvPr/>
        </p:nvGrpSpPr>
        <p:grpSpPr>
          <a:xfrm>
            <a:off x="4385889" y="2352443"/>
            <a:ext cx="1652270" cy="1395095"/>
            <a:chOff x="4385889" y="2352443"/>
            <a:chExt cx="1652270" cy="1395095"/>
          </a:xfrm>
        </p:grpSpPr>
        <p:sp>
          <p:nvSpPr>
            <p:cNvPr id="161" name="object 161"/>
            <p:cNvSpPr/>
            <p:nvPr/>
          </p:nvSpPr>
          <p:spPr>
            <a:xfrm>
              <a:off x="4392556" y="2424150"/>
              <a:ext cx="92710" cy="0"/>
            </a:xfrm>
            <a:custGeom>
              <a:avLst/>
              <a:gdLst/>
              <a:ahLst/>
              <a:cxnLst/>
              <a:rect l="l" t="t" r="r" b="b"/>
              <a:pathLst>
                <a:path w="92710">
                  <a:moveTo>
                    <a:pt x="0" y="0"/>
                  </a:moveTo>
                  <a:lnTo>
                    <a:pt x="92705" y="0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4404145" y="2352443"/>
              <a:ext cx="197485" cy="130810"/>
            </a:xfrm>
            <a:custGeom>
              <a:avLst/>
              <a:gdLst/>
              <a:ahLst/>
              <a:cxnLst/>
              <a:rect l="l" t="t" r="r" b="b"/>
              <a:pathLst>
                <a:path w="197485" h="130810">
                  <a:moveTo>
                    <a:pt x="0" y="0"/>
                  </a:moveTo>
                  <a:lnTo>
                    <a:pt x="11587" y="13037"/>
                  </a:lnTo>
                  <a:lnTo>
                    <a:pt x="34764" y="26075"/>
                  </a:lnTo>
                  <a:lnTo>
                    <a:pt x="46352" y="52151"/>
                  </a:lnTo>
                  <a:lnTo>
                    <a:pt x="57941" y="65189"/>
                  </a:lnTo>
                  <a:lnTo>
                    <a:pt x="46352" y="78226"/>
                  </a:lnTo>
                  <a:lnTo>
                    <a:pt x="34764" y="104301"/>
                  </a:lnTo>
                  <a:lnTo>
                    <a:pt x="11587" y="117339"/>
                  </a:lnTo>
                  <a:lnTo>
                    <a:pt x="0" y="130376"/>
                  </a:lnTo>
                  <a:lnTo>
                    <a:pt x="46352" y="117339"/>
                  </a:lnTo>
                  <a:lnTo>
                    <a:pt x="150646" y="78226"/>
                  </a:lnTo>
                  <a:lnTo>
                    <a:pt x="173822" y="78226"/>
                  </a:lnTo>
                  <a:lnTo>
                    <a:pt x="196998" y="651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3" name="object 16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52670" y="3121665"/>
              <a:ext cx="185411" cy="208604"/>
            </a:xfrm>
            <a:prstGeom prst="rect">
              <a:avLst/>
            </a:prstGeom>
          </p:spPr>
        </p:pic>
        <p:sp>
          <p:nvSpPr>
            <p:cNvPr id="164" name="object 164"/>
            <p:cNvSpPr/>
            <p:nvPr/>
          </p:nvSpPr>
          <p:spPr>
            <a:xfrm>
              <a:off x="5939581" y="3317230"/>
              <a:ext cx="0" cy="300355"/>
            </a:xfrm>
            <a:custGeom>
              <a:avLst/>
              <a:gdLst/>
              <a:ahLst/>
              <a:cxnLst/>
              <a:rect l="l" t="t" r="r" b="b"/>
              <a:pathLst>
                <a:path h="300354">
                  <a:moveTo>
                    <a:pt x="0" y="0"/>
                  </a:moveTo>
                  <a:lnTo>
                    <a:pt x="0" y="299866"/>
                  </a:lnTo>
                </a:path>
              </a:pathLst>
            </a:custGeom>
            <a:ln w="115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5" name="object 16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75846" y="3525834"/>
              <a:ext cx="127471" cy="221640"/>
            </a:xfrm>
            <a:prstGeom prst="rect">
              <a:avLst/>
            </a:prstGeom>
          </p:spPr>
        </p:pic>
      </p:grpSp>
      <p:sp>
        <p:nvSpPr>
          <p:cNvPr id="166" name="object 166"/>
          <p:cNvSpPr txBox="1"/>
          <p:nvPr/>
        </p:nvSpPr>
        <p:spPr>
          <a:xfrm>
            <a:off x="5677721" y="3394450"/>
            <a:ext cx="238125" cy="182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95"/>
              </a:spcBef>
            </a:pPr>
            <a:r>
              <a:rPr sz="450" spc="-30" dirty="0">
                <a:latin typeface="Verdana"/>
                <a:cs typeface="Verdana"/>
              </a:rPr>
              <a:t>r</a:t>
            </a:r>
            <a:r>
              <a:rPr sz="450" spc="-45" dirty="0">
                <a:latin typeface="Verdana"/>
                <a:cs typeface="Verdana"/>
              </a:rPr>
              <a:t>e</a:t>
            </a:r>
            <a:r>
              <a:rPr sz="450" spc="-20" dirty="0">
                <a:latin typeface="Verdana"/>
                <a:cs typeface="Verdana"/>
              </a:rPr>
              <a:t>fill</a:t>
            </a:r>
            <a:r>
              <a:rPr sz="450" dirty="0">
                <a:latin typeface="Verdana"/>
                <a:cs typeface="Verdana"/>
              </a:rPr>
              <a:t> </a:t>
            </a:r>
            <a:r>
              <a:rPr sz="450" spc="-50" dirty="0">
                <a:latin typeface="Verdana"/>
                <a:cs typeface="Verdana"/>
              </a:rPr>
              <a:t>n</a:t>
            </a:r>
            <a:r>
              <a:rPr sz="450" spc="-10" dirty="0">
                <a:latin typeface="Verdana"/>
                <a:cs typeface="Verdana"/>
              </a:rPr>
              <a:t>ot  </a:t>
            </a:r>
            <a:r>
              <a:rPr sz="450" spc="-35" dirty="0">
                <a:latin typeface="Verdana"/>
                <a:cs typeface="Verdana"/>
              </a:rPr>
              <a:t>allowed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167" name="object 167"/>
          <p:cNvGrpSpPr/>
          <p:nvPr/>
        </p:nvGrpSpPr>
        <p:grpSpPr>
          <a:xfrm>
            <a:off x="4983554" y="3134703"/>
            <a:ext cx="1332865" cy="880744"/>
            <a:chOff x="4983554" y="3134703"/>
            <a:chExt cx="1332865" cy="880744"/>
          </a:xfrm>
        </p:grpSpPr>
        <p:sp>
          <p:nvSpPr>
            <p:cNvPr id="168" name="object 168"/>
            <p:cNvSpPr/>
            <p:nvPr/>
          </p:nvSpPr>
          <p:spPr>
            <a:xfrm>
              <a:off x="5111025" y="3219447"/>
              <a:ext cx="753745" cy="0"/>
            </a:xfrm>
            <a:custGeom>
              <a:avLst/>
              <a:gdLst/>
              <a:ahLst/>
              <a:cxnLst/>
              <a:rect l="l" t="t" r="r" b="b"/>
              <a:pathLst>
                <a:path w="753745">
                  <a:moveTo>
                    <a:pt x="0" y="0"/>
                  </a:moveTo>
                  <a:lnTo>
                    <a:pt x="753233" y="0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9" name="object 16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83554" y="3134703"/>
              <a:ext cx="196999" cy="143414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72845" y="3747473"/>
              <a:ext cx="243352" cy="260754"/>
            </a:xfrm>
            <a:prstGeom prst="rect">
              <a:avLst/>
            </a:prstGeom>
          </p:spPr>
        </p:pic>
        <p:sp>
          <p:nvSpPr>
            <p:cNvPr id="171" name="object 171"/>
            <p:cNvSpPr/>
            <p:nvPr/>
          </p:nvSpPr>
          <p:spPr>
            <a:xfrm>
              <a:off x="5586141" y="3747474"/>
              <a:ext cx="231775" cy="248285"/>
            </a:xfrm>
            <a:custGeom>
              <a:avLst/>
              <a:gdLst/>
              <a:ahLst/>
              <a:cxnLst/>
              <a:rect l="l" t="t" r="r" b="b"/>
              <a:pathLst>
                <a:path w="231775" h="248285">
                  <a:moveTo>
                    <a:pt x="115882" y="0"/>
                  </a:moveTo>
                  <a:lnTo>
                    <a:pt x="69528" y="13037"/>
                  </a:lnTo>
                  <a:lnTo>
                    <a:pt x="34764" y="39113"/>
                  </a:lnTo>
                  <a:lnTo>
                    <a:pt x="11587" y="78225"/>
                  </a:lnTo>
                  <a:lnTo>
                    <a:pt x="0" y="130376"/>
                  </a:lnTo>
                  <a:lnTo>
                    <a:pt x="11587" y="169489"/>
                  </a:lnTo>
                  <a:lnTo>
                    <a:pt x="34764" y="208602"/>
                  </a:lnTo>
                  <a:lnTo>
                    <a:pt x="69528" y="234678"/>
                  </a:lnTo>
                  <a:lnTo>
                    <a:pt x="115882" y="247716"/>
                  </a:lnTo>
                  <a:lnTo>
                    <a:pt x="162234" y="234678"/>
                  </a:lnTo>
                  <a:lnTo>
                    <a:pt x="196999" y="208602"/>
                  </a:lnTo>
                  <a:lnTo>
                    <a:pt x="220176" y="169489"/>
                  </a:lnTo>
                  <a:lnTo>
                    <a:pt x="231763" y="130376"/>
                  </a:lnTo>
                  <a:lnTo>
                    <a:pt x="220176" y="78225"/>
                  </a:lnTo>
                  <a:lnTo>
                    <a:pt x="196999" y="39113"/>
                  </a:lnTo>
                  <a:lnTo>
                    <a:pt x="162234" y="13037"/>
                  </a:lnTo>
                  <a:lnTo>
                    <a:pt x="115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806317" y="3877851"/>
              <a:ext cx="23495" cy="52705"/>
            </a:xfrm>
            <a:custGeom>
              <a:avLst/>
              <a:gdLst/>
              <a:ahLst/>
              <a:cxnLst/>
              <a:rect l="l" t="t" r="r" b="b"/>
              <a:pathLst>
                <a:path w="23495" h="52704">
                  <a:moveTo>
                    <a:pt x="23176" y="0"/>
                  </a:moveTo>
                  <a:lnTo>
                    <a:pt x="11587" y="0"/>
                  </a:lnTo>
                  <a:lnTo>
                    <a:pt x="0" y="39112"/>
                  </a:lnTo>
                  <a:lnTo>
                    <a:pt x="0" y="52150"/>
                  </a:lnTo>
                  <a:lnTo>
                    <a:pt x="11587" y="52150"/>
                  </a:lnTo>
                  <a:lnTo>
                    <a:pt x="23176" y="13037"/>
                  </a:lnTo>
                  <a:lnTo>
                    <a:pt x="231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812111" y="3916963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783141" y="3916963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4">
                  <a:moveTo>
                    <a:pt x="34763" y="0"/>
                  </a:moveTo>
                  <a:lnTo>
                    <a:pt x="23176" y="0"/>
                  </a:lnTo>
                  <a:lnTo>
                    <a:pt x="0" y="39113"/>
                  </a:lnTo>
                  <a:lnTo>
                    <a:pt x="0" y="52151"/>
                  </a:lnTo>
                  <a:lnTo>
                    <a:pt x="11587" y="52151"/>
                  </a:lnTo>
                  <a:lnTo>
                    <a:pt x="34763" y="13037"/>
                  </a:lnTo>
                  <a:lnTo>
                    <a:pt x="347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5788935" y="3956076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5748376" y="3956077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70">
                  <a:moveTo>
                    <a:pt x="46352" y="0"/>
                  </a:moveTo>
                  <a:lnTo>
                    <a:pt x="34764" y="0"/>
                  </a:lnTo>
                  <a:lnTo>
                    <a:pt x="0" y="26075"/>
                  </a:lnTo>
                  <a:lnTo>
                    <a:pt x="0" y="39113"/>
                  </a:lnTo>
                  <a:lnTo>
                    <a:pt x="11587" y="39113"/>
                  </a:lnTo>
                  <a:lnTo>
                    <a:pt x="46352" y="13037"/>
                  </a:lnTo>
                  <a:lnTo>
                    <a:pt x="46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754170" y="3982151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5702024" y="3982152"/>
              <a:ext cx="58419" cy="26670"/>
            </a:xfrm>
            <a:custGeom>
              <a:avLst/>
              <a:gdLst/>
              <a:ahLst/>
              <a:cxnLst/>
              <a:rect l="l" t="t" r="r" b="b"/>
              <a:pathLst>
                <a:path w="58420" h="26670">
                  <a:moveTo>
                    <a:pt x="57939" y="0"/>
                  </a:moveTo>
                  <a:lnTo>
                    <a:pt x="46352" y="0"/>
                  </a:lnTo>
                  <a:lnTo>
                    <a:pt x="0" y="13037"/>
                  </a:lnTo>
                  <a:lnTo>
                    <a:pt x="0" y="26075"/>
                  </a:lnTo>
                  <a:lnTo>
                    <a:pt x="11587" y="26075"/>
                  </a:lnTo>
                  <a:lnTo>
                    <a:pt x="57939" y="13037"/>
                  </a:lnTo>
                  <a:lnTo>
                    <a:pt x="579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702020" y="3995199"/>
              <a:ext cx="12065" cy="13335"/>
            </a:xfrm>
            <a:custGeom>
              <a:avLst/>
              <a:gdLst/>
              <a:ahLst/>
              <a:cxnLst/>
              <a:rect l="l" t="t" r="r" b="b"/>
              <a:pathLst>
                <a:path w="12064" h="13335">
                  <a:moveTo>
                    <a:pt x="11582" y="0"/>
                  </a:moveTo>
                  <a:lnTo>
                    <a:pt x="0" y="0"/>
                  </a:lnTo>
                  <a:lnTo>
                    <a:pt x="0" y="13030"/>
                  </a:lnTo>
                  <a:lnTo>
                    <a:pt x="11582" y="13030"/>
                  </a:lnTo>
                  <a:lnTo>
                    <a:pt x="115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5655670" y="3982152"/>
              <a:ext cx="58419" cy="26670"/>
            </a:xfrm>
            <a:custGeom>
              <a:avLst/>
              <a:gdLst/>
              <a:ahLst/>
              <a:cxnLst/>
              <a:rect l="l" t="t" r="r" b="b"/>
              <a:pathLst>
                <a:path w="58420" h="26670">
                  <a:moveTo>
                    <a:pt x="11588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46353" y="26075"/>
                  </a:lnTo>
                  <a:lnTo>
                    <a:pt x="57941" y="26075"/>
                  </a:lnTo>
                  <a:lnTo>
                    <a:pt x="57941" y="13037"/>
                  </a:lnTo>
                  <a:lnTo>
                    <a:pt x="11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5661464" y="3982151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5620906" y="3956077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70">
                  <a:moveTo>
                    <a:pt x="11587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34763" y="39113"/>
                  </a:lnTo>
                  <a:lnTo>
                    <a:pt x="46352" y="39113"/>
                  </a:lnTo>
                  <a:lnTo>
                    <a:pt x="46352" y="26075"/>
                  </a:lnTo>
                  <a:lnTo>
                    <a:pt x="11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5626700" y="3956076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5597729" y="3916963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4">
                  <a:moveTo>
                    <a:pt x="11588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23177" y="52151"/>
                  </a:lnTo>
                  <a:lnTo>
                    <a:pt x="34764" y="52151"/>
                  </a:lnTo>
                  <a:lnTo>
                    <a:pt x="34764" y="39113"/>
                  </a:lnTo>
                  <a:lnTo>
                    <a:pt x="11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5603523" y="3916963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5586141" y="3877851"/>
              <a:ext cx="23495" cy="52705"/>
            </a:xfrm>
            <a:custGeom>
              <a:avLst/>
              <a:gdLst/>
              <a:ahLst/>
              <a:cxnLst/>
              <a:rect l="l" t="t" r="r" b="b"/>
              <a:pathLst>
                <a:path w="23495" h="52704">
                  <a:moveTo>
                    <a:pt x="11587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11587" y="52150"/>
                  </a:lnTo>
                  <a:lnTo>
                    <a:pt x="23176" y="52150"/>
                  </a:lnTo>
                  <a:lnTo>
                    <a:pt x="23176" y="39112"/>
                  </a:lnTo>
                  <a:lnTo>
                    <a:pt x="11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5586133" y="3877851"/>
              <a:ext cx="12065" cy="13335"/>
            </a:xfrm>
            <a:custGeom>
              <a:avLst/>
              <a:gdLst/>
              <a:ahLst/>
              <a:cxnLst/>
              <a:rect l="l" t="t" r="r" b="b"/>
              <a:pathLst>
                <a:path w="12064" h="13335">
                  <a:moveTo>
                    <a:pt x="11595" y="0"/>
                  </a:moveTo>
                  <a:lnTo>
                    <a:pt x="0" y="0"/>
                  </a:lnTo>
                  <a:lnTo>
                    <a:pt x="0" y="13042"/>
                  </a:lnTo>
                  <a:lnTo>
                    <a:pt x="11595" y="13042"/>
                  </a:lnTo>
                  <a:lnTo>
                    <a:pt x="115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586141" y="3825700"/>
              <a:ext cx="23495" cy="65405"/>
            </a:xfrm>
            <a:custGeom>
              <a:avLst/>
              <a:gdLst/>
              <a:ahLst/>
              <a:cxnLst/>
              <a:rect l="l" t="t" r="r" b="b"/>
              <a:pathLst>
                <a:path w="23495" h="65404">
                  <a:moveTo>
                    <a:pt x="23176" y="0"/>
                  </a:moveTo>
                  <a:lnTo>
                    <a:pt x="11587" y="0"/>
                  </a:lnTo>
                  <a:lnTo>
                    <a:pt x="0" y="52151"/>
                  </a:lnTo>
                  <a:lnTo>
                    <a:pt x="0" y="65189"/>
                  </a:lnTo>
                  <a:lnTo>
                    <a:pt x="11587" y="65189"/>
                  </a:lnTo>
                  <a:lnTo>
                    <a:pt x="23176" y="13037"/>
                  </a:lnTo>
                  <a:lnTo>
                    <a:pt x="231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603523" y="3825699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5597729" y="3786587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4">
                  <a:moveTo>
                    <a:pt x="34764" y="0"/>
                  </a:moveTo>
                  <a:lnTo>
                    <a:pt x="23177" y="0"/>
                  </a:lnTo>
                  <a:lnTo>
                    <a:pt x="0" y="39112"/>
                  </a:lnTo>
                  <a:lnTo>
                    <a:pt x="0" y="52150"/>
                  </a:lnTo>
                  <a:lnTo>
                    <a:pt x="11588" y="52150"/>
                  </a:lnTo>
                  <a:lnTo>
                    <a:pt x="34764" y="13036"/>
                  </a:lnTo>
                  <a:lnTo>
                    <a:pt x="347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5626700" y="3786586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5620906" y="3760512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70">
                  <a:moveTo>
                    <a:pt x="46352" y="0"/>
                  </a:moveTo>
                  <a:lnTo>
                    <a:pt x="34763" y="0"/>
                  </a:lnTo>
                  <a:lnTo>
                    <a:pt x="0" y="26075"/>
                  </a:lnTo>
                  <a:lnTo>
                    <a:pt x="0" y="39112"/>
                  </a:lnTo>
                  <a:lnTo>
                    <a:pt x="11587" y="39112"/>
                  </a:lnTo>
                  <a:lnTo>
                    <a:pt x="46352" y="13036"/>
                  </a:lnTo>
                  <a:lnTo>
                    <a:pt x="46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5661464" y="3760511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5655670" y="3747474"/>
              <a:ext cx="58419" cy="26670"/>
            </a:xfrm>
            <a:custGeom>
              <a:avLst/>
              <a:gdLst/>
              <a:ahLst/>
              <a:cxnLst/>
              <a:rect l="l" t="t" r="r" b="b"/>
              <a:pathLst>
                <a:path w="58420" h="26670">
                  <a:moveTo>
                    <a:pt x="57941" y="0"/>
                  </a:moveTo>
                  <a:lnTo>
                    <a:pt x="46353" y="0"/>
                  </a:lnTo>
                  <a:lnTo>
                    <a:pt x="0" y="13037"/>
                  </a:lnTo>
                  <a:lnTo>
                    <a:pt x="0" y="26074"/>
                  </a:lnTo>
                  <a:lnTo>
                    <a:pt x="11588" y="26074"/>
                  </a:lnTo>
                  <a:lnTo>
                    <a:pt x="57941" y="13037"/>
                  </a:lnTo>
                  <a:lnTo>
                    <a:pt x="57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5690435" y="3747474"/>
              <a:ext cx="509905" cy="248285"/>
            </a:xfrm>
            <a:custGeom>
              <a:avLst/>
              <a:gdLst/>
              <a:ahLst/>
              <a:cxnLst/>
              <a:rect l="l" t="t" r="r" b="b"/>
              <a:pathLst>
                <a:path w="509904" h="248285">
                  <a:moveTo>
                    <a:pt x="509880" y="0"/>
                  </a:moveTo>
                  <a:lnTo>
                    <a:pt x="0" y="0"/>
                  </a:lnTo>
                  <a:lnTo>
                    <a:pt x="0" y="247716"/>
                  </a:lnTo>
                  <a:lnTo>
                    <a:pt x="509880" y="247716"/>
                  </a:lnTo>
                  <a:lnTo>
                    <a:pt x="509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5690435" y="3753992"/>
              <a:ext cx="521970" cy="0"/>
            </a:xfrm>
            <a:custGeom>
              <a:avLst/>
              <a:gdLst/>
              <a:ahLst/>
              <a:cxnLst/>
              <a:rect l="l" t="t" r="r" b="b"/>
              <a:pathLst>
                <a:path w="521970">
                  <a:moveTo>
                    <a:pt x="0" y="0"/>
                  </a:moveTo>
                  <a:lnTo>
                    <a:pt x="521469" y="0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6206110" y="3747473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6206110" y="3747473"/>
              <a:ext cx="0" cy="260985"/>
            </a:xfrm>
            <a:custGeom>
              <a:avLst/>
              <a:gdLst/>
              <a:ahLst/>
              <a:cxnLst/>
              <a:rect l="l" t="t" r="r" b="b"/>
              <a:pathLst>
                <a:path h="260985">
                  <a:moveTo>
                    <a:pt x="0" y="0"/>
                  </a:moveTo>
                  <a:lnTo>
                    <a:pt x="0" y="260753"/>
                  </a:lnTo>
                </a:path>
              </a:pathLst>
            </a:custGeom>
            <a:ln w="115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6206110" y="3995189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5690435" y="3995189"/>
              <a:ext cx="521970" cy="13335"/>
            </a:xfrm>
            <a:custGeom>
              <a:avLst/>
              <a:gdLst/>
              <a:ahLst/>
              <a:cxnLst/>
              <a:rect l="l" t="t" r="r" b="b"/>
              <a:pathLst>
                <a:path w="521970" h="13335">
                  <a:moveTo>
                    <a:pt x="0" y="0"/>
                  </a:moveTo>
                  <a:lnTo>
                    <a:pt x="521469" y="0"/>
                  </a:lnTo>
                  <a:lnTo>
                    <a:pt x="521469" y="13037"/>
                  </a:lnTo>
                  <a:lnTo>
                    <a:pt x="0" y="13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5696229" y="3995189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5696229" y="3747473"/>
              <a:ext cx="0" cy="260985"/>
            </a:xfrm>
            <a:custGeom>
              <a:avLst/>
              <a:gdLst/>
              <a:ahLst/>
              <a:cxnLst/>
              <a:rect l="l" t="t" r="r" b="b"/>
              <a:pathLst>
                <a:path h="260985">
                  <a:moveTo>
                    <a:pt x="0" y="0"/>
                  </a:moveTo>
                  <a:lnTo>
                    <a:pt x="0" y="260753"/>
                  </a:lnTo>
                </a:path>
              </a:pathLst>
            </a:custGeom>
            <a:ln w="115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5696229" y="3747473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5690435" y="3753992"/>
              <a:ext cx="509905" cy="0"/>
            </a:xfrm>
            <a:custGeom>
              <a:avLst/>
              <a:gdLst/>
              <a:ahLst/>
              <a:cxnLst/>
              <a:rect l="l" t="t" r="r" b="b"/>
              <a:pathLst>
                <a:path w="509904">
                  <a:moveTo>
                    <a:pt x="0" y="0"/>
                  </a:moveTo>
                  <a:lnTo>
                    <a:pt x="509880" y="0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5690435" y="3995189"/>
              <a:ext cx="521970" cy="13335"/>
            </a:xfrm>
            <a:custGeom>
              <a:avLst/>
              <a:gdLst/>
              <a:ahLst/>
              <a:cxnLst/>
              <a:rect l="l" t="t" r="r" b="b"/>
              <a:pathLst>
                <a:path w="521970" h="13335">
                  <a:moveTo>
                    <a:pt x="0" y="0"/>
                  </a:moveTo>
                  <a:lnTo>
                    <a:pt x="521469" y="0"/>
                  </a:lnTo>
                  <a:lnTo>
                    <a:pt x="521469" y="13037"/>
                  </a:lnTo>
                  <a:lnTo>
                    <a:pt x="0" y="13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6" name="object 206"/>
          <p:cNvSpPr txBox="1"/>
          <p:nvPr/>
        </p:nvSpPr>
        <p:spPr>
          <a:xfrm>
            <a:off x="5492311" y="3076324"/>
            <a:ext cx="387985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-45" dirty="0">
                <a:latin typeface="Verdana"/>
                <a:cs typeface="Verdana"/>
              </a:rPr>
              <a:t>a</a:t>
            </a:r>
            <a:r>
              <a:rPr sz="450" spc="-35" dirty="0">
                <a:latin typeface="Verdana"/>
                <a:cs typeface="Verdana"/>
              </a:rPr>
              <a:t>ppr</a:t>
            </a:r>
            <a:r>
              <a:rPr sz="450" spc="-30" dirty="0">
                <a:latin typeface="Verdana"/>
                <a:cs typeface="Verdana"/>
              </a:rPr>
              <a:t>ov</a:t>
            </a:r>
            <a:r>
              <a:rPr sz="450" spc="-35" dirty="0">
                <a:latin typeface="Verdana"/>
                <a:cs typeface="Verdana"/>
              </a:rPr>
              <a:t>e</a:t>
            </a:r>
            <a:r>
              <a:rPr sz="450" spc="-30" dirty="0">
                <a:latin typeface="Verdana"/>
                <a:cs typeface="Verdana"/>
              </a:rPr>
              <a:t>s</a:t>
            </a:r>
            <a:r>
              <a:rPr sz="450" spc="40" dirty="0">
                <a:latin typeface="Verdana"/>
                <a:cs typeface="Verdana"/>
              </a:rPr>
              <a:t> </a:t>
            </a:r>
            <a:r>
              <a:rPr sz="450" spc="-30" dirty="0">
                <a:latin typeface="Verdana"/>
                <a:cs typeface="Verdana"/>
              </a:rPr>
              <a:t>r</a:t>
            </a:r>
            <a:r>
              <a:rPr sz="450" spc="-45" dirty="0">
                <a:latin typeface="Verdana"/>
                <a:cs typeface="Verdana"/>
              </a:rPr>
              <a:t>e</a:t>
            </a:r>
            <a:r>
              <a:rPr sz="450" spc="-20" dirty="0">
                <a:latin typeface="Verdana"/>
                <a:cs typeface="Verdana"/>
              </a:rPr>
              <a:t>fill</a:t>
            </a:r>
            <a:endParaRPr sz="450">
              <a:latin typeface="Verdana"/>
              <a:cs typeface="Verdana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5677721" y="3759491"/>
            <a:ext cx="549275" cy="182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0" marR="5080" indent="-127635">
              <a:lnSpc>
                <a:spcPct val="114100"/>
              </a:lnSpc>
              <a:spcBef>
                <a:spcPts val="95"/>
              </a:spcBef>
            </a:pPr>
            <a:r>
              <a:rPr sz="450" spc="-35" dirty="0">
                <a:latin typeface="Verdana"/>
                <a:cs typeface="Verdana"/>
              </a:rPr>
              <a:t>ev</a:t>
            </a:r>
            <a:r>
              <a:rPr sz="450" spc="-45" dirty="0">
                <a:latin typeface="Verdana"/>
                <a:cs typeface="Verdana"/>
              </a:rPr>
              <a:t>a</a:t>
            </a:r>
            <a:r>
              <a:rPr sz="450" spc="-30" dirty="0">
                <a:latin typeface="Verdana"/>
                <a:cs typeface="Verdana"/>
              </a:rPr>
              <a:t>l</a:t>
            </a:r>
            <a:r>
              <a:rPr sz="450" spc="-55" dirty="0">
                <a:latin typeface="Verdana"/>
                <a:cs typeface="Verdana"/>
              </a:rPr>
              <a:t>u</a:t>
            </a:r>
            <a:r>
              <a:rPr sz="450" spc="-45" dirty="0">
                <a:latin typeface="Verdana"/>
                <a:cs typeface="Verdana"/>
              </a:rPr>
              <a:t>a</a:t>
            </a:r>
            <a:r>
              <a:rPr sz="450" dirty="0">
                <a:latin typeface="Verdana"/>
                <a:cs typeface="Verdana"/>
              </a:rPr>
              <a:t>t</a:t>
            </a:r>
            <a:r>
              <a:rPr sz="450" spc="-30" dirty="0">
                <a:latin typeface="Verdana"/>
                <a:cs typeface="Verdana"/>
              </a:rPr>
              <a:t>es</a:t>
            </a:r>
            <a:r>
              <a:rPr sz="450" spc="-40" dirty="0">
                <a:latin typeface="Verdana"/>
                <a:cs typeface="Verdana"/>
              </a:rPr>
              <a:t> </a:t>
            </a:r>
            <a:r>
              <a:rPr sz="450" spc="-25" dirty="0">
                <a:latin typeface="Verdana"/>
                <a:cs typeface="Verdana"/>
              </a:rPr>
              <a:t>alt</a:t>
            </a:r>
            <a:r>
              <a:rPr sz="450" spc="-40" dirty="0">
                <a:latin typeface="Verdana"/>
                <a:cs typeface="Verdana"/>
              </a:rPr>
              <a:t>e</a:t>
            </a:r>
            <a:r>
              <a:rPr sz="450" spc="-30" dirty="0">
                <a:latin typeface="Verdana"/>
                <a:cs typeface="Verdana"/>
              </a:rPr>
              <a:t>rnative  </a:t>
            </a:r>
            <a:r>
              <a:rPr sz="450" spc="-35" dirty="0">
                <a:latin typeface="Verdana"/>
                <a:cs typeface="Verdana"/>
              </a:rPr>
              <a:t>medication</a:t>
            </a:r>
            <a:endParaRPr sz="450">
              <a:latin typeface="Verdana"/>
              <a:cs typeface="Verdana"/>
            </a:endParaRPr>
          </a:p>
        </p:txBody>
      </p:sp>
      <p:pic>
        <p:nvPicPr>
          <p:cNvPr id="208" name="object 20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852670" y="3969115"/>
            <a:ext cx="185411" cy="443280"/>
          </a:xfrm>
          <a:prstGeom prst="rect">
            <a:avLst/>
          </a:prstGeom>
        </p:spPr>
      </p:pic>
      <p:sp>
        <p:nvSpPr>
          <p:cNvPr id="209" name="object 209"/>
          <p:cNvSpPr txBox="1"/>
          <p:nvPr/>
        </p:nvSpPr>
        <p:spPr>
          <a:xfrm>
            <a:off x="5747265" y="4386657"/>
            <a:ext cx="161925" cy="1041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0" spc="-55" dirty="0">
                <a:latin typeface="Verdana"/>
                <a:cs typeface="Verdana"/>
              </a:rPr>
              <a:t>n</a:t>
            </a:r>
            <a:r>
              <a:rPr sz="500" spc="-40" dirty="0">
                <a:latin typeface="Verdana"/>
                <a:cs typeface="Verdana"/>
              </a:rPr>
              <a:t>one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210" name="object 210"/>
          <p:cNvGrpSpPr/>
          <p:nvPr/>
        </p:nvGrpSpPr>
        <p:grpSpPr>
          <a:xfrm>
            <a:off x="3685675" y="5233767"/>
            <a:ext cx="731520" cy="280670"/>
            <a:chOff x="3685675" y="5233767"/>
            <a:chExt cx="731520" cy="280670"/>
          </a:xfrm>
        </p:grpSpPr>
        <p:sp>
          <p:nvSpPr>
            <p:cNvPr id="211" name="object 211"/>
            <p:cNvSpPr/>
            <p:nvPr/>
          </p:nvSpPr>
          <p:spPr>
            <a:xfrm>
              <a:off x="4172381" y="5233769"/>
              <a:ext cx="231775" cy="260985"/>
            </a:xfrm>
            <a:custGeom>
              <a:avLst/>
              <a:gdLst/>
              <a:ahLst/>
              <a:cxnLst/>
              <a:rect l="l" t="t" r="r" b="b"/>
              <a:pathLst>
                <a:path w="231775" h="260985">
                  <a:moveTo>
                    <a:pt x="115881" y="0"/>
                  </a:moveTo>
                  <a:lnTo>
                    <a:pt x="69528" y="13037"/>
                  </a:lnTo>
                  <a:lnTo>
                    <a:pt x="34763" y="39112"/>
                  </a:lnTo>
                  <a:lnTo>
                    <a:pt x="11587" y="78225"/>
                  </a:lnTo>
                  <a:lnTo>
                    <a:pt x="0" y="130376"/>
                  </a:lnTo>
                  <a:lnTo>
                    <a:pt x="11587" y="182526"/>
                  </a:lnTo>
                  <a:lnTo>
                    <a:pt x="34763" y="221640"/>
                  </a:lnTo>
                  <a:lnTo>
                    <a:pt x="69528" y="247714"/>
                  </a:lnTo>
                  <a:lnTo>
                    <a:pt x="115881" y="260752"/>
                  </a:lnTo>
                  <a:lnTo>
                    <a:pt x="162233" y="247714"/>
                  </a:lnTo>
                  <a:lnTo>
                    <a:pt x="196998" y="221640"/>
                  </a:lnTo>
                  <a:lnTo>
                    <a:pt x="220174" y="182526"/>
                  </a:lnTo>
                  <a:lnTo>
                    <a:pt x="231763" y="130376"/>
                  </a:lnTo>
                  <a:lnTo>
                    <a:pt x="220174" y="78225"/>
                  </a:lnTo>
                  <a:lnTo>
                    <a:pt x="196998" y="39112"/>
                  </a:lnTo>
                  <a:lnTo>
                    <a:pt x="162233" y="13037"/>
                  </a:lnTo>
                  <a:lnTo>
                    <a:pt x="1158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4392556" y="5364146"/>
              <a:ext cx="23495" cy="65405"/>
            </a:xfrm>
            <a:custGeom>
              <a:avLst/>
              <a:gdLst/>
              <a:ahLst/>
              <a:cxnLst/>
              <a:rect l="l" t="t" r="r" b="b"/>
              <a:pathLst>
                <a:path w="23495" h="65404">
                  <a:moveTo>
                    <a:pt x="23176" y="0"/>
                  </a:moveTo>
                  <a:lnTo>
                    <a:pt x="11588" y="0"/>
                  </a:lnTo>
                  <a:lnTo>
                    <a:pt x="0" y="52150"/>
                  </a:lnTo>
                  <a:lnTo>
                    <a:pt x="0" y="65187"/>
                  </a:lnTo>
                  <a:lnTo>
                    <a:pt x="11588" y="65187"/>
                  </a:lnTo>
                  <a:lnTo>
                    <a:pt x="23176" y="13036"/>
                  </a:lnTo>
                  <a:lnTo>
                    <a:pt x="231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398350" y="5416294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4369380" y="5416296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4">
                  <a:moveTo>
                    <a:pt x="34764" y="0"/>
                  </a:moveTo>
                  <a:lnTo>
                    <a:pt x="23176" y="0"/>
                  </a:lnTo>
                  <a:lnTo>
                    <a:pt x="0" y="39113"/>
                  </a:lnTo>
                  <a:lnTo>
                    <a:pt x="0" y="52151"/>
                  </a:lnTo>
                  <a:lnTo>
                    <a:pt x="11588" y="52151"/>
                  </a:lnTo>
                  <a:lnTo>
                    <a:pt x="34764" y="13037"/>
                  </a:lnTo>
                  <a:lnTo>
                    <a:pt x="347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4375174" y="5455407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4334615" y="5455409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70">
                  <a:moveTo>
                    <a:pt x="46353" y="0"/>
                  </a:moveTo>
                  <a:lnTo>
                    <a:pt x="34764" y="0"/>
                  </a:lnTo>
                  <a:lnTo>
                    <a:pt x="0" y="26074"/>
                  </a:lnTo>
                  <a:lnTo>
                    <a:pt x="0" y="39112"/>
                  </a:lnTo>
                  <a:lnTo>
                    <a:pt x="11588" y="39112"/>
                  </a:lnTo>
                  <a:lnTo>
                    <a:pt x="46353" y="13037"/>
                  </a:lnTo>
                  <a:lnTo>
                    <a:pt x="463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4340409" y="5481483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4288262" y="5481484"/>
              <a:ext cx="58419" cy="26670"/>
            </a:xfrm>
            <a:custGeom>
              <a:avLst/>
              <a:gdLst/>
              <a:ahLst/>
              <a:cxnLst/>
              <a:rect l="l" t="t" r="r" b="b"/>
              <a:pathLst>
                <a:path w="58420" h="26670">
                  <a:moveTo>
                    <a:pt x="57941" y="0"/>
                  </a:moveTo>
                  <a:lnTo>
                    <a:pt x="46352" y="0"/>
                  </a:lnTo>
                  <a:lnTo>
                    <a:pt x="0" y="13037"/>
                  </a:lnTo>
                  <a:lnTo>
                    <a:pt x="0" y="26075"/>
                  </a:lnTo>
                  <a:lnTo>
                    <a:pt x="11588" y="26075"/>
                  </a:lnTo>
                  <a:lnTo>
                    <a:pt x="57941" y="13037"/>
                  </a:lnTo>
                  <a:lnTo>
                    <a:pt x="57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4288256" y="5494523"/>
              <a:ext cx="12065" cy="13335"/>
            </a:xfrm>
            <a:custGeom>
              <a:avLst/>
              <a:gdLst/>
              <a:ahLst/>
              <a:cxnLst/>
              <a:rect l="l" t="t" r="r" b="b"/>
              <a:pathLst>
                <a:path w="12064" h="13335">
                  <a:moveTo>
                    <a:pt x="11582" y="0"/>
                  </a:moveTo>
                  <a:lnTo>
                    <a:pt x="0" y="0"/>
                  </a:lnTo>
                  <a:lnTo>
                    <a:pt x="0" y="13042"/>
                  </a:lnTo>
                  <a:lnTo>
                    <a:pt x="11582" y="13042"/>
                  </a:lnTo>
                  <a:lnTo>
                    <a:pt x="115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4241901" y="5233779"/>
              <a:ext cx="58419" cy="274320"/>
            </a:xfrm>
            <a:custGeom>
              <a:avLst/>
              <a:gdLst/>
              <a:ahLst/>
              <a:cxnLst/>
              <a:rect l="l" t="t" r="r" b="b"/>
              <a:pathLst>
                <a:path w="58420" h="274320">
                  <a:moveTo>
                    <a:pt x="57950" y="260743"/>
                  </a:moveTo>
                  <a:lnTo>
                    <a:pt x="11595" y="247713"/>
                  </a:lnTo>
                  <a:lnTo>
                    <a:pt x="0" y="247713"/>
                  </a:lnTo>
                  <a:lnTo>
                    <a:pt x="0" y="260743"/>
                  </a:lnTo>
                  <a:lnTo>
                    <a:pt x="46355" y="273786"/>
                  </a:lnTo>
                  <a:lnTo>
                    <a:pt x="57950" y="273786"/>
                  </a:lnTo>
                  <a:lnTo>
                    <a:pt x="57950" y="260743"/>
                  </a:lnTo>
                  <a:close/>
                </a:path>
                <a:path w="58420" h="274320">
                  <a:moveTo>
                    <a:pt x="57950" y="0"/>
                  </a:moveTo>
                  <a:lnTo>
                    <a:pt x="46355" y="0"/>
                  </a:lnTo>
                  <a:lnTo>
                    <a:pt x="0" y="13030"/>
                  </a:lnTo>
                  <a:lnTo>
                    <a:pt x="0" y="26073"/>
                  </a:lnTo>
                  <a:lnTo>
                    <a:pt x="11595" y="26073"/>
                  </a:lnTo>
                  <a:lnTo>
                    <a:pt x="57950" y="13030"/>
                  </a:lnTo>
                  <a:lnTo>
                    <a:pt x="5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4288256" y="5233779"/>
              <a:ext cx="12065" cy="13335"/>
            </a:xfrm>
            <a:custGeom>
              <a:avLst/>
              <a:gdLst/>
              <a:ahLst/>
              <a:cxnLst/>
              <a:rect l="l" t="t" r="r" b="b"/>
              <a:pathLst>
                <a:path w="12064" h="13335">
                  <a:moveTo>
                    <a:pt x="11582" y="0"/>
                  </a:moveTo>
                  <a:lnTo>
                    <a:pt x="0" y="0"/>
                  </a:lnTo>
                  <a:lnTo>
                    <a:pt x="0" y="13030"/>
                  </a:lnTo>
                  <a:lnTo>
                    <a:pt x="11582" y="13030"/>
                  </a:lnTo>
                  <a:lnTo>
                    <a:pt x="115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4288262" y="5233769"/>
              <a:ext cx="58419" cy="26670"/>
            </a:xfrm>
            <a:custGeom>
              <a:avLst/>
              <a:gdLst/>
              <a:ahLst/>
              <a:cxnLst/>
              <a:rect l="l" t="t" r="r" b="b"/>
              <a:pathLst>
                <a:path w="58420" h="26670">
                  <a:moveTo>
                    <a:pt x="11588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46352" y="26074"/>
                  </a:lnTo>
                  <a:lnTo>
                    <a:pt x="57941" y="26074"/>
                  </a:lnTo>
                  <a:lnTo>
                    <a:pt x="57941" y="13037"/>
                  </a:lnTo>
                  <a:lnTo>
                    <a:pt x="11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4340409" y="5246805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4334615" y="5246807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70">
                  <a:moveTo>
                    <a:pt x="11588" y="0"/>
                  </a:moveTo>
                  <a:lnTo>
                    <a:pt x="0" y="0"/>
                  </a:lnTo>
                  <a:lnTo>
                    <a:pt x="0" y="13036"/>
                  </a:lnTo>
                  <a:lnTo>
                    <a:pt x="34764" y="39112"/>
                  </a:lnTo>
                  <a:lnTo>
                    <a:pt x="46353" y="39112"/>
                  </a:lnTo>
                  <a:lnTo>
                    <a:pt x="46353" y="26074"/>
                  </a:lnTo>
                  <a:lnTo>
                    <a:pt x="11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4375174" y="5272880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4369380" y="5272881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4">
                  <a:moveTo>
                    <a:pt x="11588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23176" y="52151"/>
                  </a:lnTo>
                  <a:lnTo>
                    <a:pt x="34764" y="52151"/>
                  </a:lnTo>
                  <a:lnTo>
                    <a:pt x="34764" y="39113"/>
                  </a:lnTo>
                  <a:lnTo>
                    <a:pt x="11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4398350" y="5311993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4392556" y="5311994"/>
              <a:ext cx="23495" cy="65405"/>
            </a:xfrm>
            <a:custGeom>
              <a:avLst/>
              <a:gdLst/>
              <a:ahLst/>
              <a:cxnLst/>
              <a:rect l="l" t="t" r="r" b="b"/>
              <a:pathLst>
                <a:path w="23495" h="65404">
                  <a:moveTo>
                    <a:pt x="11588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11588" y="65187"/>
                  </a:lnTo>
                  <a:lnTo>
                    <a:pt x="23176" y="65187"/>
                  </a:lnTo>
                  <a:lnTo>
                    <a:pt x="23176" y="52151"/>
                  </a:lnTo>
                  <a:lnTo>
                    <a:pt x="11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4409938" y="5364144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3685675" y="5246807"/>
              <a:ext cx="231775" cy="248285"/>
            </a:xfrm>
            <a:custGeom>
              <a:avLst/>
              <a:gdLst/>
              <a:ahLst/>
              <a:cxnLst/>
              <a:rect l="l" t="t" r="r" b="b"/>
              <a:pathLst>
                <a:path w="231775" h="248285">
                  <a:moveTo>
                    <a:pt x="162236" y="0"/>
                  </a:moveTo>
                  <a:lnTo>
                    <a:pt x="69529" y="0"/>
                  </a:lnTo>
                  <a:lnTo>
                    <a:pt x="34764" y="26074"/>
                  </a:lnTo>
                  <a:lnTo>
                    <a:pt x="11588" y="65187"/>
                  </a:lnTo>
                  <a:lnTo>
                    <a:pt x="0" y="117339"/>
                  </a:lnTo>
                  <a:lnTo>
                    <a:pt x="11588" y="169489"/>
                  </a:lnTo>
                  <a:lnTo>
                    <a:pt x="34764" y="208602"/>
                  </a:lnTo>
                  <a:lnTo>
                    <a:pt x="69529" y="234676"/>
                  </a:lnTo>
                  <a:lnTo>
                    <a:pt x="115882" y="247714"/>
                  </a:lnTo>
                  <a:lnTo>
                    <a:pt x="162236" y="234676"/>
                  </a:lnTo>
                  <a:lnTo>
                    <a:pt x="196999" y="208602"/>
                  </a:lnTo>
                  <a:lnTo>
                    <a:pt x="220176" y="169489"/>
                  </a:lnTo>
                  <a:lnTo>
                    <a:pt x="231764" y="117339"/>
                  </a:lnTo>
                  <a:lnTo>
                    <a:pt x="220176" y="65187"/>
                  </a:lnTo>
                  <a:lnTo>
                    <a:pt x="196999" y="26074"/>
                  </a:lnTo>
                  <a:lnTo>
                    <a:pt x="1622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3801558" y="5481484"/>
              <a:ext cx="58419" cy="26670"/>
            </a:xfrm>
            <a:custGeom>
              <a:avLst/>
              <a:gdLst/>
              <a:ahLst/>
              <a:cxnLst/>
              <a:rect l="l" t="t" r="r" b="b"/>
              <a:pathLst>
                <a:path w="58420" h="26670">
                  <a:moveTo>
                    <a:pt x="57941" y="0"/>
                  </a:moveTo>
                  <a:lnTo>
                    <a:pt x="46353" y="0"/>
                  </a:lnTo>
                  <a:lnTo>
                    <a:pt x="0" y="13037"/>
                  </a:lnTo>
                  <a:lnTo>
                    <a:pt x="0" y="26075"/>
                  </a:lnTo>
                  <a:lnTo>
                    <a:pt x="11588" y="26075"/>
                  </a:lnTo>
                  <a:lnTo>
                    <a:pt x="57941" y="13037"/>
                  </a:lnTo>
                  <a:lnTo>
                    <a:pt x="57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3801554" y="5494523"/>
              <a:ext cx="12065" cy="13335"/>
            </a:xfrm>
            <a:custGeom>
              <a:avLst/>
              <a:gdLst/>
              <a:ahLst/>
              <a:cxnLst/>
              <a:rect l="l" t="t" r="r" b="b"/>
              <a:pathLst>
                <a:path w="12064" h="13335">
                  <a:moveTo>
                    <a:pt x="11582" y="0"/>
                  </a:moveTo>
                  <a:lnTo>
                    <a:pt x="0" y="0"/>
                  </a:lnTo>
                  <a:lnTo>
                    <a:pt x="0" y="13042"/>
                  </a:lnTo>
                  <a:lnTo>
                    <a:pt x="11582" y="13042"/>
                  </a:lnTo>
                  <a:lnTo>
                    <a:pt x="115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3755205" y="5481484"/>
              <a:ext cx="58419" cy="26670"/>
            </a:xfrm>
            <a:custGeom>
              <a:avLst/>
              <a:gdLst/>
              <a:ahLst/>
              <a:cxnLst/>
              <a:rect l="l" t="t" r="r" b="b"/>
              <a:pathLst>
                <a:path w="58420" h="26670">
                  <a:moveTo>
                    <a:pt x="11587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46352" y="26075"/>
                  </a:lnTo>
                  <a:lnTo>
                    <a:pt x="57941" y="26075"/>
                  </a:lnTo>
                  <a:lnTo>
                    <a:pt x="57941" y="13037"/>
                  </a:lnTo>
                  <a:lnTo>
                    <a:pt x="11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3760999" y="5481483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3720440" y="5455409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70">
                  <a:moveTo>
                    <a:pt x="11588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34764" y="39112"/>
                  </a:lnTo>
                  <a:lnTo>
                    <a:pt x="46352" y="39112"/>
                  </a:lnTo>
                  <a:lnTo>
                    <a:pt x="46352" y="26074"/>
                  </a:lnTo>
                  <a:lnTo>
                    <a:pt x="11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726234" y="5455407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237"/>
            <p:cNvSpPr/>
            <p:nvPr/>
          </p:nvSpPr>
          <p:spPr>
            <a:xfrm>
              <a:off x="3697264" y="5416296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4">
                  <a:moveTo>
                    <a:pt x="11588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23176" y="52151"/>
                  </a:lnTo>
                  <a:lnTo>
                    <a:pt x="34764" y="52151"/>
                  </a:lnTo>
                  <a:lnTo>
                    <a:pt x="34764" y="39113"/>
                  </a:lnTo>
                  <a:lnTo>
                    <a:pt x="11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238"/>
            <p:cNvSpPr/>
            <p:nvPr/>
          </p:nvSpPr>
          <p:spPr>
            <a:xfrm>
              <a:off x="3703058" y="5416294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239"/>
            <p:cNvSpPr/>
            <p:nvPr/>
          </p:nvSpPr>
          <p:spPr>
            <a:xfrm>
              <a:off x="3685675" y="5364146"/>
              <a:ext cx="23495" cy="65405"/>
            </a:xfrm>
            <a:custGeom>
              <a:avLst/>
              <a:gdLst/>
              <a:ahLst/>
              <a:cxnLst/>
              <a:rect l="l" t="t" r="r" b="b"/>
              <a:pathLst>
                <a:path w="23495" h="65404">
                  <a:moveTo>
                    <a:pt x="11588" y="0"/>
                  </a:moveTo>
                  <a:lnTo>
                    <a:pt x="0" y="0"/>
                  </a:lnTo>
                  <a:lnTo>
                    <a:pt x="0" y="13036"/>
                  </a:lnTo>
                  <a:lnTo>
                    <a:pt x="11588" y="65187"/>
                  </a:lnTo>
                  <a:lnTo>
                    <a:pt x="23177" y="65187"/>
                  </a:lnTo>
                  <a:lnTo>
                    <a:pt x="23177" y="52150"/>
                  </a:lnTo>
                  <a:lnTo>
                    <a:pt x="11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240"/>
            <p:cNvSpPr/>
            <p:nvPr/>
          </p:nvSpPr>
          <p:spPr>
            <a:xfrm>
              <a:off x="3685667" y="5364144"/>
              <a:ext cx="12065" cy="13335"/>
            </a:xfrm>
            <a:custGeom>
              <a:avLst/>
              <a:gdLst/>
              <a:ahLst/>
              <a:cxnLst/>
              <a:rect l="l" t="t" r="r" b="b"/>
              <a:pathLst>
                <a:path w="12064" h="13335">
                  <a:moveTo>
                    <a:pt x="11595" y="0"/>
                  </a:moveTo>
                  <a:lnTo>
                    <a:pt x="0" y="0"/>
                  </a:lnTo>
                  <a:lnTo>
                    <a:pt x="0" y="13042"/>
                  </a:lnTo>
                  <a:lnTo>
                    <a:pt x="11595" y="13042"/>
                  </a:lnTo>
                  <a:lnTo>
                    <a:pt x="115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241"/>
            <p:cNvSpPr/>
            <p:nvPr/>
          </p:nvSpPr>
          <p:spPr>
            <a:xfrm>
              <a:off x="3685675" y="5311994"/>
              <a:ext cx="23495" cy="65405"/>
            </a:xfrm>
            <a:custGeom>
              <a:avLst/>
              <a:gdLst/>
              <a:ahLst/>
              <a:cxnLst/>
              <a:rect l="l" t="t" r="r" b="b"/>
              <a:pathLst>
                <a:path w="23495" h="65404">
                  <a:moveTo>
                    <a:pt x="23177" y="0"/>
                  </a:moveTo>
                  <a:lnTo>
                    <a:pt x="11588" y="0"/>
                  </a:lnTo>
                  <a:lnTo>
                    <a:pt x="0" y="52151"/>
                  </a:lnTo>
                  <a:lnTo>
                    <a:pt x="0" y="65187"/>
                  </a:lnTo>
                  <a:lnTo>
                    <a:pt x="11588" y="65187"/>
                  </a:lnTo>
                  <a:lnTo>
                    <a:pt x="23177" y="13037"/>
                  </a:lnTo>
                  <a:lnTo>
                    <a:pt x="231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242"/>
            <p:cNvSpPr/>
            <p:nvPr/>
          </p:nvSpPr>
          <p:spPr>
            <a:xfrm>
              <a:off x="3703058" y="5311993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243"/>
            <p:cNvSpPr/>
            <p:nvPr/>
          </p:nvSpPr>
          <p:spPr>
            <a:xfrm>
              <a:off x="3697264" y="5272881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4">
                  <a:moveTo>
                    <a:pt x="34764" y="0"/>
                  </a:moveTo>
                  <a:lnTo>
                    <a:pt x="23176" y="0"/>
                  </a:lnTo>
                  <a:lnTo>
                    <a:pt x="0" y="39113"/>
                  </a:lnTo>
                  <a:lnTo>
                    <a:pt x="0" y="52151"/>
                  </a:lnTo>
                  <a:lnTo>
                    <a:pt x="11588" y="52151"/>
                  </a:lnTo>
                  <a:lnTo>
                    <a:pt x="34764" y="13037"/>
                  </a:lnTo>
                  <a:lnTo>
                    <a:pt x="347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244"/>
            <p:cNvSpPr/>
            <p:nvPr/>
          </p:nvSpPr>
          <p:spPr>
            <a:xfrm>
              <a:off x="3726234" y="5272880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245"/>
            <p:cNvSpPr/>
            <p:nvPr/>
          </p:nvSpPr>
          <p:spPr>
            <a:xfrm>
              <a:off x="3720440" y="5246807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70">
                  <a:moveTo>
                    <a:pt x="46352" y="0"/>
                  </a:moveTo>
                  <a:lnTo>
                    <a:pt x="34764" y="0"/>
                  </a:lnTo>
                  <a:lnTo>
                    <a:pt x="0" y="26074"/>
                  </a:lnTo>
                  <a:lnTo>
                    <a:pt x="0" y="39112"/>
                  </a:lnTo>
                  <a:lnTo>
                    <a:pt x="11588" y="39112"/>
                  </a:lnTo>
                  <a:lnTo>
                    <a:pt x="46352" y="13036"/>
                  </a:lnTo>
                  <a:lnTo>
                    <a:pt x="46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246"/>
            <p:cNvSpPr/>
            <p:nvPr/>
          </p:nvSpPr>
          <p:spPr>
            <a:xfrm>
              <a:off x="3755205" y="5253323"/>
              <a:ext cx="46355" cy="0"/>
            </a:xfrm>
            <a:custGeom>
              <a:avLst/>
              <a:gdLst/>
              <a:ahLst/>
              <a:cxnLst/>
              <a:rect l="l" t="t" r="r" b="b"/>
              <a:pathLst>
                <a:path w="46354">
                  <a:moveTo>
                    <a:pt x="0" y="0"/>
                  </a:moveTo>
                  <a:lnTo>
                    <a:pt x="11588" y="0"/>
                  </a:lnTo>
                </a:path>
                <a:path w="46354">
                  <a:moveTo>
                    <a:pt x="0" y="0"/>
                  </a:moveTo>
                  <a:lnTo>
                    <a:pt x="46352" y="0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247"/>
            <p:cNvSpPr/>
            <p:nvPr/>
          </p:nvSpPr>
          <p:spPr>
            <a:xfrm>
              <a:off x="3801558" y="5246807"/>
              <a:ext cx="498475" cy="248285"/>
            </a:xfrm>
            <a:custGeom>
              <a:avLst/>
              <a:gdLst/>
              <a:ahLst/>
              <a:cxnLst/>
              <a:rect l="l" t="t" r="r" b="b"/>
              <a:pathLst>
                <a:path w="498475" h="248285">
                  <a:moveTo>
                    <a:pt x="498293" y="0"/>
                  </a:moveTo>
                  <a:lnTo>
                    <a:pt x="0" y="0"/>
                  </a:lnTo>
                  <a:lnTo>
                    <a:pt x="0" y="247714"/>
                  </a:lnTo>
                  <a:lnTo>
                    <a:pt x="498293" y="247714"/>
                  </a:lnTo>
                  <a:lnTo>
                    <a:pt x="498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248"/>
            <p:cNvSpPr/>
            <p:nvPr/>
          </p:nvSpPr>
          <p:spPr>
            <a:xfrm>
              <a:off x="3801558" y="5246805"/>
              <a:ext cx="509905" cy="13335"/>
            </a:xfrm>
            <a:custGeom>
              <a:avLst/>
              <a:gdLst/>
              <a:ahLst/>
              <a:cxnLst/>
              <a:rect l="l" t="t" r="r" b="b"/>
              <a:pathLst>
                <a:path w="509904" h="13335">
                  <a:moveTo>
                    <a:pt x="0" y="0"/>
                  </a:moveTo>
                  <a:lnTo>
                    <a:pt x="509880" y="0"/>
                  </a:lnTo>
                  <a:lnTo>
                    <a:pt x="509880" y="13037"/>
                  </a:lnTo>
                  <a:lnTo>
                    <a:pt x="0" y="13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249"/>
            <p:cNvSpPr/>
            <p:nvPr/>
          </p:nvSpPr>
          <p:spPr>
            <a:xfrm>
              <a:off x="4305645" y="5246805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250"/>
            <p:cNvSpPr/>
            <p:nvPr/>
          </p:nvSpPr>
          <p:spPr>
            <a:xfrm>
              <a:off x="4305645" y="5246805"/>
              <a:ext cx="0" cy="260985"/>
            </a:xfrm>
            <a:custGeom>
              <a:avLst/>
              <a:gdLst/>
              <a:ahLst/>
              <a:cxnLst/>
              <a:rect l="l" t="t" r="r" b="b"/>
              <a:pathLst>
                <a:path h="260985">
                  <a:moveTo>
                    <a:pt x="0" y="0"/>
                  </a:moveTo>
                  <a:lnTo>
                    <a:pt x="0" y="260753"/>
                  </a:lnTo>
                </a:path>
              </a:pathLst>
            </a:custGeom>
            <a:ln w="115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251"/>
            <p:cNvSpPr/>
            <p:nvPr/>
          </p:nvSpPr>
          <p:spPr>
            <a:xfrm>
              <a:off x="4305645" y="5494520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252"/>
            <p:cNvSpPr/>
            <p:nvPr/>
          </p:nvSpPr>
          <p:spPr>
            <a:xfrm>
              <a:off x="3801558" y="5494520"/>
              <a:ext cx="509905" cy="13335"/>
            </a:xfrm>
            <a:custGeom>
              <a:avLst/>
              <a:gdLst/>
              <a:ahLst/>
              <a:cxnLst/>
              <a:rect l="l" t="t" r="r" b="b"/>
              <a:pathLst>
                <a:path w="509904" h="13335">
                  <a:moveTo>
                    <a:pt x="0" y="0"/>
                  </a:moveTo>
                  <a:lnTo>
                    <a:pt x="509880" y="0"/>
                  </a:lnTo>
                  <a:lnTo>
                    <a:pt x="509880" y="13037"/>
                  </a:lnTo>
                  <a:lnTo>
                    <a:pt x="0" y="13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253"/>
            <p:cNvSpPr/>
            <p:nvPr/>
          </p:nvSpPr>
          <p:spPr>
            <a:xfrm>
              <a:off x="3807352" y="5494520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254"/>
            <p:cNvSpPr/>
            <p:nvPr/>
          </p:nvSpPr>
          <p:spPr>
            <a:xfrm>
              <a:off x="3807352" y="5246805"/>
              <a:ext cx="0" cy="260985"/>
            </a:xfrm>
            <a:custGeom>
              <a:avLst/>
              <a:gdLst/>
              <a:ahLst/>
              <a:cxnLst/>
              <a:rect l="l" t="t" r="r" b="b"/>
              <a:pathLst>
                <a:path h="260985">
                  <a:moveTo>
                    <a:pt x="0" y="0"/>
                  </a:moveTo>
                  <a:lnTo>
                    <a:pt x="0" y="260753"/>
                  </a:lnTo>
                </a:path>
              </a:pathLst>
            </a:custGeom>
            <a:ln w="115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255"/>
            <p:cNvSpPr/>
            <p:nvPr/>
          </p:nvSpPr>
          <p:spPr>
            <a:xfrm>
              <a:off x="3807352" y="5246805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256"/>
            <p:cNvSpPr/>
            <p:nvPr/>
          </p:nvSpPr>
          <p:spPr>
            <a:xfrm>
              <a:off x="3801558" y="5233769"/>
              <a:ext cx="509905" cy="26670"/>
            </a:xfrm>
            <a:custGeom>
              <a:avLst/>
              <a:gdLst/>
              <a:ahLst/>
              <a:cxnLst/>
              <a:rect l="l" t="t" r="r" b="b"/>
              <a:pathLst>
                <a:path w="509904" h="26670">
                  <a:moveTo>
                    <a:pt x="509880" y="0"/>
                  </a:moveTo>
                  <a:lnTo>
                    <a:pt x="498293" y="0"/>
                  </a:lnTo>
                  <a:lnTo>
                    <a:pt x="0" y="13037"/>
                  </a:lnTo>
                  <a:lnTo>
                    <a:pt x="0" y="26074"/>
                  </a:lnTo>
                  <a:lnTo>
                    <a:pt x="11588" y="26074"/>
                  </a:lnTo>
                  <a:lnTo>
                    <a:pt x="509880" y="13037"/>
                  </a:lnTo>
                  <a:lnTo>
                    <a:pt x="5098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257"/>
            <p:cNvSpPr/>
            <p:nvPr/>
          </p:nvSpPr>
          <p:spPr>
            <a:xfrm>
              <a:off x="3801558" y="5494520"/>
              <a:ext cx="509905" cy="13335"/>
            </a:xfrm>
            <a:custGeom>
              <a:avLst/>
              <a:gdLst/>
              <a:ahLst/>
              <a:cxnLst/>
              <a:rect l="l" t="t" r="r" b="b"/>
              <a:pathLst>
                <a:path w="509904" h="13335">
                  <a:moveTo>
                    <a:pt x="0" y="0"/>
                  </a:moveTo>
                  <a:lnTo>
                    <a:pt x="509880" y="0"/>
                  </a:lnTo>
                  <a:lnTo>
                    <a:pt x="509880" y="13037"/>
                  </a:lnTo>
                  <a:lnTo>
                    <a:pt x="0" y="13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8" name="object 258"/>
          <p:cNvSpPr txBox="1"/>
          <p:nvPr/>
        </p:nvSpPr>
        <p:spPr>
          <a:xfrm>
            <a:off x="3765680" y="5245745"/>
            <a:ext cx="532130" cy="182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" marR="5080" indent="-23495">
              <a:lnSpc>
                <a:spcPct val="114100"/>
              </a:lnSpc>
              <a:spcBef>
                <a:spcPts val="95"/>
              </a:spcBef>
            </a:pPr>
            <a:r>
              <a:rPr sz="450" spc="-35" dirty="0">
                <a:latin typeface="Verdana"/>
                <a:cs typeface="Verdana"/>
              </a:rPr>
              <a:t>receives</a:t>
            </a:r>
            <a:r>
              <a:rPr sz="450" spc="20" dirty="0">
                <a:latin typeface="Verdana"/>
                <a:cs typeface="Verdana"/>
              </a:rPr>
              <a:t> </a:t>
            </a:r>
            <a:r>
              <a:rPr sz="450" spc="-35" dirty="0">
                <a:latin typeface="Verdana"/>
                <a:cs typeface="Verdana"/>
              </a:rPr>
              <a:t>request</a:t>
            </a:r>
            <a:r>
              <a:rPr sz="450" spc="50" dirty="0">
                <a:latin typeface="Verdana"/>
                <a:cs typeface="Verdana"/>
              </a:rPr>
              <a:t> </a:t>
            </a:r>
            <a:r>
              <a:rPr sz="450" spc="-10" dirty="0">
                <a:latin typeface="Verdana"/>
                <a:cs typeface="Verdana"/>
              </a:rPr>
              <a:t>to </a:t>
            </a:r>
            <a:r>
              <a:rPr sz="450" spc="-145" dirty="0">
                <a:latin typeface="Verdana"/>
                <a:cs typeface="Verdana"/>
              </a:rPr>
              <a:t> </a:t>
            </a:r>
            <a:r>
              <a:rPr sz="450" spc="-25" dirty="0">
                <a:latin typeface="Verdana"/>
                <a:cs typeface="Verdana"/>
              </a:rPr>
              <a:t>contactphysician</a:t>
            </a:r>
            <a:endParaRPr sz="450">
              <a:latin typeface="Verdana"/>
              <a:cs typeface="Verdana"/>
            </a:endParaRPr>
          </a:p>
        </p:txBody>
      </p:sp>
      <p:sp>
        <p:nvSpPr>
          <p:cNvPr id="259" name="object 259"/>
          <p:cNvSpPr txBox="1"/>
          <p:nvPr/>
        </p:nvSpPr>
        <p:spPr>
          <a:xfrm>
            <a:off x="5527088" y="4099829"/>
            <a:ext cx="323850" cy="182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95"/>
              </a:spcBef>
            </a:pPr>
            <a:r>
              <a:rPr sz="500" spc="-25" dirty="0">
                <a:latin typeface="Verdana"/>
                <a:cs typeface="Verdana"/>
              </a:rPr>
              <a:t>alt</a:t>
            </a:r>
            <a:r>
              <a:rPr sz="500" spc="-40" dirty="0">
                <a:latin typeface="Verdana"/>
                <a:cs typeface="Verdana"/>
              </a:rPr>
              <a:t>e</a:t>
            </a:r>
            <a:r>
              <a:rPr sz="500" spc="-35" dirty="0">
                <a:latin typeface="Verdana"/>
                <a:cs typeface="Verdana"/>
              </a:rPr>
              <a:t>rnative  </a:t>
            </a:r>
            <a:r>
              <a:rPr sz="500" spc="-40" dirty="0">
                <a:latin typeface="Verdana"/>
                <a:cs typeface="Verdana"/>
              </a:rPr>
              <a:t>available</a:t>
            </a:r>
            <a:endParaRPr sz="500">
              <a:latin typeface="Verdana"/>
              <a:cs typeface="Verdana"/>
            </a:endParaRPr>
          </a:p>
        </p:txBody>
      </p:sp>
      <p:grpSp>
        <p:nvGrpSpPr>
          <p:cNvPr id="260" name="object 260"/>
          <p:cNvGrpSpPr/>
          <p:nvPr/>
        </p:nvGrpSpPr>
        <p:grpSpPr>
          <a:xfrm>
            <a:off x="4612732" y="3486720"/>
            <a:ext cx="1258570" cy="821690"/>
            <a:chOff x="4612732" y="3486720"/>
            <a:chExt cx="1258570" cy="821690"/>
          </a:xfrm>
        </p:grpSpPr>
        <p:sp>
          <p:nvSpPr>
            <p:cNvPr id="261" name="object 261"/>
            <p:cNvSpPr/>
            <p:nvPr/>
          </p:nvSpPr>
          <p:spPr>
            <a:xfrm>
              <a:off x="5354377" y="4301574"/>
              <a:ext cx="509905" cy="0"/>
            </a:xfrm>
            <a:custGeom>
              <a:avLst/>
              <a:gdLst/>
              <a:ahLst/>
              <a:cxnLst/>
              <a:rect l="l" t="t" r="r" b="b"/>
              <a:pathLst>
                <a:path w="509904">
                  <a:moveTo>
                    <a:pt x="0" y="0"/>
                  </a:moveTo>
                  <a:lnTo>
                    <a:pt x="509880" y="0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262"/>
            <p:cNvSpPr/>
            <p:nvPr/>
          </p:nvSpPr>
          <p:spPr>
            <a:xfrm>
              <a:off x="5099437" y="3486720"/>
              <a:ext cx="231775" cy="260985"/>
            </a:xfrm>
            <a:custGeom>
              <a:avLst/>
              <a:gdLst/>
              <a:ahLst/>
              <a:cxnLst/>
              <a:rect l="l" t="t" r="r" b="b"/>
              <a:pathLst>
                <a:path w="231775" h="260985">
                  <a:moveTo>
                    <a:pt x="115882" y="0"/>
                  </a:moveTo>
                  <a:lnTo>
                    <a:pt x="69528" y="13037"/>
                  </a:lnTo>
                  <a:lnTo>
                    <a:pt x="34764" y="39113"/>
                  </a:lnTo>
                  <a:lnTo>
                    <a:pt x="11587" y="78225"/>
                  </a:lnTo>
                  <a:lnTo>
                    <a:pt x="0" y="130376"/>
                  </a:lnTo>
                  <a:lnTo>
                    <a:pt x="11587" y="182526"/>
                  </a:lnTo>
                  <a:lnTo>
                    <a:pt x="34764" y="221640"/>
                  </a:lnTo>
                  <a:lnTo>
                    <a:pt x="69528" y="247716"/>
                  </a:lnTo>
                  <a:lnTo>
                    <a:pt x="115882" y="260753"/>
                  </a:lnTo>
                  <a:lnTo>
                    <a:pt x="162234" y="247716"/>
                  </a:lnTo>
                  <a:lnTo>
                    <a:pt x="196999" y="221640"/>
                  </a:lnTo>
                  <a:lnTo>
                    <a:pt x="220176" y="182526"/>
                  </a:lnTo>
                  <a:lnTo>
                    <a:pt x="231763" y="130376"/>
                  </a:lnTo>
                  <a:lnTo>
                    <a:pt x="220176" y="78225"/>
                  </a:lnTo>
                  <a:lnTo>
                    <a:pt x="196999" y="39113"/>
                  </a:lnTo>
                  <a:lnTo>
                    <a:pt x="162234" y="13037"/>
                  </a:lnTo>
                  <a:lnTo>
                    <a:pt x="115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263"/>
            <p:cNvSpPr/>
            <p:nvPr/>
          </p:nvSpPr>
          <p:spPr>
            <a:xfrm>
              <a:off x="5319613" y="3617097"/>
              <a:ext cx="23495" cy="65405"/>
            </a:xfrm>
            <a:custGeom>
              <a:avLst/>
              <a:gdLst/>
              <a:ahLst/>
              <a:cxnLst/>
              <a:rect l="l" t="t" r="r" b="b"/>
              <a:pathLst>
                <a:path w="23495" h="65404">
                  <a:moveTo>
                    <a:pt x="23176" y="0"/>
                  </a:moveTo>
                  <a:lnTo>
                    <a:pt x="11587" y="0"/>
                  </a:lnTo>
                  <a:lnTo>
                    <a:pt x="0" y="52150"/>
                  </a:lnTo>
                  <a:lnTo>
                    <a:pt x="0" y="65189"/>
                  </a:lnTo>
                  <a:lnTo>
                    <a:pt x="11587" y="65189"/>
                  </a:lnTo>
                  <a:lnTo>
                    <a:pt x="23176" y="13037"/>
                  </a:lnTo>
                  <a:lnTo>
                    <a:pt x="231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264"/>
            <p:cNvSpPr/>
            <p:nvPr/>
          </p:nvSpPr>
          <p:spPr>
            <a:xfrm>
              <a:off x="5325407" y="3669247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265"/>
            <p:cNvSpPr/>
            <p:nvPr/>
          </p:nvSpPr>
          <p:spPr>
            <a:xfrm>
              <a:off x="5296437" y="3669247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4">
                  <a:moveTo>
                    <a:pt x="34763" y="0"/>
                  </a:moveTo>
                  <a:lnTo>
                    <a:pt x="23176" y="0"/>
                  </a:lnTo>
                  <a:lnTo>
                    <a:pt x="0" y="39113"/>
                  </a:lnTo>
                  <a:lnTo>
                    <a:pt x="0" y="52151"/>
                  </a:lnTo>
                  <a:lnTo>
                    <a:pt x="11587" y="52151"/>
                  </a:lnTo>
                  <a:lnTo>
                    <a:pt x="34763" y="13039"/>
                  </a:lnTo>
                  <a:lnTo>
                    <a:pt x="347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266"/>
            <p:cNvSpPr/>
            <p:nvPr/>
          </p:nvSpPr>
          <p:spPr>
            <a:xfrm>
              <a:off x="5302230" y="3708360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267"/>
            <p:cNvSpPr/>
            <p:nvPr/>
          </p:nvSpPr>
          <p:spPr>
            <a:xfrm>
              <a:off x="5261672" y="3708361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70">
                  <a:moveTo>
                    <a:pt x="46352" y="0"/>
                  </a:moveTo>
                  <a:lnTo>
                    <a:pt x="34764" y="0"/>
                  </a:lnTo>
                  <a:lnTo>
                    <a:pt x="0" y="26075"/>
                  </a:lnTo>
                  <a:lnTo>
                    <a:pt x="0" y="39113"/>
                  </a:lnTo>
                  <a:lnTo>
                    <a:pt x="11588" y="39113"/>
                  </a:lnTo>
                  <a:lnTo>
                    <a:pt x="46352" y="13037"/>
                  </a:lnTo>
                  <a:lnTo>
                    <a:pt x="46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268"/>
            <p:cNvSpPr/>
            <p:nvPr/>
          </p:nvSpPr>
          <p:spPr>
            <a:xfrm>
              <a:off x="5267465" y="3734435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269"/>
            <p:cNvSpPr/>
            <p:nvPr/>
          </p:nvSpPr>
          <p:spPr>
            <a:xfrm>
              <a:off x="5215319" y="3734436"/>
              <a:ext cx="58419" cy="26670"/>
            </a:xfrm>
            <a:custGeom>
              <a:avLst/>
              <a:gdLst/>
              <a:ahLst/>
              <a:cxnLst/>
              <a:rect l="l" t="t" r="r" b="b"/>
              <a:pathLst>
                <a:path w="58420" h="26670">
                  <a:moveTo>
                    <a:pt x="57941" y="0"/>
                  </a:moveTo>
                  <a:lnTo>
                    <a:pt x="46352" y="0"/>
                  </a:lnTo>
                  <a:lnTo>
                    <a:pt x="0" y="13037"/>
                  </a:lnTo>
                  <a:lnTo>
                    <a:pt x="0" y="26075"/>
                  </a:lnTo>
                  <a:lnTo>
                    <a:pt x="11587" y="26075"/>
                  </a:lnTo>
                  <a:lnTo>
                    <a:pt x="57941" y="13037"/>
                  </a:lnTo>
                  <a:lnTo>
                    <a:pt x="57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270"/>
            <p:cNvSpPr/>
            <p:nvPr/>
          </p:nvSpPr>
          <p:spPr>
            <a:xfrm>
              <a:off x="5215318" y="3747485"/>
              <a:ext cx="12065" cy="13335"/>
            </a:xfrm>
            <a:custGeom>
              <a:avLst/>
              <a:gdLst/>
              <a:ahLst/>
              <a:cxnLst/>
              <a:rect l="l" t="t" r="r" b="b"/>
              <a:pathLst>
                <a:path w="12064" h="13335">
                  <a:moveTo>
                    <a:pt x="11582" y="0"/>
                  </a:moveTo>
                  <a:lnTo>
                    <a:pt x="0" y="0"/>
                  </a:lnTo>
                  <a:lnTo>
                    <a:pt x="0" y="13030"/>
                  </a:lnTo>
                  <a:lnTo>
                    <a:pt x="11582" y="13030"/>
                  </a:lnTo>
                  <a:lnTo>
                    <a:pt x="115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271"/>
            <p:cNvSpPr/>
            <p:nvPr/>
          </p:nvSpPr>
          <p:spPr>
            <a:xfrm>
              <a:off x="5168963" y="3486729"/>
              <a:ext cx="58419" cy="274320"/>
            </a:xfrm>
            <a:custGeom>
              <a:avLst/>
              <a:gdLst/>
              <a:ahLst/>
              <a:cxnLst/>
              <a:rect l="l" t="t" r="r" b="b"/>
              <a:pathLst>
                <a:path w="58420" h="274320">
                  <a:moveTo>
                    <a:pt x="57937" y="260756"/>
                  </a:moveTo>
                  <a:lnTo>
                    <a:pt x="11582" y="247713"/>
                  </a:lnTo>
                  <a:lnTo>
                    <a:pt x="0" y="247713"/>
                  </a:lnTo>
                  <a:lnTo>
                    <a:pt x="0" y="260756"/>
                  </a:lnTo>
                  <a:lnTo>
                    <a:pt x="46355" y="273786"/>
                  </a:lnTo>
                  <a:lnTo>
                    <a:pt x="57937" y="273786"/>
                  </a:lnTo>
                  <a:lnTo>
                    <a:pt x="57937" y="260756"/>
                  </a:lnTo>
                  <a:close/>
                </a:path>
                <a:path w="58420" h="274320">
                  <a:moveTo>
                    <a:pt x="57937" y="0"/>
                  </a:moveTo>
                  <a:lnTo>
                    <a:pt x="46355" y="0"/>
                  </a:lnTo>
                  <a:lnTo>
                    <a:pt x="0" y="13030"/>
                  </a:lnTo>
                  <a:lnTo>
                    <a:pt x="0" y="26073"/>
                  </a:lnTo>
                  <a:lnTo>
                    <a:pt x="11582" y="26073"/>
                  </a:lnTo>
                  <a:lnTo>
                    <a:pt x="57937" y="13030"/>
                  </a:lnTo>
                  <a:lnTo>
                    <a:pt x="579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272"/>
            <p:cNvSpPr/>
            <p:nvPr/>
          </p:nvSpPr>
          <p:spPr>
            <a:xfrm>
              <a:off x="5215318" y="3486729"/>
              <a:ext cx="12065" cy="13335"/>
            </a:xfrm>
            <a:custGeom>
              <a:avLst/>
              <a:gdLst/>
              <a:ahLst/>
              <a:cxnLst/>
              <a:rect l="l" t="t" r="r" b="b"/>
              <a:pathLst>
                <a:path w="12064" h="13335">
                  <a:moveTo>
                    <a:pt x="11582" y="0"/>
                  </a:moveTo>
                  <a:lnTo>
                    <a:pt x="0" y="0"/>
                  </a:lnTo>
                  <a:lnTo>
                    <a:pt x="0" y="13030"/>
                  </a:lnTo>
                  <a:lnTo>
                    <a:pt x="11582" y="13030"/>
                  </a:lnTo>
                  <a:lnTo>
                    <a:pt x="115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273"/>
            <p:cNvSpPr/>
            <p:nvPr/>
          </p:nvSpPr>
          <p:spPr>
            <a:xfrm>
              <a:off x="5215319" y="3486720"/>
              <a:ext cx="58419" cy="26670"/>
            </a:xfrm>
            <a:custGeom>
              <a:avLst/>
              <a:gdLst/>
              <a:ahLst/>
              <a:cxnLst/>
              <a:rect l="l" t="t" r="r" b="b"/>
              <a:pathLst>
                <a:path w="58420" h="26670">
                  <a:moveTo>
                    <a:pt x="11587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46352" y="26075"/>
                  </a:lnTo>
                  <a:lnTo>
                    <a:pt x="57941" y="26075"/>
                  </a:lnTo>
                  <a:lnTo>
                    <a:pt x="57941" y="13037"/>
                  </a:lnTo>
                  <a:lnTo>
                    <a:pt x="11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274"/>
            <p:cNvSpPr/>
            <p:nvPr/>
          </p:nvSpPr>
          <p:spPr>
            <a:xfrm>
              <a:off x="5267465" y="3499757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275"/>
            <p:cNvSpPr/>
            <p:nvPr/>
          </p:nvSpPr>
          <p:spPr>
            <a:xfrm>
              <a:off x="5261672" y="3499758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70">
                  <a:moveTo>
                    <a:pt x="11588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34764" y="39113"/>
                  </a:lnTo>
                  <a:lnTo>
                    <a:pt x="46352" y="39113"/>
                  </a:lnTo>
                  <a:lnTo>
                    <a:pt x="46352" y="26075"/>
                  </a:lnTo>
                  <a:lnTo>
                    <a:pt x="11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276"/>
            <p:cNvSpPr/>
            <p:nvPr/>
          </p:nvSpPr>
          <p:spPr>
            <a:xfrm>
              <a:off x="5302230" y="3525833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277"/>
            <p:cNvSpPr/>
            <p:nvPr/>
          </p:nvSpPr>
          <p:spPr>
            <a:xfrm>
              <a:off x="5296437" y="3525834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4">
                  <a:moveTo>
                    <a:pt x="11587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23176" y="52150"/>
                  </a:lnTo>
                  <a:lnTo>
                    <a:pt x="34763" y="52150"/>
                  </a:lnTo>
                  <a:lnTo>
                    <a:pt x="34763" y="39112"/>
                  </a:lnTo>
                  <a:lnTo>
                    <a:pt x="11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78"/>
            <p:cNvSpPr/>
            <p:nvPr/>
          </p:nvSpPr>
          <p:spPr>
            <a:xfrm>
              <a:off x="5325407" y="3564946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79"/>
            <p:cNvSpPr/>
            <p:nvPr/>
          </p:nvSpPr>
          <p:spPr>
            <a:xfrm>
              <a:off x="5319613" y="3564946"/>
              <a:ext cx="23495" cy="65405"/>
            </a:xfrm>
            <a:custGeom>
              <a:avLst/>
              <a:gdLst/>
              <a:ahLst/>
              <a:cxnLst/>
              <a:rect l="l" t="t" r="r" b="b"/>
              <a:pathLst>
                <a:path w="23495" h="65404">
                  <a:moveTo>
                    <a:pt x="11587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11587" y="65189"/>
                  </a:lnTo>
                  <a:lnTo>
                    <a:pt x="23176" y="65189"/>
                  </a:lnTo>
                  <a:lnTo>
                    <a:pt x="23176" y="52151"/>
                  </a:lnTo>
                  <a:lnTo>
                    <a:pt x="11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280"/>
            <p:cNvSpPr/>
            <p:nvPr/>
          </p:nvSpPr>
          <p:spPr>
            <a:xfrm>
              <a:off x="5336995" y="3617096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281"/>
            <p:cNvSpPr/>
            <p:nvPr/>
          </p:nvSpPr>
          <p:spPr>
            <a:xfrm>
              <a:off x="4612732" y="3499758"/>
              <a:ext cx="231775" cy="248285"/>
            </a:xfrm>
            <a:custGeom>
              <a:avLst/>
              <a:gdLst/>
              <a:ahLst/>
              <a:cxnLst/>
              <a:rect l="l" t="t" r="r" b="b"/>
              <a:pathLst>
                <a:path w="231775" h="248285">
                  <a:moveTo>
                    <a:pt x="162234" y="0"/>
                  </a:moveTo>
                  <a:lnTo>
                    <a:pt x="69529" y="0"/>
                  </a:lnTo>
                  <a:lnTo>
                    <a:pt x="34764" y="26075"/>
                  </a:lnTo>
                  <a:lnTo>
                    <a:pt x="11588" y="65187"/>
                  </a:lnTo>
                  <a:lnTo>
                    <a:pt x="0" y="117339"/>
                  </a:lnTo>
                  <a:lnTo>
                    <a:pt x="11588" y="169489"/>
                  </a:lnTo>
                  <a:lnTo>
                    <a:pt x="34764" y="208602"/>
                  </a:lnTo>
                  <a:lnTo>
                    <a:pt x="69529" y="234678"/>
                  </a:lnTo>
                  <a:lnTo>
                    <a:pt x="115882" y="247716"/>
                  </a:lnTo>
                  <a:lnTo>
                    <a:pt x="162234" y="234678"/>
                  </a:lnTo>
                  <a:lnTo>
                    <a:pt x="196999" y="208602"/>
                  </a:lnTo>
                  <a:lnTo>
                    <a:pt x="220176" y="169489"/>
                  </a:lnTo>
                  <a:lnTo>
                    <a:pt x="231763" y="117339"/>
                  </a:lnTo>
                  <a:lnTo>
                    <a:pt x="220176" y="65187"/>
                  </a:lnTo>
                  <a:lnTo>
                    <a:pt x="196999" y="26075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82"/>
            <p:cNvSpPr/>
            <p:nvPr/>
          </p:nvSpPr>
          <p:spPr>
            <a:xfrm>
              <a:off x="4728614" y="3734436"/>
              <a:ext cx="58419" cy="26670"/>
            </a:xfrm>
            <a:custGeom>
              <a:avLst/>
              <a:gdLst/>
              <a:ahLst/>
              <a:cxnLst/>
              <a:rect l="l" t="t" r="r" b="b"/>
              <a:pathLst>
                <a:path w="58420" h="26670">
                  <a:moveTo>
                    <a:pt x="57941" y="0"/>
                  </a:moveTo>
                  <a:lnTo>
                    <a:pt x="46352" y="0"/>
                  </a:lnTo>
                  <a:lnTo>
                    <a:pt x="0" y="13037"/>
                  </a:lnTo>
                  <a:lnTo>
                    <a:pt x="0" y="26075"/>
                  </a:lnTo>
                  <a:lnTo>
                    <a:pt x="11587" y="26075"/>
                  </a:lnTo>
                  <a:lnTo>
                    <a:pt x="57941" y="13037"/>
                  </a:lnTo>
                  <a:lnTo>
                    <a:pt x="57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83"/>
            <p:cNvSpPr/>
            <p:nvPr/>
          </p:nvSpPr>
          <p:spPr>
            <a:xfrm>
              <a:off x="4728603" y="3747485"/>
              <a:ext cx="12065" cy="13335"/>
            </a:xfrm>
            <a:custGeom>
              <a:avLst/>
              <a:gdLst/>
              <a:ahLst/>
              <a:cxnLst/>
              <a:rect l="l" t="t" r="r" b="b"/>
              <a:pathLst>
                <a:path w="12064" h="13335">
                  <a:moveTo>
                    <a:pt x="11595" y="0"/>
                  </a:moveTo>
                  <a:lnTo>
                    <a:pt x="0" y="0"/>
                  </a:lnTo>
                  <a:lnTo>
                    <a:pt x="0" y="13030"/>
                  </a:lnTo>
                  <a:lnTo>
                    <a:pt x="11595" y="13030"/>
                  </a:lnTo>
                  <a:lnTo>
                    <a:pt x="115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284"/>
            <p:cNvSpPr/>
            <p:nvPr/>
          </p:nvSpPr>
          <p:spPr>
            <a:xfrm>
              <a:off x="4682262" y="3734436"/>
              <a:ext cx="58419" cy="26670"/>
            </a:xfrm>
            <a:custGeom>
              <a:avLst/>
              <a:gdLst/>
              <a:ahLst/>
              <a:cxnLst/>
              <a:rect l="l" t="t" r="r" b="b"/>
              <a:pathLst>
                <a:path w="58420" h="26670">
                  <a:moveTo>
                    <a:pt x="11587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46352" y="26075"/>
                  </a:lnTo>
                  <a:lnTo>
                    <a:pt x="57939" y="26075"/>
                  </a:lnTo>
                  <a:lnTo>
                    <a:pt x="57939" y="13037"/>
                  </a:lnTo>
                  <a:lnTo>
                    <a:pt x="11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285"/>
            <p:cNvSpPr/>
            <p:nvPr/>
          </p:nvSpPr>
          <p:spPr>
            <a:xfrm>
              <a:off x="4688055" y="3734435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286"/>
            <p:cNvSpPr/>
            <p:nvPr/>
          </p:nvSpPr>
          <p:spPr>
            <a:xfrm>
              <a:off x="4647497" y="3708361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70">
                  <a:moveTo>
                    <a:pt x="11587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34764" y="39113"/>
                  </a:lnTo>
                  <a:lnTo>
                    <a:pt x="46352" y="39113"/>
                  </a:lnTo>
                  <a:lnTo>
                    <a:pt x="46352" y="26075"/>
                  </a:lnTo>
                  <a:lnTo>
                    <a:pt x="11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4653291" y="3708360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4624321" y="3669247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4">
                  <a:moveTo>
                    <a:pt x="11587" y="0"/>
                  </a:moveTo>
                  <a:lnTo>
                    <a:pt x="0" y="0"/>
                  </a:lnTo>
                  <a:lnTo>
                    <a:pt x="0" y="13039"/>
                  </a:lnTo>
                  <a:lnTo>
                    <a:pt x="23176" y="52151"/>
                  </a:lnTo>
                  <a:lnTo>
                    <a:pt x="34763" y="52151"/>
                  </a:lnTo>
                  <a:lnTo>
                    <a:pt x="34763" y="39113"/>
                  </a:lnTo>
                  <a:lnTo>
                    <a:pt x="11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4630115" y="3669247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/>
            <p:nvPr/>
          </p:nvSpPr>
          <p:spPr>
            <a:xfrm>
              <a:off x="4612732" y="3617097"/>
              <a:ext cx="23495" cy="65405"/>
            </a:xfrm>
            <a:custGeom>
              <a:avLst/>
              <a:gdLst/>
              <a:ahLst/>
              <a:cxnLst/>
              <a:rect l="l" t="t" r="r" b="b"/>
              <a:pathLst>
                <a:path w="23495" h="65404">
                  <a:moveTo>
                    <a:pt x="11588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11588" y="65189"/>
                  </a:lnTo>
                  <a:lnTo>
                    <a:pt x="23176" y="65189"/>
                  </a:lnTo>
                  <a:lnTo>
                    <a:pt x="23176" y="52150"/>
                  </a:lnTo>
                  <a:lnTo>
                    <a:pt x="11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291"/>
            <p:cNvSpPr/>
            <p:nvPr/>
          </p:nvSpPr>
          <p:spPr>
            <a:xfrm>
              <a:off x="4612728" y="3617107"/>
              <a:ext cx="12065" cy="13335"/>
            </a:xfrm>
            <a:custGeom>
              <a:avLst/>
              <a:gdLst/>
              <a:ahLst/>
              <a:cxnLst/>
              <a:rect l="l" t="t" r="r" b="b"/>
              <a:pathLst>
                <a:path w="12064" h="13335">
                  <a:moveTo>
                    <a:pt x="11582" y="0"/>
                  </a:moveTo>
                  <a:lnTo>
                    <a:pt x="0" y="0"/>
                  </a:lnTo>
                  <a:lnTo>
                    <a:pt x="0" y="13030"/>
                  </a:lnTo>
                  <a:lnTo>
                    <a:pt x="11582" y="13030"/>
                  </a:lnTo>
                  <a:lnTo>
                    <a:pt x="115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292"/>
            <p:cNvSpPr/>
            <p:nvPr/>
          </p:nvSpPr>
          <p:spPr>
            <a:xfrm>
              <a:off x="4612732" y="3564946"/>
              <a:ext cx="23495" cy="65405"/>
            </a:xfrm>
            <a:custGeom>
              <a:avLst/>
              <a:gdLst/>
              <a:ahLst/>
              <a:cxnLst/>
              <a:rect l="l" t="t" r="r" b="b"/>
              <a:pathLst>
                <a:path w="23495" h="65404">
                  <a:moveTo>
                    <a:pt x="23176" y="0"/>
                  </a:moveTo>
                  <a:lnTo>
                    <a:pt x="11588" y="0"/>
                  </a:lnTo>
                  <a:lnTo>
                    <a:pt x="0" y="52151"/>
                  </a:lnTo>
                  <a:lnTo>
                    <a:pt x="0" y="65189"/>
                  </a:lnTo>
                  <a:lnTo>
                    <a:pt x="11588" y="65189"/>
                  </a:lnTo>
                  <a:lnTo>
                    <a:pt x="23176" y="13037"/>
                  </a:lnTo>
                  <a:lnTo>
                    <a:pt x="231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4630115" y="3564946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294"/>
            <p:cNvSpPr/>
            <p:nvPr/>
          </p:nvSpPr>
          <p:spPr>
            <a:xfrm>
              <a:off x="4624321" y="3525834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4">
                  <a:moveTo>
                    <a:pt x="34763" y="0"/>
                  </a:moveTo>
                  <a:lnTo>
                    <a:pt x="23176" y="0"/>
                  </a:lnTo>
                  <a:lnTo>
                    <a:pt x="0" y="39112"/>
                  </a:lnTo>
                  <a:lnTo>
                    <a:pt x="0" y="52150"/>
                  </a:lnTo>
                  <a:lnTo>
                    <a:pt x="11587" y="52150"/>
                  </a:lnTo>
                  <a:lnTo>
                    <a:pt x="34763" y="13037"/>
                  </a:lnTo>
                  <a:lnTo>
                    <a:pt x="347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295"/>
            <p:cNvSpPr/>
            <p:nvPr/>
          </p:nvSpPr>
          <p:spPr>
            <a:xfrm>
              <a:off x="4653291" y="3525833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296"/>
            <p:cNvSpPr/>
            <p:nvPr/>
          </p:nvSpPr>
          <p:spPr>
            <a:xfrm>
              <a:off x="4647497" y="3499758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70">
                  <a:moveTo>
                    <a:pt x="46352" y="0"/>
                  </a:moveTo>
                  <a:lnTo>
                    <a:pt x="34764" y="0"/>
                  </a:lnTo>
                  <a:lnTo>
                    <a:pt x="0" y="26075"/>
                  </a:lnTo>
                  <a:lnTo>
                    <a:pt x="0" y="39113"/>
                  </a:lnTo>
                  <a:lnTo>
                    <a:pt x="11587" y="39113"/>
                  </a:lnTo>
                  <a:lnTo>
                    <a:pt x="46352" y="13037"/>
                  </a:lnTo>
                  <a:lnTo>
                    <a:pt x="46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297"/>
            <p:cNvSpPr/>
            <p:nvPr/>
          </p:nvSpPr>
          <p:spPr>
            <a:xfrm>
              <a:off x="4682261" y="3506276"/>
              <a:ext cx="46355" cy="0"/>
            </a:xfrm>
            <a:custGeom>
              <a:avLst/>
              <a:gdLst/>
              <a:ahLst/>
              <a:cxnLst/>
              <a:rect l="l" t="t" r="r" b="b"/>
              <a:pathLst>
                <a:path w="46354">
                  <a:moveTo>
                    <a:pt x="0" y="0"/>
                  </a:moveTo>
                  <a:lnTo>
                    <a:pt x="11588" y="0"/>
                  </a:lnTo>
                </a:path>
                <a:path w="46354">
                  <a:moveTo>
                    <a:pt x="0" y="0"/>
                  </a:moveTo>
                  <a:lnTo>
                    <a:pt x="46353" y="0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298"/>
            <p:cNvSpPr/>
            <p:nvPr/>
          </p:nvSpPr>
          <p:spPr>
            <a:xfrm>
              <a:off x="4728614" y="3499758"/>
              <a:ext cx="498475" cy="248285"/>
            </a:xfrm>
            <a:custGeom>
              <a:avLst/>
              <a:gdLst/>
              <a:ahLst/>
              <a:cxnLst/>
              <a:rect l="l" t="t" r="r" b="b"/>
              <a:pathLst>
                <a:path w="498475" h="248285">
                  <a:moveTo>
                    <a:pt x="498292" y="0"/>
                  </a:moveTo>
                  <a:lnTo>
                    <a:pt x="0" y="0"/>
                  </a:lnTo>
                  <a:lnTo>
                    <a:pt x="0" y="247716"/>
                  </a:lnTo>
                  <a:lnTo>
                    <a:pt x="498292" y="247716"/>
                  </a:lnTo>
                  <a:lnTo>
                    <a:pt x="4982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299"/>
            <p:cNvSpPr/>
            <p:nvPr/>
          </p:nvSpPr>
          <p:spPr>
            <a:xfrm>
              <a:off x="4728614" y="3506276"/>
              <a:ext cx="509905" cy="0"/>
            </a:xfrm>
            <a:custGeom>
              <a:avLst/>
              <a:gdLst/>
              <a:ahLst/>
              <a:cxnLst/>
              <a:rect l="l" t="t" r="r" b="b"/>
              <a:pathLst>
                <a:path w="509904">
                  <a:moveTo>
                    <a:pt x="0" y="0"/>
                  </a:moveTo>
                  <a:lnTo>
                    <a:pt x="509881" y="0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300"/>
            <p:cNvSpPr/>
            <p:nvPr/>
          </p:nvSpPr>
          <p:spPr>
            <a:xfrm>
              <a:off x="5232701" y="3499757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301"/>
            <p:cNvSpPr/>
            <p:nvPr/>
          </p:nvSpPr>
          <p:spPr>
            <a:xfrm>
              <a:off x="5232701" y="3499757"/>
              <a:ext cx="0" cy="260985"/>
            </a:xfrm>
            <a:custGeom>
              <a:avLst/>
              <a:gdLst/>
              <a:ahLst/>
              <a:cxnLst/>
              <a:rect l="l" t="t" r="r" b="b"/>
              <a:pathLst>
                <a:path h="260985">
                  <a:moveTo>
                    <a:pt x="0" y="0"/>
                  </a:moveTo>
                  <a:lnTo>
                    <a:pt x="0" y="260753"/>
                  </a:lnTo>
                </a:path>
              </a:pathLst>
            </a:custGeom>
            <a:ln w="115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302"/>
            <p:cNvSpPr/>
            <p:nvPr/>
          </p:nvSpPr>
          <p:spPr>
            <a:xfrm>
              <a:off x="5232701" y="3747473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303"/>
            <p:cNvSpPr/>
            <p:nvPr/>
          </p:nvSpPr>
          <p:spPr>
            <a:xfrm>
              <a:off x="4728614" y="3753992"/>
              <a:ext cx="509905" cy="0"/>
            </a:xfrm>
            <a:custGeom>
              <a:avLst/>
              <a:gdLst/>
              <a:ahLst/>
              <a:cxnLst/>
              <a:rect l="l" t="t" r="r" b="b"/>
              <a:pathLst>
                <a:path w="509904">
                  <a:moveTo>
                    <a:pt x="0" y="0"/>
                  </a:moveTo>
                  <a:lnTo>
                    <a:pt x="509881" y="0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304"/>
            <p:cNvSpPr/>
            <p:nvPr/>
          </p:nvSpPr>
          <p:spPr>
            <a:xfrm>
              <a:off x="4734408" y="3747473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305"/>
            <p:cNvSpPr/>
            <p:nvPr/>
          </p:nvSpPr>
          <p:spPr>
            <a:xfrm>
              <a:off x="4734408" y="3499757"/>
              <a:ext cx="0" cy="260985"/>
            </a:xfrm>
            <a:custGeom>
              <a:avLst/>
              <a:gdLst/>
              <a:ahLst/>
              <a:cxnLst/>
              <a:rect l="l" t="t" r="r" b="b"/>
              <a:pathLst>
                <a:path h="260985">
                  <a:moveTo>
                    <a:pt x="0" y="0"/>
                  </a:moveTo>
                  <a:lnTo>
                    <a:pt x="0" y="260753"/>
                  </a:lnTo>
                </a:path>
              </a:pathLst>
            </a:custGeom>
            <a:ln w="115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306"/>
            <p:cNvSpPr/>
            <p:nvPr/>
          </p:nvSpPr>
          <p:spPr>
            <a:xfrm>
              <a:off x="4734408" y="3499757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307"/>
            <p:cNvSpPr/>
            <p:nvPr/>
          </p:nvSpPr>
          <p:spPr>
            <a:xfrm>
              <a:off x="4717026" y="3486720"/>
              <a:ext cx="509905" cy="26670"/>
            </a:xfrm>
            <a:custGeom>
              <a:avLst/>
              <a:gdLst/>
              <a:ahLst/>
              <a:cxnLst/>
              <a:rect l="l" t="t" r="r" b="b"/>
              <a:pathLst>
                <a:path w="509904" h="26670">
                  <a:moveTo>
                    <a:pt x="509880" y="0"/>
                  </a:moveTo>
                  <a:lnTo>
                    <a:pt x="498293" y="0"/>
                  </a:lnTo>
                  <a:lnTo>
                    <a:pt x="0" y="13037"/>
                  </a:lnTo>
                  <a:lnTo>
                    <a:pt x="0" y="26075"/>
                  </a:lnTo>
                  <a:lnTo>
                    <a:pt x="11588" y="26075"/>
                  </a:lnTo>
                  <a:lnTo>
                    <a:pt x="509880" y="13037"/>
                  </a:lnTo>
                  <a:lnTo>
                    <a:pt x="5098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308"/>
            <p:cNvSpPr/>
            <p:nvPr/>
          </p:nvSpPr>
          <p:spPr>
            <a:xfrm>
              <a:off x="4717026" y="3753992"/>
              <a:ext cx="521970" cy="0"/>
            </a:xfrm>
            <a:custGeom>
              <a:avLst/>
              <a:gdLst/>
              <a:ahLst/>
              <a:cxnLst/>
              <a:rect l="l" t="t" r="r" b="b"/>
              <a:pathLst>
                <a:path w="521970">
                  <a:moveTo>
                    <a:pt x="0" y="0"/>
                  </a:moveTo>
                  <a:lnTo>
                    <a:pt x="521469" y="0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9" name="object 309"/>
          <p:cNvSpPr txBox="1"/>
          <p:nvPr/>
        </p:nvSpPr>
        <p:spPr>
          <a:xfrm>
            <a:off x="4704318" y="3506580"/>
            <a:ext cx="549910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-30" dirty="0">
                <a:latin typeface="Verdana"/>
                <a:cs typeface="Verdana"/>
              </a:rPr>
              <a:t>checksinventory</a:t>
            </a:r>
            <a:r>
              <a:rPr sz="450" spc="100" dirty="0">
                <a:latin typeface="Verdana"/>
                <a:cs typeface="Verdana"/>
              </a:rPr>
              <a:t> </a:t>
            </a:r>
            <a:r>
              <a:rPr sz="450" spc="-20" dirty="0">
                <a:latin typeface="Verdana"/>
                <a:cs typeface="Verdana"/>
              </a:rPr>
              <a:t>for</a:t>
            </a:r>
            <a:endParaRPr sz="450">
              <a:latin typeface="Verdana"/>
              <a:cs typeface="Verdana"/>
            </a:endParaRPr>
          </a:p>
        </p:txBody>
      </p:sp>
      <p:sp>
        <p:nvSpPr>
          <p:cNvPr id="310" name="object 310"/>
          <p:cNvSpPr txBox="1"/>
          <p:nvPr/>
        </p:nvSpPr>
        <p:spPr>
          <a:xfrm>
            <a:off x="4739083" y="3584804"/>
            <a:ext cx="490855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-30" dirty="0">
                <a:latin typeface="Verdana"/>
                <a:cs typeface="Verdana"/>
              </a:rPr>
              <a:t>r</a:t>
            </a:r>
            <a:r>
              <a:rPr sz="450" spc="-45" dirty="0">
                <a:latin typeface="Verdana"/>
                <a:cs typeface="Verdana"/>
              </a:rPr>
              <a:t>e</a:t>
            </a:r>
            <a:r>
              <a:rPr sz="450" spc="-20" dirty="0">
                <a:latin typeface="Verdana"/>
                <a:cs typeface="Verdana"/>
              </a:rPr>
              <a:t>fill</a:t>
            </a:r>
            <a:r>
              <a:rPr sz="450" dirty="0">
                <a:latin typeface="Verdana"/>
                <a:cs typeface="Verdana"/>
              </a:rPr>
              <a:t> </a:t>
            </a:r>
            <a:r>
              <a:rPr sz="450" spc="-30" dirty="0">
                <a:latin typeface="Verdana"/>
                <a:cs typeface="Verdana"/>
              </a:rPr>
              <a:t>or</a:t>
            </a:r>
            <a:r>
              <a:rPr sz="450" spc="-20" dirty="0">
                <a:latin typeface="Verdana"/>
                <a:cs typeface="Verdana"/>
              </a:rPr>
              <a:t> </a:t>
            </a:r>
            <a:r>
              <a:rPr sz="450" spc="-25" dirty="0">
                <a:latin typeface="Verdana"/>
                <a:cs typeface="Verdana"/>
              </a:rPr>
              <a:t>alt</a:t>
            </a:r>
            <a:r>
              <a:rPr sz="450" spc="-40" dirty="0">
                <a:latin typeface="Verdana"/>
                <a:cs typeface="Verdana"/>
              </a:rPr>
              <a:t>e</a:t>
            </a:r>
            <a:r>
              <a:rPr sz="450" spc="-30" dirty="0">
                <a:latin typeface="Verdana"/>
                <a:cs typeface="Verdana"/>
              </a:rPr>
              <a:t>rnative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311" name="object 311"/>
          <p:cNvGrpSpPr/>
          <p:nvPr/>
        </p:nvGrpSpPr>
        <p:grpSpPr>
          <a:xfrm>
            <a:off x="4369380" y="3278118"/>
            <a:ext cx="1583055" cy="2164715"/>
            <a:chOff x="4369380" y="3278118"/>
            <a:chExt cx="1583055" cy="2164715"/>
          </a:xfrm>
        </p:grpSpPr>
        <p:sp>
          <p:nvSpPr>
            <p:cNvPr id="312" name="object 312"/>
            <p:cNvSpPr/>
            <p:nvPr/>
          </p:nvSpPr>
          <p:spPr>
            <a:xfrm>
              <a:off x="5360171" y="3343305"/>
              <a:ext cx="0" cy="965200"/>
            </a:xfrm>
            <a:custGeom>
              <a:avLst/>
              <a:gdLst/>
              <a:ahLst/>
              <a:cxnLst/>
              <a:rect l="l" t="t" r="r" b="b"/>
              <a:pathLst>
                <a:path h="965200">
                  <a:moveTo>
                    <a:pt x="0" y="0"/>
                  </a:moveTo>
                  <a:lnTo>
                    <a:pt x="0" y="964787"/>
                  </a:lnTo>
                </a:path>
              </a:pathLst>
            </a:custGeom>
            <a:ln w="115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3" name="object 3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64672" y="3278118"/>
              <a:ext cx="301293" cy="221640"/>
            </a:xfrm>
            <a:prstGeom prst="rect">
              <a:avLst/>
            </a:prstGeom>
          </p:spPr>
        </p:pic>
        <p:sp>
          <p:nvSpPr>
            <p:cNvPr id="314" name="object 314"/>
            <p:cNvSpPr/>
            <p:nvPr/>
          </p:nvSpPr>
          <p:spPr>
            <a:xfrm>
              <a:off x="4520026" y="4399356"/>
              <a:ext cx="1425575" cy="984885"/>
            </a:xfrm>
            <a:custGeom>
              <a:avLst/>
              <a:gdLst/>
              <a:ahLst/>
              <a:cxnLst/>
              <a:rect l="l" t="t" r="r" b="b"/>
              <a:pathLst>
                <a:path w="1425575" h="984885">
                  <a:moveTo>
                    <a:pt x="1419554" y="0"/>
                  </a:moveTo>
                  <a:lnTo>
                    <a:pt x="1419554" y="977825"/>
                  </a:lnTo>
                </a:path>
                <a:path w="1425575" h="984885">
                  <a:moveTo>
                    <a:pt x="0" y="984343"/>
                  </a:moveTo>
                  <a:lnTo>
                    <a:pt x="1425349" y="984343"/>
                  </a:lnTo>
                </a:path>
              </a:pathLst>
            </a:custGeom>
            <a:ln w="12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5" name="object 3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92556" y="5298957"/>
              <a:ext cx="196999" cy="143414"/>
            </a:xfrm>
            <a:prstGeom prst="rect">
              <a:avLst/>
            </a:prstGeom>
          </p:spPr>
        </p:pic>
        <p:pic>
          <p:nvPicPr>
            <p:cNvPr id="316" name="object 3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67672" y="3695323"/>
              <a:ext cx="185411" cy="430242"/>
            </a:xfrm>
            <a:prstGeom prst="rect">
              <a:avLst/>
            </a:prstGeom>
          </p:spPr>
        </p:pic>
        <p:sp>
          <p:nvSpPr>
            <p:cNvPr id="317" name="object 317"/>
            <p:cNvSpPr/>
            <p:nvPr/>
          </p:nvSpPr>
          <p:spPr>
            <a:xfrm>
              <a:off x="4496850" y="4027783"/>
              <a:ext cx="382905" cy="0"/>
            </a:xfrm>
            <a:custGeom>
              <a:avLst/>
              <a:gdLst/>
              <a:ahLst/>
              <a:cxnLst/>
              <a:rect l="l" t="t" r="r" b="b"/>
              <a:pathLst>
                <a:path w="382904">
                  <a:moveTo>
                    <a:pt x="0" y="0"/>
                  </a:moveTo>
                  <a:lnTo>
                    <a:pt x="382410" y="0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8" name="object 3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69380" y="3943039"/>
              <a:ext cx="208587" cy="143414"/>
            </a:xfrm>
            <a:prstGeom prst="rect">
              <a:avLst/>
            </a:prstGeom>
          </p:spPr>
        </p:pic>
      </p:grpSp>
      <p:sp>
        <p:nvSpPr>
          <p:cNvPr id="319" name="object 319"/>
          <p:cNvSpPr txBox="1"/>
          <p:nvPr/>
        </p:nvSpPr>
        <p:spPr>
          <a:xfrm>
            <a:off x="4507320" y="3910712"/>
            <a:ext cx="337185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-35" dirty="0">
                <a:latin typeface="Verdana"/>
                <a:cs typeface="Verdana"/>
              </a:rPr>
              <a:t>ou</a:t>
            </a:r>
            <a:r>
              <a:rPr sz="450" dirty="0">
                <a:latin typeface="Verdana"/>
                <a:cs typeface="Verdana"/>
              </a:rPr>
              <a:t>t</a:t>
            </a:r>
            <a:r>
              <a:rPr sz="450" spc="-10" dirty="0">
                <a:latin typeface="Verdana"/>
                <a:cs typeface="Verdana"/>
              </a:rPr>
              <a:t> </a:t>
            </a:r>
            <a:r>
              <a:rPr sz="450" spc="-15" dirty="0">
                <a:latin typeface="Verdana"/>
                <a:cs typeface="Verdana"/>
              </a:rPr>
              <a:t>of</a:t>
            </a:r>
            <a:r>
              <a:rPr sz="450" spc="-20" dirty="0">
                <a:latin typeface="Verdana"/>
                <a:cs typeface="Verdana"/>
              </a:rPr>
              <a:t> </a:t>
            </a:r>
            <a:r>
              <a:rPr sz="450" spc="-30" dirty="0">
                <a:latin typeface="Verdana"/>
                <a:cs typeface="Verdana"/>
              </a:rPr>
              <a:t>s</a:t>
            </a:r>
            <a:r>
              <a:rPr sz="450" dirty="0">
                <a:latin typeface="Verdana"/>
                <a:cs typeface="Verdana"/>
              </a:rPr>
              <a:t>t</a:t>
            </a:r>
            <a:r>
              <a:rPr sz="450" spc="-20" dirty="0">
                <a:latin typeface="Verdana"/>
                <a:cs typeface="Verdana"/>
              </a:rPr>
              <a:t>oc</a:t>
            </a:r>
            <a:r>
              <a:rPr sz="450" spc="-50" dirty="0">
                <a:latin typeface="Verdana"/>
                <a:cs typeface="Verdana"/>
              </a:rPr>
              <a:t>k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320" name="object 320"/>
          <p:cNvGrpSpPr/>
          <p:nvPr/>
        </p:nvGrpSpPr>
        <p:grpSpPr>
          <a:xfrm>
            <a:off x="3662499" y="3890887"/>
            <a:ext cx="731520" cy="280670"/>
            <a:chOff x="3662499" y="3890887"/>
            <a:chExt cx="731520" cy="280670"/>
          </a:xfrm>
        </p:grpSpPr>
        <p:sp>
          <p:nvSpPr>
            <p:cNvPr id="321" name="object 321"/>
            <p:cNvSpPr/>
            <p:nvPr/>
          </p:nvSpPr>
          <p:spPr>
            <a:xfrm>
              <a:off x="4149204" y="3890889"/>
              <a:ext cx="231775" cy="260985"/>
            </a:xfrm>
            <a:custGeom>
              <a:avLst/>
              <a:gdLst/>
              <a:ahLst/>
              <a:cxnLst/>
              <a:rect l="l" t="t" r="r" b="b"/>
              <a:pathLst>
                <a:path w="231775" h="260985">
                  <a:moveTo>
                    <a:pt x="115882" y="0"/>
                  </a:moveTo>
                  <a:lnTo>
                    <a:pt x="69529" y="13036"/>
                  </a:lnTo>
                  <a:lnTo>
                    <a:pt x="34764" y="39112"/>
                  </a:lnTo>
                  <a:lnTo>
                    <a:pt x="11588" y="78225"/>
                  </a:lnTo>
                  <a:lnTo>
                    <a:pt x="0" y="130375"/>
                  </a:lnTo>
                  <a:lnTo>
                    <a:pt x="11588" y="182526"/>
                  </a:lnTo>
                  <a:lnTo>
                    <a:pt x="34764" y="221640"/>
                  </a:lnTo>
                  <a:lnTo>
                    <a:pt x="69529" y="247714"/>
                  </a:lnTo>
                  <a:lnTo>
                    <a:pt x="115882" y="260752"/>
                  </a:lnTo>
                  <a:lnTo>
                    <a:pt x="162234" y="247714"/>
                  </a:lnTo>
                  <a:lnTo>
                    <a:pt x="196999" y="221640"/>
                  </a:lnTo>
                  <a:lnTo>
                    <a:pt x="220176" y="182526"/>
                  </a:lnTo>
                  <a:lnTo>
                    <a:pt x="231764" y="130375"/>
                  </a:lnTo>
                  <a:lnTo>
                    <a:pt x="220176" y="78225"/>
                  </a:lnTo>
                  <a:lnTo>
                    <a:pt x="196999" y="39112"/>
                  </a:lnTo>
                  <a:lnTo>
                    <a:pt x="162234" y="13036"/>
                  </a:lnTo>
                  <a:lnTo>
                    <a:pt x="115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322"/>
            <p:cNvSpPr/>
            <p:nvPr/>
          </p:nvSpPr>
          <p:spPr>
            <a:xfrm>
              <a:off x="4369380" y="4021264"/>
              <a:ext cx="23495" cy="65405"/>
            </a:xfrm>
            <a:custGeom>
              <a:avLst/>
              <a:gdLst/>
              <a:ahLst/>
              <a:cxnLst/>
              <a:rect l="l" t="t" r="r" b="b"/>
              <a:pathLst>
                <a:path w="23495" h="65404">
                  <a:moveTo>
                    <a:pt x="23176" y="0"/>
                  </a:moveTo>
                  <a:lnTo>
                    <a:pt x="11588" y="0"/>
                  </a:lnTo>
                  <a:lnTo>
                    <a:pt x="0" y="52151"/>
                  </a:lnTo>
                  <a:lnTo>
                    <a:pt x="0" y="65189"/>
                  </a:lnTo>
                  <a:lnTo>
                    <a:pt x="11588" y="65189"/>
                  </a:lnTo>
                  <a:lnTo>
                    <a:pt x="23176" y="13037"/>
                  </a:lnTo>
                  <a:lnTo>
                    <a:pt x="231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323"/>
            <p:cNvSpPr/>
            <p:nvPr/>
          </p:nvSpPr>
          <p:spPr>
            <a:xfrm>
              <a:off x="4375174" y="4073415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324"/>
            <p:cNvSpPr/>
            <p:nvPr/>
          </p:nvSpPr>
          <p:spPr>
            <a:xfrm>
              <a:off x="4346203" y="4073416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4">
                  <a:moveTo>
                    <a:pt x="34764" y="0"/>
                  </a:moveTo>
                  <a:lnTo>
                    <a:pt x="23176" y="0"/>
                  </a:lnTo>
                  <a:lnTo>
                    <a:pt x="0" y="39113"/>
                  </a:lnTo>
                  <a:lnTo>
                    <a:pt x="0" y="52150"/>
                  </a:lnTo>
                  <a:lnTo>
                    <a:pt x="11588" y="52150"/>
                  </a:lnTo>
                  <a:lnTo>
                    <a:pt x="34764" y="13037"/>
                  </a:lnTo>
                  <a:lnTo>
                    <a:pt x="347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325"/>
            <p:cNvSpPr/>
            <p:nvPr/>
          </p:nvSpPr>
          <p:spPr>
            <a:xfrm>
              <a:off x="4351997" y="4112528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326"/>
            <p:cNvSpPr/>
            <p:nvPr/>
          </p:nvSpPr>
          <p:spPr>
            <a:xfrm>
              <a:off x="4311438" y="4112529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70">
                  <a:moveTo>
                    <a:pt x="46353" y="0"/>
                  </a:moveTo>
                  <a:lnTo>
                    <a:pt x="34764" y="0"/>
                  </a:lnTo>
                  <a:lnTo>
                    <a:pt x="0" y="26074"/>
                  </a:lnTo>
                  <a:lnTo>
                    <a:pt x="0" y="39112"/>
                  </a:lnTo>
                  <a:lnTo>
                    <a:pt x="11588" y="39112"/>
                  </a:lnTo>
                  <a:lnTo>
                    <a:pt x="46353" y="13036"/>
                  </a:lnTo>
                  <a:lnTo>
                    <a:pt x="463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327"/>
            <p:cNvSpPr/>
            <p:nvPr/>
          </p:nvSpPr>
          <p:spPr>
            <a:xfrm>
              <a:off x="4317233" y="4138603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328"/>
            <p:cNvSpPr/>
            <p:nvPr/>
          </p:nvSpPr>
          <p:spPr>
            <a:xfrm>
              <a:off x="4265086" y="4138603"/>
              <a:ext cx="58419" cy="26670"/>
            </a:xfrm>
            <a:custGeom>
              <a:avLst/>
              <a:gdLst/>
              <a:ahLst/>
              <a:cxnLst/>
              <a:rect l="l" t="t" r="r" b="b"/>
              <a:pathLst>
                <a:path w="58420" h="26670">
                  <a:moveTo>
                    <a:pt x="57941" y="0"/>
                  </a:moveTo>
                  <a:lnTo>
                    <a:pt x="46352" y="0"/>
                  </a:lnTo>
                  <a:lnTo>
                    <a:pt x="0" y="13037"/>
                  </a:lnTo>
                  <a:lnTo>
                    <a:pt x="0" y="26075"/>
                  </a:lnTo>
                  <a:lnTo>
                    <a:pt x="11587" y="26075"/>
                  </a:lnTo>
                  <a:lnTo>
                    <a:pt x="57941" y="13037"/>
                  </a:lnTo>
                  <a:lnTo>
                    <a:pt x="57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329"/>
            <p:cNvSpPr/>
            <p:nvPr/>
          </p:nvSpPr>
          <p:spPr>
            <a:xfrm>
              <a:off x="4265079" y="4151650"/>
              <a:ext cx="12065" cy="13335"/>
            </a:xfrm>
            <a:custGeom>
              <a:avLst/>
              <a:gdLst/>
              <a:ahLst/>
              <a:cxnLst/>
              <a:rect l="l" t="t" r="r" b="b"/>
              <a:pathLst>
                <a:path w="12064" h="13335">
                  <a:moveTo>
                    <a:pt x="11595" y="0"/>
                  </a:moveTo>
                  <a:lnTo>
                    <a:pt x="0" y="0"/>
                  </a:lnTo>
                  <a:lnTo>
                    <a:pt x="0" y="13030"/>
                  </a:lnTo>
                  <a:lnTo>
                    <a:pt x="11595" y="13030"/>
                  </a:lnTo>
                  <a:lnTo>
                    <a:pt x="115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330"/>
            <p:cNvSpPr/>
            <p:nvPr/>
          </p:nvSpPr>
          <p:spPr>
            <a:xfrm>
              <a:off x="4218724" y="3890894"/>
              <a:ext cx="58419" cy="274320"/>
            </a:xfrm>
            <a:custGeom>
              <a:avLst/>
              <a:gdLst/>
              <a:ahLst/>
              <a:cxnLst/>
              <a:rect l="l" t="t" r="r" b="b"/>
              <a:pathLst>
                <a:path w="58420" h="274320">
                  <a:moveTo>
                    <a:pt x="57950" y="260756"/>
                  </a:moveTo>
                  <a:lnTo>
                    <a:pt x="11595" y="247713"/>
                  </a:lnTo>
                  <a:lnTo>
                    <a:pt x="0" y="247713"/>
                  </a:lnTo>
                  <a:lnTo>
                    <a:pt x="0" y="260756"/>
                  </a:lnTo>
                  <a:lnTo>
                    <a:pt x="46355" y="273786"/>
                  </a:lnTo>
                  <a:lnTo>
                    <a:pt x="57950" y="273786"/>
                  </a:lnTo>
                  <a:lnTo>
                    <a:pt x="57950" y="260756"/>
                  </a:lnTo>
                  <a:close/>
                </a:path>
                <a:path w="58420" h="274320">
                  <a:moveTo>
                    <a:pt x="57950" y="0"/>
                  </a:moveTo>
                  <a:lnTo>
                    <a:pt x="46355" y="0"/>
                  </a:lnTo>
                  <a:lnTo>
                    <a:pt x="0" y="13042"/>
                  </a:lnTo>
                  <a:lnTo>
                    <a:pt x="0" y="26073"/>
                  </a:lnTo>
                  <a:lnTo>
                    <a:pt x="11595" y="26073"/>
                  </a:lnTo>
                  <a:lnTo>
                    <a:pt x="57950" y="13042"/>
                  </a:lnTo>
                  <a:lnTo>
                    <a:pt x="579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331"/>
            <p:cNvSpPr/>
            <p:nvPr/>
          </p:nvSpPr>
          <p:spPr>
            <a:xfrm>
              <a:off x="4265079" y="3890894"/>
              <a:ext cx="12065" cy="13335"/>
            </a:xfrm>
            <a:custGeom>
              <a:avLst/>
              <a:gdLst/>
              <a:ahLst/>
              <a:cxnLst/>
              <a:rect l="l" t="t" r="r" b="b"/>
              <a:pathLst>
                <a:path w="12064" h="13335">
                  <a:moveTo>
                    <a:pt x="11595" y="0"/>
                  </a:moveTo>
                  <a:lnTo>
                    <a:pt x="0" y="0"/>
                  </a:lnTo>
                  <a:lnTo>
                    <a:pt x="0" y="13042"/>
                  </a:lnTo>
                  <a:lnTo>
                    <a:pt x="11595" y="13042"/>
                  </a:lnTo>
                  <a:lnTo>
                    <a:pt x="115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332"/>
            <p:cNvSpPr/>
            <p:nvPr/>
          </p:nvSpPr>
          <p:spPr>
            <a:xfrm>
              <a:off x="4265086" y="3890889"/>
              <a:ext cx="58419" cy="26670"/>
            </a:xfrm>
            <a:custGeom>
              <a:avLst/>
              <a:gdLst/>
              <a:ahLst/>
              <a:cxnLst/>
              <a:rect l="l" t="t" r="r" b="b"/>
              <a:pathLst>
                <a:path w="58420" h="26670">
                  <a:moveTo>
                    <a:pt x="11587" y="0"/>
                  </a:moveTo>
                  <a:lnTo>
                    <a:pt x="0" y="0"/>
                  </a:lnTo>
                  <a:lnTo>
                    <a:pt x="0" y="13036"/>
                  </a:lnTo>
                  <a:lnTo>
                    <a:pt x="46352" y="26074"/>
                  </a:lnTo>
                  <a:lnTo>
                    <a:pt x="57941" y="26074"/>
                  </a:lnTo>
                  <a:lnTo>
                    <a:pt x="57941" y="13036"/>
                  </a:lnTo>
                  <a:lnTo>
                    <a:pt x="11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333"/>
            <p:cNvSpPr/>
            <p:nvPr/>
          </p:nvSpPr>
          <p:spPr>
            <a:xfrm>
              <a:off x="4317233" y="3903925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334"/>
            <p:cNvSpPr/>
            <p:nvPr/>
          </p:nvSpPr>
          <p:spPr>
            <a:xfrm>
              <a:off x="4311438" y="3903925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70">
                  <a:moveTo>
                    <a:pt x="11588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34764" y="39113"/>
                  </a:lnTo>
                  <a:lnTo>
                    <a:pt x="46353" y="39113"/>
                  </a:lnTo>
                  <a:lnTo>
                    <a:pt x="46353" y="26075"/>
                  </a:lnTo>
                  <a:lnTo>
                    <a:pt x="11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335"/>
            <p:cNvSpPr/>
            <p:nvPr/>
          </p:nvSpPr>
          <p:spPr>
            <a:xfrm>
              <a:off x="4351997" y="3930000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336"/>
            <p:cNvSpPr/>
            <p:nvPr/>
          </p:nvSpPr>
          <p:spPr>
            <a:xfrm>
              <a:off x="4346203" y="3930001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4">
                  <a:moveTo>
                    <a:pt x="11588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23176" y="52151"/>
                  </a:lnTo>
                  <a:lnTo>
                    <a:pt x="34764" y="52151"/>
                  </a:lnTo>
                  <a:lnTo>
                    <a:pt x="34764" y="39113"/>
                  </a:lnTo>
                  <a:lnTo>
                    <a:pt x="11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337"/>
            <p:cNvSpPr/>
            <p:nvPr/>
          </p:nvSpPr>
          <p:spPr>
            <a:xfrm>
              <a:off x="4375174" y="3969113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338"/>
            <p:cNvSpPr/>
            <p:nvPr/>
          </p:nvSpPr>
          <p:spPr>
            <a:xfrm>
              <a:off x="4369380" y="3969114"/>
              <a:ext cx="23495" cy="65405"/>
            </a:xfrm>
            <a:custGeom>
              <a:avLst/>
              <a:gdLst/>
              <a:ahLst/>
              <a:cxnLst/>
              <a:rect l="l" t="t" r="r" b="b"/>
              <a:pathLst>
                <a:path w="23495" h="65404">
                  <a:moveTo>
                    <a:pt x="11588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11588" y="65187"/>
                  </a:lnTo>
                  <a:lnTo>
                    <a:pt x="23176" y="65187"/>
                  </a:lnTo>
                  <a:lnTo>
                    <a:pt x="23176" y="52150"/>
                  </a:lnTo>
                  <a:lnTo>
                    <a:pt x="11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339"/>
            <p:cNvSpPr/>
            <p:nvPr/>
          </p:nvSpPr>
          <p:spPr>
            <a:xfrm>
              <a:off x="4386762" y="4021264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340"/>
            <p:cNvSpPr/>
            <p:nvPr/>
          </p:nvSpPr>
          <p:spPr>
            <a:xfrm>
              <a:off x="3662500" y="3903925"/>
              <a:ext cx="231775" cy="248285"/>
            </a:xfrm>
            <a:custGeom>
              <a:avLst/>
              <a:gdLst/>
              <a:ahLst/>
              <a:cxnLst/>
              <a:rect l="l" t="t" r="r" b="b"/>
              <a:pathLst>
                <a:path w="231775" h="248285">
                  <a:moveTo>
                    <a:pt x="162233" y="0"/>
                  </a:moveTo>
                  <a:lnTo>
                    <a:pt x="69528" y="0"/>
                  </a:lnTo>
                  <a:lnTo>
                    <a:pt x="34763" y="26075"/>
                  </a:lnTo>
                  <a:lnTo>
                    <a:pt x="11587" y="65189"/>
                  </a:lnTo>
                  <a:lnTo>
                    <a:pt x="0" y="117339"/>
                  </a:lnTo>
                  <a:lnTo>
                    <a:pt x="11587" y="169490"/>
                  </a:lnTo>
                  <a:lnTo>
                    <a:pt x="34763" y="208603"/>
                  </a:lnTo>
                  <a:lnTo>
                    <a:pt x="69528" y="234678"/>
                  </a:lnTo>
                  <a:lnTo>
                    <a:pt x="115881" y="247716"/>
                  </a:lnTo>
                  <a:lnTo>
                    <a:pt x="162233" y="234678"/>
                  </a:lnTo>
                  <a:lnTo>
                    <a:pt x="196998" y="208603"/>
                  </a:lnTo>
                  <a:lnTo>
                    <a:pt x="220174" y="169490"/>
                  </a:lnTo>
                  <a:lnTo>
                    <a:pt x="231763" y="117339"/>
                  </a:lnTo>
                  <a:lnTo>
                    <a:pt x="220174" y="65189"/>
                  </a:lnTo>
                  <a:lnTo>
                    <a:pt x="196998" y="26075"/>
                  </a:lnTo>
                  <a:lnTo>
                    <a:pt x="1622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341"/>
            <p:cNvSpPr/>
            <p:nvPr/>
          </p:nvSpPr>
          <p:spPr>
            <a:xfrm>
              <a:off x="3778381" y="4138603"/>
              <a:ext cx="58419" cy="26670"/>
            </a:xfrm>
            <a:custGeom>
              <a:avLst/>
              <a:gdLst/>
              <a:ahLst/>
              <a:cxnLst/>
              <a:rect l="l" t="t" r="r" b="b"/>
              <a:pathLst>
                <a:path w="58420" h="26670">
                  <a:moveTo>
                    <a:pt x="57941" y="0"/>
                  </a:moveTo>
                  <a:lnTo>
                    <a:pt x="46352" y="0"/>
                  </a:lnTo>
                  <a:lnTo>
                    <a:pt x="0" y="13037"/>
                  </a:lnTo>
                  <a:lnTo>
                    <a:pt x="0" y="26075"/>
                  </a:lnTo>
                  <a:lnTo>
                    <a:pt x="11588" y="26075"/>
                  </a:lnTo>
                  <a:lnTo>
                    <a:pt x="57941" y="13037"/>
                  </a:lnTo>
                  <a:lnTo>
                    <a:pt x="57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342"/>
            <p:cNvSpPr/>
            <p:nvPr/>
          </p:nvSpPr>
          <p:spPr>
            <a:xfrm>
              <a:off x="3778376" y="4151650"/>
              <a:ext cx="12065" cy="13335"/>
            </a:xfrm>
            <a:custGeom>
              <a:avLst/>
              <a:gdLst/>
              <a:ahLst/>
              <a:cxnLst/>
              <a:rect l="l" t="t" r="r" b="b"/>
              <a:pathLst>
                <a:path w="12064" h="13335">
                  <a:moveTo>
                    <a:pt x="11582" y="0"/>
                  </a:moveTo>
                  <a:lnTo>
                    <a:pt x="0" y="0"/>
                  </a:lnTo>
                  <a:lnTo>
                    <a:pt x="0" y="13030"/>
                  </a:lnTo>
                  <a:lnTo>
                    <a:pt x="11582" y="13030"/>
                  </a:lnTo>
                  <a:lnTo>
                    <a:pt x="115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343"/>
            <p:cNvSpPr/>
            <p:nvPr/>
          </p:nvSpPr>
          <p:spPr>
            <a:xfrm>
              <a:off x="3732029" y="4138603"/>
              <a:ext cx="58419" cy="26670"/>
            </a:xfrm>
            <a:custGeom>
              <a:avLst/>
              <a:gdLst/>
              <a:ahLst/>
              <a:cxnLst/>
              <a:rect l="l" t="t" r="r" b="b"/>
              <a:pathLst>
                <a:path w="58420" h="26670">
                  <a:moveTo>
                    <a:pt x="11587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46352" y="26075"/>
                  </a:lnTo>
                  <a:lnTo>
                    <a:pt x="57941" y="26075"/>
                  </a:lnTo>
                  <a:lnTo>
                    <a:pt x="57941" y="13037"/>
                  </a:lnTo>
                  <a:lnTo>
                    <a:pt x="11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344"/>
            <p:cNvSpPr/>
            <p:nvPr/>
          </p:nvSpPr>
          <p:spPr>
            <a:xfrm>
              <a:off x="3737823" y="4138603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345"/>
            <p:cNvSpPr/>
            <p:nvPr/>
          </p:nvSpPr>
          <p:spPr>
            <a:xfrm>
              <a:off x="3697264" y="4112529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70">
                  <a:moveTo>
                    <a:pt x="11588" y="0"/>
                  </a:moveTo>
                  <a:lnTo>
                    <a:pt x="0" y="0"/>
                  </a:lnTo>
                  <a:lnTo>
                    <a:pt x="0" y="13036"/>
                  </a:lnTo>
                  <a:lnTo>
                    <a:pt x="34764" y="39112"/>
                  </a:lnTo>
                  <a:lnTo>
                    <a:pt x="46352" y="39112"/>
                  </a:lnTo>
                  <a:lnTo>
                    <a:pt x="46352" y="26074"/>
                  </a:lnTo>
                  <a:lnTo>
                    <a:pt x="11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346"/>
            <p:cNvSpPr/>
            <p:nvPr/>
          </p:nvSpPr>
          <p:spPr>
            <a:xfrm>
              <a:off x="3703058" y="4112528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347"/>
            <p:cNvSpPr/>
            <p:nvPr/>
          </p:nvSpPr>
          <p:spPr>
            <a:xfrm>
              <a:off x="3674088" y="4073416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4">
                  <a:moveTo>
                    <a:pt x="11587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23176" y="52150"/>
                  </a:lnTo>
                  <a:lnTo>
                    <a:pt x="34764" y="52150"/>
                  </a:lnTo>
                  <a:lnTo>
                    <a:pt x="34764" y="39113"/>
                  </a:lnTo>
                  <a:lnTo>
                    <a:pt x="11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348"/>
            <p:cNvSpPr/>
            <p:nvPr/>
          </p:nvSpPr>
          <p:spPr>
            <a:xfrm>
              <a:off x="3679882" y="4073415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349"/>
            <p:cNvSpPr/>
            <p:nvPr/>
          </p:nvSpPr>
          <p:spPr>
            <a:xfrm>
              <a:off x="3662500" y="4021264"/>
              <a:ext cx="23495" cy="65405"/>
            </a:xfrm>
            <a:custGeom>
              <a:avLst/>
              <a:gdLst/>
              <a:ahLst/>
              <a:cxnLst/>
              <a:rect l="l" t="t" r="r" b="b"/>
              <a:pathLst>
                <a:path w="23495" h="65404">
                  <a:moveTo>
                    <a:pt x="11587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11587" y="65189"/>
                  </a:lnTo>
                  <a:lnTo>
                    <a:pt x="23174" y="65189"/>
                  </a:lnTo>
                  <a:lnTo>
                    <a:pt x="23174" y="52151"/>
                  </a:lnTo>
                  <a:lnTo>
                    <a:pt x="11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350"/>
            <p:cNvSpPr/>
            <p:nvPr/>
          </p:nvSpPr>
          <p:spPr>
            <a:xfrm>
              <a:off x="3662489" y="4021272"/>
              <a:ext cx="12065" cy="13335"/>
            </a:xfrm>
            <a:custGeom>
              <a:avLst/>
              <a:gdLst/>
              <a:ahLst/>
              <a:cxnLst/>
              <a:rect l="l" t="t" r="r" b="b"/>
              <a:pathLst>
                <a:path w="12064" h="13335">
                  <a:moveTo>
                    <a:pt x="11595" y="0"/>
                  </a:moveTo>
                  <a:lnTo>
                    <a:pt x="0" y="0"/>
                  </a:lnTo>
                  <a:lnTo>
                    <a:pt x="0" y="13030"/>
                  </a:lnTo>
                  <a:lnTo>
                    <a:pt x="11595" y="13030"/>
                  </a:lnTo>
                  <a:lnTo>
                    <a:pt x="115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351"/>
            <p:cNvSpPr/>
            <p:nvPr/>
          </p:nvSpPr>
          <p:spPr>
            <a:xfrm>
              <a:off x="3662500" y="3969114"/>
              <a:ext cx="23495" cy="65405"/>
            </a:xfrm>
            <a:custGeom>
              <a:avLst/>
              <a:gdLst/>
              <a:ahLst/>
              <a:cxnLst/>
              <a:rect l="l" t="t" r="r" b="b"/>
              <a:pathLst>
                <a:path w="23495" h="65404">
                  <a:moveTo>
                    <a:pt x="23174" y="0"/>
                  </a:moveTo>
                  <a:lnTo>
                    <a:pt x="11587" y="0"/>
                  </a:lnTo>
                  <a:lnTo>
                    <a:pt x="0" y="52150"/>
                  </a:lnTo>
                  <a:lnTo>
                    <a:pt x="0" y="65187"/>
                  </a:lnTo>
                  <a:lnTo>
                    <a:pt x="11587" y="65187"/>
                  </a:lnTo>
                  <a:lnTo>
                    <a:pt x="23174" y="13037"/>
                  </a:lnTo>
                  <a:lnTo>
                    <a:pt x="231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352"/>
            <p:cNvSpPr/>
            <p:nvPr/>
          </p:nvSpPr>
          <p:spPr>
            <a:xfrm>
              <a:off x="3679882" y="3969113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353"/>
            <p:cNvSpPr/>
            <p:nvPr/>
          </p:nvSpPr>
          <p:spPr>
            <a:xfrm>
              <a:off x="3674088" y="3930001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4">
                  <a:moveTo>
                    <a:pt x="34764" y="0"/>
                  </a:moveTo>
                  <a:lnTo>
                    <a:pt x="23176" y="0"/>
                  </a:lnTo>
                  <a:lnTo>
                    <a:pt x="0" y="39113"/>
                  </a:lnTo>
                  <a:lnTo>
                    <a:pt x="0" y="52151"/>
                  </a:lnTo>
                  <a:lnTo>
                    <a:pt x="11587" y="52151"/>
                  </a:lnTo>
                  <a:lnTo>
                    <a:pt x="34764" y="13037"/>
                  </a:lnTo>
                  <a:lnTo>
                    <a:pt x="347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354"/>
            <p:cNvSpPr/>
            <p:nvPr/>
          </p:nvSpPr>
          <p:spPr>
            <a:xfrm>
              <a:off x="3703058" y="3930000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355"/>
            <p:cNvSpPr/>
            <p:nvPr/>
          </p:nvSpPr>
          <p:spPr>
            <a:xfrm>
              <a:off x="3697264" y="3903925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70">
                  <a:moveTo>
                    <a:pt x="46352" y="0"/>
                  </a:moveTo>
                  <a:lnTo>
                    <a:pt x="34764" y="0"/>
                  </a:lnTo>
                  <a:lnTo>
                    <a:pt x="0" y="26075"/>
                  </a:lnTo>
                  <a:lnTo>
                    <a:pt x="0" y="39113"/>
                  </a:lnTo>
                  <a:lnTo>
                    <a:pt x="11588" y="39113"/>
                  </a:lnTo>
                  <a:lnTo>
                    <a:pt x="46352" y="13037"/>
                  </a:lnTo>
                  <a:lnTo>
                    <a:pt x="46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356"/>
            <p:cNvSpPr/>
            <p:nvPr/>
          </p:nvSpPr>
          <p:spPr>
            <a:xfrm>
              <a:off x="3732029" y="3910444"/>
              <a:ext cx="46355" cy="0"/>
            </a:xfrm>
            <a:custGeom>
              <a:avLst/>
              <a:gdLst/>
              <a:ahLst/>
              <a:cxnLst/>
              <a:rect l="l" t="t" r="r" b="b"/>
              <a:pathLst>
                <a:path w="46354">
                  <a:moveTo>
                    <a:pt x="0" y="0"/>
                  </a:moveTo>
                  <a:lnTo>
                    <a:pt x="11588" y="0"/>
                  </a:lnTo>
                </a:path>
                <a:path w="46354">
                  <a:moveTo>
                    <a:pt x="0" y="0"/>
                  </a:moveTo>
                  <a:lnTo>
                    <a:pt x="46352" y="0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357"/>
            <p:cNvSpPr/>
            <p:nvPr/>
          </p:nvSpPr>
          <p:spPr>
            <a:xfrm>
              <a:off x="3778381" y="3903925"/>
              <a:ext cx="498475" cy="248285"/>
            </a:xfrm>
            <a:custGeom>
              <a:avLst/>
              <a:gdLst/>
              <a:ahLst/>
              <a:cxnLst/>
              <a:rect l="l" t="t" r="r" b="b"/>
              <a:pathLst>
                <a:path w="498475" h="248285">
                  <a:moveTo>
                    <a:pt x="498292" y="0"/>
                  </a:moveTo>
                  <a:lnTo>
                    <a:pt x="0" y="0"/>
                  </a:lnTo>
                  <a:lnTo>
                    <a:pt x="0" y="247716"/>
                  </a:lnTo>
                  <a:lnTo>
                    <a:pt x="498292" y="247716"/>
                  </a:lnTo>
                  <a:lnTo>
                    <a:pt x="4982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358"/>
            <p:cNvSpPr/>
            <p:nvPr/>
          </p:nvSpPr>
          <p:spPr>
            <a:xfrm>
              <a:off x="3778381" y="3910444"/>
              <a:ext cx="509905" cy="0"/>
            </a:xfrm>
            <a:custGeom>
              <a:avLst/>
              <a:gdLst/>
              <a:ahLst/>
              <a:cxnLst/>
              <a:rect l="l" t="t" r="r" b="b"/>
              <a:pathLst>
                <a:path w="509904">
                  <a:moveTo>
                    <a:pt x="0" y="0"/>
                  </a:moveTo>
                  <a:lnTo>
                    <a:pt x="509881" y="0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359"/>
            <p:cNvSpPr/>
            <p:nvPr/>
          </p:nvSpPr>
          <p:spPr>
            <a:xfrm>
              <a:off x="4282468" y="3903925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360"/>
            <p:cNvSpPr/>
            <p:nvPr/>
          </p:nvSpPr>
          <p:spPr>
            <a:xfrm>
              <a:off x="4282468" y="3903925"/>
              <a:ext cx="0" cy="260985"/>
            </a:xfrm>
            <a:custGeom>
              <a:avLst/>
              <a:gdLst/>
              <a:ahLst/>
              <a:cxnLst/>
              <a:rect l="l" t="t" r="r" b="b"/>
              <a:pathLst>
                <a:path h="260985">
                  <a:moveTo>
                    <a:pt x="0" y="0"/>
                  </a:moveTo>
                  <a:lnTo>
                    <a:pt x="0" y="260753"/>
                  </a:lnTo>
                </a:path>
              </a:pathLst>
            </a:custGeom>
            <a:ln w="115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361"/>
            <p:cNvSpPr/>
            <p:nvPr/>
          </p:nvSpPr>
          <p:spPr>
            <a:xfrm>
              <a:off x="4282468" y="4151641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362"/>
            <p:cNvSpPr/>
            <p:nvPr/>
          </p:nvSpPr>
          <p:spPr>
            <a:xfrm>
              <a:off x="3778381" y="4158159"/>
              <a:ext cx="509905" cy="0"/>
            </a:xfrm>
            <a:custGeom>
              <a:avLst/>
              <a:gdLst/>
              <a:ahLst/>
              <a:cxnLst/>
              <a:rect l="l" t="t" r="r" b="b"/>
              <a:pathLst>
                <a:path w="509904">
                  <a:moveTo>
                    <a:pt x="0" y="0"/>
                  </a:moveTo>
                  <a:lnTo>
                    <a:pt x="509881" y="0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363"/>
            <p:cNvSpPr/>
            <p:nvPr/>
          </p:nvSpPr>
          <p:spPr>
            <a:xfrm>
              <a:off x="3784175" y="4151641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364"/>
            <p:cNvSpPr/>
            <p:nvPr/>
          </p:nvSpPr>
          <p:spPr>
            <a:xfrm>
              <a:off x="3784175" y="3903925"/>
              <a:ext cx="0" cy="260985"/>
            </a:xfrm>
            <a:custGeom>
              <a:avLst/>
              <a:gdLst/>
              <a:ahLst/>
              <a:cxnLst/>
              <a:rect l="l" t="t" r="r" b="b"/>
              <a:pathLst>
                <a:path h="260985">
                  <a:moveTo>
                    <a:pt x="0" y="0"/>
                  </a:moveTo>
                  <a:lnTo>
                    <a:pt x="0" y="260753"/>
                  </a:lnTo>
                </a:path>
              </a:pathLst>
            </a:custGeom>
            <a:ln w="115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365"/>
            <p:cNvSpPr/>
            <p:nvPr/>
          </p:nvSpPr>
          <p:spPr>
            <a:xfrm>
              <a:off x="3784175" y="3903925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366"/>
            <p:cNvSpPr/>
            <p:nvPr/>
          </p:nvSpPr>
          <p:spPr>
            <a:xfrm>
              <a:off x="3766793" y="3890889"/>
              <a:ext cx="509905" cy="26670"/>
            </a:xfrm>
            <a:custGeom>
              <a:avLst/>
              <a:gdLst/>
              <a:ahLst/>
              <a:cxnLst/>
              <a:rect l="l" t="t" r="r" b="b"/>
              <a:pathLst>
                <a:path w="509904" h="26670">
                  <a:moveTo>
                    <a:pt x="509880" y="0"/>
                  </a:moveTo>
                  <a:lnTo>
                    <a:pt x="498293" y="0"/>
                  </a:lnTo>
                  <a:lnTo>
                    <a:pt x="0" y="13036"/>
                  </a:lnTo>
                  <a:lnTo>
                    <a:pt x="0" y="26074"/>
                  </a:lnTo>
                  <a:lnTo>
                    <a:pt x="11588" y="26074"/>
                  </a:lnTo>
                  <a:lnTo>
                    <a:pt x="509880" y="13036"/>
                  </a:lnTo>
                  <a:lnTo>
                    <a:pt x="5098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367"/>
            <p:cNvSpPr/>
            <p:nvPr/>
          </p:nvSpPr>
          <p:spPr>
            <a:xfrm>
              <a:off x="3766793" y="4158159"/>
              <a:ext cx="521970" cy="0"/>
            </a:xfrm>
            <a:custGeom>
              <a:avLst/>
              <a:gdLst/>
              <a:ahLst/>
              <a:cxnLst/>
              <a:rect l="l" t="t" r="r" b="b"/>
              <a:pathLst>
                <a:path w="521970">
                  <a:moveTo>
                    <a:pt x="0" y="0"/>
                  </a:moveTo>
                  <a:lnTo>
                    <a:pt x="521469" y="0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8" name="object 368"/>
          <p:cNvSpPr txBox="1"/>
          <p:nvPr/>
        </p:nvSpPr>
        <p:spPr>
          <a:xfrm>
            <a:off x="3754092" y="3923774"/>
            <a:ext cx="568960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-30" dirty="0">
                <a:latin typeface="Verdana"/>
                <a:cs typeface="Verdana"/>
              </a:rPr>
              <a:t>r</a:t>
            </a:r>
            <a:r>
              <a:rPr sz="450" spc="-45" dirty="0">
                <a:latin typeface="Verdana"/>
                <a:cs typeface="Verdana"/>
              </a:rPr>
              <a:t>e</a:t>
            </a:r>
            <a:r>
              <a:rPr sz="450" spc="-30" dirty="0">
                <a:latin typeface="Verdana"/>
                <a:cs typeface="Verdana"/>
              </a:rPr>
              <a:t>ceiv</a:t>
            </a:r>
            <a:r>
              <a:rPr sz="450" spc="-45" dirty="0">
                <a:latin typeface="Verdana"/>
                <a:cs typeface="Verdana"/>
              </a:rPr>
              <a:t>e</a:t>
            </a:r>
            <a:r>
              <a:rPr sz="450" spc="-30" dirty="0">
                <a:latin typeface="Verdana"/>
                <a:cs typeface="Verdana"/>
              </a:rPr>
              <a:t>s</a:t>
            </a:r>
            <a:r>
              <a:rPr sz="450" spc="35" dirty="0">
                <a:latin typeface="Verdana"/>
                <a:cs typeface="Verdana"/>
              </a:rPr>
              <a:t> </a:t>
            </a:r>
            <a:r>
              <a:rPr sz="450" spc="-35" dirty="0">
                <a:latin typeface="Verdana"/>
                <a:cs typeface="Verdana"/>
              </a:rPr>
              <a:t>ou</a:t>
            </a:r>
            <a:r>
              <a:rPr sz="450" dirty="0">
                <a:latin typeface="Verdana"/>
                <a:cs typeface="Verdana"/>
              </a:rPr>
              <a:t>t</a:t>
            </a:r>
            <a:r>
              <a:rPr sz="450" spc="-10" dirty="0">
                <a:latin typeface="Verdana"/>
                <a:cs typeface="Verdana"/>
              </a:rPr>
              <a:t> </a:t>
            </a:r>
            <a:r>
              <a:rPr sz="450" spc="-15" dirty="0">
                <a:latin typeface="Verdana"/>
                <a:cs typeface="Verdana"/>
              </a:rPr>
              <a:t>of</a:t>
            </a:r>
            <a:r>
              <a:rPr sz="450" spc="-20" dirty="0">
                <a:latin typeface="Verdana"/>
                <a:cs typeface="Verdana"/>
              </a:rPr>
              <a:t> </a:t>
            </a:r>
            <a:r>
              <a:rPr sz="450" spc="-30" dirty="0">
                <a:latin typeface="Verdana"/>
                <a:cs typeface="Verdana"/>
              </a:rPr>
              <a:t>s</a:t>
            </a:r>
            <a:r>
              <a:rPr sz="450" dirty="0">
                <a:latin typeface="Verdana"/>
                <a:cs typeface="Verdana"/>
              </a:rPr>
              <a:t>t</a:t>
            </a:r>
            <a:r>
              <a:rPr sz="450" spc="-20" dirty="0">
                <a:latin typeface="Verdana"/>
                <a:cs typeface="Verdana"/>
              </a:rPr>
              <a:t>oc</a:t>
            </a:r>
            <a:r>
              <a:rPr sz="450" spc="-50" dirty="0">
                <a:latin typeface="Verdana"/>
                <a:cs typeface="Verdana"/>
              </a:rPr>
              <a:t>k</a:t>
            </a:r>
            <a:endParaRPr sz="450">
              <a:latin typeface="Verdana"/>
              <a:cs typeface="Verdana"/>
            </a:endParaRPr>
          </a:p>
        </p:txBody>
      </p:sp>
      <p:sp>
        <p:nvSpPr>
          <p:cNvPr id="369" name="object 369"/>
          <p:cNvSpPr txBox="1"/>
          <p:nvPr/>
        </p:nvSpPr>
        <p:spPr>
          <a:xfrm>
            <a:off x="3881562" y="4001998"/>
            <a:ext cx="310515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-25" dirty="0">
                <a:latin typeface="Verdana"/>
                <a:cs typeface="Verdana"/>
              </a:rPr>
              <a:t>notification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370" name="object 370"/>
          <p:cNvGrpSpPr/>
          <p:nvPr/>
        </p:nvGrpSpPr>
        <p:grpSpPr>
          <a:xfrm>
            <a:off x="3674088" y="4099492"/>
            <a:ext cx="731520" cy="502284"/>
            <a:chOff x="3674088" y="4099492"/>
            <a:chExt cx="731520" cy="502284"/>
          </a:xfrm>
        </p:grpSpPr>
        <p:sp>
          <p:nvSpPr>
            <p:cNvPr id="371" name="object 371"/>
            <p:cNvSpPr/>
            <p:nvPr/>
          </p:nvSpPr>
          <p:spPr>
            <a:xfrm>
              <a:off x="4027528" y="4151641"/>
              <a:ext cx="0" cy="39370"/>
            </a:xfrm>
            <a:custGeom>
              <a:avLst/>
              <a:gdLst/>
              <a:ahLst/>
              <a:cxnLst/>
              <a:rect l="l" t="t" r="r" b="b"/>
              <a:pathLst>
                <a:path h="39370">
                  <a:moveTo>
                    <a:pt x="0" y="0"/>
                  </a:moveTo>
                  <a:lnTo>
                    <a:pt x="0" y="39113"/>
                  </a:lnTo>
                </a:path>
              </a:pathLst>
            </a:custGeom>
            <a:ln w="115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372"/>
            <p:cNvSpPr/>
            <p:nvPr/>
          </p:nvSpPr>
          <p:spPr>
            <a:xfrm>
              <a:off x="3963792" y="4099492"/>
              <a:ext cx="116205" cy="222250"/>
            </a:xfrm>
            <a:custGeom>
              <a:avLst/>
              <a:gdLst/>
              <a:ahLst/>
              <a:cxnLst/>
              <a:rect l="l" t="t" r="r" b="b"/>
              <a:pathLst>
                <a:path w="116204" h="222250">
                  <a:moveTo>
                    <a:pt x="115882" y="0"/>
                  </a:moveTo>
                  <a:lnTo>
                    <a:pt x="104293" y="26074"/>
                  </a:lnTo>
                  <a:lnTo>
                    <a:pt x="69529" y="65187"/>
                  </a:lnTo>
                  <a:lnTo>
                    <a:pt x="34764" y="65187"/>
                  </a:lnTo>
                  <a:lnTo>
                    <a:pt x="23176" y="39112"/>
                  </a:lnTo>
                  <a:lnTo>
                    <a:pt x="11588" y="26074"/>
                  </a:lnTo>
                  <a:lnTo>
                    <a:pt x="0" y="0"/>
                  </a:lnTo>
                  <a:lnTo>
                    <a:pt x="11588" y="52150"/>
                  </a:lnTo>
                  <a:lnTo>
                    <a:pt x="23176" y="130376"/>
                  </a:lnTo>
                  <a:lnTo>
                    <a:pt x="34764" y="169489"/>
                  </a:lnTo>
                  <a:lnTo>
                    <a:pt x="57941" y="221640"/>
                  </a:lnTo>
                  <a:lnTo>
                    <a:pt x="1158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373"/>
            <p:cNvSpPr/>
            <p:nvPr/>
          </p:nvSpPr>
          <p:spPr>
            <a:xfrm>
              <a:off x="4160792" y="4334170"/>
              <a:ext cx="231775" cy="248285"/>
            </a:xfrm>
            <a:custGeom>
              <a:avLst/>
              <a:gdLst/>
              <a:ahLst/>
              <a:cxnLst/>
              <a:rect l="l" t="t" r="r" b="b"/>
              <a:pathLst>
                <a:path w="231775" h="248285">
                  <a:moveTo>
                    <a:pt x="115881" y="0"/>
                  </a:moveTo>
                  <a:lnTo>
                    <a:pt x="69528" y="13037"/>
                  </a:lnTo>
                  <a:lnTo>
                    <a:pt x="34763" y="39112"/>
                  </a:lnTo>
                  <a:lnTo>
                    <a:pt x="11588" y="78225"/>
                  </a:lnTo>
                  <a:lnTo>
                    <a:pt x="0" y="130376"/>
                  </a:lnTo>
                  <a:lnTo>
                    <a:pt x="11588" y="169489"/>
                  </a:lnTo>
                  <a:lnTo>
                    <a:pt x="34763" y="208602"/>
                  </a:lnTo>
                  <a:lnTo>
                    <a:pt x="69528" y="234678"/>
                  </a:lnTo>
                  <a:lnTo>
                    <a:pt x="115881" y="247714"/>
                  </a:lnTo>
                  <a:lnTo>
                    <a:pt x="162234" y="234678"/>
                  </a:lnTo>
                  <a:lnTo>
                    <a:pt x="196999" y="208602"/>
                  </a:lnTo>
                  <a:lnTo>
                    <a:pt x="231763" y="169489"/>
                  </a:lnTo>
                  <a:lnTo>
                    <a:pt x="231763" y="130376"/>
                  </a:lnTo>
                  <a:lnTo>
                    <a:pt x="231763" y="78225"/>
                  </a:lnTo>
                  <a:lnTo>
                    <a:pt x="196999" y="39112"/>
                  </a:lnTo>
                  <a:lnTo>
                    <a:pt x="162234" y="13037"/>
                  </a:lnTo>
                  <a:lnTo>
                    <a:pt x="1158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374"/>
            <p:cNvSpPr/>
            <p:nvPr/>
          </p:nvSpPr>
          <p:spPr>
            <a:xfrm>
              <a:off x="4398350" y="4464545"/>
              <a:ext cx="0" cy="52705"/>
            </a:xfrm>
            <a:custGeom>
              <a:avLst/>
              <a:gdLst/>
              <a:ahLst/>
              <a:cxnLst/>
              <a:rect l="l" t="t" r="r" b="b"/>
              <a:pathLst>
                <a:path h="52704">
                  <a:moveTo>
                    <a:pt x="0" y="0"/>
                  </a:moveTo>
                  <a:lnTo>
                    <a:pt x="0" y="52150"/>
                  </a:lnTo>
                </a:path>
              </a:pathLst>
            </a:custGeom>
            <a:ln w="115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375"/>
            <p:cNvSpPr/>
            <p:nvPr/>
          </p:nvSpPr>
          <p:spPr>
            <a:xfrm>
              <a:off x="4398350" y="4503658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376"/>
            <p:cNvSpPr/>
            <p:nvPr/>
          </p:nvSpPr>
          <p:spPr>
            <a:xfrm>
              <a:off x="4357792" y="4503659"/>
              <a:ext cx="46355" cy="52705"/>
            </a:xfrm>
            <a:custGeom>
              <a:avLst/>
              <a:gdLst/>
              <a:ahLst/>
              <a:cxnLst/>
              <a:rect l="l" t="t" r="r" b="b"/>
              <a:pathLst>
                <a:path w="46354" h="52704">
                  <a:moveTo>
                    <a:pt x="46352" y="0"/>
                  </a:moveTo>
                  <a:lnTo>
                    <a:pt x="34763" y="0"/>
                  </a:lnTo>
                  <a:lnTo>
                    <a:pt x="0" y="39113"/>
                  </a:lnTo>
                  <a:lnTo>
                    <a:pt x="0" y="52151"/>
                  </a:lnTo>
                  <a:lnTo>
                    <a:pt x="11587" y="52151"/>
                  </a:lnTo>
                  <a:lnTo>
                    <a:pt x="46352" y="13037"/>
                  </a:lnTo>
                  <a:lnTo>
                    <a:pt x="46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377"/>
            <p:cNvSpPr/>
            <p:nvPr/>
          </p:nvSpPr>
          <p:spPr>
            <a:xfrm>
              <a:off x="4363586" y="4542771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378"/>
            <p:cNvSpPr/>
            <p:nvPr/>
          </p:nvSpPr>
          <p:spPr>
            <a:xfrm>
              <a:off x="4323027" y="4542772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70">
                  <a:moveTo>
                    <a:pt x="46352" y="0"/>
                  </a:moveTo>
                  <a:lnTo>
                    <a:pt x="34764" y="0"/>
                  </a:lnTo>
                  <a:lnTo>
                    <a:pt x="0" y="26075"/>
                  </a:lnTo>
                  <a:lnTo>
                    <a:pt x="0" y="39112"/>
                  </a:lnTo>
                  <a:lnTo>
                    <a:pt x="11587" y="39112"/>
                  </a:lnTo>
                  <a:lnTo>
                    <a:pt x="46352" y="13037"/>
                  </a:lnTo>
                  <a:lnTo>
                    <a:pt x="46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379"/>
            <p:cNvSpPr/>
            <p:nvPr/>
          </p:nvSpPr>
          <p:spPr>
            <a:xfrm>
              <a:off x="4328821" y="4568846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380"/>
            <p:cNvSpPr/>
            <p:nvPr/>
          </p:nvSpPr>
          <p:spPr>
            <a:xfrm>
              <a:off x="4276673" y="4568848"/>
              <a:ext cx="58419" cy="26670"/>
            </a:xfrm>
            <a:custGeom>
              <a:avLst/>
              <a:gdLst/>
              <a:ahLst/>
              <a:cxnLst/>
              <a:rect l="l" t="t" r="r" b="b"/>
              <a:pathLst>
                <a:path w="58420" h="26670">
                  <a:moveTo>
                    <a:pt x="57941" y="0"/>
                  </a:moveTo>
                  <a:lnTo>
                    <a:pt x="46353" y="0"/>
                  </a:lnTo>
                  <a:lnTo>
                    <a:pt x="0" y="13036"/>
                  </a:lnTo>
                  <a:lnTo>
                    <a:pt x="0" y="26074"/>
                  </a:lnTo>
                  <a:lnTo>
                    <a:pt x="11588" y="26074"/>
                  </a:lnTo>
                  <a:lnTo>
                    <a:pt x="57941" y="13036"/>
                  </a:lnTo>
                  <a:lnTo>
                    <a:pt x="57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381"/>
            <p:cNvSpPr/>
            <p:nvPr/>
          </p:nvSpPr>
          <p:spPr>
            <a:xfrm>
              <a:off x="4276674" y="4581888"/>
              <a:ext cx="12065" cy="13335"/>
            </a:xfrm>
            <a:custGeom>
              <a:avLst/>
              <a:gdLst/>
              <a:ahLst/>
              <a:cxnLst/>
              <a:rect l="l" t="t" r="r" b="b"/>
              <a:pathLst>
                <a:path w="12064" h="13335">
                  <a:moveTo>
                    <a:pt x="11582" y="0"/>
                  </a:moveTo>
                  <a:lnTo>
                    <a:pt x="0" y="0"/>
                  </a:lnTo>
                  <a:lnTo>
                    <a:pt x="0" y="13042"/>
                  </a:lnTo>
                  <a:lnTo>
                    <a:pt x="11582" y="13042"/>
                  </a:lnTo>
                  <a:lnTo>
                    <a:pt x="115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382"/>
            <p:cNvSpPr/>
            <p:nvPr/>
          </p:nvSpPr>
          <p:spPr>
            <a:xfrm>
              <a:off x="4230319" y="4334175"/>
              <a:ext cx="104775" cy="260985"/>
            </a:xfrm>
            <a:custGeom>
              <a:avLst/>
              <a:gdLst/>
              <a:ahLst/>
              <a:cxnLst/>
              <a:rect l="l" t="t" r="r" b="b"/>
              <a:pathLst>
                <a:path w="104775" h="260985">
                  <a:moveTo>
                    <a:pt x="57937" y="247713"/>
                  </a:moveTo>
                  <a:lnTo>
                    <a:pt x="11582" y="234683"/>
                  </a:lnTo>
                  <a:lnTo>
                    <a:pt x="0" y="234683"/>
                  </a:lnTo>
                  <a:lnTo>
                    <a:pt x="0" y="247713"/>
                  </a:lnTo>
                  <a:lnTo>
                    <a:pt x="46355" y="260756"/>
                  </a:lnTo>
                  <a:lnTo>
                    <a:pt x="57937" y="260756"/>
                  </a:lnTo>
                  <a:lnTo>
                    <a:pt x="57937" y="247713"/>
                  </a:lnTo>
                  <a:close/>
                </a:path>
                <a:path w="104775" h="260985">
                  <a:moveTo>
                    <a:pt x="104292" y="13042"/>
                  </a:moveTo>
                  <a:lnTo>
                    <a:pt x="57937" y="0"/>
                  </a:lnTo>
                  <a:lnTo>
                    <a:pt x="46355" y="0"/>
                  </a:lnTo>
                  <a:lnTo>
                    <a:pt x="46355" y="13042"/>
                  </a:lnTo>
                  <a:lnTo>
                    <a:pt x="92697" y="26073"/>
                  </a:lnTo>
                  <a:lnTo>
                    <a:pt x="104292" y="26073"/>
                  </a:lnTo>
                  <a:lnTo>
                    <a:pt x="104292" y="130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383"/>
            <p:cNvSpPr/>
            <p:nvPr/>
          </p:nvSpPr>
          <p:spPr>
            <a:xfrm>
              <a:off x="4328821" y="4347206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384"/>
            <p:cNvSpPr/>
            <p:nvPr/>
          </p:nvSpPr>
          <p:spPr>
            <a:xfrm>
              <a:off x="4323027" y="4347208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70">
                  <a:moveTo>
                    <a:pt x="11587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34764" y="39112"/>
                  </a:lnTo>
                  <a:lnTo>
                    <a:pt x="46352" y="39112"/>
                  </a:lnTo>
                  <a:lnTo>
                    <a:pt x="46352" y="26074"/>
                  </a:lnTo>
                  <a:lnTo>
                    <a:pt x="11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385"/>
            <p:cNvSpPr/>
            <p:nvPr/>
          </p:nvSpPr>
          <p:spPr>
            <a:xfrm>
              <a:off x="4363586" y="4373281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386"/>
            <p:cNvSpPr/>
            <p:nvPr/>
          </p:nvSpPr>
          <p:spPr>
            <a:xfrm>
              <a:off x="4357792" y="4373282"/>
              <a:ext cx="46355" cy="52705"/>
            </a:xfrm>
            <a:custGeom>
              <a:avLst/>
              <a:gdLst/>
              <a:ahLst/>
              <a:cxnLst/>
              <a:rect l="l" t="t" r="r" b="b"/>
              <a:pathLst>
                <a:path w="46354" h="52704">
                  <a:moveTo>
                    <a:pt x="11587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34763" y="52151"/>
                  </a:lnTo>
                  <a:lnTo>
                    <a:pt x="46352" y="52151"/>
                  </a:lnTo>
                  <a:lnTo>
                    <a:pt x="46352" y="39113"/>
                  </a:lnTo>
                  <a:lnTo>
                    <a:pt x="11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387"/>
            <p:cNvSpPr/>
            <p:nvPr/>
          </p:nvSpPr>
          <p:spPr>
            <a:xfrm>
              <a:off x="4398350" y="4412394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388"/>
            <p:cNvSpPr/>
            <p:nvPr/>
          </p:nvSpPr>
          <p:spPr>
            <a:xfrm>
              <a:off x="4398350" y="4412394"/>
              <a:ext cx="0" cy="65405"/>
            </a:xfrm>
            <a:custGeom>
              <a:avLst/>
              <a:gdLst/>
              <a:ahLst/>
              <a:cxnLst/>
              <a:rect l="l" t="t" r="r" b="b"/>
              <a:pathLst>
                <a:path h="65404">
                  <a:moveTo>
                    <a:pt x="0" y="0"/>
                  </a:moveTo>
                  <a:lnTo>
                    <a:pt x="0" y="65188"/>
                  </a:lnTo>
                </a:path>
              </a:pathLst>
            </a:custGeom>
            <a:ln w="115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389"/>
            <p:cNvSpPr/>
            <p:nvPr/>
          </p:nvSpPr>
          <p:spPr>
            <a:xfrm>
              <a:off x="4398350" y="4464545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390"/>
            <p:cNvSpPr/>
            <p:nvPr/>
          </p:nvSpPr>
          <p:spPr>
            <a:xfrm>
              <a:off x="3674088" y="4334170"/>
              <a:ext cx="231775" cy="248285"/>
            </a:xfrm>
            <a:custGeom>
              <a:avLst/>
              <a:gdLst/>
              <a:ahLst/>
              <a:cxnLst/>
              <a:rect l="l" t="t" r="r" b="b"/>
              <a:pathLst>
                <a:path w="231775" h="248285">
                  <a:moveTo>
                    <a:pt x="115882" y="0"/>
                  </a:moveTo>
                  <a:lnTo>
                    <a:pt x="69528" y="13037"/>
                  </a:lnTo>
                  <a:lnTo>
                    <a:pt x="34764" y="39112"/>
                  </a:lnTo>
                  <a:lnTo>
                    <a:pt x="11587" y="78225"/>
                  </a:lnTo>
                  <a:lnTo>
                    <a:pt x="0" y="130376"/>
                  </a:lnTo>
                  <a:lnTo>
                    <a:pt x="11587" y="169489"/>
                  </a:lnTo>
                  <a:lnTo>
                    <a:pt x="34764" y="208602"/>
                  </a:lnTo>
                  <a:lnTo>
                    <a:pt x="69528" y="234678"/>
                  </a:lnTo>
                  <a:lnTo>
                    <a:pt x="115882" y="247714"/>
                  </a:lnTo>
                  <a:lnTo>
                    <a:pt x="162234" y="234678"/>
                  </a:lnTo>
                  <a:lnTo>
                    <a:pt x="196999" y="208602"/>
                  </a:lnTo>
                  <a:lnTo>
                    <a:pt x="220176" y="169489"/>
                  </a:lnTo>
                  <a:lnTo>
                    <a:pt x="231763" y="130376"/>
                  </a:lnTo>
                  <a:lnTo>
                    <a:pt x="220176" y="78225"/>
                  </a:lnTo>
                  <a:lnTo>
                    <a:pt x="196999" y="39112"/>
                  </a:lnTo>
                  <a:lnTo>
                    <a:pt x="162234" y="13037"/>
                  </a:lnTo>
                  <a:lnTo>
                    <a:pt x="115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391"/>
            <p:cNvSpPr/>
            <p:nvPr/>
          </p:nvSpPr>
          <p:spPr>
            <a:xfrm>
              <a:off x="3789970" y="4568848"/>
              <a:ext cx="58419" cy="26670"/>
            </a:xfrm>
            <a:custGeom>
              <a:avLst/>
              <a:gdLst/>
              <a:ahLst/>
              <a:cxnLst/>
              <a:rect l="l" t="t" r="r" b="b"/>
              <a:pathLst>
                <a:path w="58420" h="26670">
                  <a:moveTo>
                    <a:pt x="57941" y="0"/>
                  </a:moveTo>
                  <a:lnTo>
                    <a:pt x="46352" y="0"/>
                  </a:lnTo>
                  <a:lnTo>
                    <a:pt x="0" y="13036"/>
                  </a:lnTo>
                  <a:lnTo>
                    <a:pt x="0" y="26074"/>
                  </a:lnTo>
                  <a:lnTo>
                    <a:pt x="11587" y="26074"/>
                  </a:lnTo>
                  <a:lnTo>
                    <a:pt x="57941" y="13036"/>
                  </a:lnTo>
                  <a:lnTo>
                    <a:pt x="57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392"/>
            <p:cNvSpPr/>
            <p:nvPr/>
          </p:nvSpPr>
          <p:spPr>
            <a:xfrm>
              <a:off x="3789959" y="4581888"/>
              <a:ext cx="12065" cy="13335"/>
            </a:xfrm>
            <a:custGeom>
              <a:avLst/>
              <a:gdLst/>
              <a:ahLst/>
              <a:cxnLst/>
              <a:rect l="l" t="t" r="r" b="b"/>
              <a:pathLst>
                <a:path w="12064" h="13335">
                  <a:moveTo>
                    <a:pt x="11595" y="0"/>
                  </a:moveTo>
                  <a:lnTo>
                    <a:pt x="0" y="0"/>
                  </a:lnTo>
                  <a:lnTo>
                    <a:pt x="0" y="13042"/>
                  </a:lnTo>
                  <a:lnTo>
                    <a:pt x="11595" y="13042"/>
                  </a:lnTo>
                  <a:lnTo>
                    <a:pt x="115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393"/>
            <p:cNvSpPr/>
            <p:nvPr/>
          </p:nvSpPr>
          <p:spPr>
            <a:xfrm>
              <a:off x="3743616" y="4568848"/>
              <a:ext cx="58419" cy="26670"/>
            </a:xfrm>
            <a:custGeom>
              <a:avLst/>
              <a:gdLst/>
              <a:ahLst/>
              <a:cxnLst/>
              <a:rect l="l" t="t" r="r" b="b"/>
              <a:pathLst>
                <a:path w="58420" h="26670">
                  <a:moveTo>
                    <a:pt x="11588" y="0"/>
                  </a:moveTo>
                  <a:lnTo>
                    <a:pt x="0" y="0"/>
                  </a:lnTo>
                  <a:lnTo>
                    <a:pt x="0" y="13036"/>
                  </a:lnTo>
                  <a:lnTo>
                    <a:pt x="46353" y="26074"/>
                  </a:lnTo>
                  <a:lnTo>
                    <a:pt x="57941" y="26074"/>
                  </a:lnTo>
                  <a:lnTo>
                    <a:pt x="57941" y="13036"/>
                  </a:lnTo>
                  <a:lnTo>
                    <a:pt x="11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394"/>
            <p:cNvSpPr/>
            <p:nvPr/>
          </p:nvSpPr>
          <p:spPr>
            <a:xfrm>
              <a:off x="3749411" y="4568846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395"/>
            <p:cNvSpPr/>
            <p:nvPr/>
          </p:nvSpPr>
          <p:spPr>
            <a:xfrm>
              <a:off x="3708853" y="4542772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70">
                  <a:moveTo>
                    <a:pt x="11587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34763" y="39112"/>
                  </a:lnTo>
                  <a:lnTo>
                    <a:pt x="46352" y="39112"/>
                  </a:lnTo>
                  <a:lnTo>
                    <a:pt x="46352" y="26075"/>
                  </a:lnTo>
                  <a:lnTo>
                    <a:pt x="11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396"/>
            <p:cNvSpPr/>
            <p:nvPr/>
          </p:nvSpPr>
          <p:spPr>
            <a:xfrm>
              <a:off x="3714646" y="4542771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397"/>
            <p:cNvSpPr/>
            <p:nvPr/>
          </p:nvSpPr>
          <p:spPr>
            <a:xfrm>
              <a:off x="3685675" y="4503659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4">
                  <a:moveTo>
                    <a:pt x="11588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23177" y="52151"/>
                  </a:lnTo>
                  <a:lnTo>
                    <a:pt x="34764" y="52151"/>
                  </a:lnTo>
                  <a:lnTo>
                    <a:pt x="34764" y="39113"/>
                  </a:lnTo>
                  <a:lnTo>
                    <a:pt x="11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398"/>
            <p:cNvSpPr/>
            <p:nvPr/>
          </p:nvSpPr>
          <p:spPr>
            <a:xfrm>
              <a:off x="3691470" y="4503658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399"/>
            <p:cNvSpPr/>
            <p:nvPr/>
          </p:nvSpPr>
          <p:spPr>
            <a:xfrm>
              <a:off x="3674088" y="4464547"/>
              <a:ext cx="23495" cy="52705"/>
            </a:xfrm>
            <a:custGeom>
              <a:avLst/>
              <a:gdLst/>
              <a:ahLst/>
              <a:cxnLst/>
              <a:rect l="l" t="t" r="r" b="b"/>
              <a:pathLst>
                <a:path w="23495" h="52704">
                  <a:moveTo>
                    <a:pt x="11587" y="0"/>
                  </a:moveTo>
                  <a:lnTo>
                    <a:pt x="0" y="0"/>
                  </a:lnTo>
                  <a:lnTo>
                    <a:pt x="0" y="13036"/>
                  </a:lnTo>
                  <a:lnTo>
                    <a:pt x="11587" y="52150"/>
                  </a:lnTo>
                  <a:lnTo>
                    <a:pt x="23176" y="52150"/>
                  </a:lnTo>
                  <a:lnTo>
                    <a:pt x="23176" y="39112"/>
                  </a:lnTo>
                  <a:lnTo>
                    <a:pt x="11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400"/>
            <p:cNvSpPr/>
            <p:nvPr/>
          </p:nvSpPr>
          <p:spPr>
            <a:xfrm>
              <a:off x="3674084" y="4464553"/>
              <a:ext cx="12065" cy="13335"/>
            </a:xfrm>
            <a:custGeom>
              <a:avLst/>
              <a:gdLst/>
              <a:ahLst/>
              <a:cxnLst/>
              <a:rect l="l" t="t" r="r" b="b"/>
              <a:pathLst>
                <a:path w="12064" h="13335">
                  <a:moveTo>
                    <a:pt x="11582" y="0"/>
                  </a:moveTo>
                  <a:lnTo>
                    <a:pt x="0" y="0"/>
                  </a:lnTo>
                  <a:lnTo>
                    <a:pt x="0" y="13030"/>
                  </a:lnTo>
                  <a:lnTo>
                    <a:pt x="11582" y="13030"/>
                  </a:lnTo>
                  <a:lnTo>
                    <a:pt x="115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401"/>
            <p:cNvSpPr/>
            <p:nvPr/>
          </p:nvSpPr>
          <p:spPr>
            <a:xfrm>
              <a:off x="3674088" y="4412395"/>
              <a:ext cx="23495" cy="65405"/>
            </a:xfrm>
            <a:custGeom>
              <a:avLst/>
              <a:gdLst/>
              <a:ahLst/>
              <a:cxnLst/>
              <a:rect l="l" t="t" r="r" b="b"/>
              <a:pathLst>
                <a:path w="23495" h="65404">
                  <a:moveTo>
                    <a:pt x="23176" y="0"/>
                  </a:moveTo>
                  <a:lnTo>
                    <a:pt x="11587" y="0"/>
                  </a:lnTo>
                  <a:lnTo>
                    <a:pt x="0" y="52151"/>
                  </a:lnTo>
                  <a:lnTo>
                    <a:pt x="0" y="65187"/>
                  </a:lnTo>
                  <a:lnTo>
                    <a:pt x="11587" y="65187"/>
                  </a:lnTo>
                  <a:lnTo>
                    <a:pt x="23176" y="13037"/>
                  </a:lnTo>
                  <a:lnTo>
                    <a:pt x="231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402"/>
            <p:cNvSpPr/>
            <p:nvPr/>
          </p:nvSpPr>
          <p:spPr>
            <a:xfrm>
              <a:off x="3691470" y="4412394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403"/>
            <p:cNvSpPr/>
            <p:nvPr/>
          </p:nvSpPr>
          <p:spPr>
            <a:xfrm>
              <a:off x="3685675" y="4373282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4">
                  <a:moveTo>
                    <a:pt x="34764" y="0"/>
                  </a:moveTo>
                  <a:lnTo>
                    <a:pt x="23177" y="0"/>
                  </a:lnTo>
                  <a:lnTo>
                    <a:pt x="0" y="39113"/>
                  </a:lnTo>
                  <a:lnTo>
                    <a:pt x="0" y="52151"/>
                  </a:lnTo>
                  <a:lnTo>
                    <a:pt x="11588" y="52151"/>
                  </a:lnTo>
                  <a:lnTo>
                    <a:pt x="34764" y="13037"/>
                  </a:lnTo>
                  <a:lnTo>
                    <a:pt x="347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404"/>
            <p:cNvSpPr/>
            <p:nvPr/>
          </p:nvSpPr>
          <p:spPr>
            <a:xfrm>
              <a:off x="3714646" y="4373281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405"/>
            <p:cNvSpPr/>
            <p:nvPr/>
          </p:nvSpPr>
          <p:spPr>
            <a:xfrm>
              <a:off x="3708853" y="4347208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70">
                  <a:moveTo>
                    <a:pt x="46352" y="0"/>
                  </a:moveTo>
                  <a:lnTo>
                    <a:pt x="34763" y="0"/>
                  </a:lnTo>
                  <a:lnTo>
                    <a:pt x="0" y="26074"/>
                  </a:lnTo>
                  <a:lnTo>
                    <a:pt x="0" y="39112"/>
                  </a:lnTo>
                  <a:lnTo>
                    <a:pt x="11587" y="39112"/>
                  </a:lnTo>
                  <a:lnTo>
                    <a:pt x="46352" y="13037"/>
                  </a:lnTo>
                  <a:lnTo>
                    <a:pt x="46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406"/>
            <p:cNvSpPr/>
            <p:nvPr/>
          </p:nvSpPr>
          <p:spPr>
            <a:xfrm>
              <a:off x="3749411" y="4347206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407"/>
            <p:cNvSpPr/>
            <p:nvPr/>
          </p:nvSpPr>
          <p:spPr>
            <a:xfrm>
              <a:off x="3743616" y="4334170"/>
              <a:ext cx="58419" cy="26670"/>
            </a:xfrm>
            <a:custGeom>
              <a:avLst/>
              <a:gdLst/>
              <a:ahLst/>
              <a:cxnLst/>
              <a:rect l="l" t="t" r="r" b="b"/>
              <a:pathLst>
                <a:path w="58420" h="26670">
                  <a:moveTo>
                    <a:pt x="57941" y="0"/>
                  </a:moveTo>
                  <a:lnTo>
                    <a:pt x="46353" y="0"/>
                  </a:lnTo>
                  <a:lnTo>
                    <a:pt x="0" y="13037"/>
                  </a:lnTo>
                  <a:lnTo>
                    <a:pt x="0" y="26075"/>
                  </a:lnTo>
                  <a:lnTo>
                    <a:pt x="11588" y="26075"/>
                  </a:lnTo>
                  <a:lnTo>
                    <a:pt x="57941" y="13037"/>
                  </a:lnTo>
                  <a:lnTo>
                    <a:pt x="57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408"/>
            <p:cNvSpPr/>
            <p:nvPr/>
          </p:nvSpPr>
          <p:spPr>
            <a:xfrm>
              <a:off x="3789970" y="4334170"/>
              <a:ext cx="498475" cy="248285"/>
            </a:xfrm>
            <a:custGeom>
              <a:avLst/>
              <a:gdLst/>
              <a:ahLst/>
              <a:cxnLst/>
              <a:rect l="l" t="t" r="r" b="b"/>
              <a:pathLst>
                <a:path w="498475" h="248285">
                  <a:moveTo>
                    <a:pt x="498292" y="0"/>
                  </a:moveTo>
                  <a:lnTo>
                    <a:pt x="0" y="0"/>
                  </a:lnTo>
                  <a:lnTo>
                    <a:pt x="0" y="247714"/>
                  </a:lnTo>
                  <a:lnTo>
                    <a:pt x="498292" y="247714"/>
                  </a:lnTo>
                  <a:lnTo>
                    <a:pt x="4982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409"/>
            <p:cNvSpPr/>
            <p:nvPr/>
          </p:nvSpPr>
          <p:spPr>
            <a:xfrm>
              <a:off x="3789970" y="4334168"/>
              <a:ext cx="509905" cy="13335"/>
            </a:xfrm>
            <a:custGeom>
              <a:avLst/>
              <a:gdLst/>
              <a:ahLst/>
              <a:cxnLst/>
              <a:rect l="l" t="t" r="r" b="b"/>
              <a:pathLst>
                <a:path w="509904" h="13335">
                  <a:moveTo>
                    <a:pt x="0" y="0"/>
                  </a:moveTo>
                  <a:lnTo>
                    <a:pt x="509880" y="0"/>
                  </a:lnTo>
                  <a:lnTo>
                    <a:pt x="509880" y="13037"/>
                  </a:lnTo>
                  <a:lnTo>
                    <a:pt x="0" y="13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410"/>
            <p:cNvSpPr/>
            <p:nvPr/>
          </p:nvSpPr>
          <p:spPr>
            <a:xfrm>
              <a:off x="4294056" y="4334168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411"/>
            <p:cNvSpPr/>
            <p:nvPr/>
          </p:nvSpPr>
          <p:spPr>
            <a:xfrm>
              <a:off x="4294056" y="4334168"/>
              <a:ext cx="0" cy="260985"/>
            </a:xfrm>
            <a:custGeom>
              <a:avLst/>
              <a:gdLst/>
              <a:ahLst/>
              <a:cxnLst/>
              <a:rect l="l" t="t" r="r" b="b"/>
              <a:pathLst>
                <a:path h="260985">
                  <a:moveTo>
                    <a:pt x="0" y="0"/>
                  </a:moveTo>
                  <a:lnTo>
                    <a:pt x="0" y="260753"/>
                  </a:lnTo>
                </a:path>
              </a:pathLst>
            </a:custGeom>
            <a:ln w="115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412"/>
            <p:cNvSpPr/>
            <p:nvPr/>
          </p:nvSpPr>
          <p:spPr>
            <a:xfrm>
              <a:off x="4294056" y="4581884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413"/>
            <p:cNvSpPr/>
            <p:nvPr/>
          </p:nvSpPr>
          <p:spPr>
            <a:xfrm>
              <a:off x="3789970" y="4588403"/>
              <a:ext cx="509905" cy="0"/>
            </a:xfrm>
            <a:custGeom>
              <a:avLst/>
              <a:gdLst/>
              <a:ahLst/>
              <a:cxnLst/>
              <a:rect l="l" t="t" r="r" b="b"/>
              <a:pathLst>
                <a:path w="509904">
                  <a:moveTo>
                    <a:pt x="0" y="0"/>
                  </a:moveTo>
                  <a:lnTo>
                    <a:pt x="509880" y="0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414"/>
            <p:cNvSpPr/>
            <p:nvPr/>
          </p:nvSpPr>
          <p:spPr>
            <a:xfrm>
              <a:off x="3795764" y="4581884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415"/>
            <p:cNvSpPr/>
            <p:nvPr/>
          </p:nvSpPr>
          <p:spPr>
            <a:xfrm>
              <a:off x="3795764" y="4334168"/>
              <a:ext cx="0" cy="260985"/>
            </a:xfrm>
            <a:custGeom>
              <a:avLst/>
              <a:gdLst/>
              <a:ahLst/>
              <a:cxnLst/>
              <a:rect l="l" t="t" r="r" b="b"/>
              <a:pathLst>
                <a:path h="260985">
                  <a:moveTo>
                    <a:pt x="0" y="0"/>
                  </a:moveTo>
                  <a:lnTo>
                    <a:pt x="0" y="260753"/>
                  </a:lnTo>
                </a:path>
              </a:pathLst>
            </a:custGeom>
            <a:ln w="115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416"/>
            <p:cNvSpPr/>
            <p:nvPr/>
          </p:nvSpPr>
          <p:spPr>
            <a:xfrm>
              <a:off x="3795764" y="4334168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417"/>
            <p:cNvSpPr/>
            <p:nvPr/>
          </p:nvSpPr>
          <p:spPr>
            <a:xfrm>
              <a:off x="3789970" y="4334168"/>
              <a:ext cx="509905" cy="13335"/>
            </a:xfrm>
            <a:custGeom>
              <a:avLst/>
              <a:gdLst/>
              <a:ahLst/>
              <a:cxnLst/>
              <a:rect l="l" t="t" r="r" b="b"/>
              <a:pathLst>
                <a:path w="509904" h="13335">
                  <a:moveTo>
                    <a:pt x="0" y="0"/>
                  </a:moveTo>
                  <a:lnTo>
                    <a:pt x="509880" y="0"/>
                  </a:lnTo>
                  <a:lnTo>
                    <a:pt x="509880" y="13037"/>
                  </a:lnTo>
                  <a:lnTo>
                    <a:pt x="0" y="130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418"/>
            <p:cNvSpPr/>
            <p:nvPr/>
          </p:nvSpPr>
          <p:spPr>
            <a:xfrm>
              <a:off x="3789970" y="4588403"/>
              <a:ext cx="521970" cy="0"/>
            </a:xfrm>
            <a:custGeom>
              <a:avLst/>
              <a:gdLst/>
              <a:ahLst/>
              <a:cxnLst/>
              <a:rect l="l" t="t" r="r" b="b"/>
              <a:pathLst>
                <a:path w="521970">
                  <a:moveTo>
                    <a:pt x="0" y="0"/>
                  </a:moveTo>
                  <a:lnTo>
                    <a:pt x="521469" y="0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9" name="object 419"/>
          <p:cNvSpPr txBox="1"/>
          <p:nvPr/>
        </p:nvSpPr>
        <p:spPr>
          <a:xfrm>
            <a:off x="3754092" y="4367043"/>
            <a:ext cx="511175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-35" dirty="0">
                <a:latin typeface="Verdana"/>
                <a:cs typeface="Verdana"/>
              </a:rPr>
              <a:t>receives</a:t>
            </a:r>
            <a:r>
              <a:rPr sz="450" dirty="0">
                <a:latin typeface="Verdana"/>
                <a:cs typeface="Verdana"/>
              </a:rPr>
              <a:t> </a:t>
            </a:r>
            <a:r>
              <a:rPr sz="450" spc="-25" dirty="0">
                <a:latin typeface="Verdana"/>
                <a:cs typeface="Verdana"/>
              </a:rPr>
              <a:t>time/date</a:t>
            </a:r>
            <a:endParaRPr sz="450">
              <a:latin typeface="Verdana"/>
              <a:cs typeface="Verdana"/>
            </a:endParaRPr>
          </a:p>
        </p:txBody>
      </p:sp>
      <p:sp>
        <p:nvSpPr>
          <p:cNvPr id="420" name="object 420"/>
          <p:cNvSpPr txBox="1"/>
          <p:nvPr/>
        </p:nvSpPr>
        <p:spPr>
          <a:xfrm>
            <a:off x="3869973" y="4445267"/>
            <a:ext cx="261620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dirty="0">
                <a:latin typeface="Verdana"/>
                <a:cs typeface="Verdana"/>
              </a:rPr>
              <a:t>t</a:t>
            </a:r>
            <a:r>
              <a:rPr sz="450" spc="-25" dirty="0">
                <a:latin typeface="Verdana"/>
                <a:cs typeface="Verdana"/>
              </a:rPr>
              <a:t>o</a:t>
            </a:r>
            <a:r>
              <a:rPr sz="450" spc="-45" dirty="0">
                <a:latin typeface="Verdana"/>
                <a:cs typeface="Verdana"/>
              </a:rPr>
              <a:t> </a:t>
            </a:r>
            <a:r>
              <a:rPr sz="450" spc="-30" dirty="0">
                <a:latin typeface="Verdana"/>
                <a:cs typeface="Verdana"/>
              </a:rPr>
              <a:t>pick</a:t>
            </a:r>
            <a:r>
              <a:rPr sz="450" spc="-130" dirty="0">
                <a:latin typeface="Verdana"/>
                <a:cs typeface="Verdana"/>
              </a:rPr>
              <a:t> </a:t>
            </a:r>
            <a:r>
              <a:rPr sz="450" spc="-40" dirty="0">
                <a:latin typeface="Verdana"/>
                <a:cs typeface="Verdana"/>
              </a:rPr>
              <a:t>up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421" name="object 421"/>
          <p:cNvGrpSpPr/>
          <p:nvPr/>
        </p:nvGrpSpPr>
        <p:grpSpPr>
          <a:xfrm>
            <a:off x="4392556" y="4106495"/>
            <a:ext cx="626110" cy="658495"/>
            <a:chOff x="4392556" y="4106495"/>
            <a:chExt cx="626110" cy="658495"/>
          </a:xfrm>
        </p:grpSpPr>
        <p:sp>
          <p:nvSpPr>
            <p:cNvPr id="422" name="object 422"/>
            <p:cNvSpPr/>
            <p:nvPr/>
          </p:nvSpPr>
          <p:spPr>
            <a:xfrm>
              <a:off x="4966172" y="4112527"/>
              <a:ext cx="0" cy="521970"/>
            </a:xfrm>
            <a:custGeom>
              <a:avLst/>
              <a:gdLst/>
              <a:ahLst/>
              <a:cxnLst/>
              <a:rect l="l" t="t" r="r" b="b"/>
              <a:pathLst>
                <a:path h="521970">
                  <a:moveTo>
                    <a:pt x="0" y="0"/>
                  </a:moveTo>
                  <a:lnTo>
                    <a:pt x="0" y="521506"/>
                  </a:lnTo>
                </a:path>
              </a:pathLst>
            </a:custGeom>
            <a:ln w="115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3" name="object 4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90850" y="4542772"/>
              <a:ext cx="127469" cy="221640"/>
            </a:xfrm>
            <a:prstGeom prst="rect">
              <a:avLst/>
            </a:prstGeom>
          </p:spPr>
        </p:pic>
        <p:sp>
          <p:nvSpPr>
            <p:cNvPr id="424" name="object 424"/>
            <p:cNvSpPr/>
            <p:nvPr/>
          </p:nvSpPr>
          <p:spPr>
            <a:xfrm>
              <a:off x="4520026" y="4471063"/>
              <a:ext cx="452120" cy="0"/>
            </a:xfrm>
            <a:custGeom>
              <a:avLst/>
              <a:gdLst/>
              <a:ahLst/>
              <a:cxnLst/>
              <a:rect l="l" t="t" r="r" b="b"/>
              <a:pathLst>
                <a:path w="452120">
                  <a:moveTo>
                    <a:pt x="0" y="0"/>
                  </a:moveTo>
                  <a:lnTo>
                    <a:pt x="451940" y="0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5" name="object 4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392556" y="4386319"/>
              <a:ext cx="196999" cy="143414"/>
            </a:xfrm>
            <a:prstGeom prst="rect">
              <a:avLst/>
            </a:prstGeom>
          </p:spPr>
        </p:pic>
      </p:grpSp>
      <p:sp>
        <p:nvSpPr>
          <p:cNvPr id="426" name="object 426"/>
          <p:cNvSpPr txBox="1"/>
          <p:nvPr/>
        </p:nvSpPr>
        <p:spPr>
          <a:xfrm>
            <a:off x="4623202" y="4275757"/>
            <a:ext cx="221615" cy="958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50" spc="-40" dirty="0">
                <a:latin typeface="Verdana"/>
                <a:cs typeface="Verdana"/>
              </a:rPr>
              <a:t>in </a:t>
            </a:r>
            <a:r>
              <a:rPr sz="450" spc="-30" dirty="0">
                <a:latin typeface="Verdana"/>
                <a:cs typeface="Verdana"/>
              </a:rPr>
              <a:t>s</a:t>
            </a:r>
            <a:r>
              <a:rPr sz="450" dirty="0">
                <a:latin typeface="Verdana"/>
                <a:cs typeface="Verdana"/>
              </a:rPr>
              <a:t>t</a:t>
            </a:r>
            <a:r>
              <a:rPr sz="450" spc="-20" dirty="0">
                <a:latin typeface="Verdana"/>
                <a:cs typeface="Verdana"/>
              </a:rPr>
              <a:t>oc</a:t>
            </a:r>
            <a:r>
              <a:rPr sz="450" spc="-50" dirty="0">
                <a:latin typeface="Verdana"/>
                <a:cs typeface="Verdana"/>
              </a:rPr>
              <a:t>k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427" name="object 427"/>
          <p:cNvGrpSpPr/>
          <p:nvPr/>
        </p:nvGrpSpPr>
        <p:grpSpPr>
          <a:xfrm>
            <a:off x="3685675" y="4529734"/>
            <a:ext cx="731520" cy="515620"/>
            <a:chOff x="3685675" y="4529734"/>
            <a:chExt cx="731520" cy="515620"/>
          </a:xfrm>
        </p:grpSpPr>
        <p:sp>
          <p:nvSpPr>
            <p:cNvPr id="428" name="object 428"/>
            <p:cNvSpPr/>
            <p:nvPr/>
          </p:nvSpPr>
          <p:spPr>
            <a:xfrm>
              <a:off x="4027528" y="4581884"/>
              <a:ext cx="0" cy="52705"/>
            </a:xfrm>
            <a:custGeom>
              <a:avLst/>
              <a:gdLst/>
              <a:ahLst/>
              <a:cxnLst/>
              <a:rect l="l" t="t" r="r" b="b"/>
              <a:pathLst>
                <a:path h="52704">
                  <a:moveTo>
                    <a:pt x="0" y="0"/>
                  </a:moveTo>
                  <a:lnTo>
                    <a:pt x="0" y="52150"/>
                  </a:lnTo>
                </a:path>
              </a:pathLst>
            </a:custGeom>
            <a:ln w="115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429"/>
            <p:cNvSpPr/>
            <p:nvPr/>
          </p:nvSpPr>
          <p:spPr>
            <a:xfrm>
              <a:off x="3963793" y="4529734"/>
              <a:ext cx="127635" cy="234950"/>
            </a:xfrm>
            <a:custGeom>
              <a:avLst/>
              <a:gdLst/>
              <a:ahLst/>
              <a:cxnLst/>
              <a:rect l="l" t="t" r="r" b="b"/>
              <a:pathLst>
                <a:path w="127635" h="234950">
                  <a:moveTo>
                    <a:pt x="127469" y="0"/>
                  </a:moveTo>
                  <a:lnTo>
                    <a:pt x="115882" y="26075"/>
                  </a:lnTo>
                  <a:lnTo>
                    <a:pt x="92706" y="39113"/>
                  </a:lnTo>
                  <a:lnTo>
                    <a:pt x="81117" y="65187"/>
                  </a:lnTo>
                  <a:lnTo>
                    <a:pt x="46352" y="65187"/>
                  </a:lnTo>
                  <a:lnTo>
                    <a:pt x="11588" y="26075"/>
                  </a:lnTo>
                  <a:lnTo>
                    <a:pt x="0" y="0"/>
                  </a:lnTo>
                  <a:lnTo>
                    <a:pt x="11588" y="65187"/>
                  </a:lnTo>
                  <a:lnTo>
                    <a:pt x="34764" y="130376"/>
                  </a:lnTo>
                  <a:lnTo>
                    <a:pt x="57941" y="208602"/>
                  </a:lnTo>
                  <a:lnTo>
                    <a:pt x="57941" y="234678"/>
                  </a:lnTo>
                  <a:lnTo>
                    <a:pt x="1274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430"/>
            <p:cNvSpPr/>
            <p:nvPr/>
          </p:nvSpPr>
          <p:spPr>
            <a:xfrm>
              <a:off x="4172381" y="4764412"/>
              <a:ext cx="231775" cy="248285"/>
            </a:xfrm>
            <a:custGeom>
              <a:avLst/>
              <a:gdLst/>
              <a:ahLst/>
              <a:cxnLst/>
              <a:rect l="l" t="t" r="r" b="b"/>
              <a:pathLst>
                <a:path w="231775" h="248285">
                  <a:moveTo>
                    <a:pt x="115881" y="0"/>
                  </a:moveTo>
                  <a:lnTo>
                    <a:pt x="69528" y="13037"/>
                  </a:lnTo>
                  <a:lnTo>
                    <a:pt x="34763" y="39112"/>
                  </a:lnTo>
                  <a:lnTo>
                    <a:pt x="11587" y="78225"/>
                  </a:lnTo>
                  <a:lnTo>
                    <a:pt x="0" y="130376"/>
                  </a:lnTo>
                  <a:lnTo>
                    <a:pt x="11587" y="182526"/>
                  </a:lnTo>
                  <a:lnTo>
                    <a:pt x="34763" y="221640"/>
                  </a:lnTo>
                  <a:lnTo>
                    <a:pt x="69528" y="247716"/>
                  </a:lnTo>
                  <a:lnTo>
                    <a:pt x="162233" y="247716"/>
                  </a:lnTo>
                  <a:lnTo>
                    <a:pt x="196998" y="221640"/>
                  </a:lnTo>
                  <a:lnTo>
                    <a:pt x="220174" y="182526"/>
                  </a:lnTo>
                  <a:lnTo>
                    <a:pt x="231763" y="130376"/>
                  </a:lnTo>
                  <a:lnTo>
                    <a:pt x="220174" y="78225"/>
                  </a:lnTo>
                  <a:lnTo>
                    <a:pt x="196998" y="39112"/>
                  </a:lnTo>
                  <a:lnTo>
                    <a:pt x="162233" y="13037"/>
                  </a:lnTo>
                  <a:lnTo>
                    <a:pt x="1158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431"/>
            <p:cNvSpPr/>
            <p:nvPr/>
          </p:nvSpPr>
          <p:spPr>
            <a:xfrm>
              <a:off x="4392556" y="4894789"/>
              <a:ext cx="23495" cy="65405"/>
            </a:xfrm>
            <a:custGeom>
              <a:avLst/>
              <a:gdLst/>
              <a:ahLst/>
              <a:cxnLst/>
              <a:rect l="l" t="t" r="r" b="b"/>
              <a:pathLst>
                <a:path w="23495" h="65404">
                  <a:moveTo>
                    <a:pt x="23176" y="0"/>
                  </a:moveTo>
                  <a:lnTo>
                    <a:pt x="11588" y="0"/>
                  </a:lnTo>
                  <a:lnTo>
                    <a:pt x="0" y="52150"/>
                  </a:lnTo>
                  <a:lnTo>
                    <a:pt x="0" y="65187"/>
                  </a:lnTo>
                  <a:lnTo>
                    <a:pt x="11588" y="65187"/>
                  </a:lnTo>
                  <a:lnTo>
                    <a:pt x="23176" y="13037"/>
                  </a:lnTo>
                  <a:lnTo>
                    <a:pt x="231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432"/>
            <p:cNvSpPr/>
            <p:nvPr/>
          </p:nvSpPr>
          <p:spPr>
            <a:xfrm>
              <a:off x="4398350" y="4946938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433"/>
            <p:cNvSpPr/>
            <p:nvPr/>
          </p:nvSpPr>
          <p:spPr>
            <a:xfrm>
              <a:off x="4369380" y="4946939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4">
                  <a:moveTo>
                    <a:pt x="34764" y="0"/>
                  </a:moveTo>
                  <a:lnTo>
                    <a:pt x="23176" y="0"/>
                  </a:lnTo>
                  <a:lnTo>
                    <a:pt x="0" y="39113"/>
                  </a:lnTo>
                  <a:lnTo>
                    <a:pt x="0" y="52151"/>
                  </a:lnTo>
                  <a:lnTo>
                    <a:pt x="11588" y="52151"/>
                  </a:lnTo>
                  <a:lnTo>
                    <a:pt x="34764" y="13037"/>
                  </a:lnTo>
                  <a:lnTo>
                    <a:pt x="347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434"/>
            <p:cNvSpPr/>
            <p:nvPr/>
          </p:nvSpPr>
          <p:spPr>
            <a:xfrm>
              <a:off x="4375174" y="4986051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435"/>
            <p:cNvSpPr/>
            <p:nvPr/>
          </p:nvSpPr>
          <p:spPr>
            <a:xfrm>
              <a:off x="4334615" y="4986053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70">
                  <a:moveTo>
                    <a:pt x="46353" y="0"/>
                  </a:moveTo>
                  <a:lnTo>
                    <a:pt x="34764" y="0"/>
                  </a:lnTo>
                  <a:lnTo>
                    <a:pt x="0" y="26075"/>
                  </a:lnTo>
                  <a:lnTo>
                    <a:pt x="0" y="39113"/>
                  </a:lnTo>
                  <a:lnTo>
                    <a:pt x="11588" y="39113"/>
                  </a:lnTo>
                  <a:lnTo>
                    <a:pt x="46353" y="13037"/>
                  </a:lnTo>
                  <a:lnTo>
                    <a:pt x="463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436"/>
            <p:cNvSpPr/>
            <p:nvPr/>
          </p:nvSpPr>
          <p:spPr>
            <a:xfrm>
              <a:off x="4299851" y="5018645"/>
              <a:ext cx="46355" cy="0"/>
            </a:xfrm>
            <a:custGeom>
              <a:avLst/>
              <a:gdLst/>
              <a:ahLst/>
              <a:cxnLst/>
              <a:rect l="l" t="t" r="r" b="b"/>
              <a:pathLst>
                <a:path w="46354">
                  <a:moveTo>
                    <a:pt x="34764" y="0"/>
                  </a:moveTo>
                  <a:lnTo>
                    <a:pt x="46352" y="0"/>
                  </a:lnTo>
                </a:path>
                <a:path w="46354">
                  <a:moveTo>
                    <a:pt x="0" y="0"/>
                  </a:moveTo>
                  <a:lnTo>
                    <a:pt x="46352" y="0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437"/>
            <p:cNvSpPr/>
            <p:nvPr/>
          </p:nvSpPr>
          <p:spPr>
            <a:xfrm>
              <a:off x="4288262" y="4764412"/>
              <a:ext cx="58419" cy="26670"/>
            </a:xfrm>
            <a:custGeom>
              <a:avLst/>
              <a:gdLst/>
              <a:ahLst/>
              <a:cxnLst/>
              <a:rect l="l" t="t" r="r" b="b"/>
              <a:pathLst>
                <a:path w="58420" h="26670">
                  <a:moveTo>
                    <a:pt x="11588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46352" y="26075"/>
                  </a:lnTo>
                  <a:lnTo>
                    <a:pt x="57941" y="26075"/>
                  </a:lnTo>
                  <a:lnTo>
                    <a:pt x="57941" y="13037"/>
                  </a:lnTo>
                  <a:lnTo>
                    <a:pt x="11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438"/>
            <p:cNvSpPr/>
            <p:nvPr/>
          </p:nvSpPr>
          <p:spPr>
            <a:xfrm>
              <a:off x="4340409" y="4777449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439"/>
            <p:cNvSpPr/>
            <p:nvPr/>
          </p:nvSpPr>
          <p:spPr>
            <a:xfrm>
              <a:off x="4334615" y="4777450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70">
                  <a:moveTo>
                    <a:pt x="11588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34764" y="39112"/>
                  </a:lnTo>
                  <a:lnTo>
                    <a:pt x="46353" y="39112"/>
                  </a:lnTo>
                  <a:lnTo>
                    <a:pt x="46353" y="26074"/>
                  </a:lnTo>
                  <a:lnTo>
                    <a:pt x="11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440"/>
            <p:cNvSpPr/>
            <p:nvPr/>
          </p:nvSpPr>
          <p:spPr>
            <a:xfrm>
              <a:off x="4375174" y="4803524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441"/>
            <p:cNvSpPr/>
            <p:nvPr/>
          </p:nvSpPr>
          <p:spPr>
            <a:xfrm>
              <a:off x="4369380" y="4803525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4">
                  <a:moveTo>
                    <a:pt x="11588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23176" y="52151"/>
                  </a:lnTo>
                  <a:lnTo>
                    <a:pt x="34764" y="52151"/>
                  </a:lnTo>
                  <a:lnTo>
                    <a:pt x="34764" y="39113"/>
                  </a:lnTo>
                  <a:lnTo>
                    <a:pt x="11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442"/>
            <p:cNvSpPr/>
            <p:nvPr/>
          </p:nvSpPr>
          <p:spPr>
            <a:xfrm>
              <a:off x="4398350" y="4842637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443"/>
            <p:cNvSpPr/>
            <p:nvPr/>
          </p:nvSpPr>
          <p:spPr>
            <a:xfrm>
              <a:off x="4392556" y="4842638"/>
              <a:ext cx="23495" cy="65405"/>
            </a:xfrm>
            <a:custGeom>
              <a:avLst/>
              <a:gdLst/>
              <a:ahLst/>
              <a:cxnLst/>
              <a:rect l="l" t="t" r="r" b="b"/>
              <a:pathLst>
                <a:path w="23495" h="65404">
                  <a:moveTo>
                    <a:pt x="11588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11588" y="65189"/>
                  </a:lnTo>
                  <a:lnTo>
                    <a:pt x="23176" y="65189"/>
                  </a:lnTo>
                  <a:lnTo>
                    <a:pt x="23176" y="52151"/>
                  </a:lnTo>
                  <a:lnTo>
                    <a:pt x="11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444"/>
            <p:cNvSpPr/>
            <p:nvPr/>
          </p:nvSpPr>
          <p:spPr>
            <a:xfrm>
              <a:off x="4409938" y="4894788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445"/>
            <p:cNvSpPr/>
            <p:nvPr/>
          </p:nvSpPr>
          <p:spPr>
            <a:xfrm>
              <a:off x="3685675" y="4764412"/>
              <a:ext cx="231775" cy="248285"/>
            </a:xfrm>
            <a:custGeom>
              <a:avLst/>
              <a:gdLst/>
              <a:ahLst/>
              <a:cxnLst/>
              <a:rect l="l" t="t" r="r" b="b"/>
              <a:pathLst>
                <a:path w="231775" h="248285">
                  <a:moveTo>
                    <a:pt x="115882" y="0"/>
                  </a:moveTo>
                  <a:lnTo>
                    <a:pt x="69529" y="13037"/>
                  </a:lnTo>
                  <a:lnTo>
                    <a:pt x="34764" y="39112"/>
                  </a:lnTo>
                  <a:lnTo>
                    <a:pt x="11588" y="78225"/>
                  </a:lnTo>
                  <a:lnTo>
                    <a:pt x="0" y="130376"/>
                  </a:lnTo>
                  <a:lnTo>
                    <a:pt x="11588" y="182526"/>
                  </a:lnTo>
                  <a:lnTo>
                    <a:pt x="34764" y="221640"/>
                  </a:lnTo>
                  <a:lnTo>
                    <a:pt x="69529" y="247716"/>
                  </a:lnTo>
                  <a:lnTo>
                    <a:pt x="162236" y="247716"/>
                  </a:lnTo>
                  <a:lnTo>
                    <a:pt x="196999" y="221640"/>
                  </a:lnTo>
                  <a:lnTo>
                    <a:pt x="220176" y="182526"/>
                  </a:lnTo>
                  <a:lnTo>
                    <a:pt x="231764" y="130376"/>
                  </a:lnTo>
                  <a:lnTo>
                    <a:pt x="220176" y="78225"/>
                  </a:lnTo>
                  <a:lnTo>
                    <a:pt x="196999" y="39112"/>
                  </a:lnTo>
                  <a:lnTo>
                    <a:pt x="162236" y="13037"/>
                  </a:lnTo>
                  <a:lnTo>
                    <a:pt x="115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446"/>
            <p:cNvSpPr/>
            <p:nvPr/>
          </p:nvSpPr>
          <p:spPr>
            <a:xfrm>
              <a:off x="3755205" y="5018645"/>
              <a:ext cx="46355" cy="0"/>
            </a:xfrm>
            <a:custGeom>
              <a:avLst/>
              <a:gdLst/>
              <a:ahLst/>
              <a:cxnLst/>
              <a:rect l="l" t="t" r="r" b="b"/>
              <a:pathLst>
                <a:path w="46354">
                  <a:moveTo>
                    <a:pt x="0" y="0"/>
                  </a:moveTo>
                  <a:lnTo>
                    <a:pt x="46352" y="0"/>
                  </a:lnTo>
                </a:path>
                <a:path w="46354">
                  <a:moveTo>
                    <a:pt x="0" y="0"/>
                  </a:moveTo>
                  <a:lnTo>
                    <a:pt x="11588" y="0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447"/>
            <p:cNvSpPr/>
            <p:nvPr/>
          </p:nvSpPr>
          <p:spPr>
            <a:xfrm>
              <a:off x="3720440" y="4986053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70">
                  <a:moveTo>
                    <a:pt x="11588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34764" y="39113"/>
                  </a:lnTo>
                  <a:lnTo>
                    <a:pt x="46352" y="39113"/>
                  </a:lnTo>
                  <a:lnTo>
                    <a:pt x="46352" y="26075"/>
                  </a:lnTo>
                  <a:lnTo>
                    <a:pt x="11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448"/>
            <p:cNvSpPr/>
            <p:nvPr/>
          </p:nvSpPr>
          <p:spPr>
            <a:xfrm>
              <a:off x="3726234" y="4986051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449"/>
            <p:cNvSpPr/>
            <p:nvPr/>
          </p:nvSpPr>
          <p:spPr>
            <a:xfrm>
              <a:off x="3697264" y="4946939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4">
                  <a:moveTo>
                    <a:pt x="11588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23176" y="52151"/>
                  </a:lnTo>
                  <a:lnTo>
                    <a:pt x="34764" y="52151"/>
                  </a:lnTo>
                  <a:lnTo>
                    <a:pt x="34764" y="39113"/>
                  </a:lnTo>
                  <a:lnTo>
                    <a:pt x="11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450"/>
            <p:cNvSpPr/>
            <p:nvPr/>
          </p:nvSpPr>
          <p:spPr>
            <a:xfrm>
              <a:off x="3703058" y="4946938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451"/>
            <p:cNvSpPr/>
            <p:nvPr/>
          </p:nvSpPr>
          <p:spPr>
            <a:xfrm>
              <a:off x="3685675" y="4894789"/>
              <a:ext cx="23495" cy="65405"/>
            </a:xfrm>
            <a:custGeom>
              <a:avLst/>
              <a:gdLst/>
              <a:ahLst/>
              <a:cxnLst/>
              <a:rect l="l" t="t" r="r" b="b"/>
              <a:pathLst>
                <a:path w="23495" h="65404">
                  <a:moveTo>
                    <a:pt x="11588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11588" y="65187"/>
                  </a:lnTo>
                  <a:lnTo>
                    <a:pt x="23177" y="65187"/>
                  </a:lnTo>
                  <a:lnTo>
                    <a:pt x="23177" y="52150"/>
                  </a:lnTo>
                  <a:lnTo>
                    <a:pt x="11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452"/>
            <p:cNvSpPr/>
            <p:nvPr/>
          </p:nvSpPr>
          <p:spPr>
            <a:xfrm>
              <a:off x="3685667" y="4894791"/>
              <a:ext cx="12065" cy="13335"/>
            </a:xfrm>
            <a:custGeom>
              <a:avLst/>
              <a:gdLst/>
              <a:ahLst/>
              <a:cxnLst/>
              <a:rect l="l" t="t" r="r" b="b"/>
              <a:pathLst>
                <a:path w="12064" h="13335">
                  <a:moveTo>
                    <a:pt x="11595" y="0"/>
                  </a:moveTo>
                  <a:lnTo>
                    <a:pt x="0" y="0"/>
                  </a:lnTo>
                  <a:lnTo>
                    <a:pt x="0" y="13042"/>
                  </a:lnTo>
                  <a:lnTo>
                    <a:pt x="11595" y="13042"/>
                  </a:lnTo>
                  <a:lnTo>
                    <a:pt x="115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453"/>
            <p:cNvSpPr/>
            <p:nvPr/>
          </p:nvSpPr>
          <p:spPr>
            <a:xfrm>
              <a:off x="3685675" y="4842638"/>
              <a:ext cx="23495" cy="65405"/>
            </a:xfrm>
            <a:custGeom>
              <a:avLst/>
              <a:gdLst/>
              <a:ahLst/>
              <a:cxnLst/>
              <a:rect l="l" t="t" r="r" b="b"/>
              <a:pathLst>
                <a:path w="23495" h="65404">
                  <a:moveTo>
                    <a:pt x="23177" y="0"/>
                  </a:moveTo>
                  <a:lnTo>
                    <a:pt x="11588" y="0"/>
                  </a:lnTo>
                  <a:lnTo>
                    <a:pt x="0" y="52151"/>
                  </a:lnTo>
                  <a:lnTo>
                    <a:pt x="0" y="65189"/>
                  </a:lnTo>
                  <a:lnTo>
                    <a:pt x="11588" y="65189"/>
                  </a:lnTo>
                  <a:lnTo>
                    <a:pt x="23177" y="13037"/>
                  </a:lnTo>
                  <a:lnTo>
                    <a:pt x="231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454"/>
            <p:cNvSpPr/>
            <p:nvPr/>
          </p:nvSpPr>
          <p:spPr>
            <a:xfrm>
              <a:off x="3703058" y="4842637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455"/>
            <p:cNvSpPr/>
            <p:nvPr/>
          </p:nvSpPr>
          <p:spPr>
            <a:xfrm>
              <a:off x="3697264" y="4803525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4">
                  <a:moveTo>
                    <a:pt x="34764" y="0"/>
                  </a:moveTo>
                  <a:lnTo>
                    <a:pt x="23176" y="0"/>
                  </a:lnTo>
                  <a:lnTo>
                    <a:pt x="0" y="39113"/>
                  </a:lnTo>
                  <a:lnTo>
                    <a:pt x="0" y="52151"/>
                  </a:lnTo>
                  <a:lnTo>
                    <a:pt x="11588" y="52151"/>
                  </a:lnTo>
                  <a:lnTo>
                    <a:pt x="34764" y="13037"/>
                  </a:lnTo>
                  <a:lnTo>
                    <a:pt x="347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456"/>
            <p:cNvSpPr/>
            <p:nvPr/>
          </p:nvSpPr>
          <p:spPr>
            <a:xfrm>
              <a:off x="3726234" y="4803524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457"/>
            <p:cNvSpPr/>
            <p:nvPr/>
          </p:nvSpPr>
          <p:spPr>
            <a:xfrm>
              <a:off x="3720440" y="4777450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70">
                  <a:moveTo>
                    <a:pt x="46352" y="0"/>
                  </a:moveTo>
                  <a:lnTo>
                    <a:pt x="34764" y="0"/>
                  </a:lnTo>
                  <a:lnTo>
                    <a:pt x="0" y="26074"/>
                  </a:lnTo>
                  <a:lnTo>
                    <a:pt x="0" y="39112"/>
                  </a:lnTo>
                  <a:lnTo>
                    <a:pt x="11588" y="39112"/>
                  </a:lnTo>
                  <a:lnTo>
                    <a:pt x="46352" y="13037"/>
                  </a:lnTo>
                  <a:lnTo>
                    <a:pt x="46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458"/>
            <p:cNvSpPr/>
            <p:nvPr/>
          </p:nvSpPr>
          <p:spPr>
            <a:xfrm>
              <a:off x="3760999" y="4777449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459"/>
            <p:cNvSpPr/>
            <p:nvPr/>
          </p:nvSpPr>
          <p:spPr>
            <a:xfrm>
              <a:off x="3755205" y="4764412"/>
              <a:ext cx="58419" cy="26670"/>
            </a:xfrm>
            <a:custGeom>
              <a:avLst/>
              <a:gdLst/>
              <a:ahLst/>
              <a:cxnLst/>
              <a:rect l="l" t="t" r="r" b="b"/>
              <a:pathLst>
                <a:path w="58420" h="26670">
                  <a:moveTo>
                    <a:pt x="57941" y="0"/>
                  </a:moveTo>
                  <a:lnTo>
                    <a:pt x="46352" y="0"/>
                  </a:lnTo>
                  <a:lnTo>
                    <a:pt x="0" y="13037"/>
                  </a:lnTo>
                  <a:lnTo>
                    <a:pt x="0" y="26075"/>
                  </a:lnTo>
                  <a:lnTo>
                    <a:pt x="11587" y="26075"/>
                  </a:lnTo>
                  <a:lnTo>
                    <a:pt x="57941" y="13037"/>
                  </a:lnTo>
                  <a:lnTo>
                    <a:pt x="57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460"/>
            <p:cNvSpPr/>
            <p:nvPr/>
          </p:nvSpPr>
          <p:spPr>
            <a:xfrm>
              <a:off x="3801558" y="4764412"/>
              <a:ext cx="498475" cy="260985"/>
            </a:xfrm>
            <a:custGeom>
              <a:avLst/>
              <a:gdLst/>
              <a:ahLst/>
              <a:cxnLst/>
              <a:rect l="l" t="t" r="r" b="b"/>
              <a:pathLst>
                <a:path w="498475" h="260985">
                  <a:moveTo>
                    <a:pt x="498293" y="0"/>
                  </a:moveTo>
                  <a:lnTo>
                    <a:pt x="0" y="0"/>
                  </a:lnTo>
                  <a:lnTo>
                    <a:pt x="0" y="260753"/>
                  </a:lnTo>
                  <a:lnTo>
                    <a:pt x="498293" y="260753"/>
                  </a:lnTo>
                  <a:lnTo>
                    <a:pt x="498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461"/>
            <p:cNvSpPr/>
            <p:nvPr/>
          </p:nvSpPr>
          <p:spPr>
            <a:xfrm>
              <a:off x="3801558" y="4770930"/>
              <a:ext cx="509905" cy="0"/>
            </a:xfrm>
            <a:custGeom>
              <a:avLst/>
              <a:gdLst/>
              <a:ahLst/>
              <a:cxnLst/>
              <a:rect l="l" t="t" r="r" b="b"/>
              <a:pathLst>
                <a:path w="509904">
                  <a:moveTo>
                    <a:pt x="0" y="0"/>
                  </a:moveTo>
                  <a:lnTo>
                    <a:pt x="509880" y="0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462"/>
            <p:cNvSpPr/>
            <p:nvPr/>
          </p:nvSpPr>
          <p:spPr>
            <a:xfrm>
              <a:off x="4305645" y="4764411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463"/>
            <p:cNvSpPr/>
            <p:nvPr/>
          </p:nvSpPr>
          <p:spPr>
            <a:xfrm>
              <a:off x="4305645" y="4764411"/>
              <a:ext cx="0" cy="274320"/>
            </a:xfrm>
            <a:custGeom>
              <a:avLst/>
              <a:gdLst/>
              <a:ahLst/>
              <a:cxnLst/>
              <a:rect l="l" t="t" r="r" b="b"/>
              <a:pathLst>
                <a:path h="274320">
                  <a:moveTo>
                    <a:pt x="0" y="0"/>
                  </a:moveTo>
                  <a:lnTo>
                    <a:pt x="0" y="273791"/>
                  </a:lnTo>
                </a:path>
              </a:pathLst>
            </a:custGeom>
            <a:ln w="115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464"/>
            <p:cNvSpPr/>
            <p:nvPr/>
          </p:nvSpPr>
          <p:spPr>
            <a:xfrm>
              <a:off x="4305645" y="5025164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465"/>
            <p:cNvSpPr/>
            <p:nvPr/>
          </p:nvSpPr>
          <p:spPr>
            <a:xfrm>
              <a:off x="3801558" y="5031683"/>
              <a:ext cx="509905" cy="0"/>
            </a:xfrm>
            <a:custGeom>
              <a:avLst/>
              <a:gdLst/>
              <a:ahLst/>
              <a:cxnLst/>
              <a:rect l="l" t="t" r="r" b="b"/>
              <a:pathLst>
                <a:path w="509904">
                  <a:moveTo>
                    <a:pt x="0" y="0"/>
                  </a:moveTo>
                  <a:lnTo>
                    <a:pt x="509880" y="0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466"/>
            <p:cNvSpPr/>
            <p:nvPr/>
          </p:nvSpPr>
          <p:spPr>
            <a:xfrm>
              <a:off x="3807352" y="5025164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467"/>
            <p:cNvSpPr/>
            <p:nvPr/>
          </p:nvSpPr>
          <p:spPr>
            <a:xfrm>
              <a:off x="3807352" y="4764411"/>
              <a:ext cx="0" cy="274320"/>
            </a:xfrm>
            <a:custGeom>
              <a:avLst/>
              <a:gdLst/>
              <a:ahLst/>
              <a:cxnLst/>
              <a:rect l="l" t="t" r="r" b="b"/>
              <a:pathLst>
                <a:path h="274320">
                  <a:moveTo>
                    <a:pt x="0" y="0"/>
                  </a:moveTo>
                  <a:lnTo>
                    <a:pt x="0" y="273791"/>
                  </a:lnTo>
                </a:path>
              </a:pathLst>
            </a:custGeom>
            <a:ln w="115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468"/>
            <p:cNvSpPr/>
            <p:nvPr/>
          </p:nvSpPr>
          <p:spPr>
            <a:xfrm>
              <a:off x="3807352" y="4764411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469"/>
            <p:cNvSpPr/>
            <p:nvPr/>
          </p:nvSpPr>
          <p:spPr>
            <a:xfrm>
              <a:off x="3789970" y="4770930"/>
              <a:ext cx="521970" cy="248285"/>
            </a:xfrm>
            <a:custGeom>
              <a:avLst/>
              <a:gdLst/>
              <a:ahLst/>
              <a:cxnLst/>
              <a:rect l="l" t="t" r="r" b="b"/>
              <a:pathLst>
                <a:path w="521970" h="248285">
                  <a:moveTo>
                    <a:pt x="0" y="0"/>
                  </a:moveTo>
                  <a:lnTo>
                    <a:pt x="509880" y="0"/>
                  </a:lnTo>
                </a:path>
                <a:path w="521970" h="248285">
                  <a:moveTo>
                    <a:pt x="0" y="247715"/>
                  </a:moveTo>
                  <a:lnTo>
                    <a:pt x="521469" y="247715"/>
                  </a:lnTo>
                </a:path>
              </a:pathLst>
            </a:custGeom>
            <a:ln w="123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0" name="object 470"/>
          <p:cNvSpPr txBox="1"/>
          <p:nvPr/>
        </p:nvSpPr>
        <p:spPr>
          <a:xfrm>
            <a:off x="3846797" y="4797275"/>
            <a:ext cx="323215" cy="161290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indent="46355">
              <a:lnSpc>
                <a:spcPts val="509"/>
              </a:lnSpc>
              <a:spcBef>
                <a:spcPts val="150"/>
              </a:spcBef>
            </a:pPr>
            <a:r>
              <a:rPr sz="450" spc="-35" dirty="0">
                <a:latin typeface="Verdana"/>
                <a:cs typeface="Verdana"/>
              </a:rPr>
              <a:t>picksup </a:t>
            </a:r>
            <a:r>
              <a:rPr sz="450" spc="-30" dirty="0">
                <a:latin typeface="Verdana"/>
                <a:cs typeface="Verdana"/>
              </a:rPr>
              <a:t> </a:t>
            </a:r>
            <a:r>
              <a:rPr sz="450" spc="-35" dirty="0">
                <a:latin typeface="Verdana"/>
                <a:cs typeface="Verdana"/>
              </a:rPr>
              <a:t>pre</a:t>
            </a:r>
            <a:r>
              <a:rPr sz="450" spc="-30" dirty="0">
                <a:latin typeface="Verdana"/>
                <a:cs typeface="Verdana"/>
              </a:rPr>
              <a:t>s</a:t>
            </a:r>
            <a:r>
              <a:rPr sz="450" spc="-15" dirty="0">
                <a:latin typeface="Verdana"/>
                <a:cs typeface="Verdana"/>
              </a:rPr>
              <a:t>c</a:t>
            </a:r>
            <a:r>
              <a:rPr sz="450" spc="-35" dirty="0">
                <a:latin typeface="Verdana"/>
                <a:cs typeface="Verdana"/>
              </a:rPr>
              <a:t>r</a:t>
            </a:r>
            <a:r>
              <a:rPr sz="450" spc="-30" dirty="0">
                <a:latin typeface="Verdana"/>
                <a:cs typeface="Verdana"/>
              </a:rPr>
              <a:t>i</a:t>
            </a:r>
            <a:r>
              <a:rPr sz="450" spc="-35" dirty="0">
                <a:latin typeface="Verdana"/>
                <a:cs typeface="Verdana"/>
              </a:rPr>
              <a:t>p</a:t>
            </a:r>
            <a:r>
              <a:rPr sz="450" dirty="0">
                <a:latin typeface="Verdana"/>
                <a:cs typeface="Verdana"/>
              </a:rPr>
              <a:t>t</a:t>
            </a:r>
            <a:r>
              <a:rPr sz="450" spc="-30" dirty="0">
                <a:latin typeface="Verdana"/>
                <a:cs typeface="Verdana"/>
              </a:rPr>
              <a:t>i</a:t>
            </a:r>
            <a:r>
              <a:rPr sz="450" spc="-35" dirty="0">
                <a:latin typeface="Verdana"/>
                <a:cs typeface="Verdana"/>
              </a:rPr>
              <a:t>on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471" name="object 471"/>
          <p:cNvGrpSpPr/>
          <p:nvPr/>
        </p:nvGrpSpPr>
        <p:grpSpPr>
          <a:xfrm>
            <a:off x="4496850" y="4764411"/>
            <a:ext cx="847090" cy="456565"/>
            <a:chOff x="4496850" y="4764411"/>
            <a:chExt cx="847090" cy="456565"/>
          </a:xfrm>
        </p:grpSpPr>
        <p:pic>
          <p:nvPicPr>
            <p:cNvPr id="472" name="object 47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496850" y="5090353"/>
              <a:ext cx="104293" cy="130378"/>
            </a:xfrm>
            <a:prstGeom prst="rect">
              <a:avLst/>
            </a:prstGeom>
          </p:spPr>
        </p:pic>
        <p:sp>
          <p:nvSpPr>
            <p:cNvPr id="473" name="object 473"/>
            <p:cNvSpPr/>
            <p:nvPr/>
          </p:nvSpPr>
          <p:spPr>
            <a:xfrm>
              <a:off x="5099437" y="4764413"/>
              <a:ext cx="231775" cy="260985"/>
            </a:xfrm>
            <a:custGeom>
              <a:avLst/>
              <a:gdLst/>
              <a:ahLst/>
              <a:cxnLst/>
              <a:rect l="l" t="t" r="r" b="b"/>
              <a:pathLst>
                <a:path w="231775" h="260985">
                  <a:moveTo>
                    <a:pt x="115882" y="0"/>
                  </a:moveTo>
                  <a:lnTo>
                    <a:pt x="69528" y="13037"/>
                  </a:lnTo>
                  <a:lnTo>
                    <a:pt x="34764" y="39112"/>
                  </a:lnTo>
                  <a:lnTo>
                    <a:pt x="11587" y="78225"/>
                  </a:lnTo>
                  <a:lnTo>
                    <a:pt x="0" y="130376"/>
                  </a:lnTo>
                  <a:lnTo>
                    <a:pt x="11587" y="182526"/>
                  </a:lnTo>
                  <a:lnTo>
                    <a:pt x="34764" y="221640"/>
                  </a:lnTo>
                  <a:lnTo>
                    <a:pt x="69528" y="247716"/>
                  </a:lnTo>
                  <a:lnTo>
                    <a:pt x="115882" y="260753"/>
                  </a:lnTo>
                  <a:lnTo>
                    <a:pt x="162234" y="247716"/>
                  </a:lnTo>
                  <a:lnTo>
                    <a:pt x="196999" y="221640"/>
                  </a:lnTo>
                  <a:lnTo>
                    <a:pt x="220176" y="182526"/>
                  </a:lnTo>
                  <a:lnTo>
                    <a:pt x="231763" y="130376"/>
                  </a:lnTo>
                  <a:lnTo>
                    <a:pt x="220176" y="78225"/>
                  </a:lnTo>
                  <a:lnTo>
                    <a:pt x="196999" y="39112"/>
                  </a:lnTo>
                  <a:lnTo>
                    <a:pt x="162234" y="13037"/>
                  </a:lnTo>
                  <a:lnTo>
                    <a:pt x="1158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474"/>
            <p:cNvSpPr/>
            <p:nvPr/>
          </p:nvSpPr>
          <p:spPr>
            <a:xfrm>
              <a:off x="5319613" y="4894789"/>
              <a:ext cx="23495" cy="65405"/>
            </a:xfrm>
            <a:custGeom>
              <a:avLst/>
              <a:gdLst/>
              <a:ahLst/>
              <a:cxnLst/>
              <a:rect l="l" t="t" r="r" b="b"/>
              <a:pathLst>
                <a:path w="23495" h="65404">
                  <a:moveTo>
                    <a:pt x="23176" y="0"/>
                  </a:moveTo>
                  <a:lnTo>
                    <a:pt x="11587" y="0"/>
                  </a:lnTo>
                  <a:lnTo>
                    <a:pt x="0" y="52150"/>
                  </a:lnTo>
                  <a:lnTo>
                    <a:pt x="0" y="65187"/>
                  </a:lnTo>
                  <a:lnTo>
                    <a:pt x="11587" y="65187"/>
                  </a:lnTo>
                  <a:lnTo>
                    <a:pt x="23176" y="13037"/>
                  </a:lnTo>
                  <a:lnTo>
                    <a:pt x="231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475"/>
            <p:cNvSpPr/>
            <p:nvPr/>
          </p:nvSpPr>
          <p:spPr>
            <a:xfrm>
              <a:off x="5325406" y="4946938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476"/>
            <p:cNvSpPr/>
            <p:nvPr/>
          </p:nvSpPr>
          <p:spPr>
            <a:xfrm>
              <a:off x="5296437" y="4946939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4">
                  <a:moveTo>
                    <a:pt x="34763" y="0"/>
                  </a:moveTo>
                  <a:lnTo>
                    <a:pt x="23176" y="0"/>
                  </a:lnTo>
                  <a:lnTo>
                    <a:pt x="0" y="39113"/>
                  </a:lnTo>
                  <a:lnTo>
                    <a:pt x="0" y="52151"/>
                  </a:lnTo>
                  <a:lnTo>
                    <a:pt x="11587" y="52151"/>
                  </a:lnTo>
                  <a:lnTo>
                    <a:pt x="34763" y="13037"/>
                  </a:lnTo>
                  <a:lnTo>
                    <a:pt x="347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477"/>
            <p:cNvSpPr/>
            <p:nvPr/>
          </p:nvSpPr>
          <p:spPr>
            <a:xfrm>
              <a:off x="5302230" y="4986051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478"/>
            <p:cNvSpPr/>
            <p:nvPr/>
          </p:nvSpPr>
          <p:spPr>
            <a:xfrm>
              <a:off x="5261672" y="4986053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70">
                  <a:moveTo>
                    <a:pt x="46352" y="0"/>
                  </a:moveTo>
                  <a:lnTo>
                    <a:pt x="34764" y="0"/>
                  </a:lnTo>
                  <a:lnTo>
                    <a:pt x="0" y="26075"/>
                  </a:lnTo>
                  <a:lnTo>
                    <a:pt x="0" y="39113"/>
                  </a:lnTo>
                  <a:lnTo>
                    <a:pt x="11588" y="39113"/>
                  </a:lnTo>
                  <a:lnTo>
                    <a:pt x="46352" y="13037"/>
                  </a:lnTo>
                  <a:lnTo>
                    <a:pt x="46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479"/>
            <p:cNvSpPr/>
            <p:nvPr/>
          </p:nvSpPr>
          <p:spPr>
            <a:xfrm>
              <a:off x="5267465" y="5012127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480"/>
            <p:cNvSpPr/>
            <p:nvPr/>
          </p:nvSpPr>
          <p:spPr>
            <a:xfrm>
              <a:off x="5215319" y="5012129"/>
              <a:ext cx="58419" cy="26670"/>
            </a:xfrm>
            <a:custGeom>
              <a:avLst/>
              <a:gdLst/>
              <a:ahLst/>
              <a:cxnLst/>
              <a:rect l="l" t="t" r="r" b="b"/>
              <a:pathLst>
                <a:path w="58420" h="26670">
                  <a:moveTo>
                    <a:pt x="57941" y="0"/>
                  </a:moveTo>
                  <a:lnTo>
                    <a:pt x="46352" y="0"/>
                  </a:lnTo>
                  <a:lnTo>
                    <a:pt x="0" y="13037"/>
                  </a:lnTo>
                  <a:lnTo>
                    <a:pt x="0" y="26075"/>
                  </a:lnTo>
                  <a:lnTo>
                    <a:pt x="11587" y="26075"/>
                  </a:lnTo>
                  <a:lnTo>
                    <a:pt x="57941" y="13037"/>
                  </a:lnTo>
                  <a:lnTo>
                    <a:pt x="57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481"/>
            <p:cNvSpPr/>
            <p:nvPr/>
          </p:nvSpPr>
          <p:spPr>
            <a:xfrm>
              <a:off x="5215318" y="5025169"/>
              <a:ext cx="12065" cy="13335"/>
            </a:xfrm>
            <a:custGeom>
              <a:avLst/>
              <a:gdLst/>
              <a:ahLst/>
              <a:cxnLst/>
              <a:rect l="l" t="t" r="r" b="b"/>
              <a:pathLst>
                <a:path w="12064" h="13335">
                  <a:moveTo>
                    <a:pt x="11582" y="0"/>
                  </a:moveTo>
                  <a:lnTo>
                    <a:pt x="0" y="0"/>
                  </a:lnTo>
                  <a:lnTo>
                    <a:pt x="0" y="13042"/>
                  </a:lnTo>
                  <a:lnTo>
                    <a:pt x="11582" y="13042"/>
                  </a:lnTo>
                  <a:lnTo>
                    <a:pt x="115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482"/>
            <p:cNvSpPr/>
            <p:nvPr/>
          </p:nvSpPr>
          <p:spPr>
            <a:xfrm>
              <a:off x="5168963" y="4764412"/>
              <a:ext cx="58419" cy="274320"/>
            </a:xfrm>
            <a:custGeom>
              <a:avLst/>
              <a:gdLst/>
              <a:ahLst/>
              <a:cxnLst/>
              <a:rect l="l" t="t" r="r" b="b"/>
              <a:pathLst>
                <a:path w="58420" h="274320">
                  <a:moveTo>
                    <a:pt x="57937" y="260756"/>
                  </a:moveTo>
                  <a:lnTo>
                    <a:pt x="11582" y="247726"/>
                  </a:lnTo>
                  <a:lnTo>
                    <a:pt x="0" y="247726"/>
                  </a:lnTo>
                  <a:lnTo>
                    <a:pt x="0" y="260756"/>
                  </a:lnTo>
                  <a:lnTo>
                    <a:pt x="46355" y="273799"/>
                  </a:lnTo>
                  <a:lnTo>
                    <a:pt x="57937" y="273799"/>
                  </a:lnTo>
                  <a:lnTo>
                    <a:pt x="57937" y="260756"/>
                  </a:lnTo>
                  <a:close/>
                </a:path>
                <a:path w="58420" h="274320">
                  <a:moveTo>
                    <a:pt x="57937" y="0"/>
                  </a:moveTo>
                  <a:lnTo>
                    <a:pt x="46355" y="0"/>
                  </a:lnTo>
                  <a:lnTo>
                    <a:pt x="0" y="13042"/>
                  </a:lnTo>
                  <a:lnTo>
                    <a:pt x="0" y="26085"/>
                  </a:lnTo>
                  <a:lnTo>
                    <a:pt x="11582" y="26085"/>
                  </a:lnTo>
                  <a:lnTo>
                    <a:pt x="57937" y="13042"/>
                  </a:lnTo>
                  <a:lnTo>
                    <a:pt x="579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483"/>
            <p:cNvSpPr/>
            <p:nvPr/>
          </p:nvSpPr>
          <p:spPr>
            <a:xfrm>
              <a:off x="5215318" y="4764412"/>
              <a:ext cx="12065" cy="13335"/>
            </a:xfrm>
            <a:custGeom>
              <a:avLst/>
              <a:gdLst/>
              <a:ahLst/>
              <a:cxnLst/>
              <a:rect l="l" t="t" r="r" b="b"/>
              <a:pathLst>
                <a:path w="12064" h="13335">
                  <a:moveTo>
                    <a:pt x="11582" y="0"/>
                  </a:moveTo>
                  <a:lnTo>
                    <a:pt x="0" y="0"/>
                  </a:lnTo>
                  <a:lnTo>
                    <a:pt x="0" y="13042"/>
                  </a:lnTo>
                  <a:lnTo>
                    <a:pt x="11582" y="13042"/>
                  </a:lnTo>
                  <a:lnTo>
                    <a:pt x="115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484"/>
            <p:cNvSpPr/>
            <p:nvPr/>
          </p:nvSpPr>
          <p:spPr>
            <a:xfrm>
              <a:off x="5215319" y="4764413"/>
              <a:ext cx="58419" cy="26670"/>
            </a:xfrm>
            <a:custGeom>
              <a:avLst/>
              <a:gdLst/>
              <a:ahLst/>
              <a:cxnLst/>
              <a:rect l="l" t="t" r="r" b="b"/>
              <a:pathLst>
                <a:path w="58420" h="26670">
                  <a:moveTo>
                    <a:pt x="11587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46352" y="26075"/>
                  </a:lnTo>
                  <a:lnTo>
                    <a:pt x="57941" y="26075"/>
                  </a:lnTo>
                  <a:lnTo>
                    <a:pt x="57941" y="13037"/>
                  </a:lnTo>
                  <a:lnTo>
                    <a:pt x="11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485"/>
            <p:cNvSpPr/>
            <p:nvPr/>
          </p:nvSpPr>
          <p:spPr>
            <a:xfrm>
              <a:off x="5267465" y="4777449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486"/>
            <p:cNvSpPr/>
            <p:nvPr/>
          </p:nvSpPr>
          <p:spPr>
            <a:xfrm>
              <a:off x="5261672" y="4777450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70">
                  <a:moveTo>
                    <a:pt x="11588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34764" y="39112"/>
                  </a:lnTo>
                  <a:lnTo>
                    <a:pt x="46352" y="39112"/>
                  </a:lnTo>
                  <a:lnTo>
                    <a:pt x="46352" y="26074"/>
                  </a:lnTo>
                  <a:lnTo>
                    <a:pt x="11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487"/>
            <p:cNvSpPr/>
            <p:nvPr/>
          </p:nvSpPr>
          <p:spPr>
            <a:xfrm>
              <a:off x="5302230" y="4803524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488"/>
            <p:cNvSpPr/>
            <p:nvPr/>
          </p:nvSpPr>
          <p:spPr>
            <a:xfrm>
              <a:off x="5296437" y="4803525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4">
                  <a:moveTo>
                    <a:pt x="11587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23176" y="52151"/>
                  </a:lnTo>
                  <a:lnTo>
                    <a:pt x="34763" y="52151"/>
                  </a:lnTo>
                  <a:lnTo>
                    <a:pt x="34763" y="39113"/>
                  </a:lnTo>
                  <a:lnTo>
                    <a:pt x="11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489"/>
            <p:cNvSpPr/>
            <p:nvPr/>
          </p:nvSpPr>
          <p:spPr>
            <a:xfrm>
              <a:off x="5325406" y="4842637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490"/>
            <p:cNvSpPr/>
            <p:nvPr/>
          </p:nvSpPr>
          <p:spPr>
            <a:xfrm>
              <a:off x="5319613" y="4842638"/>
              <a:ext cx="23495" cy="65405"/>
            </a:xfrm>
            <a:custGeom>
              <a:avLst/>
              <a:gdLst/>
              <a:ahLst/>
              <a:cxnLst/>
              <a:rect l="l" t="t" r="r" b="b"/>
              <a:pathLst>
                <a:path w="23495" h="65404">
                  <a:moveTo>
                    <a:pt x="11587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11587" y="65189"/>
                  </a:lnTo>
                  <a:lnTo>
                    <a:pt x="23176" y="65189"/>
                  </a:lnTo>
                  <a:lnTo>
                    <a:pt x="23176" y="52151"/>
                  </a:lnTo>
                  <a:lnTo>
                    <a:pt x="11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491"/>
            <p:cNvSpPr/>
            <p:nvPr/>
          </p:nvSpPr>
          <p:spPr>
            <a:xfrm>
              <a:off x="5336995" y="4894788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492"/>
            <p:cNvSpPr/>
            <p:nvPr/>
          </p:nvSpPr>
          <p:spPr>
            <a:xfrm>
              <a:off x="4612732" y="4777450"/>
              <a:ext cx="231775" cy="248285"/>
            </a:xfrm>
            <a:custGeom>
              <a:avLst/>
              <a:gdLst/>
              <a:ahLst/>
              <a:cxnLst/>
              <a:rect l="l" t="t" r="r" b="b"/>
              <a:pathLst>
                <a:path w="231775" h="248285">
                  <a:moveTo>
                    <a:pt x="162234" y="0"/>
                  </a:moveTo>
                  <a:lnTo>
                    <a:pt x="69529" y="0"/>
                  </a:lnTo>
                  <a:lnTo>
                    <a:pt x="34764" y="26074"/>
                  </a:lnTo>
                  <a:lnTo>
                    <a:pt x="11588" y="65187"/>
                  </a:lnTo>
                  <a:lnTo>
                    <a:pt x="0" y="117339"/>
                  </a:lnTo>
                  <a:lnTo>
                    <a:pt x="11588" y="169489"/>
                  </a:lnTo>
                  <a:lnTo>
                    <a:pt x="34764" y="208602"/>
                  </a:lnTo>
                  <a:lnTo>
                    <a:pt x="69529" y="234678"/>
                  </a:lnTo>
                  <a:lnTo>
                    <a:pt x="115882" y="247716"/>
                  </a:lnTo>
                  <a:lnTo>
                    <a:pt x="162234" y="234678"/>
                  </a:lnTo>
                  <a:lnTo>
                    <a:pt x="196999" y="208602"/>
                  </a:lnTo>
                  <a:lnTo>
                    <a:pt x="220176" y="169489"/>
                  </a:lnTo>
                  <a:lnTo>
                    <a:pt x="231763" y="117339"/>
                  </a:lnTo>
                  <a:lnTo>
                    <a:pt x="220176" y="65187"/>
                  </a:lnTo>
                  <a:lnTo>
                    <a:pt x="196999" y="26074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493"/>
            <p:cNvSpPr/>
            <p:nvPr/>
          </p:nvSpPr>
          <p:spPr>
            <a:xfrm>
              <a:off x="4728614" y="5012129"/>
              <a:ext cx="58419" cy="26670"/>
            </a:xfrm>
            <a:custGeom>
              <a:avLst/>
              <a:gdLst/>
              <a:ahLst/>
              <a:cxnLst/>
              <a:rect l="l" t="t" r="r" b="b"/>
              <a:pathLst>
                <a:path w="58420" h="26670">
                  <a:moveTo>
                    <a:pt x="57941" y="0"/>
                  </a:moveTo>
                  <a:lnTo>
                    <a:pt x="46352" y="0"/>
                  </a:lnTo>
                  <a:lnTo>
                    <a:pt x="0" y="13037"/>
                  </a:lnTo>
                  <a:lnTo>
                    <a:pt x="0" y="26075"/>
                  </a:lnTo>
                  <a:lnTo>
                    <a:pt x="11587" y="26075"/>
                  </a:lnTo>
                  <a:lnTo>
                    <a:pt x="57941" y="13037"/>
                  </a:lnTo>
                  <a:lnTo>
                    <a:pt x="57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494"/>
            <p:cNvSpPr/>
            <p:nvPr/>
          </p:nvSpPr>
          <p:spPr>
            <a:xfrm>
              <a:off x="4728603" y="5025169"/>
              <a:ext cx="12065" cy="13335"/>
            </a:xfrm>
            <a:custGeom>
              <a:avLst/>
              <a:gdLst/>
              <a:ahLst/>
              <a:cxnLst/>
              <a:rect l="l" t="t" r="r" b="b"/>
              <a:pathLst>
                <a:path w="12064" h="13335">
                  <a:moveTo>
                    <a:pt x="11595" y="0"/>
                  </a:moveTo>
                  <a:lnTo>
                    <a:pt x="0" y="0"/>
                  </a:lnTo>
                  <a:lnTo>
                    <a:pt x="0" y="13042"/>
                  </a:lnTo>
                  <a:lnTo>
                    <a:pt x="11595" y="13042"/>
                  </a:lnTo>
                  <a:lnTo>
                    <a:pt x="115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495"/>
            <p:cNvSpPr/>
            <p:nvPr/>
          </p:nvSpPr>
          <p:spPr>
            <a:xfrm>
              <a:off x="4682262" y="5012129"/>
              <a:ext cx="58419" cy="26670"/>
            </a:xfrm>
            <a:custGeom>
              <a:avLst/>
              <a:gdLst/>
              <a:ahLst/>
              <a:cxnLst/>
              <a:rect l="l" t="t" r="r" b="b"/>
              <a:pathLst>
                <a:path w="58420" h="26670">
                  <a:moveTo>
                    <a:pt x="11587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46352" y="26075"/>
                  </a:lnTo>
                  <a:lnTo>
                    <a:pt x="57939" y="26075"/>
                  </a:lnTo>
                  <a:lnTo>
                    <a:pt x="57939" y="13037"/>
                  </a:lnTo>
                  <a:lnTo>
                    <a:pt x="11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496"/>
            <p:cNvSpPr/>
            <p:nvPr/>
          </p:nvSpPr>
          <p:spPr>
            <a:xfrm>
              <a:off x="4688055" y="5012127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497"/>
            <p:cNvSpPr/>
            <p:nvPr/>
          </p:nvSpPr>
          <p:spPr>
            <a:xfrm>
              <a:off x="4647497" y="4986053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70">
                  <a:moveTo>
                    <a:pt x="11587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34764" y="39113"/>
                  </a:lnTo>
                  <a:lnTo>
                    <a:pt x="46352" y="39113"/>
                  </a:lnTo>
                  <a:lnTo>
                    <a:pt x="46352" y="26075"/>
                  </a:lnTo>
                  <a:lnTo>
                    <a:pt x="11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498"/>
            <p:cNvSpPr/>
            <p:nvPr/>
          </p:nvSpPr>
          <p:spPr>
            <a:xfrm>
              <a:off x="4653291" y="4986051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499"/>
            <p:cNvSpPr/>
            <p:nvPr/>
          </p:nvSpPr>
          <p:spPr>
            <a:xfrm>
              <a:off x="4624321" y="4946939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4">
                  <a:moveTo>
                    <a:pt x="11587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23176" y="52151"/>
                  </a:lnTo>
                  <a:lnTo>
                    <a:pt x="34763" y="52151"/>
                  </a:lnTo>
                  <a:lnTo>
                    <a:pt x="34763" y="39113"/>
                  </a:lnTo>
                  <a:lnTo>
                    <a:pt x="115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500"/>
            <p:cNvSpPr/>
            <p:nvPr/>
          </p:nvSpPr>
          <p:spPr>
            <a:xfrm>
              <a:off x="4630115" y="4946938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501"/>
            <p:cNvSpPr/>
            <p:nvPr/>
          </p:nvSpPr>
          <p:spPr>
            <a:xfrm>
              <a:off x="4612732" y="4894789"/>
              <a:ext cx="23495" cy="65405"/>
            </a:xfrm>
            <a:custGeom>
              <a:avLst/>
              <a:gdLst/>
              <a:ahLst/>
              <a:cxnLst/>
              <a:rect l="l" t="t" r="r" b="b"/>
              <a:pathLst>
                <a:path w="23495" h="65404">
                  <a:moveTo>
                    <a:pt x="11588" y="0"/>
                  </a:moveTo>
                  <a:lnTo>
                    <a:pt x="0" y="0"/>
                  </a:lnTo>
                  <a:lnTo>
                    <a:pt x="0" y="13037"/>
                  </a:lnTo>
                  <a:lnTo>
                    <a:pt x="11588" y="65187"/>
                  </a:lnTo>
                  <a:lnTo>
                    <a:pt x="23176" y="65187"/>
                  </a:lnTo>
                  <a:lnTo>
                    <a:pt x="23176" y="52150"/>
                  </a:lnTo>
                  <a:lnTo>
                    <a:pt x="11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502"/>
            <p:cNvSpPr/>
            <p:nvPr/>
          </p:nvSpPr>
          <p:spPr>
            <a:xfrm>
              <a:off x="4612728" y="4894791"/>
              <a:ext cx="12065" cy="13335"/>
            </a:xfrm>
            <a:custGeom>
              <a:avLst/>
              <a:gdLst/>
              <a:ahLst/>
              <a:cxnLst/>
              <a:rect l="l" t="t" r="r" b="b"/>
              <a:pathLst>
                <a:path w="12064" h="13335">
                  <a:moveTo>
                    <a:pt x="11582" y="0"/>
                  </a:moveTo>
                  <a:lnTo>
                    <a:pt x="0" y="0"/>
                  </a:lnTo>
                  <a:lnTo>
                    <a:pt x="0" y="13042"/>
                  </a:lnTo>
                  <a:lnTo>
                    <a:pt x="11582" y="13042"/>
                  </a:lnTo>
                  <a:lnTo>
                    <a:pt x="115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503"/>
            <p:cNvSpPr/>
            <p:nvPr/>
          </p:nvSpPr>
          <p:spPr>
            <a:xfrm>
              <a:off x="4612732" y="4842638"/>
              <a:ext cx="23495" cy="65405"/>
            </a:xfrm>
            <a:custGeom>
              <a:avLst/>
              <a:gdLst/>
              <a:ahLst/>
              <a:cxnLst/>
              <a:rect l="l" t="t" r="r" b="b"/>
              <a:pathLst>
                <a:path w="23495" h="65404">
                  <a:moveTo>
                    <a:pt x="23176" y="0"/>
                  </a:moveTo>
                  <a:lnTo>
                    <a:pt x="11588" y="0"/>
                  </a:lnTo>
                  <a:lnTo>
                    <a:pt x="0" y="52151"/>
                  </a:lnTo>
                  <a:lnTo>
                    <a:pt x="0" y="65189"/>
                  </a:lnTo>
                  <a:lnTo>
                    <a:pt x="11588" y="65189"/>
                  </a:lnTo>
                  <a:lnTo>
                    <a:pt x="23176" y="13037"/>
                  </a:lnTo>
                  <a:lnTo>
                    <a:pt x="231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504"/>
            <p:cNvSpPr/>
            <p:nvPr/>
          </p:nvSpPr>
          <p:spPr>
            <a:xfrm>
              <a:off x="4630115" y="4842637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505"/>
            <p:cNvSpPr/>
            <p:nvPr/>
          </p:nvSpPr>
          <p:spPr>
            <a:xfrm>
              <a:off x="4624321" y="4803525"/>
              <a:ext cx="34925" cy="52705"/>
            </a:xfrm>
            <a:custGeom>
              <a:avLst/>
              <a:gdLst/>
              <a:ahLst/>
              <a:cxnLst/>
              <a:rect l="l" t="t" r="r" b="b"/>
              <a:pathLst>
                <a:path w="34925" h="52704">
                  <a:moveTo>
                    <a:pt x="34763" y="0"/>
                  </a:moveTo>
                  <a:lnTo>
                    <a:pt x="23176" y="0"/>
                  </a:lnTo>
                  <a:lnTo>
                    <a:pt x="0" y="39113"/>
                  </a:lnTo>
                  <a:lnTo>
                    <a:pt x="0" y="52151"/>
                  </a:lnTo>
                  <a:lnTo>
                    <a:pt x="11587" y="52151"/>
                  </a:lnTo>
                  <a:lnTo>
                    <a:pt x="34763" y="13037"/>
                  </a:lnTo>
                  <a:lnTo>
                    <a:pt x="347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506"/>
            <p:cNvSpPr/>
            <p:nvPr/>
          </p:nvSpPr>
          <p:spPr>
            <a:xfrm>
              <a:off x="4653291" y="4803524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507"/>
            <p:cNvSpPr/>
            <p:nvPr/>
          </p:nvSpPr>
          <p:spPr>
            <a:xfrm>
              <a:off x="4647497" y="4777450"/>
              <a:ext cx="46355" cy="39370"/>
            </a:xfrm>
            <a:custGeom>
              <a:avLst/>
              <a:gdLst/>
              <a:ahLst/>
              <a:cxnLst/>
              <a:rect l="l" t="t" r="r" b="b"/>
              <a:pathLst>
                <a:path w="46354" h="39370">
                  <a:moveTo>
                    <a:pt x="46352" y="0"/>
                  </a:moveTo>
                  <a:lnTo>
                    <a:pt x="34764" y="0"/>
                  </a:lnTo>
                  <a:lnTo>
                    <a:pt x="0" y="26074"/>
                  </a:lnTo>
                  <a:lnTo>
                    <a:pt x="0" y="39112"/>
                  </a:lnTo>
                  <a:lnTo>
                    <a:pt x="11587" y="39112"/>
                  </a:lnTo>
                  <a:lnTo>
                    <a:pt x="46352" y="13037"/>
                  </a:lnTo>
                  <a:lnTo>
                    <a:pt x="463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508"/>
            <p:cNvSpPr/>
            <p:nvPr/>
          </p:nvSpPr>
          <p:spPr>
            <a:xfrm>
              <a:off x="4682261" y="4783968"/>
              <a:ext cx="46355" cy="0"/>
            </a:xfrm>
            <a:custGeom>
              <a:avLst/>
              <a:gdLst/>
              <a:ahLst/>
              <a:cxnLst/>
              <a:rect l="l" t="t" r="r" b="b"/>
              <a:pathLst>
                <a:path w="46354">
                  <a:moveTo>
                    <a:pt x="0" y="0"/>
                  </a:moveTo>
                  <a:lnTo>
                    <a:pt x="11588" y="0"/>
                  </a:lnTo>
                </a:path>
                <a:path w="46354">
                  <a:moveTo>
                    <a:pt x="0" y="0"/>
                  </a:moveTo>
                  <a:lnTo>
                    <a:pt x="46353" y="0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509"/>
            <p:cNvSpPr/>
            <p:nvPr/>
          </p:nvSpPr>
          <p:spPr>
            <a:xfrm>
              <a:off x="4728614" y="4777450"/>
              <a:ext cx="498475" cy="248285"/>
            </a:xfrm>
            <a:custGeom>
              <a:avLst/>
              <a:gdLst/>
              <a:ahLst/>
              <a:cxnLst/>
              <a:rect l="l" t="t" r="r" b="b"/>
              <a:pathLst>
                <a:path w="498475" h="248285">
                  <a:moveTo>
                    <a:pt x="498292" y="0"/>
                  </a:moveTo>
                  <a:lnTo>
                    <a:pt x="0" y="0"/>
                  </a:lnTo>
                  <a:lnTo>
                    <a:pt x="0" y="247716"/>
                  </a:lnTo>
                  <a:lnTo>
                    <a:pt x="498292" y="247716"/>
                  </a:lnTo>
                  <a:lnTo>
                    <a:pt x="4982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510"/>
            <p:cNvSpPr/>
            <p:nvPr/>
          </p:nvSpPr>
          <p:spPr>
            <a:xfrm>
              <a:off x="4728614" y="4783968"/>
              <a:ext cx="509905" cy="0"/>
            </a:xfrm>
            <a:custGeom>
              <a:avLst/>
              <a:gdLst/>
              <a:ahLst/>
              <a:cxnLst/>
              <a:rect l="l" t="t" r="r" b="b"/>
              <a:pathLst>
                <a:path w="509904">
                  <a:moveTo>
                    <a:pt x="0" y="0"/>
                  </a:moveTo>
                  <a:lnTo>
                    <a:pt x="509881" y="0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511"/>
            <p:cNvSpPr/>
            <p:nvPr/>
          </p:nvSpPr>
          <p:spPr>
            <a:xfrm>
              <a:off x="5232701" y="4777449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512"/>
            <p:cNvSpPr/>
            <p:nvPr/>
          </p:nvSpPr>
          <p:spPr>
            <a:xfrm>
              <a:off x="5232701" y="4777449"/>
              <a:ext cx="0" cy="260985"/>
            </a:xfrm>
            <a:custGeom>
              <a:avLst/>
              <a:gdLst/>
              <a:ahLst/>
              <a:cxnLst/>
              <a:rect l="l" t="t" r="r" b="b"/>
              <a:pathLst>
                <a:path h="260985">
                  <a:moveTo>
                    <a:pt x="0" y="0"/>
                  </a:moveTo>
                  <a:lnTo>
                    <a:pt x="0" y="260753"/>
                  </a:lnTo>
                </a:path>
              </a:pathLst>
            </a:custGeom>
            <a:ln w="115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513"/>
            <p:cNvSpPr/>
            <p:nvPr/>
          </p:nvSpPr>
          <p:spPr>
            <a:xfrm>
              <a:off x="5232701" y="5025164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514"/>
            <p:cNvSpPr/>
            <p:nvPr/>
          </p:nvSpPr>
          <p:spPr>
            <a:xfrm>
              <a:off x="4728614" y="5031683"/>
              <a:ext cx="509905" cy="0"/>
            </a:xfrm>
            <a:custGeom>
              <a:avLst/>
              <a:gdLst/>
              <a:ahLst/>
              <a:cxnLst/>
              <a:rect l="l" t="t" r="r" b="b"/>
              <a:pathLst>
                <a:path w="509904">
                  <a:moveTo>
                    <a:pt x="0" y="0"/>
                  </a:moveTo>
                  <a:lnTo>
                    <a:pt x="509881" y="0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515"/>
            <p:cNvSpPr/>
            <p:nvPr/>
          </p:nvSpPr>
          <p:spPr>
            <a:xfrm>
              <a:off x="4734408" y="5025164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516"/>
            <p:cNvSpPr/>
            <p:nvPr/>
          </p:nvSpPr>
          <p:spPr>
            <a:xfrm>
              <a:off x="4734408" y="4777449"/>
              <a:ext cx="0" cy="260985"/>
            </a:xfrm>
            <a:custGeom>
              <a:avLst/>
              <a:gdLst/>
              <a:ahLst/>
              <a:cxnLst/>
              <a:rect l="l" t="t" r="r" b="b"/>
              <a:pathLst>
                <a:path h="260985">
                  <a:moveTo>
                    <a:pt x="0" y="0"/>
                  </a:moveTo>
                  <a:lnTo>
                    <a:pt x="0" y="260753"/>
                  </a:lnTo>
                </a:path>
              </a:pathLst>
            </a:custGeom>
            <a:ln w="115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517"/>
            <p:cNvSpPr/>
            <p:nvPr/>
          </p:nvSpPr>
          <p:spPr>
            <a:xfrm>
              <a:off x="4734408" y="4777449"/>
              <a:ext cx="0" cy="13335"/>
            </a:xfrm>
            <a:custGeom>
              <a:avLst/>
              <a:gdLst/>
              <a:ahLst/>
              <a:cxnLst/>
              <a:rect l="l" t="t" r="r" b="b"/>
              <a:pathLst>
                <a:path h="13335">
                  <a:moveTo>
                    <a:pt x="-5794" y="6518"/>
                  </a:moveTo>
                  <a:lnTo>
                    <a:pt x="5794" y="6518"/>
                  </a:lnTo>
                </a:path>
              </a:pathLst>
            </a:custGeom>
            <a:ln w="1303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518"/>
            <p:cNvSpPr/>
            <p:nvPr/>
          </p:nvSpPr>
          <p:spPr>
            <a:xfrm>
              <a:off x="4717026" y="4764413"/>
              <a:ext cx="509905" cy="26670"/>
            </a:xfrm>
            <a:custGeom>
              <a:avLst/>
              <a:gdLst/>
              <a:ahLst/>
              <a:cxnLst/>
              <a:rect l="l" t="t" r="r" b="b"/>
              <a:pathLst>
                <a:path w="509904" h="26670">
                  <a:moveTo>
                    <a:pt x="509880" y="0"/>
                  </a:moveTo>
                  <a:lnTo>
                    <a:pt x="498293" y="0"/>
                  </a:lnTo>
                  <a:lnTo>
                    <a:pt x="0" y="13037"/>
                  </a:lnTo>
                  <a:lnTo>
                    <a:pt x="0" y="26075"/>
                  </a:lnTo>
                  <a:lnTo>
                    <a:pt x="11588" y="26075"/>
                  </a:lnTo>
                  <a:lnTo>
                    <a:pt x="509880" y="13037"/>
                  </a:lnTo>
                  <a:lnTo>
                    <a:pt x="5098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519"/>
            <p:cNvSpPr/>
            <p:nvPr/>
          </p:nvSpPr>
          <p:spPr>
            <a:xfrm>
              <a:off x="4717026" y="5031683"/>
              <a:ext cx="521970" cy="0"/>
            </a:xfrm>
            <a:custGeom>
              <a:avLst/>
              <a:gdLst/>
              <a:ahLst/>
              <a:cxnLst/>
              <a:rect l="l" t="t" r="r" b="b"/>
              <a:pathLst>
                <a:path w="521970">
                  <a:moveTo>
                    <a:pt x="0" y="0"/>
                  </a:moveTo>
                  <a:lnTo>
                    <a:pt x="521469" y="0"/>
                  </a:lnTo>
                </a:path>
              </a:pathLst>
            </a:custGeom>
            <a:ln w="130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0" name="object 520"/>
          <p:cNvSpPr txBox="1"/>
          <p:nvPr/>
        </p:nvSpPr>
        <p:spPr>
          <a:xfrm>
            <a:off x="4773847" y="4789439"/>
            <a:ext cx="323215" cy="182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5570">
              <a:lnSpc>
                <a:spcPct val="114100"/>
              </a:lnSpc>
              <a:spcBef>
                <a:spcPts val="95"/>
              </a:spcBef>
            </a:pPr>
            <a:r>
              <a:rPr sz="450" spc="-25" dirty="0">
                <a:latin typeface="Verdana"/>
                <a:cs typeface="Verdana"/>
              </a:rPr>
              <a:t>fills </a:t>
            </a:r>
            <a:r>
              <a:rPr sz="450" spc="-20" dirty="0">
                <a:latin typeface="Verdana"/>
                <a:cs typeface="Verdana"/>
              </a:rPr>
              <a:t> </a:t>
            </a:r>
            <a:r>
              <a:rPr sz="450" spc="-35" dirty="0">
                <a:latin typeface="Verdana"/>
                <a:cs typeface="Verdana"/>
              </a:rPr>
              <a:t>pre</a:t>
            </a:r>
            <a:r>
              <a:rPr sz="450" spc="-30" dirty="0">
                <a:latin typeface="Verdana"/>
                <a:cs typeface="Verdana"/>
              </a:rPr>
              <a:t>s</a:t>
            </a:r>
            <a:r>
              <a:rPr sz="450" spc="-15" dirty="0">
                <a:latin typeface="Verdana"/>
                <a:cs typeface="Verdana"/>
              </a:rPr>
              <a:t>c</a:t>
            </a:r>
            <a:r>
              <a:rPr sz="450" spc="-35" dirty="0">
                <a:latin typeface="Verdana"/>
                <a:cs typeface="Verdana"/>
              </a:rPr>
              <a:t>r</a:t>
            </a:r>
            <a:r>
              <a:rPr sz="450" spc="-30" dirty="0">
                <a:latin typeface="Verdana"/>
                <a:cs typeface="Verdana"/>
              </a:rPr>
              <a:t>i</a:t>
            </a:r>
            <a:r>
              <a:rPr sz="450" spc="-35" dirty="0">
                <a:latin typeface="Verdana"/>
                <a:cs typeface="Verdana"/>
              </a:rPr>
              <a:t>p</a:t>
            </a:r>
            <a:r>
              <a:rPr sz="450" dirty="0">
                <a:latin typeface="Verdana"/>
                <a:cs typeface="Verdana"/>
              </a:rPr>
              <a:t>t</a:t>
            </a:r>
            <a:r>
              <a:rPr sz="450" spc="-30" dirty="0">
                <a:latin typeface="Verdana"/>
                <a:cs typeface="Verdana"/>
              </a:rPr>
              <a:t>i</a:t>
            </a:r>
            <a:r>
              <a:rPr sz="450" spc="-35" dirty="0">
                <a:latin typeface="Verdana"/>
                <a:cs typeface="Verdana"/>
              </a:rPr>
              <a:t>on</a:t>
            </a:r>
            <a:endParaRPr sz="450">
              <a:latin typeface="Verdana"/>
              <a:cs typeface="Verdana"/>
            </a:endParaRPr>
          </a:p>
        </p:txBody>
      </p:sp>
      <p:grpSp>
        <p:nvGrpSpPr>
          <p:cNvPr id="521" name="object 521"/>
          <p:cNvGrpSpPr/>
          <p:nvPr/>
        </p:nvGrpSpPr>
        <p:grpSpPr>
          <a:xfrm>
            <a:off x="3998558" y="4868714"/>
            <a:ext cx="626110" cy="939165"/>
            <a:chOff x="3998558" y="4868714"/>
            <a:chExt cx="626110" cy="939165"/>
          </a:xfrm>
        </p:grpSpPr>
        <p:pic>
          <p:nvPicPr>
            <p:cNvPr id="522" name="object 52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404144" y="4868714"/>
              <a:ext cx="220176" cy="221640"/>
            </a:xfrm>
            <a:prstGeom prst="rect">
              <a:avLst/>
            </a:prstGeom>
          </p:spPr>
        </p:pic>
        <p:pic>
          <p:nvPicPr>
            <p:cNvPr id="523" name="object 5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998558" y="5455409"/>
              <a:ext cx="115882" cy="352017"/>
            </a:xfrm>
            <a:prstGeom prst="rect">
              <a:avLst/>
            </a:prstGeom>
          </p:spPr>
        </p:pic>
      </p:grpSp>
      <p:sp>
        <p:nvSpPr>
          <p:cNvPr id="524" name="object 524"/>
          <p:cNvSpPr txBox="1"/>
          <p:nvPr/>
        </p:nvSpPr>
        <p:spPr>
          <a:xfrm>
            <a:off x="4056498" y="6146406"/>
            <a:ext cx="2048510" cy="977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r>
              <a:rPr sz="600" spc="-45" dirty="0">
                <a:latin typeface="Verdana"/>
                <a:cs typeface="Verdana"/>
              </a:rPr>
              <a:t>Figure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-30" dirty="0">
                <a:latin typeface="Verdana"/>
                <a:cs typeface="Verdana"/>
              </a:rPr>
              <a:t>12.2</a:t>
            </a:r>
            <a:r>
              <a:rPr sz="600" spc="215" dirty="0">
                <a:latin typeface="Verdana"/>
                <a:cs typeface="Verdana"/>
              </a:rPr>
              <a:t> </a:t>
            </a:r>
            <a:r>
              <a:rPr sz="600" spc="-60" dirty="0">
                <a:latin typeface="Verdana"/>
                <a:cs typeface="Verdana"/>
              </a:rPr>
              <a:t>Swimlane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spc="-55" dirty="0">
                <a:latin typeface="Verdana"/>
                <a:cs typeface="Verdana"/>
              </a:rPr>
              <a:t>diagram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-25" dirty="0">
                <a:latin typeface="Verdana"/>
                <a:cs typeface="Verdana"/>
              </a:rPr>
              <a:t>for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-40" dirty="0">
                <a:latin typeface="Verdana"/>
                <a:cs typeface="Verdana"/>
              </a:rPr>
              <a:t>prescription</a:t>
            </a:r>
            <a:r>
              <a:rPr sz="600" spc="-25" dirty="0">
                <a:latin typeface="Verdana"/>
                <a:cs typeface="Verdana"/>
              </a:rPr>
              <a:t> </a:t>
            </a:r>
            <a:r>
              <a:rPr sz="600" spc="-35" dirty="0">
                <a:latin typeface="Verdana"/>
                <a:cs typeface="Verdana"/>
              </a:rPr>
              <a:t>refill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spc="-35" dirty="0">
                <a:latin typeface="Verdana"/>
                <a:cs typeface="Verdana"/>
              </a:rPr>
              <a:t>function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525" name="object 525"/>
          <p:cNvSpPr/>
          <p:nvPr/>
        </p:nvSpPr>
        <p:spPr>
          <a:xfrm>
            <a:off x="3917492" y="6113038"/>
            <a:ext cx="2486660" cy="151130"/>
          </a:xfrm>
          <a:custGeom>
            <a:avLst/>
            <a:gdLst/>
            <a:ahLst/>
            <a:cxnLst/>
            <a:rect l="l" t="t" r="r" b="b"/>
            <a:pathLst>
              <a:path w="2486660" h="151129">
                <a:moveTo>
                  <a:pt x="2486101" y="0"/>
                </a:moveTo>
                <a:lnTo>
                  <a:pt x="0" y="0"/>
                </a:lnTo>
                <a:lnTo>
                  <a:pt x="0" y="150706"/>
                </a:lnTo>
                <a:lnTo>
                  <a:pt x="2486101" y="150706"/>
                </a:lnTo>
                <a:lnTo>
                  <a:pt x="248610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7" name="object 5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20" dirty="0"/>
              <a:pPr marL="38100">
                <a:lnSpc>
                  <a:spcPts val="1050"/>
                </a:lnSpc>
              </a:pPr>
              <a:t>13</a:t>
            </a:fld>
            <a:endParaRPr spc="2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422" y="1105356"/>
            <a:ext cx="61398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Analysis</a:t>
            </a:r>
            <a:r>
              <a:rPr spc="2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5" dirty="0"/>
              <a:t>Display</a:t>
            </a:r>
            <a:r>
              <a:rPr spc="20" dirty="0"/>
              <a:t> </a:t>
            </a:r>
            <a:r>
              <a:rPr dirty="0"/>
              <a:t>Content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20" dirty="0"/>
              <a:pPr marL="38100">
                <a:lnSpc>
                  <a:spcPts val="1050"/>
                </a:lnSpc>
              </a:pPr>
              <a:t>14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885777" y="1928277"/>
            <a:ext cx="6634480" cy="392620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51155" marR="209550" indent="-339090">
              <a:lnSpc>
                <a:spcPct val="91800"/>
              </a:lnSpc>
              <a:spcBef>
                <a:spcPts val="300"/>
              </a:spcBef>
              <a:buClr>
                <a:srgbClr val="9A0000"/>
              </a:buClr>
              <a:buSzPct val="74285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750" spc="15" dirty="0">
                <a:latin typeface="Microsoft Sans Serif"/>
                <a:cs typeface="Microsoft Sans Serif"/>
              </a:rPr>
              <a:t>Are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different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types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data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assigned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consistent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geographic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locations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on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screen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(e.g.,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photos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always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appear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the </a:t>
            </a:r>
            <a:r>
              <a:rPr sz="1750" spc="15" dirty="0">
                <a:latin typeface="Microsoft Sans Serif"/>
                <a:cs typeface="Microsoft Sans Serif"/>
              </a:rPr>
              <a:t> upper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right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hand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corner)?</a:t>
            </a:r>
            <a:endParaRPr sz="1750">
              <a:latin typeface="Microsoft Sans Serif"/>
              <a:cs typeface="Microsoft Sans Serif"/>
            </a:endParaRPr>
          </a:p>
          <a:p>
            <a:pPr marL="351155" indent="-339090">
              <a:lnSpc>
                <a:spcPct val="100000"/>
              </a:lnSpc>
              <a:spcBef>
                <a:spcPts val="204"/>
              </a:spcBef>
              <a:buClr>
                <a:srgbClr val="9A0000"/>
              </a:buClr>
              <a:buSzPct val="74285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750" spc="15" dirty="0">
                <a:latin typeface="Microsoft Sans Serif"/>
                <a:cs typeface="Microsoft Sans Serif"/>
              </a:rPr>
              <a:t>Can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the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user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customize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the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screen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location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content?</a:t>
            </a:r>
            <a:endParaRPr sz="1750">
              <a:latin typeface="Microsoft Sans Serif"/>
              <a:cs typeface="Microsoft Sans Serif"/>
            </a:endParaRPr>
          </a:p>
          <a:p>
            <a:pPr marL="351155" indent="-339090">
              <a:lnSpc>
                <a:spcPct val="100000"/>
              </a:lnSpc>
              <a:spcBef>
                <a:spcPts val="375"/>
              </a:spcBef>
              <a:buClr>
                <a:srgbClr val="9A0000"/>
              </a:buClr>
              <a:buSzPct val="74285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Is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proper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on-screen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identification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assigned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4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all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content?</a:t>
            </a:r>
            <a:endParaRPr sz="1750">
              <a:latin typeface="Microsoft Sans Serif"/>
              <a:cs typeface="Microsoft Sans Serif"/>
            </a:endParaRPr>
          </a:p>
          <a:p>
            <a:pPr marL="351155" marR="5080" indent="-339090">
              <a:lnSpc>
                <a:spcPts val="2050"/>
              </a:lnSpc>
              <a:spcBef>
                <a:spcPts val="380"/>
              </a:spcBef>
              <a:buClr>
                <a:srgbClr val="9A0000"/>
              </a:buClr>
              <a:buSzPct val="74285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750" spc="5" dirty="0">
                <a:latin typeface="Microsoft Sans Serif"/>
                <a:cs typeface="Microsoft Sans Serif"/>
              </a:rPr>
              <a:t>If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a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large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report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be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presented,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how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should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it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be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partitioned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ease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of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understanding?</a:t>
            </a:r>
            <a:endParaRPr sz="1750">
              <a:latin typeface="Microsoft Sans Serif"/>
              <a:cs typeface="Microsoft Sans Serif"/>
            </a:endParaRPr>
          </a:p>
          <a:p>
            <a:pPr marL="351155" marR="169545" indent="-339090">
              <a:lnSpc>
                <a:spcPts val="2050"/>
              </a:lnSpc>
              <a:spcBef>
                <a:spcPts val="254"/>
              </a:spcBef>
              <a:buClr>
                <a:srgbClr val="9A0000"/>
              </a:buClr>
              <a:buSzPct val="74285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750" dirty="0">
                <a:latin typeface="Microsoft Sans Serif"/>
                <a:cs typeface="Microsoft Sans Serif"/>
              </a:rPr>
              <a:t>Will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mechanisms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be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available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moving</a:t>
            </a:r>
            <a:r>
              <a:rPr sz="1750" spc="3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directly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summary </a:t>
            </a:r>
            <a:r>
              <a:rPr sz="1750" spc="-44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information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large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collections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of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data.</a:t>
            </a:r>
            <a:endParaRPr sz="1750">
              <a:latin typeface="Microsoft Sans Serif"/>
              <a:cs typeface="Microsoft Sans Serif"/>
            </a:endParaRPr>
          </a:p>
          <a:p>
            <a:pPr marL="351155" marR="268605" indent="-339090">
              <a:lnSpc>
                <a:spcPts val="2050"/>
              </a:lnSpc>
              <a:spcBef>
                <a:spcPts val="250"/>
              </a:spcBef>
              <a:buClr>
                <a:srgbClr val="9A0000"/>
              </a:buClr>
              <a:buSzPct val="74285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750" dirty="0">
                <a:latin typeface="Microsoft Sans Serif"/>
                <a:cs typeface="Microsoft Sans Serif"/>
              </a:rPr>
              <a:t>Will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graphical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output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be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scaled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fit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within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bounds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of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the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display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device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that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used?</a:t>
            </a:r>
            <a:endParaRPr sz="1750">
              <a:latin typeface="Microsoft Sans Serif"/>
              <a:cs typeface="Microsoft Sans Serif"/>
            </a:endParaRPr>
          </a:p>
          <a:p>
            <a:pPr marL="351155" indent="-339090">
              <a:lnSpc>
                <a:spcPct val="100000"/>
              </a:lnSpc>
              <a:spcBef>
                <a:spcPts val="240"/>
              </a:spcBef>
              <a:buClr>
                <a:srgbClr val="9A0000"/>
              </a:buClr>
              <a:buSzPct val="74285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750" spc="15" dirty="0">
                <a:latin typeface="Microsoft Sans Serif"/>
                <a:cs typeface="Microsoft Sans Serif"/>
              </a:rPr>
              <a:t>How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will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color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be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used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enhance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understanding?</a:t>
            </a:r>
            <a:endParaRPr sz="1750">
              <a:latin typeface="Microsoft Sans Serif"/>
              <a:cs typeface="Microsoft Sans Serif"/>
            </a:endParaRPr>
          </a:p>
          <a:p>
            <a:pPr marL="351155" marR="508000" indent="-339090">
              <a:lnSpc>
                <a:spcPts val="2050"/>
              </a:lnSpc>
              <a:spcBef>
                <a:spcPts val="384"/>
              </a:spcBef>
              <a:buClr>
                <a:srgbClr val="9A0000"/>
              </a:buClr>
              <a:buSzPct val="74285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750" spc="15" dirty="0">
                <a:latin typeface="Microsoft Sans Serif"/>
                <a:cs typeface="Microsoft Sans Serif"/>
              </a:rPr>
              <a:t>How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will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error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messages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and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warning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be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presented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to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the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user?</a:t>
            </a:r>
            <a:endParaRPr sz="17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1105356"/>
            <a:ext cx="510667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Interface</a:t>
            </a:r>
            <a:r>
              <a:rPr spc="15" dirty="0"/>
              <a:t> </a:t>
            </a:r>
            <a:r>
              <a:rPr spc="-5" dirty="0"/>
              <a:t>Design</a:t>
            </a:r>
            <a:r>
              <a:rPr spc="15" dirty="0"/>
              <a:t> </a:t>
            </a:r>
            <a:r>
              <a:rPr dirty="0"/>
              <a:t>Steps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20" dirty="0"/>
              <a:pPr marL="38100">
                <a:lnSpc>
                  <a:spcPts val="1050"/>
                </a:lnSpc>
              </a:pPr>
              <a:t>15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885777" y="1920741"/>
            <a:ext cx="6646545" cy="3903979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1155" marR="306070" indent="-339090" algn="just">
              <a:lnSpc>
                <a:spcPts val="2570"/>
              </a:lnSpc>
              <a:spcBef>
                <a:spcPts val="415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351790" algn="l"/>
              </a:tabLst>
            </a:pPr>
            <a:r>
              <a:rPr sz="2350" spc="5" dirty="0">
                <a:latin typeface="Microsoft Sans Serif"/>
                <a:cs typeface="Microsoft Sans Serif"/>
              </a:rPr>
              <a:t>Using information </a:t>
            </a:r>
            <a:r>
              <a:rPr sz="2350" spc="10" dirty="0">
                <a:latin typeface="Microsoft Sans Serif"/>
                <a:cs typeface="Microsoft Sans Serif"/>
              </a:rPr>
              <a:t>developed </a:t>
            </a:r>
            <a:r>
              <a:rPr sz="2350" spc="5" dirty="0">
                <a:latin typeface="Microsoft Sans Serif"/>
                <a:cs typeface="Microsoft Sans Serif"/>
              </a:rPr>
              <a:t>during interface </a:t>
            </a:r>
            <a:r>
              <a:rPr sz="2350" spc="-610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analysis, </a:t>
            </a:r>
            <a:r>
              <a:rPr sz="23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define interface objects </a:t>
            </a:r>
            <a:r>
              <a:rPr sz="23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and </a:t>
            </a:r>
            <a:r>
              <a:rPr sz="23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actions </a:t>
            </a:r>
            <a:r>
              <a:rPr sz="2350" spc="-61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23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(operations).</a:t>
            </a:r>
            <a:endParaRPr sz="2350">
              <a:latin typeface="Microsoft Sans Serif"/>
              <a:cs typeface="Microsoft Sans Serif"/>
            </a:endParaRPr>
          </a:p>
          <a:p>
            <a:pPr marL="351155" marR="55880" indent="-339090">
              <a:lnSpc>
                <a:spcPct val="93300"/>
              </a:lnSpc>
              <a:spcBef>
                <a:spcPts val="470"/>
              </a:spcBef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23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Define</a:t>
            </a:r>
            <a:r>
              <a:rPr sz="23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23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events</a:t>
            </a:r>
            <a:r>
              <a:rPr sz="23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23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(user</a:t>
            </a:r>
            <a:r>
              <a:rPr sz="23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23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actions)</a:t>
            </a:r>
            <a:r>
              <a:rPr sz="23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that</a:t>
            </a:r>
            <a:r>
              <a:rPr sz="2350" spc="30" dirty="0">
                <a:latin typeface="Microsoft Sans Serif"/>
                <a:cs typeface="Microsoft Sans Serif"/>
              </a:rPr>
              <a:t> </a:t>
            </a:r>
            <a:r>
              <a:rPr sz="2350" spc="-5" dirty="0">
                <a:latin typeface="Microsoft Sans Serif"/>
                <a:cs typeface="Microsoft Sans Serif"/>
              </a:rPr>
              <a:t>will</a:t>
            </a:r>
            <a:r>
              <a:rPr sz="2350" spc="30" dirty="0">
                <a:latin typeface="Microsoft Sans Serif"/>
                <a:cs typeface="Microsoft Sans Serif"/>
              </a:rPr>
              <a:t> </a:t>
            </a:r>
            <a:r>
              <a:rPr sz="2350" spc="10" dirty="0">
                <a:latin typeface="Microsoft Sans Serif"/>
                <a:cs typeface="Microsoft Sans Serif"/>
              </a:rPr>
              <a:t>cause</a:t>
            </a:r>
            <a:r>
              <a:rPr sz="2350" spc="35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the </a:t>
            </a:r>
            <a:r>
              <a:rPr sz="2350" spc="-610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state</a:t>
            </a:r>
            <a:r>
              <a:rPr sz="2350" spc="30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of</a:t>
            </a:r>
            <a:r>
              <a:rPr sz="2350" spc="30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the</a:t>
            </a:r>
            <a:r>
              <a:rPr sz="2350" spc="35" dirty="0">
                <a:latin typeface="Microsoft Sans Serif"/>
                <a:cs typeface="Microsoft Sans Serif"/>
              </a:rPr>
              <a:t> </a:t>
            </a:r>
            <a:r>
              <a:rPr sz="2350" spc="10" dirty="0">
                <a:latin typeface="Microsoft Sans Serif"/>
                <a:cs typeface="Microsoft Sans Serif"/>
              </a:rPr>
              <a:t>user</a:t>
            </a:r>
            <a:r>
              <a:rPr sz="2350" spc="30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interface</a:t>
            </a:r>
            <a:r>
              <a:rPr sz="2350" spc="35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to</a:t>
            </a:r>
            <a:r>
              <a:rPr sz="2350" spc="35" dirty="0">
                <a:latin typeface="Microsoft Sans Serif"/>
                <a:cs typeface="Microsoft Sans Serif"/>
              </a:rPr>
              <a:t> </a:t>
            </a:r>
            <a:r>
              <a:rPr sz="2350" spc="10" dirty="0">
                <a:latin typeface="Microsoft Sans Serif"/>
                <a:cs typeface="Microsoft Sans Serif"/>
              </a:rPr>
              <a:t>change.</a:t>
            </a:r>
            <a:r>
              <a:rPr sz="2350" spc="30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Model </a:t>
            </a:r>
            <a:r>
              <a:rPr sz="2350" spc="10" dirty="0">
                <a:latin typeface="Microsoft Sans Serif"/>
                <a:cs typeface="Microsoft Sans Serif"/>
              </a:rPr>
              <a:t> </a:t>
            </a:r>
            <a:r>
              <a:rPr sz="2350" dirty="0">
                <a:latin typeface="Microsoft Sans Serif"/>
                <a:cs typeface="Microsoft Sans Serif"/>
              </a:rPr>
              <a:t>this</a:t>
            </a:r>
            <a:r>
              <a:rPr sz="2350" spc="25" dirty="0">
                <a:latin typeface="Microsoft Sans Serif"/>
                <a:cs typeface="Microsoft Sans Serif"/>
              </a:rPr>
              <a:t> </a:t>
            </a:r>
            <a:r>
              <a:rPr sz="2350" spc="-10" dirty="0">
                <a:latin typeface="Microsoft Sans Serif"/>
                <a:cs typeface="Microsoft Sans Serif"/>
              </a:rPr>
              <a:t>behavior.</a:t>
            </a:r>
            <a:endParaRPr sz="2350">
              <a:latin typeface="Microsoft Sans Serif"/>
              <a:cs typeface="Microsoft Sans Serif"/>
            </a:endParaRPr>
          </a:p>
          <a:p>
            <a:pPr marL="351155" marR="474980" indent="-339090">
              <a:lnSpc>
                <a:spcPts val="2690"/>
              </a:lnSpc>
              <a:spcBef>
                <a:spcPts val="515"/>
              </a:spcBef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23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Depict</a:t>
            </a:r>
            <a:r>
              <a:rPr sz="23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23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each</a:t>
            </a:r>
            <a:r>
              <a:rPr sz="2350" spc="3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23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interface</a:t>
            </a:r>
            <a:r>
              <a:rPr sz="2350" spc="3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23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state</a:t>
            </a:r>
            <a:r>
              <a:rPr sz="23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2350" spc="10" dirty="0">
                <a:latin typeface="Microsoft Sans Serif"/>
                <a:cs typeface="Microsoft Sans Serif"/>
              </a:rPr>
              <a:t>as</a:t>
            </a:r>
            <a:r>
              <a:rPr sz="2350" spc="30" dirty="0">
                <a:latin typeface="Microsoft Sans Serif"/>
                <a:cs typeface="Microsoft Sans Serif"/>
              </a:rPr>
              <a:t> </a:t>
            </a:r>
            <a:r>
              <a:rPr sz="2350" spc="-5" dirty="0">
                <a:latin typeface="Microsoft Sans Serif"/>
                <a:cs typeface="Microsoft Sans Serif"/>
              </a:rPr>
              <a:t>it</a:t>
            </a:r>
            <a:r>
              <a:rPr sz="2350" spc="30" dirty="0">
                <a:latin typeface="Microsoft Sans Serif"/>
                <a:cs typeface="Microsoft Sans Serif"/>
              </a:rPr>
              <a:t> </a:t>
            </a:r>
            <a:r>
              <a:rPr sz="2350" spc="-5" dirty="0">
                <a:latin typeface="Microsoft Sans Serif"/>
                <a:cs typeface="Microsoft Sans Serif"/>
              </a:rPr>
              <a:t>will</a:t>
            </a:r>
            <a:r>
              <a:rPr sz="2350" spc="35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actually </a:t>
            </a:r>
            <a:r>
              <a:rPr sz="2350" spc="-610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look</a:t>
            </a:r>
            <a:r>
              <a:rPr sz="2350" spc="25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to</a:t>
            </a:r>
            <a:r>
              <a:rPr sz="2350" spc="35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the</a:t>
            </a:r>
            <a:r>
              <a:rPr sz="2350" spc="35" dirty="0">
                <a:latin typeface="Microsoft Sans Serif"/>
                <a:cs typeface="Microsoft Sans Serif"/>
              </a:rPr>
              <a:t> </a:t>
            </a:r>
            <a:r>
              <a:rPr sz="2350" spc="-5" dirty="0">
                <a:latin typeface="Microsoft Sans Serif"/>
                <a:cs typeface="Microsoft Sans Serif"/>
              </a:rPr>
              <a:t>end-user.</a:t>
            </a:r>
            <a:endParaRPr sz="2350">
              <a:latin typeface="Microsoft Sans Serif"/>
              <a:cs typeface="Microsoft Sans Serif"/>
            </a:endParaRPr>
          </a:p>
          <a:p>
            <a:pPr marL="351155" marR="5080" indent="-339090">
              <a:lnSpc>
                <a:spcPct val="91600"/>
              </a:lnSpc>
              <a:spcBef>
                <a:spcPts val="495"/>
              </a:spcBef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23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Indicate</a:t>
            </a:r>
            <a:r>
              <a:rPr sz="2350" spc="3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23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how</a:t>
            </a:r>
            <a:r>
              <a:rPr sz="2350" spc="3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23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the</a:t>
            </a:r>
            <a:r>
              <a:rPr sz="2350" spc="3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23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user</a:t>
            </a:r>
            <a:r>
              <a:rPr sz="2350" spc="3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23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interprets</a:t>
            </a:r>
            <a:r>
              <a:rPr sz="23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23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the</a:t>
            </a:r>
            <a:r>
              <a:rPr sz="2350" spc="3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23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state</a:t>
            </a:r>
            <a:r>
              <a:rPr sz="2350" spc="4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23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of</a:t>
            </a:r>
            <a:r>
              <a:rPr sz="23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23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the </a:t>
            </a:r>
            <a:r>
              <a:rPr sz="2350" spc="-61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23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system</a:t>
            </a:r>
            <a:r>
              <a:rPr sz="23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2350" spc="10" dirty="0">
                <a:latin typeface="Microsoft Sans Serif"/>
                <a:cs typeface="Microsoft Sans Serif"/>
              </a:rPr>
              <a:t>from</a:t>
            </a:r>
            <a:r>
              <a:rPr sz="2350" spc="25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information</a:t>
            </a:r>
            <a:r>
              <a:rPr sz="2350" spc="35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provided</a:t>
            </a:r>
            <a:r>
              <a:rPr sz="2350" spc="30" dirty="0">
                <a:latin typeface="Microsoft Sans Serif"/>
                <a:cs typeface="Microsoft Sans Serif"/>
              </a:rPr>
              <a:t> </a:t>
            </a:r>
            <a:r>
              <a:rPr sz="2350" spc="10" dirty="0">
                <a:latin typeface="Microsoft Sans Serif"/>
                <a:cs typeface="Microsoft Sans Serif"/>
              </a:rPr>
              <a:t>through</a:t>
            </a:r>
            <a:r>
              <a:rPr sz="2350" spc="30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the </a:t>
            </a:r>
            <a:r>
              <a:rPr sz="2350" spc="10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interface.</a:t>
            </a:r>
            <a:endParaRPr sz="2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422" y="1030002"/>
            <a:ext cx="318071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Design</a:t>
            </a:r>
            <a:r>
              <a:rPr spc="-20" dirty="0"/>
              <a:t> </a:t>
            </a:r>
            <a:r>
              <a:rPr dirty="0"/>
              <a:t>Issues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20" dirty="0"/>
              <a:pPr marL="38100">
                <a:lnSpc>
                  <a:spcPts val="1050"/>
                </a:lnSpc>
              </a:pPr>
              <a:t>16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961113" y="2034273"/>
            <a:ext cx="3530600" cy="280797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415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2350" spc="10" dirty="0">
                <a:latin typeface="Microsoft Sans Serif"/>
                <a:cs typeface="Microsoft Sans Serif"/>
              </a:rPr>
              <a:t>Response</a:t>
            </a:r>
            <a:r>
              <a:rPr sz="2350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time</a:t>
            </a:r>
            <a:endParaRPr sz="2350">
              <a:latin typeface="Microsoft Sans Serif"/>
              <a:cs typeface="Microsoft Sans Serif"/>
            </a:endParaRPr>
          </a:p>
          <a:p>
            <a:pPr marL="351155" indent="-339090">
              <a:lnSpc>
                <a:spcPct val="100000"/>
              </a:lnSpc>
              <a:spcBef>
                <a:spcPts val="320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2350" spc="5" dirty="0">
                <a:latin typeface="Microsoft Sans Serif"/>
                <a:cs typeface="Microsoft Sans Serif"/>
              </a:rPr>
              <a:t>Help</a:t>
            </a:r>
            <a:r>
              <a:rPr sz="2350" dirty="0">
                <a:latin typeface="Microsoft Sans Serif"/>
                <a:cs typeface="Microsoft Sans Serif"/>
              </a:rPr>
              <a:t> facilities</a:t>
            </a:r>
            <a:endParaRPr sz="2350">
              <a:latin typeface="Microsoft Sans Serif"/>
              <a:cs typeface="Microsoft Sans Serif"/>
            </a:endParaRPr>
          </a:p>
          <a:p>
            <a:pPr marL="351155" indent="-339090">
              <a:lnSpc>
                <a:spcPct val="100000"/>
              </a:lnSpc>
              <a:spcBef>
                <a:spcPts val="445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2350" spc="10" dirty="0">
                <a:latin typeface="Microsoft Sans Serif"/>
                <a:cs typeface="Microsoft Sans Serif"/>
              </a:rPr>
              <a:t>Error</a:t>
            </a:r>
            <a:r>
              <a:rPr sz="2350" spc="-10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handling</a:t>
            </a:r>
            <a:endParaRPr sz="2350">
              <a:latin typeface="Microsoft Sans Serif"/>
              <a:cs typeface="Microsoft Sans Serif"/>
            </a:endParaRPr>
          </a:p>
          <a:p>
            <a:pPr marL="351155" marR="423545" indent="-339090">
              <a:lnSpc>
                <a:spcPts val="2690"/>
              </a:lnSpc>
              <a:spcBef>
                <a:spcPts val="640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2350" spc="10" dirty="0">
                <a:latin typeface="Microsoft Sans Serif"/>
                <a:cs typeface="Microsoft Sans Serif"/>
              </a:rPr>
              <a:t>Menu and</a:t>
            </a:r>
            <a:r>
              <a:rPr sz="2350" spc="15" dirty="0">
                <a:latin typeface="Microsoft Sans Serif"/>
                <a:cs typeface="Microsoft Sans Serif"/>
              </a:rPr>
              <a:t> </a:t>
            </a:r>
            <a:r>
              <a:rPr sz="2350" spc="10" dirty="0">
                <a:latin typeface="Microsoft Sans Serif"/>
                <a:cs typeface="Microsoft Sans Serif"/>
              </a:rPr>
              <a:t>command </a:t>
            </a:r>
            <a:r>
              <a:rPr sz="2350" spc="-610" dirty="0">
                <a:latin typeface="Microsoft Sans Serif"/>
                <a:cs typeface="Microsoft Sans Serif"/>
              </a:rPr>
              <a:t> </a:t>
            </a:r>
            <a:r>
              <a:rPr sz="2350" dirty="0">
                <a:latin typeface="Microsoft Sans Serif"/>
                <a:cs typeface="Microsoft Sans Serif"/>
              </a:rPr>
              <a:t>labeling</a:t>
            </a:r>
            <a:endParaRPr sz="2350">
              <a:latin typeface="Microsoft Sans Serif"/>
              <a:cs typeface="Microsoft Sans Serif"/>
            </a:endParaRPr>
          </a:p>
          <a:p>
            <a:pPr marL="351155" indent="-339090">
              <a:lnSpc>
                <a:spcPct val="100000"/>
              </a:lnSpc>
              <a:spcBef>
                <a:spcPts val="254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2350" spc="5" dirty="0">
                <a:latin typeface="Microsoft Sans Serif"/>
                <a:cs typeface="Microsoft Sans Serif"/>
              </a:rPr>
              <a:t>Application</a:t>
            </a:r>
            <a:r>
              <a:rPr sz="2350" spc="10" dirty="0">
                <a:latin typeface="Microsoft Sans Serif"/>
                <a:cs typeface="Microsoft Sans Serif"/>
              </a:rPr>
              <a:t> </a:t>
            </a:r>
            <a:r>
              <a:rPr sz="2350" dirty="0">
                <a:latin typeface="Microsoft Sans Serif"/>
                <a:cs typeface="Microsoft Sans Serif"/>
              </a:rPr>
              <a:t>accessibility</a:t>
            </a:r>
            <a:endParaRPr sz="2350">
              <a:latin typeface="Microsoft Sans Serif"/>
              <a:cs typeface="Microsoft Sans Serif"/>
            </a:endParaRPr>
          </a:p>
          <a:p>
            <a:pPr marL="351155" indent="-339090">
              <a:lnSpc>
                <a:spcPct val="100000"/>
              </a:lnSpc>
              <a:spcBef>
                <a:spcPts val="445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2350" spc="5" dirty="0">
                <a:latin typeface="Microsoft Sans Serif"/>
                <a:cs typeface="Microsoft Sans Serif"/>
              </a:rPr>
              <a:t>Internationalization</a:t>
            </a:r>
            <a:endParaRPr sz="2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1105356"/>
            <a:ext cx="574040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WebApp</a:t>
            </a:r>
            <a:r>
              <a:rPr spc="10" dirty="0"/>
              <a:t> </a:t>
            </a:r>
            <a:r>
              <a:rPr dirty="0"/>
              <a:t>Interface</a:t>
            </a:r>
            <a:r>
              <a:rPr spc="20" dirty="0"/>
              <a:t> </a:t>
            </a:r>
            <a:r>
              <a:rPr spc="-5" dirty="0"/>
              <a:t>Design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20" dirty="0"/>
              <a:pPr marL="38100">
                <a:lnSpc>
                  <a:spcPts val="1050"/>
                </a:lnSpc>
              </a:pPr>
              <a:t>17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885777" y="1877413"/>
            <a:ext cx="6678930" cy="351027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530"/>
              </a:spcBef>
              <a:buSzPct val="74285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750" i="1" spc="15" dirty="0">
                <a:solidFill>
                  <a:srgbClr val="9A0000"/>
                </a:solidFill>
                <a:latin typeface="Arial"/>
                <a:cs typeface="Arial"/>
              </a:rPr>
              <a:t>Where</a:t>
            </a:r>
            <a:r>
              <a:rPr sz="1750" i="1" spc="-5" dirty="0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sz="1750" i="1" spc="20" dirty="0">
                <a:solidFill>
                  <a:srgbClr val="9A0000"/>
                </a:solidFill>
                <a:latin typeface="Arial"/>
                <a:cs typeface="Arial"/>
              </a:rPr>
              <a:t>am</a:t>
            </a:r>
            <a:r>
              <a:rPr sz="1750" i="1" spc="-5" dirty="0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sz="1750" i="1" spc="5" dirty="0">
                <a:solidFill>
                  <a:srgbClr val="9A0000"/>
                </a:solidFill>
                <a:latin typeface="Arial"/>
                <a:cs typeface="Arial"/>
              </a:rPr>
              <a:t>I?</a:t>
            </a:r>
            <a:r>
              <a:rPr sz="1750" i="1" spc="455" dirty="0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The </a:t>
            </a:r>
            <a:r>
              <a:rPr sz="1750" spc="10" dirty="0">
                <a:latin typeface="Microsoft Sans Serif"/>
                <a:cs typeface="Microsoft Sans Serif"/>
              </a:rPr>
              <a:t>interface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should</a:t>
            </a:r>
            <a:endParaRPr sz="1750">
              <a:latin typeface="Microsoft Sans Serif"/>
              <a:cs typeface="Microsoft Sans Serif"/>
            </a:endParaRPr>
          </a:p>
          <a:p>
            <a:pPr marL="802640" lvl="1" indent="-339090">
              <a:lnSpc>
                <a:spcPct val="100000"/>
              </a:lnSpc>
              <a:spcBef>
                <a:spcPts val="395"/>
              </a:spcBef>
              <a:buClr>
                <a:srgbClr val="9A0000"/>
              </a:buClr>
              <a:buSzPct val="70967"/>
              <a:buFont typeface="Wingdings"/>
              <a:buChar char=""/>
              <a:tabLst>
                <a:tab pos="802640" algn="l"/>
                <a:tab pos="803275" algn="l"/>
              </a:tabLst>
            </a:pPr>
            <a:r>
              <a:rPr sz="1550" spc="10" dirty="0">
                <a:latin typeface="Microsoft Sans Serif"/>
                <a:cs typeface="Microsoft Sans Serif"/>
              </a:rPr>
              <a:t>provide</a:t>
            </a:r>
            <a:r>
              <a:rPr sz="1550" spc="20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an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indication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of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the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WebApp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that</a:t>
            </a:r>
            <a:r>
              <a:rPr sz="1550" spc="20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has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been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accessed</a:t>
            </a:r>
            <a:endParaRPr sz="1550">
              <a:latin typeface="Microsoft Sans Serif"/>
              <a:cs typeface="Microsoft Sans Serif"/>
            </a:endParaRPr>
          </a:p>
          <a:p>
            <a:pPr marL="802640" lvl="1" indent="-339090">
              <a:lnSpc>
                <a:spcPct val="100000"/>
              </a:lnSpc>
              <a:spcBef>
                <a:spcPts val="610"/>
              </a:spcBef>
              <a:buClr>
                <a:srgbClr val="9A0000"/>
              </a:buClr>
              <a:buSzPct val="70967"/>
              <a:buFont typeface="Wingdings"/>
              <a:buChar char=""/>
              <a:tabLst>
                <a:tab pos="802640" algn="l"/>
                <a:tab pos="803275" algn="l"/>
              </a:tabLst>
            </a:pPr>
            <a:r>
              <a:rPr sz="1550" spc="10" dirty="0">
                <a:latin typeface="Microsoft Sans Serif"/>
                <a:cs typeface="Microsoft Sans Serif"/>
              </a:rPr>
              <a:t>inform</a:t>
            </a:r>
            <a:r>
              <a:rPr sz="1550" spc="2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the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user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of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her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location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5" dirty="0">
                <a:latin typeface="Microsoft Sans Serif"/>
                <a:cs typeface="Microsoft Sans Serif"/>
              </a:rPr>
              <a:t>in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the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content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hierarchy.</a:t>
            </a:r>
            <a:endParaRPr sz="1550">
              <a:latin typeface="Microsoft Sans Serif"/>
              <a:cs typeface="Microsoft Sans Serif"/>
            </a:endParaRPr>
          </a:p>
          <a:p>
            <a:pPr marL="351155" marR="90805" indent="-339090">
              <a:lnSpc>
                <a:spcPts val="1980"/>
              </a:lnSpc>
              <a:spcBef>
                <a:spcPts val="360"/>
              </a:spcBef>
              <a:buSzPct val="74285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750" i="1" spc="15" dirty="0">
                <a:solidFill>
                  <a:srgbClr val="9A0000"/>
                </a:solidFill>
                <a:latin typeface="Arial"/>
                <a:cs typeface="Arial"/>
              </a:rPr>
              <a:t>What</a:t>
            </a:r>
            <a:r>
              <a:rPr sz="1750" i="1" dirty="0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sz="1750" i="1" spc="15" dirty="0">
                <a:solidFill>
                  <a:srgbClr val="9A0000"/>
                </a:solidFill>
                <a:latin typeface="Arial"/>
                <a:cs typeface="Arial"/>
              </a:rPr>
              <a:t>can</a:t>
            </a:r>
            <a:r>
              <a:rPr sz="1750" i="1" spc="5" dirty="0">
                <a:solidFill>
                  <a:srgbClr val="9A0000"/>
                </a:solidFill>
                <a:latin typeface="Arial"/>
                <a:cs typeface="Arial"/>
              </a:rPr>
              <a:t> I </a:t>
            </a:r>
            <a:r>
              <a:rPr sz="1750" i="1" spc="15" dirty="0">
                <a:solidFill>
                  <a:srgbClr val="9A0000"/>
                </a:solidFill>
                <a:latin typeface="Arial"/>
                <a:cs typeface="Arial"/>
              </a:rPr>
              <a:t>do</a:t>
            </a:r>
            <a:r>
              <a:rPr sz="1750" i="1" spc="5" dirty="0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sz="1750" i="1" spc="15" dirty="0">
                <a:solidFill>
                  <a:srgbClr val="9A0000"/>
                </a:solidFill>
                <a:latin typeface="Arial"/>
                <a:cs typeface="Arial"/>
              </a:rPr>
              <a:t>now?</a:t>
            </a:r>
            <a:r>
              <a:rPr sz="1750" i="1" spc="-25" dirty="0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interface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should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always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help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user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understand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his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current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options</a:t>
            </a:r>
            <a:endParaRPr sz="1750">
              <a:latin typeface="Microsoft Sans Serif"/>
              <a:cs typeface="Microsoft Sans Serif"/>
            </a:endParaRPr>
          </a:p>
          <a:p>
            <a:pPr marL="746760" lvl="1" indent="-283210">
              <a:lnSpc>
                <a:spcPct val="100000"/>
              </a:lnSpc>
              <a:spcBef>
                <a:spcPts val="150"/>
              </a:spcBef>
              <a:buClr>
                <a:srgbClr val="9A0000"/>
              </a:buClr>
              <a:buSzPct val="70967"/>
              <a:buFont typeface="Wingdings"/>
              <a:buChar char=""/>
              <a:tabLst>
                <a:tab pos="746760" algn="l"/>
                <a:tab pos="747395" algn="l"/>
              </a:tabLst>
            </a:pPr>
            <a:r>
              <a:rPr sz="1550" spc="15" dirty="0">
                <a:latin typeface="Microsoft Sans Serif"/>
                <a:cs typeface="Microsoft Sans Serif"/>
              </a:rPr>
              <a:t>what</a:t>
            </a:r>
            <a:r>
              <a:rPr sz="1550" spc="10" dirty="0">
                <a:latin typeface="Microsoft Sans Serif"/>
                <a:cs typeface="Microsoft Sans Serif"/>
              </a:rPr>
              <a:t> functions </a:t>
            </a:r>
            <a:r>
              <a:rPr sz="1550" spc="15" dirty="0">
                <a:latin typeface="Microsoft Sans Serif"/>
                <a:cs typeface="Microsoft Sans Serif"/>
              </a:rPr>
              <a:t>are</a:t>
            </a:r>
            <a:r>
              <a:rPr sz="1550" spc="10" dirty="0">
                <a:latin typeface="Microsoft Sans Serif"/>
                <a:cs typeface="Microsoft Sans Serif"/>
              </a:rPr>
              <a:t> available?</a:t>
            </a:r>
            <a:endParaRPr sz="1550">
              <a:latin typeface="Microsoft Sans Serif"/>
              <a:cs typeface="Microsoft Sans Serif"/>
            </a:endParaRPr>
          </a:p>
          <a:p>
            <a:pPr marL="746760" lvl="1" indent="-283210">
              <a:lnSpc>
                <a:spcPct val="100000"/>
              </a:lnSpc>
              <a:spcBef>
                <a:spcPts val="215"/>
              </a:spcBef>
              <a:buClr>
                <a:srgbClr val="9A0000"/>
              </a:buClr>
              <a:buSzPct val="70967"/>
              <a:buFont typeface="Wingdings"/>
              <a:buChar char=""/>
              <a:tabLst>
                <a:tab pos="746760" algn="l"/>
                <a:tab pos="747395" algn="l"/>
              </a:tabLst>
            </a:pPr>
            <a:r>
              <a:rPr sz="1550" spc="15" dirty="0">
                <a:latin typeface="Microsoft Sans Serif"/>
                <a:cs typeface="Microsoft Sans Serif"/>
              </a:rPr>
              <a:t>what</a:t>
            </a:r>
            <a:r>
              <a:rPr sz="1550" spc="10" dirty="0">
                <a:latin typeface="Microsoft Sans Serif"/>
                <a:cs typeface="Microsoft Sans Serif"/>
              </a:rPr>
              <a:t> </a:t>
            </a:r>
            <a:r>
              <a:rPr sz="1550" spc="5" dirty="0">
                <a:latin typeface="Microsoft Sans Serif"/>
                <a:cs typeface="Microsoft Sans Serif"/>
              </a:rPr>
              <a:t>links</a:t>
            </a:r>
            <a:r>
              <a:rPr sz="1550" spc="15" dirty="0">
                <a:latin typeface="Microsoft Sans Serif"/>
                <a:cs typeface="Microsoft Sans Serif"/>
              </a:rPr>
              <a:t> are </a:t>
            </a:r>
            <a:r>
              <a:rPr sz="1550" spc="5" dirty="0">
                <a:latin typeface="Microsoft Sans Serif"/>
                <a:cs typeface="Microsoft Sans Serif"/>
              </a:rPr>
              <a:t>live?</a:t>
            </a:r>
            <a:endParaRPr sz="1550">
              <a:latin typeface="Microsoft Sans Serif"/>
              <a:cs typeface="Microsoft Sans Serif"/>
            </a:endParaRPr>
          </a:p>
          <a:p>
            <a:pPr marL="746760" lvl="1" indent="-283210">
              <a:lnSpc>
                <a:spcPct val="100000"/>
              </a:lnSpc>
              <a:spcBef>
                <a:spcPts val="120"/>
              </a:spcBef>
              <a:buClr>
                <a:srgbClr val="9A0000"/>
              </a:buClr>
              <a:buSzPct val="70967"/>
              <a:buFont typeface="Wingdings"/>
              <a:buChar char=""/>
              <a:tabLst>
                <a:tab pos="746760" algn="l"/>
                <a:tab pos="747395" algn="l"/>
              </a:tabLst>
            </a:pPr>
            <a:r>
              <a:rPr sz="1550" spc="15" dirty="0">
                <a:latin typeface="Microsoft Sans Serif"/>
                <a:cs typeface="Microsoft Sans Serif"/>
              </a:rPr>
              <a:t>what </a:t>
            </a:r>
            <a:r>
              <a:rPr sz="1550" spc="10" dirty="0">
                <a:latin typeface="Microsoft Sans Serif"/>
                <a:cs typeface="Microsoft Sans Serif"/>
              </a:rPr>
              <a:t>content</a:t>
            </a:r>
            <a:r>
              <a:rPr sz="1550" spc="15" dirty="0">
                <a:latin typeface="Microsoft Sans Serif"/>
                <a:cs typeface="Microsoft Sans Serif"/>
              </a:rPr>
              <a:t> </a:t>
            </a:r>
            <a:r>
              <a:rPr sz="1550" spc="5" dirty="0">
                <a:latin typeface="Microsoft Sans Serif"/>
                <a:cs typeface="Microsoft Sans Serif"/>
              </a:rPr>
              <a:t>is</a:t>
            </a:r>
            <a:r>
              <a:rPr sz="1550" spc="2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relevant?</a:t>
            </a:r>
            <a:endParaRPr sz="1550">
              <a:latin typeface="Microsoft Sans Serif"/>
              <a:cs typeface="Microsoft Sans Serif"/>
            </a:endParaRPr>
          </a:p>
          <a:p>
            <a:pPr marL="351155" marR="430530" indent="-339090">
              <a:lnSpc>
                <a:spcPts val="1980"/>
              </a:lnSpc>
              <a:spcBef>
                <a:spcPts val="360"/>
              </a:spcBef>
              <a:buSzPct val="74285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750" i="1" spc="15" dirty="0">
                <a:solidFill>
                  <a:srgbClr val="9A0000"/>
                </a:solidFill>
                <a:latin typeface="Arial"/>
                <a:cs typeface="Arial"/>
              </a:rPr>
              <a:t>Where</a:t>
            </a:r>
            <a:r>
              <a:rPr sz="1750" i="1" dirty="0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sz="1750" i="1" spc="15" dirty="0">
                <a:solidFill>
                  <a:srgbClr val="9A0000"/>
                </a:solidFill>
                <a:latin typeface="Arial"/>
                <a:cs typeface="Arial"/>
              </a:rPr>
              <a:t>have</a:t>
            </a:r>
            <a:r>
              <a:rPr sz="1750" i="1" spc="5" dirty="0">
                <a:solidFill>
                  <a:srgbClr val="9A0000"/>
                </a:solidFill>
                <a:latin typeface="Arial"/>
                <a:cs typeface="Arial"/>
              </a:rPr>
              <a:t> I </a:t>
            </a:r>
            <a:r>
              <a:rPr sz="1750" i="1" spc="10" dirty="0">
                <a:solidFill>
                  <a:srgbClr val="9A0000"/>
                </a:solidFill>
                <a:latin typeface="Arial"/>
                <a:cs typeface="Arial"/>
              </a:rPr>
              <a:t>been,</a:t>
            </a:r>
            <a:r>
              <a:rPr sz="1750" i="1" dirty="0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sz="1750" i="1" spc="15" dirty="0">
                <a:solidFill>
                  <a:srgbClr val="9A0000"/>
                </a:solidFill>
                <a:latin typeface="Arial"/>
                <a:cs typeface="Arial"/>
              </a:rPr>
              <a:t>where</a:t>
            </a:r>
            <a:r>
              <a:rPr sz="1750" i="1" spc="5" dirty="0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sz="1750" i="1" spc="20" dirty="0">
                <a:solidFill>
                  <a:srgbClr val="9A0000"/>
                </a:solidFill>
                <a:latin typeface="Arial"/>
                <a:cs typeface="Arial"/>
              </a:rPr>
              <a:t>am</a:t>
            </a:r>
            <a:r>
              <a:rPr sz="1750" i="1" spc="5" dirty="0">
                <a:solidFill>
                  <a:srgbClr val="9A0000"/>
                </a:solidFill>
                <a:latin typeface="Arial"/>
                <a:cs typeface="Arial"/>
              </a:rPr>
              <a:t> I </a:t>
            </a:r>
            <a:r>
              <a:rPr sz="1750" i="1" spc="10" dirty="0">
                <a:solidFill>
                  <a:srgbClr val="9A0000"/>
                </a:solidFill>
                <a:latin typeface="Arial"/>
                <a:cs typeface="Arial"/>
              </a:rPr>
              <a:t>going?</a:t>
            </a:r>
            <a:r>
              <a:rPr sz="1750" i="1" spc="459" dirty="0">
                <a:solidFill>
                  <a:srgbClr val="9A0000"/>
                </a:solidFill>
                <a:latin typeface="Arial"/>
                <a:cs typeface="Arial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interface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must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facilitate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navigation.</a:t>
            </a:r>
            <a:endParaRPr sz="1750">
              <a:latin typeface="Microsoft Sans Serif"/>
              <a:cs typeface="Microsoft Sans Serif"/>
            </a:endParaRPr>
          </a:p>
          <a:p>
            <a:pPr marL="753110" marR="5080" lvl="1" indent="-288925" algn="just">
              <a:lnSpc>
                <a:spcPct val="93000"/>
              </a:lnSpc>
              <a:spcBef>
                <a:spcPts val="280"/>
              </a:spcBef>
              <a:buClr>
                <a:srgbClr val="9A0000"/>
              </a:buClr>
              <a:buSzPct val="70967"/>
              <a:buFont typeface="Wingdings"/>
              <a:buChar char=""/>
              <a:tabLst>
                <a:tab pos="747395" algn="l"/>
              </a:tabLst>
            </a:pPr>
            <a:r>
              <a:rPr sz="1550" spc="10" dirty="0">
                <a:latin typeface="Microsoft Sans Serif"/>
                <a:cs typeface="Microsoft Sans Serif"/>
              </a:rPr>
              <a:t>Provide </a:t>
            </a:r>
            <a:r>
              <a:rPr sz="1550" spc="15" dirty="0">
                <a:latin typeface="Microsoft Sans Serif"/>
                <a:cs typeface="Microsoft Sans Serif"/>
              </a:rPr>
              <a:t>a “map” </a:t>
            </a:r>
            <a:r>
              <a:rPr sz="1550" spc="10" dirty="0">
                <a:latin typeface="Microsoft Sans Serif"/>
                <a:cs typeface="Microsoft Sans Serif"/>
              </a:rPr>
              <a:t>(implemented </a:t>
            </a:r>
            <a:r>
              <a:rPr sz="1550" spc="5" dirty="0">
                <a:latin typeface="Microsoft Sans Serif"/>
                <a:cs typeface="Microsoft Sans Serif"/>
              </a:rPr>
              <a:t>in </a:t>
            </a:r>
            <a:r>
              <a:rPr sz="1550" spc="15" dirty="0">
                <a:latin typeface="Microsoft Sans Serif"/>
                <a:cs typeface="Microsoft Sans Serif"/>
              </a:rPr>
              <a:t>a way </a:t>
            </a:r>
            <a:r>
              <a:rPr sz="1550" spc="10" dirty="0">
                <a:latin typeface="Microsoft Sans Serif"/>
                <a:cs typeface="Microsoft Sans Serif"/>
              </a:rPr>
              <a:t>that </a:t>
            </a:r>
            <a:r>
              <a:rPr sz="1550" spc="5" dirty="0">
                <a:latin typeface="Microsoft Sans Serif"/>
                <a:cs typeface="Microsoft Sans Serif"/>
              </a:rPr>
              <a:t>is </a:t>
            </a:r>
            <a:r>
              <a:rPr sz="1550" spc="15" dirty="0">
                <a:latin typeface="Microsoft Sans Serif"/>
                <a:cs typeface="Microsoft Sans Serif"/>
              </a:rPr>
              <a:t>easy </a:t>
            </a:r>
            <a:r>
              <a:rPr sz="1550" spc="10" dirty="0">
                <a:latin typeface="Microsoft Sans Serif"/>
                <a:cs typeface="Microsoft Sans Serif"/>
              </a:rPr>
              <a:t>to </a:t>
            </a:r>
            <a:r>
              <a:rPr sz="1550" spc="15" dirty="0">
                <a:latin typeface="Microsoft Sans Serif"/>
                <a:cs typeface="Microsoft Sans Serif"/>
              </a:rPr>
              <a:t>understand) </a:t>
            </a:r>
            <a:r>
              <a:rPr sz="1550" spc="-40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of </a:t>
            </a:r>
            <a:r>
              <a:rPr sz="1550" spc="15" dirty="0">
                <a:latin typeface="Microsoft Sans Serif"/>
                <a:cs typeface="Microsoft Sans Serif"/>
              </a:rPr>
              <a:t>where </a:t>
            </a:r>
            <a:r>
              <a:rPr sz="1550" spc="10" dirty="0">
                <a:latin typeface="Microsoft Sans Serif"/>
                <a:cs typeface="Microsoft Sans Serif"/>
              </a:rPr>
              <a:t>the </a:t>
            </a:r>
            <a:r>
              <a:rPr sz="1550" spc="15" dirty="0">
                <a:latin typeface="Microsoft Sans Serif"/>
                <a:cs typeface="Microsoft Sans Serif"/>
              </a:rPr>
              <a:t>user has been and what </a:t>
            </a:r>
            <a:r>
              <a:rPr sz="1550" spc="10" dirty="0">
                <a:latin typeface="Microsoft Sans Serif"/>
                <a:cs typeface="Microsoft Sans Serif"/>
              </a:rPr>
              <a:t>paths </a:t>
            </a:r>
            <a:r>
              <a:rPr sz="1550" spc="20" dirty="0">
                <a:latin typeface="Microsoft Sans Serif"/>
                <a:cs typeface="Microsoft Sans Serif"/>
              </a:rPr>
              <a:t>may </a:t>
            </a:r>
            <a:r>
              <a:rPr sz="1550" spc="15" dirty="0">
                <a:latin typeface="Microsoft Sans Serif"/>
                <a:cs typeface="Microsoft Sans Serif"/>
              </a:rPr>
              <a:t>be </a:t>
            </a:r>
            <a:r>
              <a:rPr sz="1550" spc="10" dirty="0">
                <a:latin typeface="Microsoft Sans Serif"/>
                <a:cs typeface="Microsoft Sans Serif"/>
              </a:rPr>
              <a:t>taken to </a:t>
            </a:r>
            <a:r>
              <a:rPr sz="1550" spc="15" dirty="0">
                <a:latin typeface="Microsoft Sans Serif"/>
                <a:cs typeface="Microsoft Sans Serif"/>
              </a:rPr>
              <a:t>move </a:t>
            </a:r>
            <a:r>
              <a:rPr sz="1550" spc="20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elsewhere</a:t>
            </a:r>
            <a:r>
              <a:rPr sz="1550" spc="20" dirty="0">
                <a:latin typeface="Microsoft Sans Serif"/>
                <a:cs typeface="Microsoft Sans Serif"/>
              </a:rPr>
              <a:t> </a:t>
            </a:r>
            <a:r>
              <a:rPr sz="1550" spc="5" dirty="0">
                <a:latin typeface="Microsoft Sans Serif"/>
                <a:cs typeface="Microsoft Sans Serif"/>
              </a:rPr>
              <a:t>within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the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WebApp.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1105356"/>
            <a:ext cx="634492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Effective</a:t>
            </a:r>
            <a:r>
              <a:rPr spc="10" dirty="0"/>
              <a:t> </a:t>
            </a:r>
            <a:r>
              <a:rPr spc="-10" dirty="0"/>
              <a:t>WebApp</a:t>
            </a:r>
            <a:r>
              <a:rPr spc="5" dirty="0"/>
              <a:t> </a:t>
            </a:r>
            <a:r>
              <a:rPr dirty="0"/>
              <a:t>Interfaces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20" dirty="0"/>
              <a:pPr marL="38100">
                <a:lnSpc>
                  <a:spcPts val="1050"/>
                </a:lnSpc>
              </a:pPr>
              <a:t>18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885777" y="1787114"/>
            <a:ext cx="6559550" cy="407035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1215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2350" spc="10" dirty="0">
                <a:latin typeface="Microsoft Sans Serif"/>
                <a:cs typeface="Microsoft Sans Serif"/>
              </a:rPr>
              <a:t>Bruce</a:t>
            </a:r>
            <a:r>
              <a:rPr sz="2350" spc="-20" dirty="0">
                <a:latin typeface="Microsoft Sans Serif"/>
                <a:cs typeface="Microsoft Sans Serif"/>
              </a:rPr>
              <a:t> </a:t>
            </a:r>
            <a:r>
              <a:rPr sz="2350" spc="-25" dirty="0">
                <a:latin typeface="Microsoft Sans Serif"/>
                <a:cs typeface="Microsoft Sans Serif"/>
              </a:rPr>
              <a:t>Tognozzi</a:t>
            </a:r>
            <a:r>
              <a:rPr sz="2350" spc="20" dirty="0">
                <a:latin typeface="Microsoft Sans Serif"/>
                <a:cs typeface="Microsoft Sans Serif"/>
              </a:rPr>
              <a:t> </a:t>
            </a:r>
            <a:r>
              <a:rPr sz="2350" dirty="0">
                <a:latin typeface="Microsoft Sans Serif"/>
                <a:cs typeface="Microsoft Sans Serif"/>
              </a:rPr>
              <a:t>[TOG01]</a:t>
            </a:r>
            <a:r>
              <a:rPr sz="2350" spc="20" dirty="0">
                <a:latin typeface="Microsoft Sans Serif"/>
                <a:cs typeface="Microsoft Sans Serif"/>
              </a:rPr>
              <a:t> </a:t>
            </a:r>
            <a:r>
              <a:rPr sz="2350" spc="125" dirty="0">
                <a:latin typeface="Microsoft Sans Serif"/>
                <a:cs typeface="Microsoft Sans Serif"/>
              </a:rPr>
              <a:t>suggests…</a:t>
            </a:r>
            <a:endParaRPr sz="2350">
              <a:latin typeface="Microsoft Sans Serif"/>
              <a:cs typeface="Microsoft Sans Serif"/>
            </a:endParaRPr>
          </a:p>
          <a:p>
            <a:pPr marL="753110" marR="5080" lvl="1" indent="-288925">
              <a:lnSpc>
                <a:spcPct val="101400"/>
              </a:lnSpc>
              <a:spcBef>
                <a:spcPts val="910"/>
              </a:spcBef>
              <a:buSzPct val="69230"/>
              <a:buFont typeface="Wingdings"/>
              <a:buChar char=""/>
              <a:tabLst>
                <a:tab pos="746760" algn="l"/>
                <a:tab pos="747395" algn="l"/>
              </a:tabLst>
            </a:pPr>
            <a:r>
              <a:rPr sz="19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Effective</a:t>
            </a:r>
            <a:r>
              <a:rPr sz="19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9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interfaces</a:t>
            </a:r>
            <a:r>
              <a:rPr sz="19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9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are</a:t>
            </a:r>
            <a:r>
              <a:rPr sz="19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9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visually</a:t>
            </a:r>
            <a:r>
              <a:rPr sz="19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9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apparent</a:t>
            </a:r>
            <a:r>
              <a:rPr sz="19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950" spc="15" dirty="0">
                <a:solidFill>
                  <a:srgbClr val="9A0000"/>
                </a:solidFill>
                <a:latin typeface="Microsoft Sans Serif"/>
                <a:cs typeface="Microsoft Sans Serif"/>
              </a:rPr>
              <a:t>and </a:t>
            </a:r>
            <a:r>
              <a:rPr sz="1950" spc="2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9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forgiving,</a:t>
            </a:r>
            <a:r>
              <a:rPr sz="1950" spc="3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instilling</a:t>
            </a:r>
            <a:r>
              <a:rPr sz="1950" spc="35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in</a:t>
            </a:r>
            <a:r>
              <a:rPr sz="1950" spc="35" dirty="0">
                <a:latin typeface="Microsoft Sans Serif"/>
                <a:cs typeface="Microsoft Sans Serif"/>
              </a:rPr>
              <a:t> </a:t>
            </a:r>
            <a:r>
              <a:rPr sz="1950" spc="5" dirty="0">
                <a:latin typeface="Microsoft Sans Serif"/>
                <a:cs typeface="Microsoft Sans Serif"/>
              </a:rPr>
              <a:t>their</a:t>
            </a:r>
            <a:r>
              <a:rPr sz="1950" spc="35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users</a:t>
            </a:r>
            <a:r>
              <a:rPr sz="1950" spc="40" dirty="0">
                <a:latin typeface="Microsoft Sans Serif"/>
                <a:cs typeface="Microsoft Sans Serif"/>
              </a:rPr>
              <a:t> </a:t>
            </a:r>
            <a:r>
              <a:rPr sz="1950" spc="15" dirty="0">
                <a:latin typeface="Microsoft Sans Serif"/>
                <a:cs typeface="Microsoft Sans Serif"/>
              </a:rPr>
              <a:t>a</a:t>
            </a:r>
            <a:r>
              <a:rPr sz="1950" spc="35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sense</a:t>
            </a:r>
            <a:r>
              <a:rPr sz="1950" spc="35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of</a:t>
            </a:r>
            <a:r>
              <a:rPr sz="1950" spc="35" dirty="0">
                <a:latin typeface="Microsoft Sans Serif"/>
                <a:cs typeface="Microsoft Sans Serif"/>
              </a:rPr>
              <a:t> </a:t>
            </a:r>
            <a:r>
              <a:rPr sz="1950" spc="5" dirty="0">
                <a:latin typeface="Microsoft Sans Serif"/>
                <a:cs typeface="Microsoft Sans Serif"/>
              </a:rPr>
              <a:t>control. </a:t>
            </a:r>
            <a:r>
              <a:rPr sz="1950" spc="10" dirty="0">
                <a:latin typeface="Microsoft Sans Serif"/>
                <a:cs typeface="Microsoft Sans Serif"/>
              </a:rPr>
              <a:t> Users</a:t>
            </a:r>
            <a:r>
              <a:rPr sz="1950" spc="35" dirty="0">
                <a:latin typeface="Microsoft Sans Serif"/>
                <a:cs typeface="Microsoft Sans Serif"/>
              </a:rPr>
              <a:t> </a:t>
            </a:r>
            <a:r>
              <a:rPr sz="1950" spc="5" dirty="0">
                <a:latin typeface="Microsoft Sans Serif"/>
                <a:cs typeface="Microsoft Sans Serif"/>
              </a:rPr>
              <a:t>quickly</a:t>
            </a:r>
            <a:r>
              <a:rPr sz="1950" spc="35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see</a:t>
            </a:r>
            <a:r>
              <a:rPr sz="1950" spc="40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the</a:t>
            </a:r>
            <a:r>
              <a:rPr sz="1950" spc="35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breadth</a:t>
            </a:r>
            <a:r>
              <a:rPr sz="1950" spc="35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of</a:t>
            </a:r>
            <a:r>
              <a:rPr sz="1950" spc="40" dirty="0">
                <a:latin typeface="Microsoft Sans Serif"/>
                <a:cs typeface="Microsoft Sans Serif"/>
              </a:rPr>
              <a:t> </a:t>
            </a:r>
            <a:r>
              <a:rPr sz="1950" spc="5" dirty="0">
                <a:latin typeface="Microsoft Sans Serif"/>
                <a:cs typeface="Microsoft Sans Serif"/>
              </a:rPr>
              <a:t>their</a:t>
            </a:r>
            <a:r>
              <a:rPr sz="1950" spc="35" dirty="0">
                <a:latin typeface="Microsoft Sans Serif"/>
                <a:cs typeface="Microsoft Sans Serif"/>
              </a:rPr>
              <a:t> </a:t>
            </a:r>
            <a:r>
              <a:rPr sz="1950" spc="5" dirty="0">
                <a:latin typeface="Microsoft Sans Serif"/>
                <a:cs typeface="Microsoft Sans Serif"/>
              </a:rPr>
              <a:t>options,</a:t>
            </a:r>
            <a:r>
              <a:rPr sz="1950" spc="35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grasp </a:t>
            </a:r>
            <a:r>
              <a:rPr sz="1950" spc="-500" dirty="0">
                <a:latin typeface="Microsoft Sans Serif"/>
                <a:cs typeface="Microsoft Sans Serif"/>
              </a:rPr>
              <a:t> </a:t>
            </a:r>
            <a:r>
              <a:rPr sz="1950" spc="15" dirty="0">
                <a:latin typeface="Microsoft Sans Serif"/>
                <a:cs typeface="Microsoft Sans Serif"/>
              </a:rPr>
              <a:t>how</a:t>
            </a:r>
            <a:r>
              <a:rPr sz="1950" spc="25" dirty="0">
                <a:latin typeface="Microsoft Sans Serif"/>
                <a:cs typeface="Microsoft Sans Serif"/>
              </a:rPr>
              <a:t> </a:t>
            </a:r>
            <a:r>
              <a:rPr sz="1950" spc="5" dirty="0">
                <a:latin typeface="Microsoft Sans Serif"/>
                <a:cs typeface="Microsoft Sans Serif"/>
              </a:rPr>
              <a:t>to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achieve</a:t>
            </a:r>
            <a:r>
              <a:rPr sz="1950" spc="25" dirty="0">
                <a:latin typeface="Microsoft Sans Serif"/>
                <a:cs typeface="Microsoft Sans Serif"/>
              </a:rPr>
              <a:t> </a:t>
            </a:r>
            <a:r>
              <a:rPr sz="1950" spc="5" dirty="0">
                <a:latin typeface="Microsoft Sans Serif"/>
                <a:cs typeface="Microsoft Sans Serif"/>
              </a:rPr>
              <a:t>their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goals,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15" dirty="0">
                <a:latin typeface="Microsoft Sans Serif"/>
                <a:cs typeface="Microsoft Sans Serif"/>
              </a:rPr>
              <a:t>and</a:t>
            </a:r>
            <a:r>
              <a:rPr sz="1950" spc="25" dirty="0">
                <a:latin typeface="Microsoft Sans Serif"/>
                <a:cs typeface="Microsoft Sans Serif"/>
              </a:rPr>
              <a:t> </a:t>
            </a:r>
            <a:r>
              <a:rPr sz="1950" spc="15" dirty="0">
                <a:latin typeface="Microsoft Sans Serif"/>
                <a:cs typeface="Microsoft Sans Serif"/>
              </a:rPr>
              <a:t>do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5" dirty="0">
                <a:latin typeface="Microsoft Sans Serif"/>
                <a:cs typeface="Microsoft Sans Serif"/>
              </a:rPr>
              <a:t>their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work.</a:t>
            </a:r>
            <a:endParaRPr sz="1950">
              <a:latin typeface="Microsoft Sans Serif"/>
              <a:cs typeface="Microsoft Sans Serif"/>
            </a:endParaRPr>
          </a:p>
          <a:p>
            <a:pPr marL="753110" marR="43180" lvl="1" indent="-288925">
              <a:lnSpc>
                <a:spcPct val="101699"/>
              </a:lnSpc>
              <a:spcBef>
                <a:spcPts val="465"/>
              </a:spcBef>
              <a:buSzPct val="69230"/>
              <a:buFont typeface="Wingdings"/>
              <a:buChar char=""/>
              <a:tabLst>
                <a:tab pos="746760" algn="l"/>
                <a:tab pos="747395" algn="l"/>
              </a:tabLst>
            </a:pPr>
            <a:r>
              <a:rPr sz="19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Effective</a:t>
            </a:r>
            <a:r>
              <a:rPr sz="19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9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interfaces</a:t>
            </a:r>
            <a:r>
              <a:rPr sz="19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950" spc="15" dirty="0">
                <a:solidFill>
                  <a:srgbClr val="9A0000"/>
                </a:solidFill>
                <a:latin typeface="Microsoft Sans Serif"/>
                <a:cs typeface="Microsoft Sans Serif"/>
              </a:rPr>
              <a:t>do</a:t>
            </a:r>
            <a:r>
              <a:rPr sz="1950" spc="3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9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not</a:t>
            </a:r>
            <a:r>
              <a:rPr sz="19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9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concern</a:t>
            </a:r>
            <a:r>
              <a:rPr sz="1950" spc="3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9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the</a:t>
            </a:r>
            <a:r>
              <a:rPr sz="19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9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user</a:t>
            </a:r>
            <a:r>
              <a:rPr sz="1950" spc="3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9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with</a:t>
            </a:r>
            <a:r>
              <a:rPr sz="19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9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the </a:t>
            </a:r>
            <a:r>
              <a:rPr sz="1950" spc="-50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9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inner</a:t>
            </a:r>
            <a:r>
              <a:rPr sz="19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9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workings</a:t>
            </a:r>
            <a:r>
              <a:rPr sz="19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9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of</a:t>
            </a:r>
            <a:r>
              <a:rPr sz="19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9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the</a:t>
            </a:r>
            <a:r>
              <a:rPr sz="1950" spc="3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9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system.</a:t>
            </a:r>
            <a:r>
              <a:rPr sz="19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950" spc="5" dirty="0">
                <a:latin typeface="Microsoft Sans Serif"/>
                <a:cs typeface="Microsoft Sans Serif"/>
              </a:rPr>
              <a:t>Work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is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5" dirty="0">
                <a:latin typeface="Microsoft Sans Serif"/>
                <a:cs typeface="Microsoft Sans Serif"/>
              </a:rPr>
              <a:t>carefully</a:t>
            </a:r>
            <a:r>
              <a:rPr sz="1950" spc="35" dirty="0">
                <a:latin typeface="Microsoft Sans Serif"/>
                <a:cs typeface="Microsoft Sans Serif"/>
              </a:rPr>
              <a:t> </a:t>
            </a:r>
            <a:r>
              <a:rPr sz="1950" spc="15" dirty="0">
                <a:latin typeface="Microsoft Sans Serif"/>
                <a:cs typeface="Microsoft Sans Serif"/>
              </a:rPr>
              <a:t>and </a:t>
            </a:r>
            <a:r>
              <a:rPr sz="1950" spc="20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continuously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saved,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5" dirty="0">
                <a:latin typeface="Microsoft Sans Serif"/>
                <a:cs typeface="Microsoft Sans Serif"/>
              </a:rPr>
              <a:t>with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dirty="0">
                <a:latin typeface="Microsoft Sans Serif"/>
                <a:cs typeface="Microsoft Sans Serif"/>
              </a:rPr>
              <a:t>full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5" dirty="0">
                <a:latin typeface="Microsoft Sans Serif"/>
                <a:cs typeface="Microsoft Sans Serif"/>
              </a:rPr>
              <a:t>option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5" dirty="0">
                <a:latin typeface="Microsoft Sans Serif"/>
                <a:cs typeface="Microsoft Sans Serif"/>
              </a:rPr>
              <a:t>for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the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user</a:t>
            </a:r>
            <a:r>
              <a:rPr sz="1950" spc="35" dirty="0">
                <a:latin typeface="Microsoft Sans Serif"/>
                <a:cs typeface="Microsoft Sans Serif"/>
              </a:rPr>
              <a:t> </a:t>
            </a:r>
            <a:r>
              <a:rPr sz="1950" spc="5" dirty="0">
                <a:latin typeface="Microsoft Sans Serif"/>
                <a:cs typeface="Microsoft Sans Serif"/>
              </a:rPr>
              <a:t>to </a:t>
            </a:r>
            <a:r>
              <a:rPr sz="1950" spc="10" dirty="0">
                <a:latin typeface="Microsoft Sans Serif"/>
                <a:cs typeface="Microsoft Sans Serif"/>
              </a:rPr>
              <a:t> </a:t>
            </a:r>
            <a:r>
              <a:rPr sz="1950" spc="15" dirty="0">
                <a:latin typeface="Microsoft Sans Serif"/>
                <a:cs typeface="Microsoft Sans Serif"/>
              </a:rPr>
              <a:t>undo</a:t>
            </a:r>
            <a:r>
              <a:rPr sz="1950" spc="25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any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5" dirty="0">
                <a:latin typeface="Microsoft Sans Serif"/>
                <a:cs typeface="Microsoft Sans Serif"/>
              </a:rPr>
              <a:t>activity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at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any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5" dirty="0">
                <a:latin typeface="Microsoft Sans Serif"/>
                <a:cs typeface="Microsoft Sans Serif"/>
              </a:rPr>
              <a:t>time.</a:t>
            </a:r>
            <a:endParaRPr sz="1950">
              <a:latin typeface="Microsoft Sans Serif"/>
              <a:cs typeface="Microsoft Sans Serif"/>
            </a:endParaRPr>
          </a:p>
          <a:p>
            <a:pPr marL="753110" marR="494665" lvl="1" indent="-288925">
              <a:lnSpc>
                <a:spcPct val="99700"/>
              </a:lnSpc>
              <a:spcBef>
                <a:spcPts val="515"/>
              </a:spcBef>
              <a:buSzPct val="69230"/>
              <a:buFont typeface="Wingdings"/>
              <a:buChar char=""/>
              <a:tabLst>
                <a:tab pos="746760" algn="l"/>
                <a:tab pos="747395" algn="l"/>
              </a:tabLst>
            </a:pPr>
            <a:r>
              <a:rPr sz="19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Effective</a:t>
            </a:r>
            <a:r>
              <a:rPr sz="19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9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applications</a:t>
            </a:r>
            <a:r>
              <a:rPr sz="19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950" spc="15" dirty="0">
                <a:solidFill>
                  <a:srgbClr val="9A0000"/>
                </a:solidFill>
                <a:latin typeface="Microsoft Sans Serif"/>
                <a:cs typeface="Microsoft Sans Serif"/>
              </a:rPr>
              <a:t>and</a:t>
            </a:r>
            <a:r>
              <a:rPr sz="19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9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services</a:t>
            </a:r>
            <a:r>
              <a:rPr sz="19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9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perform</a:t>
            </a:r>
            <a:r>
              <a:rPr sz="19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950" spc="15" dirty="0">
                <a:solidFill>
                  <a:srgbClr val="9A0000"/>
                </a:solidFill>
                <a:latin typeface="Microsoft Sans Serif"/>
                <a:cs typeface="Microsoft Sans Serif"/>
              </a:rPr>
              <a:t>a </a:t>
            </a:r>
            <a:r>
              <a:rPr sz="1950" spc="2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950" spc="15" dirty="0">
                <a:solidFill>
                  <a:srgbClr val="9A0000"/>
                </a:solidFill>
                <a:latin typeface="Microsoft Sans Serif"/>
                <a:cs typeface="Microsoft Sans Serif"/>
              </a:rPr>
              <a:t>maximum</a:t>
            </a:r>
            <a:r>
              <a:rPr sz="19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9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of</a:t>
            </a:r>
            <a:r>
              <a:rPr sz="19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9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work,</a:t>
            </a:r>
            <a:r>
              <a:rPr sz="19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950" spc="5" dirty="0">
                <a:latin typeface="Microsoft Sans Serif"/>
                <a:cs typeface="Microsoft Sans Serif"/>
              </a:rPr>
              <a:t>while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5" dirty="0">
                <a:latin typeface="Microsoft Sans Serif"/>
                <a:cs typeface="Microsoft Sans Serif"/>
              </a:rPr>
              <a:t>requiring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15" dirty="0">
                <a:latin typeface="Microsoft Sans Serif"/>
                <a:cs typeface="Microsoft Sans Serif"/>
              </a:rPr>
              <a:t>a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minimum</a:t>
            </a:r>
            <a:r>
              <a:rPr sz="1950" spc="25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of </a:t>
            </a:r>
            <a:r>
              <a:rPr sz="1950" spc="-500" dirty="0">
                <a:latin typeface="Microsoft Sans Serif"/>
                <a:cs typeface="Microsoft Sans Serif"/>
              </a:rPr>
              <a:t> </a:t>
            </a:r>
            <a:r>
              <a:rPr sz="1950" spc="5" dirty="0">
                <a:latin typeface="Microsoft Sans Serif"/>
                <a:cs typeface="Microsoft Sans Serif"/>
              </a:rPr>
              <a:t>information</a:t>
            </a:r>
            <a:r>
              <a:rPr sz="1950" spc="25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from</a:t>
            </a:r>
            <a:r>
              <a:rPr sz="1950" spc="30" dirty="0">
                <a:latin typeface="Microsoft Sans Serif"/>
                <a:cs typeface="Microsoft Sans Serif"/>
              </a:rPr>
              <a:t> </a:t>
            </a:r>
            <a:r>
              <a:rPr sz="1950" spc="10" dirty="0">
                <a:latin typeface="Microsoft Sans Serif"/>
                <a:cs typeface="Microsoft Sans Serif"/>
              </a:rPr>
              <a:t>users.</a:t>
            </a:r>
            <a:endParaRPr sz="1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954649"/>
            <a:ext cx="630682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Interface</a:t>
            </a:r>
            <a:r>
              <a:rPr spc="20" dirty="0"/>
              <a:t> </a:t>
            </a:r>
            <a:r>
              <a:rPr spc="-5" dirty="0"/>
              <a:t>Design</a:t>
            </a:r>
            <a:r>
              <a:rPr spc="15" dirty="0"/>
              <a:t> </a:t>
            </a:r>
            <a:r>
              <a:rPr spc="-5" dirty="0"/>
              <a:t>Principles-I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20" dirty="0"/>
              <a:pPr marL="38100">
                <a:lnSpc>
                  <a:spcPts val="1050"/>
                </a:lnSpc>
              </a:pPr>
              <a:t>19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885777" y="1928277"/>
            <a:ext cx="6658609" cy="37255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1155" marR="899794" indent="-339090">
              <a:lnSpc>
                <a:spcPts val="1880"/>
              </a:lnSpc>
              <a:spcBef>
                <a:spcPts val="375"/>
              </a:spcBef>
              <a:buSzPct val="74285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750" spc="60" dirty="0">
                <a:solidFill>
                  <a:srgbClr val="9A0000"/>
                </a:solidFill>
                <a:latin typeface="Microsoft Sans Serif"/>
                <a:cs typeface="Microsoft Sans Serif"/>
              </a:rPr>
              <a:t>Anticipation</a:t>
            </a:r>
            <a:r>
              <a:rPr sz="1750" spc="60" dirty="0">
                <a:latin typeface="Microsoft Sans Serif"/>
                <a:cs typeface="Microsoft Sans Serif"/>
              </a:rPr>
              <a:t>—A </a:t>
            </a:r>
            <a:r>
              <a:rPr sz="1750" spc="10" dirty="0">
                <a:latin typeface="Microsoft Sans Serif"/>
                <a:cs typeface="Microsoft Sans Serif"/>
              </a:rPr>
              <a:t>WebApp should </a:t>
            </a:r>
            <a:r>
              <a:rPr sz="1750" spc="15" dirty="0">
                <a:latin typeface="Microsoft Sans Serif"/>
                <a:cs typeface="Microsoft Sans Serif"/>
              </a:rPr>
              <a:t>be </a:t>
            </a:r>
            <a:r>
              <a:rPr sz="1750" spc="10" dirty="0">
                <a:latin typeface="Microsoft Sans Serif"/>
                <a:cs typeface="Microsoft Sans Serif"/>
              </a:rPr>
              <a:t>designed </a:t>
            </a:r>
            <a:r>
              <a:rPr sz="1750" spc="15" dirty="0">
                <a:latin typeface="Microsoft Sans Serif"/>
                <a:cs typeface="Microsoft Sans Serif"/>
              </a:rPr>
              <a:t>so </a:t>
            </a:r>
            <a:r>
              <a:rPr sz="1750" spc="10" dirty="0">
                <a:latin typeface="Microsoft Sans Serif"/>
                <a:cs typeface="Microsoft Sans Serif"/>
              </a:rPr>
              <a:t>that </a:t>
            </a:r>
            <a:r>
              <a:rPr sz="1750" dirty="0">
                <a:latin typeface="Microsoft Sans Serif"/>
                <a:cs typeface="Microsoft Sans Serif"/>
              </a:rPr>
              <a:t>it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anticipates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20" dirty="0">
                <a:latin typeface="Microsoft Sans Serif"/>
                <a:cs typeface="Microsoft Sans Serif"/>
              </a:rPr>
              <a:t>use</a:t>
            </a:r>
            <a:r>
              <a:rPr sz="1750" spc="-20" dirty="0">
                <a:latin typeface="Lucida Sans Unicode"/>
                <a:cs typeface="Lucida Sans Unicode"/>
              </a:rPr>
              <a:t>ʼ</a:t>
            </a:r>
            <a:r>
              <a:rPr sz="1750" spc="-20" dirty="0">
                <a:latin typeface="Microsoft Sans Serif"/>
                <a:cs typeface="Microsoft Sans Serif"/>
              </a:rPr>
              <a:t>s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next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move.</a:t>
            </a:r>
            <a:endParaRPr sz="1750">
              <a:latin typeface="Microsoft Sans Serif"/>
              <a:cs typeface="Microsoft Sans Serif"/>
            </a:endParaRPr>
          </a:p>
          <a:p>
            <a:pPr marL="351155" marR="5080" indent="-339090">
              <a:lnSpc>
                <a:spcPts val="1950"/>
              </a:lnSpc>
              <a:spcBef>
                <a:spcPts val="465"/>
              </a:spcBef>
              <a:buSzPct val="74285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750" spc="55" dirty="0">
                <a:solidFill>
                  <a:srgbClr val="9A0000"/>
                </a:solidFill>
                <a:latin typeface="Microsoft Sans Serif"/>
                <a:cs typeface="Microsoft Sans Serif"/>
              </a:rPr>
              <a:t>Communication</a:t>
            </a:r>
            <a:r>
              <a:rPr sz="1750" spc="55" dirty="0">
                <a:latin typeface="Microsoft Sans Serif"/>
                <a:cs typeface="Microsoft Sans Serif"/>
              </a:rPr>
              <a:t>—The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interface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should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communicate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the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status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of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any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activity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initiated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by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user</a:t>
            </a:r>
            <a:endParaRPr sz="1750">
              <a:latin typeface="Microsoft Sans Serif"/>
              <a:cs typeface="Microsoft Sans Serif"/>
            </a:endParaRPr>
          </a:p>
          <a:p>
            <a:pPr marL="351155" marR="306070" indent="-339090">
              <a:lnSpc>
                <a:spcPts val="1950"/>
              </a:lnSpc>
              <a:spcBef>
                <a:spcPts val="455"/>
              </a:spcBef>
              <a:buSzPct val="74285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750" spc="60" dirty="0">
                <a:solidFill>
                  <a:srgbClr val="9A0000"/>
                </a:solidFill>
                <a:latin typeface="Microsoft Sans Serif"/>
                <a:cs typeface="Microsoft Sans Serif"/>
              </a:rPr>
              <a:t>Consistency</a:t>
            </a:r>
            <a:r>
              <a:rPr sz="1750" spc="60" dirty="0">
                <a:latin typeface="Microsoft Sans Serif"/>
                <a:cs typeface="Microsoft Sans Serif"/>
              </a:rPr>
              <a:t>—The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use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of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navigation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controls,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menus,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icons,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and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aesthetics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(e.g.,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-10" dirty="0">
                <a:latin typeface="Microsoft Sans Serif"/>
                <a:cs typeface="Microsoft Sans Serif"/>
              </a:rPr>
              <a:t>color,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shape,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layout)</a:t>
            </a:r>
            <a:endParaRPr sz="1750">
              <a:latin typeface="Microsoft Sans Serif"/>
              <a:cs typeface="Microsoft Sans Serif"/>
            </a:endParaRPr>
          </a:p>
          <a:p>
            <a:pPr marL="351155" marR="241935" indent="-339090">
              <a:lnSpc>
                <a:spcPct val="92100"/>
              </a:lnSpc>
              <a:spcBef>
                <a:spcPts val="425"/>
              </a:spcBef>
              <a:buSzPct val="74285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7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Controlled</a:t>
            </a:r>
            <a:r>
              <a:rPr sz="1750" spc="2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750" spc="75" dirty="0">
                <a:solidFill>
                  <a:srgbClr val="9A0000"/>
                </a:solidFill>
                <a:latin typeface="Microsoft Sans Serif"/>
                <a:cs typeface="Microsoft Sans Serif"/>
              </a:rPr>
              <a:t>autonomy</a:t>
            </a:r>
            <a:r>
              <a:rPr sz="1750" spc="75" dirty="0">
                <a:latin typeface="Microsoft Sans Serif"/>
                <a:cs typeface="Microsoft Sans Serif"/>
              </a:rPr>
              <a:t>—The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interface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should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facilitate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user </a:t>
            </a:r>
            <a:r>
              <a:rPr sz="1750" spc="15" dirty="0">
                <a:latin typeface="Microsoft Sans Serif"/>
                <a:cs typeface="Microsoft Sans Serif"/>
              </a:rPr>
              <a:t> movement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throughout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WebApp,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but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it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should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do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so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in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a 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manner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that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enforces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navigation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conventions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that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have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been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established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for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application.</a:t>
            </a:r>
            <a:endParaRPr sz="1750">
              <a:latin typeface="Microsoft Sans Serif"/>
              <a:cs typeface="Microsoft Sans Serif"/>
            </a:endParaRPr>
          </a:p>
          <a:p>
            <a:pPr marL="351155" marR="45720" indent="-339090">
              <a:lnSpc>
                <a:spcPct val="92100"/>
              </a:lnSpc>
              <a:spcBef>
                <a:spcPts val="470"/>
              </a:spcBef>
              <a:buSzPct val="74285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750" spc="60" dirty="0">
                <a:solidFill>
                  <a:srgbClr val="9A0000"/>
                </a:solidFill>
                <a:latin typeface="Microsoft Sans Serif"/>
                <a:cs typeface="Microsoft Sans Serif"/>
              </a:rPr>
              <a:t>Efficiency</a:t>
            </a:r>
            <a:r>
              <a:rPr sz="1750" spc="60" dirty="0">
                <a:latin typeface="Microsoft Sans Serif"/>
                <a:cs typeface="Microsoft Sans Serif"/>
              </a:rPr>
              <a:t>—The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design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of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the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WebApp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and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its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interface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should </a:t>
            </a:r>
            <a:r>
              <a:rPr sz="1750" spc="-45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optimize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-15" dirty="0">
                <a:latin typeface="Microsoft Sans Serif"/>
                <a:cs typeface="Microsoft Sans Serif"/>
              </a:rPr>
              <a:t>user</a:t>
            </a:r>
            <a:r>
              <a:rPr sz="1750" spc="-15" dirty="0">
                <a:latin typeface="Lucida Sans Unicode"/>
                <a:cs typeface="Lucida Sans Unicode"/>
              </a:rPr>
              <a:t>ʼ</a:t>
            </a:r>
            <a:r>
              <a:rPr sz="1750" spc="-15" dirty="0">
                <a:latin typeface="Microsoft Sans Serif"/>
                <a:cs typeface="Microsoft Sans Serif"/>
              </a:rPr>
              <a:t>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work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-5" dirty="0">
                <a:latin typeface="Microsoft Sans Serif"/>
                <a:cs typeface="Microsoft Sans Serif"/>
              </a:rPr>
              <a:t>efficiency,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not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efficiency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of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the 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Web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engineer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who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designs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5" dirty="0">
                <a:latin typeface="Microsoft Sans Serif"/>
                <a:cs typeface="Microsoft Sans Serif"/>
              </a:rPr>
              <a:t>and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5" dirty="0">
                <a:latin typeface="Microsoft Sans Serif"/>
                <a:cs typeface="Microsoft Sans Serif"/>
              </a:rPr>
              <a:t>builds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it</a:t>
            </a:r>
            <a:r>
              <a:rPr sz="1750" spc="3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or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the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client-server </a:t>
            </a:r>
            <a:r>
              <a:rPr sz="1750" spc="1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environment</a:t>
            </a:r>
            <a:r>
              <a:rPr sz="1750" spc="20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that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spc="10" dirty="0">
                <a:latin typeface="Microsoft Sans Serif"/>
                <a:cs typeface="Microsoft Sans Serif"/>
              </a:rPr>
              <a:t>executes</a:t>
            </a:r>
            <a:r>
              <a:rPr sz="1750" spc="25" dirty="0">
                <a:latin typeface="Microsoft Sans Serif"/>
                <a:cs typeface="Microsoft Sans Serif"/>
              </a:rPr>
              <a:t> </a:t>
            </a:r>
            <a:r>
              <a:rPr sz="1750" dirty="0">
                <a:latin typeface="Microsoft Sans Serif"/>
                <a:cs typeface="Microsoft Sans Serif"/>
              </a:rPr>
              <a:t>it.</a:t>
            </a:r>
            <a:endParaRPr sz="17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7480" y="1112890"/>
            <a:ext cx="368300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Interface</a:t>
            </a:r>
            <a:r>
              <a:rPr spc="-20" dirty="0"/>
              <a:t> </a:t>
            </a:r>
            <a:r>
              <a:rPr spc="-5" dirty="0"/>
              <a:t>Design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83663" y="2450866"/>
            <a:ext cx="6323965" cy="3430904"/>
            <a:chOff x="1883663" y="2450866"/>
            <a:chExt cx="6323965" cy="343090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5415" y="2917210"/>
              <a:ext cx="1920240" cy="4358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3992" y="3017272"/>
              <a:ext cx="1820630" cy="2762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1175" y="3392698"/>
              <a:ext cx="3035808" cy="4389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88118" y="3494509"/>
              <a:ext cx="2950674" cy="2762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83663" y="2450866"/>
              <a:ext cx="2121408" cy="4389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22647" y="2552593"/>
              <a:ext cx="2021526" cy="27629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6951" y="2876951"/>
              <a:ext cx="2850106" cy="3004552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20" dirty="0"/>
              <a:pPr marL="38100">
                <a:lnSpc>
                  <a:spcPts val="1050"/>
                </a:lnSpc>
              </a:pPr>
              <a:t>2</a:t>
            </a:fld>
            <a:endParaRPr spc="2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749" y="1105356"/>
            <a:ext cx="644652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Interface</a:t>
            </a:r>
            <a:r>
              <a:rPr spc="20" dirty="0"/>
              <a:t> </a:t>
            </a:r>
            <a:r>
              <a:rPr spc="-5" dirty="0"/>
              <a:t>Design</a:t>
            </a:r>
            <a:r>
              <a:rPr spc="15" dirty="0"/>
              <a:t> </a:t>
            </a:r>
            <a:r>
              <a:rPr spc="-5" dirty="0"/>
              <a:t>Principles-II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20" dirty="0"/>
              <a:pPr marL="38100">
                <a:lnSpc>
                  <a:spcPts val="1050"/>
                </a:lnSpc>
              </a:pPr>
              <a:t>20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885777" y="1925764"/>
            <a:ext cx="6651625" cy="31178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1155" marR="342900" indent="-339090">
              <a:lnSpc>
                <a:spcPct val="101000"/>
              </a:lnSpc>
              <a:spcBef>
                <a:spcPts val="110"/>
              </a:spcBef>
              <a:buSzPct val="74193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550" spc="85" dirty="0">
                <a:solidFill>
                  <a:srgbClr val="9A0000"/>
                </a:solidFill>
                <a:latin typeface="Microsoft Sans Serif"/>
                <a:cs typeface="Microsoft Sans Serif"/>
              </a:rPr>
              <a:t>Focus</a:t>
            </a:r>
            <a:r>
              <a:rPr sz="1550" spc="85" dirty="0">
                <a:latin typeface="Microsoft Sans Serif"/>
                <a:cs typeface="Microsoft Sans Serif"/>
              </a:rPr>
              <a:t>—The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WebApp</a:t>
            </a:r>
            <a:r>
              <a:rPr sz="1550" spc="3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interface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(and</a:t>
            </a:r>
            <a:r>
              <a:rPr sz="1550" spc="3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the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content</a:t>
            </a:r>
            <a:r>
              <a:rPr sz="1550" spc="35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it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presents)</a:t>
            </a:r>
            <a:r>
              <a:rPr sz="1550" spc="3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should </a:t>
            </a:r>
            <a:r>
              <a:rPr sz="1550" spc="-40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stay</a:t>
            </a:r>
            <a:r>
              <a:rPr sz="1550" spc="20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focused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on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the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user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task(s)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at</a:t>
            </a:r>
            <a:r>
              <a:rPr sz="1550" spc="20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hand.</a:t>
            </a:r>
            <a:endParaRPr sz="1550">
              <a:latin typeface="Microsoft Sans Serif"/>
              <a:cs typeface="Microsoft Sans Serif"/>
            </a:endParaRPr>
          </a:p>
          <a:p>
            <a:pPr marL="351155" marR="5080" indent="-339090">
              <a:lnSpc>
                <a:spcPct val="101899"/>
              </a:lnSpc>
              <a:spcBef>
                <a:spcPts val="365"/>
              </a:spcBef>
              <a:buSzPct val="74193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550" spc="-20" dirty="0">
                <a:solidFill>
                  <a:srgbClr val="9A0000"/>
                </a:solidFill>
                <a:latin typeface="Microsoft Sans Serif"/>
                <a:cs typeface="Microsoft Sans Serif"/>
              </a:rPr>
              <a:t>Fitt</a:t>
            </a:r>
            <a:r>
              <a:rPr sz="1550" spc="-20" dirty="0">
                <a:solidFill>
                  <a:srgbClr val="9A0000"/>
                </a:solidFill>
                <a:latin typeface="Lucida Sans Unicode"/>
                <a:cs typeface="Lucida Sans Unicode"/>
              </a:rPr>
              <a:t>ʼ</a:t>
            </a:r>
            <a:r>
              <a:rPr sz="1550" spc="-20" dirty="0">
                <a:solidFill>
                  <a:srgbClr val="9A0000"/>
                </a:solidFill>
                <a:latin typeface="Microsoft Sans Serif"/>
                <a:cs typeface="Microsoft Sans Serif"/>
              </a:rPr>
              <a:t>s</a:t>
            </a:r>
            <a:r>
              <a:rPr sz="15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95" dirty="0">
                <a:solidFill>
                  <a:srgbClr val="9A0000"/>
                </a:solidFill>
                <a:latin typeface="Microsoft Sans Serif"/>
                <a:cs typeface="Microsoft Sans Serif"/>
              </a:rPr>
              <a:t>Law</a:t>
            </a:r>
            <a:r>
              <a:rPr sz="1550" spc="95" dirty="0">
                <a:latin typeface="Microsoft Sans Serif"/>
                <a:cs typeface="Microsoft Sans Serif"/>
              </a:rPr>
              <a:t>—“The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time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to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acquire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a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target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5" dirty="0">
                <a:latin typeface="Microsoft Sans Serif"/>
                <a:cs typeface="Microsoft Sans Serif"/>
              </a:rPr>
              <a:t>is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a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function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of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the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distance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to </a:t>
            </a:r>
            <a:r>
              <a:rPr sz="1550" spc="-39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and</a:t>
            </a:r>
            <a:r>
              <a:rPr sz="1550" spc="2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size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of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the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target.”</a:t>
            </a:r>
            <a:endParaRPr sz="1550">
              <a:latin typeface="Microsoft Sans Serif"/>
              <a:cs typeface="Microsoft Sans Serif"/>
            </a:endParaRPr>
          </a:p>
          <a:p>
            <a:pPr marL="351155" marR="227965" indent="-339090">
              <a:lnSpc>
                <a:spcPct val="101899"/>
              </a:lnSpc>
              <a:spcBef>
                <a:spcPts val="464"/>
              </a:spcBef>
              <a:buSzPct val="74193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550" spc="20" dirty="0">
                <a:solidFill>
                  <a:srgbClr val="9A0000"/>
                </a:solidFill>
                <a:latin typeface="Microsoft Sans Serif"/>
                <a:cs typeface="Microsoft Sans Serif"/>
              </a:rPr>
              <a:t>Human</a:t>
            </a:r>
            <a:r>
              <a:rPr sz="15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interface</a:t>
            </a:r>
            <a:r>
              <a:rPr sz="15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85" dirty="0">
                <a:solidFill>
                  <a:srgbClr val="9A0000"/>
                </a:solidFill>
                <a:latin typeface="Microsoft Sans Serif"/>
                <a:cs typeface="Microsoft Sans Serif"/>
              </a:rPr>
              <a:t>objects</a:t>
            </a:r>
            <a:r>
              <a:rPr sz="1550" spc="85" dirty="0">
                <a:latin typeface="Microsoft Sans Serif"/>
                <a:cs typeface="Microsoft Sans Serif"/>
              </a:rPr>
              <a:t>—A</a:t>
            </a:r>
            <a:r>
              <a:rPr sz="1550" spc="-5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vast</a:t>
            </a:r>
            <a:r>
              <a:rPr sz="1550" spc="35" dirty="0">
                <a:latin typeface="Microsoft Sans Serif"/>
                <a:cs typeface="Microsoft Sans Serif"/>
              </a:rPr>
              <a:t> </a:t>
            </a:r>
            <a:r>
              <a:rPr sz="1550" spc="5" dirty="0">
                <a:latin typeface="Microsoft Sans Serif"/>
                <a:cs typeface="Microsoft Sans Serif"/>
              </a:rPr>
              <a:t>library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of</a:t>
            </a:r>
            <a:r>
              <a:rPr sz="1550" spc="3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reusable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human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interface </a:t>
            </a:r>
            <a:r>
              <a:rPr sz="1550" spc="-39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objects</a:t>
            </a:r>
            <a:r>
              <a:rPr sz="1550" spc="20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has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been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developed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for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WebApps.</a:t>
            </a:r>
            <a:endParaRPr sz="1550">
              <a:latin typeface="Microsoft Sans Serif"/>
              <a:cs typeface="Microsoft Sans Serif"/>
            </a:endParaRPr>
          </a:p>
          <a:p>
            <a:pPr marL="351155" marR="332105" indent="-339090">
              <a:lnSpc>
                <a:spcPct val="101400"/>
              </a:lnSpc>
              <a:spcBef>
                <a:spcPts val="370"/>
              </a:spcBef>
              <a:buSzPct val="74193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550" spc="15" dirty="0">
                <a:solidFill>
                  <a:srgbClr val="9A0000"/>
                </a:solidFill>
                <a:latin typeface="Microsoft Sans Serif"/>
                <a:cs typeface="Microsoft Sans Serif"/>
              </a:rPr>
              <a:t>Latency</a:t>
            </a:r>
            <a:r>
              <a:rPr sz="15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60" dirty="0">
                <a:solidFill>
                  <a:srgbClr val="9A0000"/>
                </a:solidFill>
                <a:latin typeface="Microsoft Sans Serif"/>
                <a:cs typeface="Microsoft Sans Serif"/>
              </a:rPr>
              <a:t>reduction</a:t>
            </a:r>
            <a:r>
              <a:rPr sz="1550" spc="60" dirty="0">
                <a:latin typeface="Microsoft Sans Serif"/>
                <a:cs typeface="Microsoft Sans Serif"/>
              </a:rPr>
              <a:t>—The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WebApp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should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use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multi-tasking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5" dirty="0">
                <a:latin typeface="Microsoft Sans Serif"/>
                <a:cs typeface="Microsoft Sans Serif"/>
              </a:rPr>
              <a:t>in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a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way </a:t>
            </a:r>
            <a:r>
              <a:rPr sz="1550" spc="-39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that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5" dirty="0">
                <a:latin typeface="Microsoft Sans Serif"/>
                <a:cs typeface="Microsoft Sans Serif"/>
              </a:rPr>
              <a:t>lets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the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user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proceed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with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work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as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if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the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operation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has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been </a:t>
            </a:r>
            <a:r>
              <a:rPr sz="1550" spc="2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completed.</a:t>
            </a:r>
            <a:endParaRPr sz="1550">
              <a:latin typeface="Microsoft Sans Serif"/>
              <a:cs typeface="Microsoft Sans Serif"/>
            </a:endParaRPr>
          </a:p>
          <a:p>
            <a:pPr marL="351155" marR="71120" indent="-339090">
              <a:lnSpc>
                <a:spcPct val="104099"/>
              </a:lnSpc>
              <a:spcBef>
                <a:spcPts val="325"/>
              </a:spcBef>
              <a:buSzPct val="74193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550" spc="60" dirty="0">
                <a:solidFill>
                  <a:srgbClr val="9A0000"/>
                </a:solidFill>
                <a:latin typeface="Microsoft Sans Serif"/>
                <a:cs typeface="Microsoft Sans Serif"/>
              </a:rPr>
              <a:t>Learnability</a:t>
            </a:r>
            <a:r>
              <a:rPr sz="1550" spc="60" dirty="0">
                <a:latin typeface="Microsoft Sans Serif"/>
                <a:cs typeface="Microsoft Sans Serif"/>
              </a:rPr>
              <a:t>— </a:t>
            </a:r>
            <a:r>
              <a:rPr sz="1550" spc="20" dirty="0">
                <a:latin typeface="Microsoft Sans Serif"/>
                <a:cs typeface="Microsoft Sans Serif"/>
              </a:rPr>
              <a:t>A </a:t>
            </a:r>
            <a:r>
              <a:rPr sz="1550" spc="15" dirty="0">
                <a:latin typeface="Microsoft Sans Serif"/>
                <a:cs typeface="Microsoft Sans Serif"/>
              </a:rPr>
              <a:t>WebApp </a:t>
            </a:r>
            <a:r>
              <a:rPr sz="1550" spc="10" dirty="0">
                <a:latin typeface="Microsoft Sans Serif"/>
                <a:cs typeface="Microsoft Sans Serif"/>
              </a:rPr>
              <a:t>interface should </a:t>
            </a:r>
            <a:r>
              <a:rPr sz="1550" spc="15" dirty="0">
                <a:latin typeface="Microsoft Sans Serif"/>
                <a:cs typeface="Microsoft Sans Serif"/>
              </a:rPr>
              <a:t>be designed </a:t>
            </a:r>
            <a:r>
              <a:rPr sz="1550" spc="10" dirty="0">
                <a:latin typeface="Microsoft Sans Serif"/>
                <a:cs typeface="Microsoft Sans Serif"/>
              </a:rPr>
              <a:t>to minimize </a:t>
            </a:r>
            <a:r>
              <a:rPr sz="1550" spc="1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learning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time,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and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once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learned,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to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minimize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relearning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required</a:t>
            </a:r>
            <a:r>
              <a:rPr sz="1550" spc="3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when </a:t>
            </a:r>
            <a:r>
              <a:rPr sz="1550" spc="-40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the</a:t>
            </a:r>
            <a:r>
              <a:rPr sz="1550" spc="20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WebApp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5" dirty="0">
                <a:latin typeface="Microsoft Sans Serif"/>
                <a:cs typeface="Microsoft Sans Serif"/>
              </a:rPr>
              <a:t>is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revisited.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749" y="1105356"/>
            <a:ext cx="6585584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Interface</a:t>
            </a:r>
            <a:r>
              <a:rPr spc="20" dirty="0"/>
              <a:t> </a:t>
            </a:r>
            <a:r>
              <a:rPr spc="-5" dirty="0"/>
              <a:t>Design</a:t>
            </a:r>
            <a:r>
              <a:rPr spc="15" dirty="0"/>
              <a:t> </a:t>
            </a:r>
            <a:r>
              <a:rPr spc="-5" dirty="0"/>
              <a:t>Principles-III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20" dirty="0"/>
              <a:pPr marL="38100">
                <a:lnSpc>
                  <a:spcPts val="1050"/>
                </a:lnSpc>
              </a:pPr>
              <a:t>21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885777" y="1925764"/>
            <a:ext cx="6666865" cy="2828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1155" marR="455295" indent="-339090">
              <a:lnSpc>
                <a:spcPct val="101000"/>
              </a:lnSpc>
              <a:spcBef>
                <a:spcPts val="110"/>
              </a:spcBef>
              <a:buSzPct val="74193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5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Maintain </a:t>
            </a:r>
            <a:r>
              <a:rPr sz="1550" spc="15" dirty="0">
                <a:solidFill>
                  <a:srgbClr val="9A0000"/>
                </a:solidFill>
                <a:latin typeface="Microsoft Sans Serif"/>
                <a:cs typeface="Microsoft Sans Serif"/>
              </a:rPr>
              <a:t>work product </a:t>
            </a:r>
            <a:r>
              <a:rPr sz="1550" spc="70" dirty="0">
                <a:solidFill>
                  <a:srgbClr val="9A0000"/>
                </a:solidFill>
                <a:latin typeface="Microsoft Sans Serif"/>
                <a:cs typeface="Microsoft Sans Serif"/>
              </a:rPr>
              <a:t>integrity</a:t>
            </a:r>
            <a:r>
              <a:rPr sz="1550" spc="70" dirty="0">
                <a:latin typeface="Microsoft Sans Serif"/>
                <a:cs typeface="Microsoft Sans Serif"/>
              </a:rPr>
              <a:t>—A </a:t>
            </a:r>
            <a:r>
              <a:rPr sz="1550" spc="15" dirty="0">
                <a:latin typeface="Microsoft Sans Serif"/>
                <a:cs typeface="Microsoft Sans Serif"/>
              </a:rPr>
              <a:t>work product </a:t>
            </a:r>
            <a:r>
              <a:rPr sz="1550" spc="10" dirty="0">
                <a:latin typeface="Microsoft Sans Serif"/>
                <a:cs typeface="Microsoft Sans Serif"/>
              </a:rPr>
              <a:t>(e.g., </a:t>
            </a:r>
            <a:r>
              <a:rPr sz="1550" spc="15" dirty="0">
                <a:latin typeface="Microsoft Sans Serif"/>
                <a:cs typeface="Microsoft Sans Serif"/>
              </a:rPr>
              <a:t>a </a:t>
            </a:r>
            <a:r>
              <a:rPr sz="1550" spc="10" dirty="0">
                <a:latin typeface="Microsoft Sans Serif"/>
                <a:cs typeface="Microsoft Sans Serif"/>
              </a:rPr>
              <a:t>form </a:t>
            </a:r>
            <a:r>
              <a:rPr sz="1550" spc="1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completed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by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the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-5" dirty="0">
                <a:latin typeface="Microsoft Sans Serif"/>
                <a:cs typeface="Microsoft Sans Serif"/>
              </a:rPr>
              <a:t>user,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a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user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specified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5" dirty="0">
                <a:latin typeface="Microsoft Sans Serif"/>
                <a:cs typeface="Microsoft Sans Serif"/>
              </a:rPr>
              <a:t>list)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must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be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automatically </a:t>
            </a:r>
            <a:r>
              <a:rPr sz="1550" spc="-39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saved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so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that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it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will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not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be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lost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if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an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error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occurs.</a:t>
            </a:r>
            <a:endParaRPr sz="1550">
              <a:latin typeface="Microsoft Sans Serif"/>
              <a:cs typeface="Microsoft Sans Serif"/>
            </a:endParaRPr>
          </a:p>
          <a:p>
            <a:pPr marL="351155" marR="64135" indent="-339090">
              <a:lnSpc>
                <a:spcPct val="101899"/>
              </a:lnSpc>
              <a:spcBef>
                <a:spcPts val="465"/>
              </a:spcBef>
              <a:buSzPct val="74193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550" spc="50" dirty="0">
                <a:solidFill>
                  <a:srgbClr val="9A0000"/>
                </a:solidFill>
                <a:latin typeface="Microsoft Sans Serif"/>
                <a:cs typeface="Microsoft Sans Serif"/>
              </a:rPr>
              <a:t>Readability</a:t>
            </a:r>
            <a:r>
              <a:rPr sz="1550" spc="50" dirty="0">
                <a:latin typeface="Microsoft Sans Serif"/>
                <a:cs typeface="Microsoft Sans Serif"/>
              </a:rPr>
              <a:t>—All</a:t>
            </a:r>
            <a:r>
              <a:rPr sz="1550" spc="3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information</a:t>
            </a:r>
            <a:r>
              <a:rPr sz="1550" spc="3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presented</a:t>
            </a:r>
            <a:r>
              <a:rPr sz="1550" spc="3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through</a:t>
            </a:r>
            <a:r>
              <a:rPr sz="1550" spc="3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the</a:t>
            </a:r>
            <a:r>
              <a:rPr sz="1550" spc="3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interface</a:t>
            </a:r>
            <a:r>
              <a:rPr sz="1550" spc="3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should</a:t>
            </a:r>
            <a:r>
              <a:rPr sz="1550" spc="3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be </a:t>
            </a:r>
            <a:r>
              <a:rPr sz="1550" spc="-40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readable</a:t>
            </a:r>
            <a:r>
              <a:rPr sz="1550" spc="20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by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young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and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old.</a:t>
            </a:r>
            <a:endParaRPr sz="1550">
              <a:latin typeface="Microsoft Sans Serif"/>
              <a:cs typeface="Microsoft Sans Serif"/>
            </a:endParaRPr>
          </a:p>
          <a:p>
            <a:pPr marL="351155" marR="5080" indent="-339090">
              <a:lnSpc>
                <a:spcPct val="101400"/>
              </a:lnSpc>
              <a:spcBef>
                <a:spcPts val="370"/>
              </a:spcBef>
              <a:buSzPct val="74193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550" dirty="0">
                <a:solidFill>
                  <a:srgbClr val="9A0000"/>
                </a:solidFill>
                <a:latin typeface="Microsoft Sans Serif"/>
                <a:cs typeface="Microsoft Sans Serif"/>
              </a:rPr>
              <a:t>Track</a:t>
            </a:r>
            <a:r>
              <a:rPr sz="15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1550" spc="80" dirty="0">
                <a:solidFill>
                  <a:srgbClr val="9A0000"/>
                </a:solidFill>
                <a:latin typeface="Microsoft Sans Serif"/>
                <a:cs typeface="Microsoft Sans Serif"/>
              </a:rPr>
              <a:t>state</a:t>
            </a:r>
            <a:r>
              <a:rPr sz="1550" spc="80" dirty="0">
                <a:latin typeface="Microsoft Sans Serif"/>
                <a:cs typeface="Microsoft Sans Serif"/>
              </a:rPr>
              <a:t>—When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appropriate,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the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state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of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the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user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interaction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should </a:t>
            </a:r>
            <a:r>
              <a:rPr sz="1550" spc="-400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be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tracked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and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stored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so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that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a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user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can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5" dirty="0">
                <a:latin typeface="Microsoft Sans Serif"/>
                <a:cs typeface="Microsoft Sans Serif"/>
              </a:rPr>
              <a:t>logoff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and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return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5" dirty="0">
                <a:latin typeface="Microsoft Sans Serif"/>
                <a:cs typeface="Microsoft Sans Serif"/>
              </a:rPr>
              <a:t>later</a:t>
            </a:r>
            <a:r>
              <a:rPr sz="1550" spc="30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to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pick </a:t>
            </a:r>
            <a:r>
              <a:rPr sz="1550" spc="15" dirty="0">
                <a:latin typeface="Microsoft Sans Serif"/>
                <a:cs typeface="Microsoft Sans Serif"/>
              </a:rPr>
              <a:t> up</a:t>
            </a:r>
            <a:r>
              <a:rPr sz="1550" spc="20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where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she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5" dirty="0">
                <a:latin typeface="Microsoft Sans Serif"/>
                <a:cs typeface="Microsoft Sans Serif"/>
              </a:rPr>
              <a:t>left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dirty="0">
                <a:latin typeface="Microsoft Sans Serif"/>
                <a:cs typeface="Microsoft Sans Serif"/>
              </a:rPr>
              <a:t>off.</a:t>
            </a:r>
            <a:endParaRPr sz="1550">
              <a:latin typeface="Microsoft Sans Serif"/>
              <a:cs typeface="Microsoft Sans Serif"/>
            </a:endParaRPr>
          </a:p>
          <a:p>
            <a:pPr marL="351155" marR="272415" indent="-339090">
              <a:lnSpc>
                <a:spcPct val="104099"/>
              </a:lnSpc>
              <a:spcBef>
                <a:spcPts val="325"/>
              </a:spcBef>
              <a:buSzPct val="74193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5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Visible </a:t>
            </a:r>
            <a:r>
              <a:rPr sz="1550" spc="65" dirty="0">
                <a:solidFill>
                  <a:srgbClr val="9A0000"/>
                </a:solidFill>
                <a:latin typeface="Microsoft Sans Serif"/>
                <a:cs typeface="Microsoft Sans Serif"/>
              </a:rPr>
              <a:t>navigation</a:t>
            </a:r>
            <a:r>
              <a:rPr sz="1550" spc="65" dirty="0">
                <a:latin typeface="Microsoft Sans Serif"/>
                <a:cs typeface="Microsoft Sans Serif"/>
              </a:rPr>
              <a:t>—A </a:t>
            </a:r>
            <a:r>
              <a:rPr sz="1550" spc="10" dirty="0">
                <a:latin typeface="Microsoft Sans Serif"/>
                <a:cs typeface="Microsoft Sans Serif"/>
              </a:rPr>
              <a:t>well-designed </a:t>
            </a:r>
            <a:r>
              <a:rPr sz="1550" spc="15" dirty="0">
                <a:latin typeface="Microsoft Sans Serif"/>
                <a:cs typeface="Microsoft Sans Serif"/>
              </a:rPr>
              <a:t>WebApp </a:t>
            </a:r>
            <a:r>
              <a:rPr sz="1550" spc="10" dirty="0">
                <a:latin typeface="Microsoft Sans Serif"/>
                <a:cs typeface="Microsoft Sans Serif"/>
              </a:rPr>
              <a:t>interface provides “the </a:t>
            </a:r>
            <a:r>
              <a:rPr sz="1550" spc="-400" dirty="0">
                <a:latin typeface="Microsoft Sans Serif"/>
                <a:cs typeface="Microsoft Sans Serif"/>
              </a:rPr>
              <a:t> </a:t>
            </a:r>
            <a:r>
              <a:rPr sz="1550" spc="5" dirty="0">
                <a:latin typeface="Microsoft Sans Serif"/>
                <a:cs typeface="Microsoft Sans Serif"/>
              </a:rPr>
              <a:t>illusion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that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users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are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5" dirty="0">
                <a:latin typeface="Microsoft Sans Serif"/>
                <a:cs typeface="Microsoft Sans Serif"/>
              </a:rPr>
              <a:t>in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the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same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place,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with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the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work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5" dirty="0">
                <a:latin typeface="Microsoft Sans Serif"/>
                <a:cs typeface="Microsoft Sans Serif"/>
              </a:rPr>
              <a:t>brought</a:t>
            </a:r>
            <a:r>
              <a:rPr sz="1550" spc="2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to </a:t>
            </a:r>
            <a:r>
              <a:rPr sz="1550" spc="15" dirty="0">
                <a:latin typeface="Microsoft Sans Serif"/>
                <a:cs typeface="Microsoft Sans Serif"/>
              </a:rPr>
              <a:t> </a:t>
            </a:r>
            <a:r>
              <a:rPr sz="1550" spc="10" dirty="0">
                <a:latin typeface="Microsoft Sans Serif"/>
                <a:cs typeface="Microsoft Sans Serif"/>
              </a:rPr>
              <a:t>them.”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1105356"/>
            <a:ext cx="618553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Interface</a:t>
            </a:r>
            <a:r>
              <a:rPr spc="25" dirty="0"/>
              <a:t> </a:t>
            </a:r>
            <a:r>
              <a:rPr spc="-5" dirty="0"/>
              <a:t>Design</a:t>
            </a:r>
            <a:r>
              <a:rPr spc="25" dirty="0"/>
              <a:t> </a:t>
            </a:r>
            <a:r>
              <a:rPr spc="-10" dirty="0"/>
              <a:t>Workflow-I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20" dirty="0"/>
              <a:pPr marL="38100">
                <a:lnSpc>
                  <a:spcPts val="1050"/>
                </a:lnSpc>
              </a:pPr>
              <a:t>22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885777" y="2076470"/>
            <a:ext cx="6349365" cy="312801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51155" marR="191135" indent="-339090">
              <a:lnSpc>
                <a:spcPts val="2180"/>
              </a:lnSpc>
              <a:spcBef>
                <a:spcPts val="330"/>
              </a:spcBef>
              <a:buClr>
                <a:srgbClr val="9A0000"/>
              </a:buClr>
              <a:buSzPct val="7435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950" spc="10" dirty="0">
                <a:latin typeface="Palatino Linotype"/>
                <a:cs typeface="Palatino Linotype"/>
              </a:rPr>
              <a:t>Review information contained </a:t>
            </a:r>
            <a:r>
              <a:rPr sz="1950" spc="5" dirty="0">
                <a:latin typeface="Palatino Linotype"/>
                <a:cs typeface="Palatino Linotype"/>
              </a:rPr>
              <a:t>in </a:t>
            </a:r>
            <a:r>
              <a:rPr sz="1950" spc="10" dirty="0">
                <a:latin typeface="Palatino Linotype"/>
                <a:cs typeface="Palatino Linotype"/>
              </a:rPr>
              <a:t>the analysis model </a:t>
            </a:r>
            <a:r>
              <a:rPr sz="1950" spc="-475" dirty="0">
                <a:latin typeface="Palatino Linotype"/>
                <a:cs typeface="Palatino Linotype"/>
              </a:rPr>
              <a:t> </a:t>
            </a:r>
            <a:r>
              <a:rPr sz="1950" spc="15" dirty="0">
                <a:latin typeface="Palatino Linotype"/>
                <a:cs typeface="Palatino Linotype"/>
              </a:rPr>
              <a:t>and</a:t>
            </a:r>
            <a:r>
              <a:rPr sz="1950" dirty="0">
                <a:latin typeface="Palatino Linotype"/>
                <a:cs typeface="Palatino Linotype"/>
              </a:rPr>
              <a:t> </a:t>
            </a:r>
            <a:r>
              <a:rPr sz="1950" spc="-5" dirty="0">
                <a:latin typeface="Palatino Linotype"/>
                <a:cs typeface="Palatino Linotype"/>
              </a:rPr>
              <a:t>refine</a:t>
            </a:r>
            <a:r>
              <a:rPr sz="1950" spc="5" dirty="0">
                <a:latin typeface="Palatino Linotype"/>
                <a:cs typeface="Palatino Linotype"/>
              </a:rPr>
              <a:t> </a:t>
            </a:r>
            <a:r>
              <a:rPr sz="1950" spc="10" dirty="0">
                <a:latin typeface="Palatino Linotype"/>
                <a:cs typeface="Palatino Linotype"/>
              </a:rPr>
              <a:t>as</a:t>
            </a:r>
            <a:r>
              <a:rPr sz="1950" spc="5" dirty="0">
                <a:latin typeface="Palatino Linotype"/>
                <a:cs typeface="Palatino Linotype"/>
              </a:rPr>
              <a:t> </a:t>
            </a:r>
            <a:r>
              <a:rPr sz="1950" dirty="0">
                <a:latin typeface="Palatino Linotype"/>
                <a:cs typeface="Palatino Linotype"/>
              </a:rPr>
              <a:t>required.</a:t>
            </a:r>
            <a:endParaRPr sz="1950">
              <a:latin typeface="Palatino Linotype"/>
              <a:cs typeface="Palatino Linotype"/>
            </a:endParaRPr>
          </a:p>
          <a:p>
            <a:pPr marL="351155" marR="596265" indent="-339090">
              <a:lnSpc>
                <a:spcPts val="2290"/>
              </a:lnSpc>
              <a:spcBef>
                <a:spcPts val="280"/>
              </a:spcBef>
              <a:buClr>
                <a:srgbClr val="9A0000"/>
              </a:buClr>
              <a:buSzPct val="7435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950" spc="10" dirty="0">
                <a:latin typeface="Palatino Linotype"/>
                <a:cs typeface="Palatino Linotype"/>
              </a:rPr>
              <a:t>Develop a </a:t>
            </a:r>
            <a:r>
              <a:rPr sz="1950" spc="5" dirty="0">
                <a:latin typeface="Palatino Linotype"/>
                <a:cs typeface="Palatino Linotype"/>
              </a:rPr>
              <a:t>rough </a:t>
            </a:r>
            <a:r>
              <a:rPr sz="1950" spc="10" dirty="0">
                <a:latin typeface="Palatino Linotype"/>
                <a:cs typeface="Palatino Linotype"/>
              </a:rPr>
              <a:t>sketch of the </a:t>
            </a:r>
            <a:r>
              <a:rPr sz="1950" spc="-15" dirty="0">
                <a:latin typeface="Palatino Linotype"/>
                <a:cs typeface="Palatino Linotype"/>
              </a:rPr>
              <a:t>WebApp </a:t>
            </a:r>
            <a:r>
              <a:rPr sz="1950" spc="10" dirty="0">
                <a:latin typeface="Palatino Linotype"/>
                <a:cs typeface="Palatino Linotype"/>
              </a:rPr>
              <a:t>interface </a:t>
            </a:r>
            <a:r>
              <a:rPr sz="1950" spc="-475" dirty="0">
                <a:latin typeface="Palatino Linotype"/>
                <a:cs typeface="Palatino Linotype"/>
              </a:rPr>
              <a:t> </a:t>
            </a:r>
            <a:r>
              <a:rPr sz="1950" spc="10" dirty="0">
                <a:latin typeface="Palatino Linotype"/>
                <a:cs typeface="Palatino Linotype"/>
              </a:rPr>
              <a:t>layout.</a:t>
            </a:r>
            <a:endParaRPr sz="1950">
              <a:latin typeface="Palatino Linotype"/>
              <a:cs typeface="Palatino Linotype"/>
            </a:endParaRPr>
          </a:p>
          <a:p>
            <a:pPr marL="351155" indent="-339090">
              <a:lnSpc>
                <a:spcPct val="100000"/>
              </a:lnSpc>
              <a:spcBef>
                <a:spcPts val="150"/>
              </a:spcBef>
              <a:buClr>
                <a:srgbClr val="9A0000"/>
              </a:buClr>
              <a:buSzPct val="7435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950" spc="15" dirty="0">
                <a:latin typeface="Palatino Linotype"/>
                <a:cs typeface="Palatino Linotype"/>
              </a:rPr>
              <a:t>Map</a:t>
            </a:r>
            <a:r>
              <a:rPr sz="1950" dirty="0">
                <a:latin typeface="Palatino Linotype"/>
                <a:cs typeface="Palatino Linotype"/>
              </a:rPr>
              <a:t> </a:t>
            </a:r>
            <a:r>
              <a:rPr sz="1950" spc="10" dirty="0">
                <a:latin typeface="Palatino Linotype"/>
                <a:cs typeface="Palatino Linotype"/>
              </a:rPr>
              <a:t>user</a:t>
            </a:r>
            <a:r>
              <a:rPr sz="1950" dirty="0">
                <a:latin typeface="Palatino Linotype"/>
                <a:cs typeface="Palatino Linotype"/>
              </a:rPr>
              <a:t> </a:t>
            </a:r>
            <a:r>
              <a:rPr sz="1950" spc="10" dirty="0">
                <a:latin typeface="Palatino Linotype"/>
                <a:cs typeface="Palatino Linotype"/>
              </a:rPr>
              <a:t>objectives</a:t>
            </a:r>
            <a:r>
              <a:rPr sz="1950" dirty="0">
                <a:latin typeface="Palatino Linotype"/>
                <a:cs typeface="Palatino Linotype"/>
              </a:rPr>
              <a:t> </a:t>
            </a:r>
            <a:r>
              <a:rPr sz="1950" spc="10" dirty="0">
                <a:latin typeface="Palatino Linotype"/>
                <a:cs typeface="Palatino Linotype"/>
              </a:rPr>
              <a:t>into</a:t>
            </a:r>
            <a:r>
              <a:rPr sz="1950" spc="5" dirty="0">
                <a:latin typeface="Palatino Linotype"/>
                <a:cs typeface="Palatino Linotype"/>
              </a:rPr>
              <a:t> specific</a:t>
            </a:r>
            <a:r>
              <a:rPr sz="1950" dirty="0">
                <a:latin typeface="Palatino Linotype"/>
                <a:cs typeface="Palatino Linotype"/>
              </a:rPr>
              <a:t> </a:t>
            </a:r>
            <a:r>
              <a:rPr sz="1950" spc="10" dirty="0">
                <a:latin typeface="Palatino Linotype"/>
                <a:cs typeface="Palatino Linotype"/>
              </a:rPr>
              <a:t>interface</a:t>
            </a:r>
            <a:r>
              <a:rPr sz="1950" dirty="0">
                <a:latin typeface="Palatino Linotype"/>
                <a:cs typeface="Palatino Linotype"/>
              </a:rPr>
              <a:t> </a:t>
            </a:r>
            <a:r>
              <a:rPr sz="1950" spc="5" dirty="0">
                <a:latin typeface="Palatino Linotype"/>
                <a:cs typeface="Palatino Linotype"/>
              </a:rPr>
              <a:t>actions.</a:t>
            </a:r>
            <a:endParaRPr sz="1950">
              <a:latin typeface="Palatino Linotype"/>
              <a:cs typeface="Palatino Linotype"/>
            </a:endParaRPr>
          </a:p>
          <a:p>
            <a:pPr marL="351155" marR="5080" indent="-339090">
              <a:lnSpc>
                <a:spcPts val="2200"/>
              </a:lnSpc>
              <a:spcBef>
                <a:spcPts val="620"/>
              </a:spcBef>
              <a:buClr>
                <a:srgbClr val="9A0000"/>
              </a:buClr>
              <a:buSzPct val="7435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950" spc="5" dirty="0">
                <a:latin typeface="Palatino Linotype"/>
                <a:cs typeface="Palatino Linotype"/>
              </a:rPr>
              <a:t>Define </a:t>
            </a:r>
            <a:r>
              <a:rPr sz="1950" spc="10" dirty="0">
                <a:latin typeface="Palatino Linotype"/>
                <a:cs typeface="Palatino Linotype"/>
              </a:rPr>
              <a:t>a </a:t>
            </a:r>
            <a:r>
              <a:rPr sz="1950" spc="5" dirty="0">
                <a:latin typeface="Palatino Linotype"/>
                <a:cs typeface="Palatino Linotype"/>
              </a:rPr>
              <a:t>set </a:t>
            </a:r>
            <a:r>
              <a:rPr sz="1950" spc="10" dirty="0">
                <a:latin typeface="Palatino Linotype"/>
                <a:cs typeface="Palatino Linotype"/>
              </a:rPr>
              <a:t>of user tasks </a:t>
            </a:r>
            <a:r>
              <a:rPr sz="1950" spc="5" dirty="0">
                <a:latin typeface="Palatino Linotype"/>
                <a:cs typeface="Palatino Linotype"/>
              </a:rPr>
              <a:t>that </a:t>
            </a:r>
            <a:r>
              <a:rPr sz="1950" dirty="0">
                <a:latin typeface="Palatino Linotype"/>
                <a:cs typeface="Palatino Linotype"/>
              </a:rPr>
              <a:t>are </a:t>
            </a:r>
            <a:r>
              <a:rPr sz="1950" spc="10" dirty="0">
                <a:latin typeface="Palatino Linotype"/>
                <a:cs typeface="Palatino Linotype"/>
              </a:rPr>
              <a:t>associated with each </a:t>
            </a:r>
            <a:r>
              <a:rPr sz="1950" spc="-475" dirty="0">
                <a:latin typeface="Palatino Linotype"/>
                <a:cs typeface="Palatino Linotype"/>
              </a:rPr>
              <a:t> </a:t>
            </a:r>
            <a:r>
              <a:rPr sz="1950" spc="5" dirty="0">
                <a:latin typeface="Palatino Linotype"/>
                <a:cs typeface="Palatino Linotype"/>
              </a:rPr>
              <a:t>action.</a:t>
            </a:r>
            <a:endParaRPr sz="1950">
              <a:latin typeface="Palatino Linotype"/>
              <a:cs typeface="Palatino Linotype"/>
            </a:endParaRPr>
          </a:p>
          <a:p>
            <a:pPr marL="351155" indent="-339090">
              <a:lnSpc>
                <a:spcPct val="100000"/>
              </a:lnSpc>
              <a:spcBef>
                <a:spcPts val="155"/>
              </a:spcBef>
              <a:buClr>
                <a:srgbClr val="9A0000"/>
              </a:buClr>
              <a:buSzPct val="7435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950" spc="10" dirty="0">
                <a:latin typeface="Palatino Linotype"/>
                <a:cs typeface="Palatino Linotype"/>
              </a:rPr>
              <a:t>Storyboard</a:t>
            </a:r>
            <a:r>
              <a:rPr sz="1950" dirty="0">
                <a:latin typeface="Palatino Linotype"/>
                <a:cs typeface="Palatino Linotype"/>
              </a:rPr>
              <a:t> </a:t>
            </a:r>
            <a:r>
              <a:rPr sz="1950" spc="5" dirty="0">
                <a:latin typeface="Palatino Linotype"/>
                <a:cs typeface="Palatino Linotype"/>
              </a:rPr>
              <a:t>screen </a:t>
            </a:r>
            <a:r>
              <a:rPr sz="1950" spc="10" dirty="0">
                <a:latin typeface="Palatino Linotype"/>
                <a:cs typeface="Palatino Linotype"/>
              </a:rPr>
              <a:t>images</a:t>
            </a:r>
            <a:r>
              <a:rPr sz="1950" dirty="0">
                <a:latin typeface="Palatino Linotype"/>
                <a:cs typeface="Palatino Linotype"/>
              </a:rPr>
              <a:t> </a:t>
            </a:r>
            <a:r>
              <a:rPr sz="1950" spc="5" dirty="0">
                <a:latin typeface="Palatino Linotype"/>
                <a:cs typeface="Palatino Linotype"/>
              </a:rPr>
              <a:t>for </a:t>
            </a:r>
            <a:r>
              <a:rPr sz="1950" spc="10" dirty="0">
                <a:latin typeface="Palatino Linotype"/>
                <a:cs typeface="Palatino Linotype"/>
              </a:rPr>
              <a:t>each</a:t>
            </a:r>
            <a:r>
              <a:rPr sz="1950" dirty="0">
                <a:latin typeface="Palatino Linotype"/>
                <a:cs typeface="Palatino Linotype"/>
              </a:rPr>
              <a:t> </a:t>
            </a:r>
            <a:r>
              <a:rPr sz="1950" spc="10" dirty="0">
                <a:latin typeface="Palatino Linotype"/>
                <a:cs typeface="Palatino Linotype"/>
              </a:rPr>
              <a:t>interface</a:t>
            </a:r>
            <a:r>
              <a:rPr sz="1950" spc="5" dirty="0">
                <a:latin typeface="Palatino Linotype"/>
                <a:cs typeface="Palatino Linotype"/>
              </a:rPr>
              <a:t> action.</a:t>
            </a:r>
            <a:endParaRPr sz="1950">
              <a:latin typeface="Palatino Linotype"/>
              <a:cs typeface="Palatino Linotype"/>
            </a:endParaRPr>
          </a:p>
          <a:p>
            <a:pPr marL="351155" marR="269875" indent="-339090">
              <a:lnSpc>
                <a:spcPts val="2200"/>
              </a:lnSpc>
              <a:spcBef>
                <a:spcPts val="620"/>
              </a:spcBef>
              <a:buClr>
                <a:srgbClr val="9A0000"/>
              </a:buClr>
              <a:buSzPct val="7435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1950" spc="5" dirty="0">
                <a:latin typeface="Palatino Linotype"/>
                <a:cs typeface="Palatino Linotype"/>
              </a:rPr>
              <a:t>Refine </a:t>
            </a:r>
            <a:r>
              <a:rPr sz="1950" spc="10" dirty="0">
                <a:latin typeface="Palatino Linotype"/>
                <a:cs typeface="Palatino Linotype"/>
              </a:rPr>
              <a:t>interface layout </a:t>
            </a:r>
            <a:r>
              <a:rPr sz="1950" spc="15" dirty="0">
                <a:latin typeface="Palatino Linotype"/>
                <a:cs typeface="Palatino Linotype"/>
              </a:rPr>
              <a:t>and </a:t>
            </a:r>
            <a:r>
              <a:rPr sz="1950" spc="5" dirty="0">
                <a:latin typeface="Palatino Linotype"/>
                <a:cs typeface="Palatino Linotype"/>
              </a:rPr>
              <a:t>storyboards </a:t>
            </a:r>
            <a:r>
              <a:rPr sz="1950" spc="10" dirty="0">
                <a:latin typeface="Palatino Linotype"/>
                <a:cs typeface="Palatino Linotype"/>
              </a:rPr>
              <a:t>using input </a:t>
            </a:r>
            <a:r>
              <a:rPr sz="1950" spc="-475" dirty="0">
                <a:latin typeface="Palatino Linotype"/>
                <a:cs typeface="Palatino Linotype"/>
              </a:rPr>
              <a:t> </a:t>
            </a:r>
            <a:r>
              <a:rPr sz="1950" spc="5" dirty="0">
                <a:latin typeface="Palatino Linotype"/>
                <a:cs typeface="Palatino Linotype"/>
              </a:rPr>
              <a:t>from</a:t>
            </a:r>
            <a:r>
              <a:rPr sz="1950" dirty="0">
                <a:latin typeface="Palatino Linotype"/>
                <a:cs typeface="Palatino Linotype"/>
              </a:rPr>
              <a:t> </a:t>
            </a:r>
            <a:r>
              <a:rPr sz="1950" spc="10" dirty="0">
                <a:latin typeface="Palatino Linotype"/>
                <a:cs typeface="Palatino Linotype"/>
              </a:rPr>
              <a:t>aesthetic</a:t>
            </a:r>
            <a:r>
              <a:rPr sz="1950" spc="5" dirty="0">
                <a:latin typeface="Palatino Linotype"/>
                <a:cs typeface="Palatino Linotype"/>
              </a:rPr>
              <a:t> design.</a:t>
            </a:r>
            <a:endParaRPr sz="19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1105356"/>
            <a:ext cx="563689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Mapping</a:t>
            </a:r>
            <a:r>
              <a:rPr spc="20" dirty="0"/>
              <a:t> </a:t>
            </a:r>
            <a:r>
              <a:rPr dirty="0"/>
              <a:t>User</a:t>
            </a:r>
            <a:r>
              <a:rPr spc="25" dirty="0"/>
              <a:t> </a:t>
            </a:r>
            <a:r>
              <a:rPr spc="-5" dirty="0"/>
              <a:t>Objectives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06684" y="2664685"/>
            <a:ext cx="1055370" cy="2261235"/>
            <a:chOff x="2006684" y="2664685"/>
            <a:chExt cx="1055370" cy="2261235"/>
          </a:xfrm>
        </p:grpSpPr>
        <p:sp>
          <p:nvSpPr>
            <p:cNvPr id="4" name="object 4"/>
            <p:cNvSpPr/>
            <p:nvPr/>
          </p:nvSpPr>
          <p:spPr>
            <a:xfrm>
              <a:off x="2013033" y="2671036"/>
              <a:ext cx="1031875" cy="2235835"/>
            </a:xfrm>
            <a:custGeom>
              <a:avLst/>
              <a:gdLst/>
              <a:ahLst/>
              <a:cxnLst/>
              <a:rect l="l" t="t" r="r" b="b"/>
              <a:pathLst>
                <a:path w="1031875" h="2235835">
                  <a:moveTo>
                    <a:pt x="1031472" y="0"/>
                  </a:moveTo>
                  <a:lnTo>
                    <a:pt x="0" y="0"/>
                  </a:lnTo>
                  <a:lnTo>
                    <a:pt x="0" y="2235707"/>
                  </a:lnTo>
                  <a:lnTo>
                    <a:pt x="1031472" y="2235707"/>
                  </a:lnTo>
                  <a:lnTo>
                    <a:pt x="10314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13034" y="2671035"/>
              <a:ext cx="1042669" cy="12700"/>
            </a:xfrm>
            <a:custGeom>
              <a:avLst/>
              <a:gdLst/>
              <a:ahLst/>
              <a:cxnLst/>
              <a:rect l="l" t="t" r="r" b="b"/>
              <a:pathLst>
                <a:path w="1042669" h="12700">
                  <a:moveTo>
                    <a:pt x="0" y="0"/>
                  </a:moveTo>
                  <a:lnTo>
                    <a:pt x="1042329" y="0"/>
                  </a:lnTo>
                  <a:lnTo>
                    <a:pt x="1042329" y="12217"/>
                  </a:lnTo>
                  <a:lnTo>
                    <a:pt x="0" y="12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9934" y="267103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9934" y="2671035"/>
              <a:ext cx="0" cy="2248535"/>
            </a:xfrm>
            <a:custGeom>
              <a:avLst/>
              <a:gdLst/>
              <a:ahLst/>
              <a:cxnLst/>
              <a:rect l="l" t="t" r="r" b="b"/>
              <a:pathLst>
                <a:path h="2248535">
                  <a:moveTo>
                    <a:pt x="0" y="0"/>
                  </a:moveTo>
                  <a:lnTo>
                    <a:pt x="0" y="2247925"/>
                  </a:lnTo>
                </a:path>
              </a:pathLst>
            </a:custGeom>
            <a:ln w="1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9934" y="49067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13034" y="4912852"/>
              <a:ext cx="1042669" cy="0"/>
            </a:xfrm>
            <a:custGeom>
              <a:avLst/>
              <a:gdLst/>
              <a:ahLst/>
              <a:cxnLst/>
              <a:rect l="l" t="t" r="r" b="b"/>
              <a:pathLst>
                <a:path w="1042669">
                  <a:moveTo>
                    <a:pt x="0" y="0"/>
                  </a:moveTo>
                  <a:lnTo>
                    <a:pt x="1042329" y="0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18463" y="490674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18463" y="2671035"/>
              <a:ext cx="0" cy="2248535"/>
            </a:xfrm>
            <a:custGeom>
              <a:avLst/>
              <a:gdLst/>
              <a:ahLst/>
              <a:cxnLst/>
              <a:rect l="l" t="t" r="r" b="b"/>
              <a:pathLst>
                <a:path h="2248535">
                  <a:moveTo>
                    <a:pt x="0" y="0"/>
                  </a:moveTo>
                  <a:lnTo>
                    <a:pt x="0" y="2247925"/>
                  </a:lnTo>
                </a:path>
              </a:pathLst>
            </a:custGeom>
            <a:ln w="1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18463" y="267103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74053" y="2834277"/>
            <a:ext cx="661035" cy="11195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55" dirty="0">
                <a:latin typeface="Verdana"/>
                <a:cs typeface="Verdana"/>
              </a:rPr>
              <a:t>ob</a:t>
            </a:r>
            <a:r>
              <a:rPr sz="900" spc="-85" dirty="0">
                <a:latin typeface="Verdana"/>
                <a:cs typeface="Verdana"/>
              </a:rPr>
              <a:t>j</a:t>
            </a:r>
            <a:r>
              <a:rPr sz="900" spc="-65" dirty="0">
                <a:latin typeface="Verdana"/>
                <a:cs typeface="Verdana"/>
              </a:rPr>
              <a:t>e</a:t>
            </a:r>
            <a:r>
              <a:rPr sz="900" spc="-25" dirty="0">
                <a:latin typeface="Verdana"/>
                <a:cs typeface="Verdana"/>
              </a:rPr>
              <a:t>c</a:t>
            </a:r>
            <a:r>
              <a:rPr sz="900" spc="5" dirty="0">
                <a:latin typeface="Verdana"/>
                <a:cs typeface="Verdana"/>
              </a:rPr>
              <a:t>t</a:t>
            </a:r>
            <a:r>
              <a:rPr sz="900" spc="-55" dirty="0">
                <a:latin typeface="Verdana"/>
                <a:cs typeface="Verdana"/>
              </a:rPr>
              <a:t>i</a:t>
            </a:r>
            <a:r>
              <a:rPr sz="900" spc="-70" dirty="0">
                <a:latin typeface="Verdana"/>
                <a:cs typeface="Verdana"/>
              </a:rPr>
              <a:t>v</a:t>
            </a:r>
            <a:r>
              <a:rPr sz="900" spc="-65" dirty="0">
                <a:latin typeface="Verdana"/>
                <a:cs typeface="Verdana"/>
              </a:rPr>
              <a:t>e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-190" dirty="0">
                <a:latin typeface="Verdana"/>
                <a:cs typeface="Verdana"/>
              </a:rPr>
              <a:t>#</a:t>
            </a:r>
            <a:r>
              <a:rPr sz="900" spc="-30" dirty="0">
                <a:latin typeface="Verdana"/>
                <a:cs typeface="Verdana"/>
              </a:rPr>
              <a:t>1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900" spc="-55" dirty="0">
                <a:latin typeface="Verdana"/>
                <a:cs typeface="Verdana"/>
              </a:rPr>
              <a:t>ob</a:t>
            </a:r>
            <a:r>
              <a:rPr sz="900" spc="-85" dirty="0">
                <a:latin typeface="Verdana"/>
                <a:cs typeface="Verdana"/>
              </a:rPr>
              <a:t>j</a:t>
            </a:r>
            <a:r>
              <a:rPr sz="900" spc="-65" dirty="0">
                <a:latin typeface="Verdana"/>
                <a:cs typeface="Verdana"/>
              </a:rPr>
              <a:t>e</a:t>
            </a:r>
            <a:r>
              <a:rPr sz="900" spc="-25" dirty="0">
                <a:latin typeface="Verdana"/>
                <a:cs typeface="Verdana"/>
              </a:rPr>
              <a:t>c</a:t>
            </a:r>
            <a:r>
              <a:rPr sz="900" spc="5" dirty="0">
                <a:latin typeface="Verdana"/>
                <a:cs typeface="Verdana"/>
              </a:rPr>
              <a:t>t</a:t>
            </a:r>
            <a:r>
              <a:rPr sz="900" spc="-55" dirty="0">
                <a:latin typeface="Verdana"/>
                <a:cs typeface="Verdana"/>
              </a:rPr>
              <a:t>i</a:t>
            </a:r>
            <a:r>
              <a:rPr sz="900" spc="-70" dirty="0">
                <a:latin typeface="Verdana"/>
                <a:cs typeface="Verdana"/>
              </a:rPr>
              <a:t>v</a:t>
            </a:r>
            <a:r>
              <a:rPr sz="900" spc="-65" dirty="0">
                <a:latin typeface="Verdana"/>
                <a:cs typeface="Verdana"/>
              </a:rPr>
              <a:t>e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-190" dirty="0">
                <a:latin typeface="Verdana"/>
                <a:cs typeface="Verdana"/>
              </a:rPr>
              <a:t>#</a:t>
            </a:r>
            <a:r>
              <a:rPr sz="900" spc="-30" dirty="0">
                <a:latin typeface="Verdana"/>
                <a:cs typeface="Verdana"/>
              </a:rPr>
              <a:t>2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900" spc="-55" dirty="0">
                <a:latin typeface="Verdana"/>
                <a:cs typeface="Verdana"/>
              </a:rPr>
              <a:t>ob</a:t>
            </a:r>
            <a:r>
              <a:rPr sz="900" spc="-85" dirty="0">
                <a:latin typeface="Verdana"/>
                <a:cs typeface="Verdana"/>
              </a:rPr>
              <a:t>j</a:t>
            </a:r>
            <a:r>
              <a:rPr sz="900" spc="-65" dirty="0">
                <a:latin typeface="Verdana"/>
                <a:cs typeface="Verdana"/>
              </a:rPr>
              <a:t>e</a:t>
            </a:r>
            <a:r>
              <a:rPr sz="900" spc="-25" dirty="0">
                <a:latin typeface="Verdana"/>
                <a:cs typeface="Verdana"/>
              </a:rPr>
              <a:t>c</a:t>
            </a:r>
            <a:r>
              <a:rPr sz="900" spc="5" dirty="0">
                <a:latin typeface="Verdana"/>
                <a:cs typeface="Verdana"/>
              </a:rPr>
              <a:t>t</a:t>
            </a:r>
            <a:r>
              <a:rPr sz="900" spc="-55" dirty="0">
                <a:latin typeface="Verdana"/>
                <a:cs typeface="Verdana"/>
              </a:rPr>
              <a:t>i</a:t>
            </a:r>
            <a:r>
              <a:rPr sz="900" spc="-70" dirty="0">
                <a:latin typeface="Verdana"/>
                <a:cs typeface="Verdana"/>
              </a:rPr>
              <a:t>v</a:t>
            </a:r>
            <a:r>
              <a:rPr sz="900" spc="-65" dirty="0">
                <a:latin typeface="Verdana"/>
                <a:cs typeface="Verdana"/>
              </a:rPr>
              <a:t>e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-190" dirty="0">
                <a:latin typeface="Verdana"/>
                <a:cs typeface="Verdana"/>
              </a:rPr>
              <a:t>#</a:t>
            </a:r>
            <a:r>
              <a:rPr sz="900" spc="-30" dirty="0">
                <a:latin typeface="Verdana"/>
                <a:cs typeface="Verdana"/>
              </a:rPr>
              <a:t>3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900" spc="-55" dirty="0">
                <a:latin typeface="Verdana"/>
                <a:cs typeface="Verdana"/>
              </a:rPr>
              <a:t>ob</a:t>
            </a:r>
            <a:r>
              <a:rPr sz="900" spc="-85" dirty="0">
                <a:latin typeface="Verdana"/>
                <a:cs typeface="Verdana"/>
              </a:rPr>
              <a:t>j</a:t>
            </a:r>
            <a:r>
              <a:rPr sz="900" spc="-65" dirty="0">
                <a:latin typeface="Verdana"/>
                <a:cs typeface="Verdana"/>
              </a:rPr>
              <a:t>e</a:t>
            </a:r>
            <a:r>
              <a:rPr sz="900" spc="-25" dirty="0">
                <a:latin typeface="Verdana"/>
                <a:cs typeface="Verdana"/>
              </a:rPr>
              <a:t>c</a:t>
            </a:r>
            <a:r>
              <a:rPr sz="900" spc="5" dirty="0">
                <a:latin typeface="Verdana"/>
                <a:cs typeface="Verdana"/>
              </a:rPr>
              <a:t>t</a:t>
            </a:r>
            <a:r>
              <a:rPr sz="900" spc="-55" dirty="0">
                <a:latin typeface="Verdana"/>
                <a:cs typeface="Verdana"/>
              </a:rPr>
              <a:t>i</a:t>
            </a:r>
            <a:r>
              <a:rPr sz="900" spc="-70" dirty="0">
                <a:latin typeface="Verdana"/>
                <a:cs typeface="Verdana"/>
              </a:rPr>
              <a:t>v</a:t>
            </a:r>
            <a:r>
              <a:rPr sz="900" spc="-65" dirty="0">
                <a:latin typeface="Verdana"/>
                <a:cs typeface="Verdana"/>
              </a:rPr>
              <a:t>e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-190" dirty="0">
                <a:latin typeface="Verdana"/>
                <a:cs typeface="Verdana"/>
              </a:rPr>
              <a:t>#</a:t>
            </a:r>
            <a:r>
              <a:rPr sz="900" spc="-30" dirty="0">
                <a:latin typeface="Verdana"/>
                <a:cs typeface="Verdana"/>
              </a:rPr>
              <a:t>4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900" spc="-55" dirty="0">
                <a:latin typeface="Verdana"/>
                <a:cs typeface="Verdana"/>
              </a:rPr>
              <a:t>ob</a:t>
            </a:r>
            <a:r>
              <a:rPr sz="900" spc="-85" dirty="0">
                <a:latin typeface="Verdana"/>
                <a:cs typeface="Verdana"/>
              </a:rPr>
              <a:t>j</a:t>
            </a:r>
            <a:r>
              <a:rPr sz="900" spc="-65" dirty="0">
                <a:latin typeface="Verdana"/>
                <a:cs typeface="Verdana"/>
              </a:rPr>
              <a:t>e</a:t>
            </a:r>
            <a:r>
              <a:rPr sz="900" spc="-25" dirty="0">
                <a:latin typeface="Verdana"/>
                <a:cs typeface="Verdana"/>
              </a:rPr>
              <a:t>c</a:t>
            </a:r>
            <a:r>
              <a:rPr sz="900" spc="5" dirty="0">
                <a:latin typeface="Verdana"/>
                <a:cs typeface="Verdana"/>
              </a:rPr>
              <a:t>t</a:t>
            </a:r>
            <a:r>
              <a:rPr sz="900" spc="-55" dirty="0">
                <a:latin typeface="Verdana"/>
                <a:cs typeface="Verdana"/>
              </a:rPr>
              <a:t>i</a:t>
            </a:r>
            <a:r>
              <a:rPr sz="900" spc="-70" dirty="0">
                <a:latin typeface="Verdana"/>
                <a:cs typeface="Verdana"/>
              </a:rPr>
              <a:t>v</a:t>
            </a:r>
            <a:r>
              <a:rPr sz="900" spc="-65" dirty="0">
                <a:latin typeface="Verdana"/>
                <a:cs typeface="Verdana"/>
              </a:rPr>
              <a:t>e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-190" dirty="0">
                <a:latin typeface="Verdana"/>
                <a:cs typeface="Verdana"/>
              </a:rPr>
              <a:t>#</a:t>
            </a:r>
            <a:r>
              <a:rPr sz="900" spc="-30" dirty="0">
                <a:latin typeface="Verdana"/>
                <a:cs typeface="Verdana"/>
              </a:rPr>
              <a:t>5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4053" y="4422466"/>
            <a:ext cx="652780" cy="166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-55" dirty="0">
                <a:latin typeface="Verdana"/>
                <a:cs typeface="Verdana"/>
              </a:rPr>
              <a:t>ob</a:t>
            </a:r>
            <a:r>
              <a:rPr sz="900" spc="-85" dirty="0">
                <a:latin typeface="Verdana"/>
                <a:cs typeface="Verdana"/>
              </a:rPr>
              <a:t>j</a:t>
            </a:r>
            <a:r>
              <a:rPr sz="900" spc="-65" dirty="0">
                <a:latin typeface="Verdana"/>
                <a:cs typeface="Verdana"/>
              </a:rPr>
              <a:t>e</a:t>
            </a:r>
            <a:r>
              <a:rPr sz="900" spc="-25" dirty="0">
                <a:latin typeface="Verdana"/>
                <a:cs typeface="Verdana"/>
              </a:rPr>
              <a:t>c</a:t>
            </a:r>
            <a:r>
              <a:rPr sz="900" spc="5" dirty="0">
                <a:latin typeface="Verdana"/>
                <a:cs typeface="Verdana"/>
              </a:rPr>
              <a:t>t</a:t>
            </a:r>
            <a:r>
              <a:rPr sz="900" spc="-55" dirty="0">
                <a:latin typeface="Verdana"/>
                <a:cs typeface="Verdana"/>
              </a:rPr>
              <a:t>i</a:t>
            </a:r>
            <a:r>
              <a:rPr sz="900" spc="-70" dirty="0">
                <a:latin typeface="Verdana"/>
                <a:cs typeface="Verdana"/>
              </a:rPr>
              <a:t>v</a:t>
            </a:r>
            <a:r>
              <a:rPr sz="900" spc="-65" dirty="0">
                <a:latin typeface="Verdana"/>
                <a:cs typeface="Verdana"/>
              </a:rPr>
              <a:t>e</a:t>
            </a:r>
            <a:r>
              <a:rPr sz="900" spc="-45" dirty="0">
                <a:latin typeface="Verdana"/>
                <a:cs typeface="Verdana"/>
              </a:rPr>
              <a:t> </a:t>
            </a:r>
            <a:r>
              <a:rPr sz="900" spc="-190" dirty="0">
                <a:latin typeface="Verdana"/>
                <a:cs typeface="Verdana"/>
              </a:rPr>
              <a:t>#</a:t>
            </a:r>
            <a:r>
              <a:rPr sz="900" spc="-95" dirty="0">
                <a:latin typeface="Verdana"/>
                <a:cs typeface="Verdana"/>
              </a:rPr>
              <a:t>n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56903" y="2465696"/>
            <a:ext cx="1147445" cy="168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900" i="1" spc="-25" dirty="0">
                <a:latin typeface="Verdana"/>
                <a:cs typeface="Verdana"/>
              </a:rPr>
              <a:t>L</a:t>
            </a:r>
            <a:r>
              <a:rPr sz="900" i="1" spc="-55" dirty="0">
                <a:latin typeface="Verdana"/>
                <a:cs typeface="Verdana"/>
              </a:rPr>
              <a:t>is</a:t>
            </a:r>
            <a:r>
              <a:rPr sz="900" i="1" spc="5" dirty="0">
                <a:latin typeface="Verdana"/>
                <a:cs typeface="Verdana"/>
              </a:rPr>
              <a:t>t</a:t>
            </a:r>
            <a:r>
              <a:rPr sz="900" i="1" spc="-45" dirty="0">
                <a:latin typeface="Verdana"/>
                <a:cs typeface="Verdana"/>
              </a:rPr>
              <a:t> </a:t>
            </a:r>
            <a:r>
              <a:rPr sz="900" i="1" spc="-25" dirty="0">
                <a:latin typeface="Verdana"/>
                <a:cs typeface="Verdana"/>
              </a:rPr>
              <a:t>of</a:t>
            </a:r>
            <a:r>
              <a:rPr sz="900" i="1" spc="-45" dirty="0">
                <a:latin typeface="Verdana"/>
                <a:cs typeface="Verdana"/>
              </a:rPr>
              <a:t> </a:t>
            </a:r>
            <a:r>
              <a:rPr sz="900" i="1" spc="-95" dirty="0">
                <a:latin typeface="Verdana"/>
                <a:cs typeface="Verdana"/>
              </a:rPr>
              <a:t>u</a:t>
            </a:r>
            <a:r>
              <a:rPr sz="900" i="1" spc="-55" dirty="0">
                <a:latin typeface="Verdana"/>
                <a:cs typeface="Verdana"/>
              </a:rPr>
              <a:t>s</a:t>
            </a:r>
            <a:r>
              <a:rPr sz="900" i="1" spc="-65" dirty="0">
                <a:latin typeface="Verdana"/>
                <a:cs typeface="Verdana"/>
              </a:rPr>
              <a:t>e</a:t>
            </a:r>
            <a:r>
              <a:rPr sz="900" i="1" spc="-70" dirty="0">
                <a:latin typeface="Verdana"/>
                <a:cs typeface="Verdana"/>
              </a:rPr>
              <a:t>r</a:t>
            </a:r>
            <a:r>
              <a:rPr sz="900" i="1" spc="-45" dirty="0">
                <a:latin typeface="Verdana"/>
                <a:cs typeface="Verdana"/>
              </a:rPr>
              <a:t> </a:t>
            </a:r>
            <a:r>
              <a:rPr sz="900" i="1" spc="-55" dirty="0">
                <a:latin typeface="Verdana"/>
                <a:cs typeface="Verdana"/>
              </a:rPr>
              <a:t>ob</a:t>
            </a:r>
            <a:r>
              <a:rPr sz="900" i="1" spc="-85" dirty="0">
                <a:latin typeface="Verdana"/>
                <a:cs typeface="Verdana"/>
              </a:rPr>
              <a:t>j</a:t>
            </a:r>
            <a:r>
              <a:rPr sz="900" i="1" spc="-65" dirty="0">
                <a:latin typeface="Verdana"/>
                <a:cs typeface="Verdana"/>
              </a:rPr>
              <a:t>e</a:t>
            </a:r>
            <a:r>
              <a:rPr sz="900" i="1" spc="-25" dirty="0">
                <a:latin typeface="Verdana"/>
                <a:cs typeface="Verdana"/>
              </a:rPr>
              <a:t>c</a:t>
            </a:r>
            <a:r>
              <a:rPr sz="900" i="1" spc="5" dirty="0">
                <a:latin typeface="Verdana"/>
                <a:cs typeface="Verdana"/>
              </a:rPr>
              <a:t>t</a:t>
            </a:r>
            <a:r>
              <a:rPr sz="900" i="1" spc="-55" dirty="0">
                <a:latin typeface="Verdana"/>
                <a:cs typeface="Verdana"/>
              </a:rPr>
              <a:t>i</a:t>
            </a:r>
            <a:r>
              <a:rPr sz="900" i="1" spc="-70" dirty="0">
                <a:latin typeface="Verdana"/>
                <a:cs typeface="Verdana"/>
              </a:rPr>
              <a:t>v</a:t>
            </a:r>
            <a:r>
              <a:rPr sz="900" i="1" spc="-65" dirty="0">
                <a:latin typeface="Verdana"/>
                <a:cs typeface="Verdana"/>
              </a:rPr>
              <a:t>e</a:t>
            </a:r>
            <a:r>
              <a:rPr sz="900" i="1" spc="-55" dirty="0">
                <a:latin typeface="Verdana"/>
                <a:cs typeface="Verdana"/>
              </a:rPr>
              <a:t>s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619958" y="2316743"/>
            <a:ext cx="4538980" cy="3396615"/>
            <a:chOff x="3619958" y="2316743"/>
            <a:chExt cx="4538980" cy="3396615"/>
          </a:xfrm>
        </p:grpSpPr>
        <p:sp>
          <p:nvSpPr>
            <p:cNvPr id="17" name="object 17"/>
            <p:cNvSpPr/>
            <p:nvPr/>
          </p:nvSpPr>
          <p:spPr>
            <a:xfrm>
              <a:off x="3641674" y="2341178"/>
              <a:ext cx="4495165" cy="3359785"/>
            </a:xfrm>
            <a:custGeom>
              <a:avLst/>
              <a:gdLst/>
              <a:ahLst/>
              <a:cxnLst/>
              <a:rect l="l" t="t" r="r" b="b"/>
              <a:pathLst>
                <a:path w="4495165" h="3359785">
                  <a:moveTo>
                    <a:pt x="4364752" y="0"/>
                  </a:moveTo>
                  <a:lnTo>
                    <a:pt x="2247521" y="0"/>
                  </a:lnTo>
                  <a:lnTo>
                    <a:pt x="130290" y="0"/>
                  </a:lnTo>
                  <a:lnTo>
                    <a:pt x="86860" y="12216"/>
                  </a:lnTo>
                  <a:lnTo>
                    <a:pt x="43430" y="36650"/>
                  </a:lnTo>
                  <a:lnTo>
                    <a:pt x="10857" y="85517"/>
                  </a:lnTo>
                  <a:lnTo>
                    <a:pt x="0" y="146603"/>
                  </a:lnTo>
                  <a:lnTo>
                    <a:pt x="0" y="3200850"/>
                  </a:lnTo>
                  <a:lnTo>
                    <a:pt x="10857" y="3261935"/>
                  </a:lnTo>
                  <a:lnTo>
                    <a:pt x="43430" y="3310803"/>
                  </a:lnTo>
                  <a:lnTo>
                    <a:pt x="86860" y="3347454"/>
                  </a:lnTo>
                  <a:lnTo>
                    <a:pt x="130290" y="3359670"/>
                  </a:lnTo>
                  <a:lnTo>
                    <a:pt x="4364752" y="3359670"/>
                  </a:lnTo>
                  <a:lnTo>
                    <a:pt x="4419041" y="3347454"/>
                  </a:lnTo>
                  <a:lnTo>
                    <a:pt x="4462471" y="3310803"/>
                  </a:lnTo>
                  <a:lnTo>
                    <a:pt x="4484187" y="3261935"/>
                  </a:lnTo>
                  <a:lnTo>
                    <a:pt x="4495044" y="3200850"/>
                  </a:lnTo>
                  <a:lnTo>
                    <a:pt x="4495044" y="146603"/>
                  </a:lnTo>
                  <a:lnTo>
                    <a:pt x="4484187" y="85517"/>
                  </a:lnTo>
                  <a:lnTo>
                    <a:pt x="4462471" y="36650"/>
                  </a:lnTo>
                  <a:lnTo>
                    <a:pt x="4419041" y="12216"/>
                  </a:lnTo>
                  <a:lnTo>
                    <a:pt x="43647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89195" y="2316743"/>
              <a:ext cx="2117725" cy="36830"/>
            </a:xfrm>
            <a:custGeom>
              <a:avLst/>
              <a:gdLst/>
              <a:ahLst/>
              <a:cxnLst/>
              <a:rect l="l" t="t" r="r" b="b"/>
              <a:pathLst>
                <a:path w="2117725" h="36830">
                  <a:moveTo>
                    <a:pt x="2117230" y="0"/>
                  </a:moveTo>
                  <a:lnTo>
                    <a:pt x="0" y="0"/>
                  </a:lnTo>
                  <a:lnTo>
                    <a:pt x="0" y="36650"/>
                  </a:lnTo>
                  <a:lnTo>
                    <a:pt x="2117230" y="36650"/>
                  </a:lnTo>
                  <a:lnTo>
                    <a:pt x="21172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6426" y="2316743"/>
              <a:ext cx="152006" cy="17103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125861" y="2487781"/>
              <a:ext cx="33020" cy="3054350"/>
            </a:xfrm>
            <a:custGeom>
              <a:avLst/>
              <a:gdLst/>
              <a:ahLst/>
              <a:cxnLst/>
              <a:rect l="l" t="t" r="r" b="b"/>
              <a:pathLst>
                <a:path w="33020" h="3054350">
                  <a:moveTo>
                    <a:pt x="32571" y="0"/>
                  </a:moveTo>
                  <a:lnTo>
                    <a:pt x="0" y="0"/>
                  </a:lnTo>
                  <a:lnTo>
                    <a:pt x="0" y="3054247"/>
                  </a:lnTo>
                  <a:lnTo>
                    <a:pt x="32571" y="3054247"/>
                  </a:lnTo>
                  <a:lnTo>
                    <a:pt x="325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6426" y="5542028"/>
              <a:ext cx="152006" cy="17103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771964" y="5676415"/>
              <a:ext cx="4234815" cy="36830"/>
            </a:xfrm>
            <a:custGeom>
              <a:avLst/>
              <a:gdLst/>
              <a:ahLst/>
              <a:cxnLst/>
              <a:rect l="l" t="t" r="r" b="b"/>
              <a:pathLst>
                <a:path w="4234815" h="36829">
                  <a:moveTo>
                    <a:pt x="4234461" y="0"/>
                  </a:moveTo>
                  <a:lnTo>
                    <a:pt x="0" y="0"/>
                  </a:lnTo>
                  <a:lnTo>
                    <a:pt x="0" y="36650"/>
                  </a:lnTo>
                  <a:lnTo>
                    <a:pt x="4234461" y="36650"/>
                  </a:lnTo>
                  <a:lnTo>
                    <a:pt x="42344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5392" y="5541792"/>
              <a:ext cx="157429" cy="17127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619958" y="2487442"/>
              <a:ext cx="33020" cy="3054350"/>
            </a:xfrm>
            <a:custGeom>
              <a:avLst/>
              <a:gdLst/>
              <a:ahLst/>
              <a:cxnLst/>
              <a:rect l="l" t="t" r="r" b="b"/>
              <a:pathLst>
                <a:path w="33020" h="3054350">
                  <a:moveTo>
                    <a:pt x="0" y="3054350"/>
                  </a:moveTo>
                  <a:lnTo>
                    <a:pt x="32572" y="3054350"/>
                  </a:lnTo>
                  <a:lnTo>
                    <a:pt x="32572" y="0"/>
                  </a:lnTo>
                  <a:lnTo>
                    <a:pt x="0" y="0"/>
                  </a:lnTo>
                  <a:lnTo>
                    <a:pt x="0" y="3054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9958" y="2316743"/>
              <a:ext cx="162863" cy="17103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771963" y="2316754"/>
              <a:ext cx="4234815" cy="36830"/>
            </a:xfrm>
            <a:custGeom>
              <a:avLst/>
              <a:gdLst/>
              <a:ahLst/>
              <a:cxnLst/>
              <a:rect l="l" t="t" r="r" b="b"/>
              <a:pathLst>
                <a:path w="4234815" h="36830">
                  <a:moveTo>
                    <a:pt x="4234459" y="0"/>
                  </a:moveTo>
                  <a:lnTo>
                    <a:pt x="2117229" y="0"/>
                  </a:lnTo>
                  <a:lnTo>
                    <a:pt x="0" y="0"/>
                  </a:lnTo>
                  <a:lnTo>
                    <a:pt x="0" y="36639"/>
                  </a:lnTo>
                  <a:lnTo>
                    <a:pt x="2117229" y="36639"/>
                  </a:lnTo>
                  <a:lnTo>
                    <a:pt x="4234459" y="36639"/>
                  </a:lnTo>
                  <a:lnTo>
                    <a:pt x="42344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02255" y="2487781"/>
              <a:ext cx="3952240" cy="537845"/>
            </a:xfrm>
            <a:custGeom>
              <a:avLst/>
              <a:gdLst/>
              <a:ahLst/>
              <a:cxnLst/>
              <a:rect l="l" t="t" r="r" b="b"/>
              <a:pathLst>
                <a:path w="3952240" h="537844">
                  <a:moveTo>
                    <a:pt x="3952165" y="0"/>
                  </a:moveTo>
                  <a:lnTo>
                    <a:pt x="0" y="0"/>
                  </a:lnTo>
                  <a:lnTo>
                    <a:pt x="0" y="537546"/>
                  </a:lnTo>
                  <a:lnTo>
                    <a:pt x="3952165" y="537546"/>
                  </a:lnTo>
                  <a:lnTo>
                    <a:pt x="3952165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02256" y="2487780"/>
              <a:ext cx="3963035" cy="12700"/>
            </a:xfrm>
            <a:custGeom>
              <a:avLst/>
              <a:gdLst/>
              <a:ahLst/>
              <a:cxnLst/>
              <a:rect l="l" t="t" r="r" b="b"/>
              <a:pathLst>
                <a:path w="3963034" h="12700">
                  <a:moveTo>
                    <a:pt x="0" y="0"/>
                  </a:moveTo>
                  <a:lnTo>
                    <a:pt x="3963022" y="0"/>
                  </a:lnTo>
                  <a:lnTo>
                    <a:pt x="3963022" y="12217"/>
                  </a:lnTo>
                  <a:lnTo>
                    <a:pt x="0" y="12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859850" y="248778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59850" y="2487780"/>
              <a:ext cx="0" cy="549910"/>
            </a:xfrm>
            <a:custGeom>
              <a:avLst/>
              <a:gdLst/>
              <a:ahLst/>
              <a:cxnLst/>
              <a:rect l="l" t="t" r="r" b="b"/>
              <a:pathLst>
                <a:path h="549910">
                  <a:moveTo>
                    <a:pt x="0" y="0"/>
                  </a:moveTo>
                  <a:lnTo>
                    <a:pt x="0" y="549764"/>
                  </a:lnTo>
                </a:path>
              </a:pathLst>
            </a:custGeom>
            <a:ln w="1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859850" y="30253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02256" y="3031436"/>
              <a:ext cx="3963035" cy="0"/>
            </a:xfrm>
            <a:custGeom>
              <a:avLst/>
              <a:gdLst/>
              <a:ahLst/>
              <a:cxnLst/>
              <a:rect l="l" t="t" r="r" b="b"/>
              <a:pathLst>
                <a:path w="3963034">
                  <a:moveTo>
                    <a:pt x="0" y="0"/>
                  </a:moveTo>
                  <a:lnTo>
                    <a:pt x="3963022" y="0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07684" y="302532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07684" y="2487780"/>
              <a:ext cx="0" cy="549910"/>
            </a:xfrm>
            <a:custGeom>
              <a:avLst/>
              <a:gdLst/>
              <a:ahLst/>
              <a:cxnLst/>
              <a:rect l="l" t="t" r="r" b="b"/>
              <a:pathLst>
                <a:path h="549910">
                  <a:moveTo>
                    <a:pt x="0" y="0"/>
                  </a:moveTo>
                  <a:lnTo>
                    <a:pt x="0" y="549764"/>
                  </a:lnTo>
                </a:path>
              </a:pathLst>
            </a:custGeom>
            <a:ln w="1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07684" y="248778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97693" y="3147498"/>
              <a:ext cx="3626485" cy="171450"/>
            </a:xfrm>
            <a:custGeom>
              <a:avLst/>
              <a:gdLst/>
              <a:ahLst/>
              <a:cxnLst/>
              <a:rect l="l" t="t" r="r" b="b"/>
              <a:pathLst>
                <a:path w="3626484" h="171450">
                  <a:moveTo>
                    <a:pt x="3626436" y="0"/>
                  </a:moveTo>
                  <a:lnTo>
                    <a:pt x="0" y="0"/>
                  </a:lnTo>
                  <a:lnTo>
                    <a:pt x="0" y="171038"/>
                  </a:lnTo>
                  <a:lnTo>
                    <a:pt x="3626436" y="171038"/>
                  </a:lnTo>
                  <a:lnTo>
                    <a:pt x="3626436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97692" y="3147498"/>
              <a:ext cx="3637915" cy="12700"/>
            </a:xfrm>
            <a:custGeom>
              <a:avLst/>
              <a:gdLst/>
              <a:ahLst/>
              <a:cxnLst/>
              <a:rect l="l" t="t" r="r" b="b"/>
              <a:pathLst>
                <a:path w="3637915" h="12700">
                  <a:moveTo>
                    <a:pt x="0" y="0"/>
                  </a:moveTo>
                  <a:lnTo>
                    <a:pt x="3637294" y="0"/>
                  </a:lnTo>
                  <a:lnTo>
                    <a:pt x="3637294" y="12217"/>
                  </a:lnTo>
                  <a:lnTo>
                    <a:pt x="0" y="12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729559" y="31474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29559" y="314749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0"/>
                  </a:moveTo>
                  <a:lnTo>
                    <a:pt x="0" y="183254"/>
                  </a:lnTo>
                </a:path>
              </a:pathLst>
            </a:custGeom>
            <a:ln w="1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29559" y="331853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097692" y="3324644"/>
              <a:ext cx="3637915" cy="0"/>
            </a:xfrm>
            <a:custGeom>
              <a:avLst/>
              <a:gdLst/>
              <a:ahLst/>
              <a:cxnLst/>
              <a:rect l="l" t="t" r="r" b="b"/>
              <a:pathLst>
                <a:path w="3637915">
                  <a:moveTo>
                    <a:pt x="0" y="0"/>
                  </a:moveTo>
                  <a:lnTo>
                    <a:pt x="3637294" y="0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03121" y="331853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03121" y="314749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0"/>
                  </a:moveTo>
                  <a:lnTo>
                    <a:pt x="0" y="183254"/>
                  </a:lnTo>
                </a:path>
              </a:pathLst>
            </a:custGeom>
            <a:ln w="1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103121" y="314749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02255" y="3452923"/>
              <a:ext cx="608330" cy="1759585"/>
            </a:xfrm>
            <a:custGeom>
              <a:avLst/>
              <a:gdLst/>
              <a:ahLst/>
              <a:cxnLst/>
              <a:rect l="l" t="t" r="r" b="b"/>
              <a:pathLst>
                <a:path w="608329" h="1759585">
                  <a:moveTo>
                    <a:pt x="608026" y="0"/>
                  </a:moveTo>
                  <a:lnTo>
                    <a:pt x="0" y="0"/>
                  </a:lnTo>
                  <a:lnTo>
                    <a:pt x="0" y="1759245"/>
                  </a:lnTo>
                  <a:lnTo>
                    <a:pt x="608026" y="1759245"/>
                  </a:lnTo>
                  <a:lnTo>
                    <a:pt x="60802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902256" y="3452922"/>
              <a:ext cx="619125" cy="12700"/>
            </a:xfrm>
            <a:custGeom>
              <a:avLst/>
              <a:gdLst/>
              <a:ahLst/>
              <a:cxnLst/>
              <a:rect l="l" t="t" r="r" b="b"/>
              <a:pathLst>
                <a:path w="619125" h="12700">
                  <a:moveTo>
                    <a:pt x="0" y="0"/>
                  </a:moveTo>
                  <a:lnTo>
                    <a:pt x="618882" y="0"/>
                  </a:lnTo>
                  <a:lnTo>
                    <a:pt x="618882" y="12217"/>
                  </a:lnTo>
                  <a:lnTo>
                    <a:pt x="0" y="12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15710" y="34529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15710" y="3452922"/>
              <a:ext cx="0" cy="1771650"/>
            </a:xfrm>
            <a:custGeom>
              <a:avLst/>
              <a:gdLst/>
              <a:ahLst/>
              <a:cxnLst/>
              <a:rect l="l" t="t" r="r" b="b"/>
              <a:pathLst>
                <a:path h="1771650">
                  <a:moveTo>
                    <a:pt x="0" y="0"/>
                  </a:moveTo>
                  <a:lnTo>
                    <a:pt x="0" y="1771463"/>
                  </a:lnTo>
                </a:path>
              </a:pathLst>
            </a:custGeom>
            <a:ln w="1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15710" y="52121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902256" y="5218277"/>
              <a:ext cx="619125" cy="0"/>
            </a:xfrm>
            <a:custGeom>
              <a:avLst/>
              <a:gdLst/>
              <a:ahLst/>
              <a:cxnLst/>
              <a:rect l="l" t="t" r="r" b="b"/>
              <a:pathLst>
                <a:path w="619125">
                  <a:moveTo>
                    <a:pt x="0" y="0"/>
                  </a:moveTo>
                  <a:lnTo>
                    <a:pt x="618882" y="0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907684" y="521216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07684" y="3452922"/>
              <a:ext cx="0" cy="1771650"/>
            </a:xfrm>
            <a:custGeom>
              <a:avLst/>
              <a:gdLst/>
              <a:ahLst/>
              <a:cxnLst/>
              <a:rect l="l" t="t" r="r" b="b"/>
              <a:pathLst>
                <a:path h="1771650">
                  <a:moveTo>
                    <a:pt x="0" y="0"/>
                  </a:moveTo>
                  <a:lnTo>
                    <a:pt x="0" y="1771463"/>
                  </a:lnTo>
                </a:path>
              </a:pathLst>
            </a:custGeom>
            <a:ln w="1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907684" y="345292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05718" y="3465140"/>
              <a:ext cx="3137844" cy="26877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05718" y="3733913"/>
              <a:ext cx="3137844" cy="39094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05718" y="4124858"/>
              <a:ext cx="3137844" cy="39094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05718" y="4515800"/>
              <a:ext cx="3137844" cy="39094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05718" y="4906744"/>
              <a:ext cx="3137844" cy="31764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94861" y="3452923"/>
              <a:ext cx="3159559" cy="28099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89275" y="3733913"/>
              <a:ext cx="65144" cy="117283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94861" y="3733913"/>
              <a:ext cx="314870" cy="1502690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09730" y="4906744"/>
              <a:ext cx="2844689" cy="329859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878338" y="3489574"/>
              <a:ext cx="1965325" cy="1221740"/>
            </a:xfrm>
            <a:custGeom>
              <a:avLst/>
              <a:gdLst/>
              <a:ahLst/>
              <a:cxnLst/>
              <a:rect l="l" t="t" r="r" b="b"/>
              <a:pathLst>
                <a:path w="1965325" h="1221739">
                  <a:moveTo>
                    <a:pt x="1965224" y="0"/>
                  </a:moveTo>
                  <a:lnTo>
                    <a:pt x="0" y="0"/>
                  </a:lnTo>
                  <a:lnTo>
                    <a:pt x="0" y="1221699"/>
                  </a:lnTo>
                  <a:lnTo>
                    <a:pt x="1965224" y="1221699"/>
                  </a:lnTo>
                  <a:lnTo>
                    <a:pt x="19652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878338" y="3489573"/>
              <a:ext cx="1976120" cy="12700"/>
            </a:xfrm>
            <a:custGeom>
              <a:avLst/>
              <a:gdLst/>
              <a:ahLst/>
              <a:cxnLst/>
              <a:rect l="l" t="t" r="r" b="b"/>
              <a:pathLst>
                <a:path w="1976120" h="12700">
                  <a:moveTo>
                    <a:pt x="0" y="0"/>
                  </a:moveTo>
                  <a:lnTo>
                    <a:pt x="1976082" y="0"/>
                  </a:lnTo>
                  <a:lnTo>
                    <a:pt x="1976082" y="12217"/>
                  </a:lnTo>
                  <a:lnTo>
                    <a:pt x="0" y="12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848992" y="34895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848992" y="3489573"/>
              <a:ext cx="0" cy="1234440"/>
            </a:xfrm>
            <a:custGeom>
              <a:avLst/>
              <a:gdLst/>
              <a:ahLst/>
              <a:cxnLst/>
              <a:rect l="l" t="t" r="r" b="b"/>
              <a:pathLst>
                <a:path h="1234439">
                  <a:moveTo>
                    <a:pt x="0" y="0"/>
                  </a:moveTo>
                  <a:lnTo>
                    <a:pt x="0" y="1233915"/>
                  </a:lnTo>
                </a:path>
              </a:pathLst>
            </a:custGeom>
            <a:ln w="1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848992" y="47112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878338" y="4717381"/>
              <a:ext cx="1976120" cy="0"/>
            </a:xfrm>
            <a:custGeom>
              <a:avLst/>
              <a:gdLst/>
              <a:ahLst/>
              <a:cxnLst/>
              <a:rect l="l" t="t" r="r" b="b"/>
              <a:pathLst>
                <a:path w="1976120">
                  <a:moveTo>
                    <a:pt x="0" y="0"/>
                  </a:moveTo>
                  <a:lnTo>
                    <a:pt x="1976082" y="0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883767" y="471127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883767" y="3489573"/>
              <a:ext cx="0" cy="1234440"/>
            </a:xfrm>
            <a:custGeom>
              <a:avLst/>
              <a:gdLst/>
              <a:ahLst/>
              <a:cxnLst/>
              <a:rect l="l" t="t" r="r" b="b"/>
              <a:pathLst>
                <a:path h="1234439">
                  <a:moveTo>
                    <a:pt x="0" y="0"/>
                  </a:moveTo>
                  <a:lnTo>
                    <a:pt x="0" y="1233915"/>
                  </a:lnTo>
                </a:path>
              </a:pathLst>
            </a:custGeom>
            <a:ln w="1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883767" y="34895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91398" y="5334339"/>
              <a:ext cx="3941445" cy="171450"/>
            </a:xfrm>
            <a:custGeom>
              <a:avLst/>
              <a:gdLst/>
              <a:ahLst/>
              <a:cxnLst/>
              <a:rect l="l" t="t" r="r" b="b"/>
              <a:pathLst>
                <a:path w="3941445" h="171450">
                  <a:moveTo>
                    <a:pt x="3941307" y="0"/>
                  </a:moveTo>
                  <a:lnTo>
                    <a:pt x="0" y="0"/>
                  </a:lnTo>
                  <a:lnTo>
                    <a:pt x="0" y="171037"/>
                  </a:lnTo>
                  <a:lnTo>
                    <a:pt x="3941307" y="171037"/>
                  </a:lnTo>
                  <a:lnTo>
                    <a:pt x="3941307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891398" y="5334338"/>
              <a:ext cx="3952240" cy="12700"/>
            </a:xfrm>
            <a:custGeom>
              <a:avLst/>
              <a:gdLst/>
              <a:ahLst/>
              <a:cxnLst/>
              <a:rect l="l" t="t" r="r" b="b"/>
              <a:pathLst>
                <a:path w="3952240" h="12700">
                  <a:moveTo>
                    <a:pt x="0" y="0"/>
                  </a:moveTo>
                  <a:lnTo>
                    <a:pt x="3952165" y="0"/>
                  </a:lnTo>
                  <a:lnTo>
                    <a:pt x="3952165" y="12217"/>
                  </a:lnTo>
                  <a:lnTo>
                    <a:pt x="0" y="12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838134" y="53343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838134" y="533433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0"/>
                  </a:moveTo>
                  <a:lnTo>
                    <a:pt x="0" y="183254"/>
                  </a:lnTo>
                </a:path>
              </a:pathLst>
            </a:custGeom>
            <a:ln w="1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838134" y="55053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891398" y="5511485"/>
              <a:ext cx="3952240" cy="0"/>
            </a:xfrm>
            <a:custGeom>
              <a:avLst/>
              <a:gdLst/>
              <a:ahLst/>
              <a:cxnLst/>
              <a:rect l="l" t="t" r="r" b="b"/>
              <a:pathLst>
                <a:path w="3952240">
                  <a:moveTo>
                    <a:pt x="0" y="0"/>
                  </a:moveTo>
                  <a:lnTo>
                    <a:pt x="3952165" y="0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896827" y="550537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896827" y="533433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0"/>
                  </a:moveTo>
                  <a:lnTo>
                    <a:pt x="0" y="183254"/>
                  </a:lnTo>
                </a:path>
              </a:pathLst>
            </a:custGeom>
            <a:ln w="108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896827" y="533433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335459" y="4796791"/>
              <a:ext cx="1498600" cy="257175"/>
            </a:xfrm>
            <a:custGeom>
              <a:avLst/>
              <a:gdLst/>
              <a:ahLst/>
              <a:cxnLst/>
              <a:rect l="l" t="t" r="r" b="b"/>
              <a:pathLst>
                <a:path w="1498600" h="257175">
                  <a:moveTo>
                    <a:pt x="1498347" y="0"/>
                  </a:moveTo>
                  <a:lnTo>
                    <a:pt x="0" y="0"/>
                  </a:lnTo>
                  <a:lnTo>
                    <a:pt x="0" y="256557"/>
                  </a:lnTo>
                  <a:lnTo>
                    <a:pt x="1498347" y="256557"/>
                  </a:lnTo>
                  <a:lnTo>
                    <a:pt x="14983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335458" y="4796791"/>
              <a:ext cx="1509395" cy="12700"/>
            </a:xfrm>
            <a:custGeom>
              <a:avLst/>
              <a:gdLst/>
              <a:ahLst/>
              <a:cxnLst/>
              <a:rect l="l" t="t" r="r" b="b"/>
              <a:pathLst>
                <a:path w="1509395" h="12700">
                  <a:moveTo>
                    <a:pt x="0" y="0"/>
                  </a:moveTo>
                  <a:lnTo>
                    <a:pt x="1509205" y="0"/>
                  </a:lnTo>
                  <a:lnTo>
                    <a:pt x="1509205" y="12217"/>
                  </a:lnTo>
                  <a:lnTo>
                    <a:pt x="0" y="12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839235" y="47967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839235" y="4796791"/>
              <a:ext cx="0" cy="269240"/>
            </a:xfrm>
            <a:custGeom>
              <a:avLst/>
              <a:gdLst/>
              <a:ahLst/>
              <a:cxnLst/>
              <a:rect l="l" t="t" r="r" b="b"/>
              <a:pathLst>
                <a:path h="269239">
                  <a:moveTo>
                    <a:pt x="0" y="0"/>
                  </a:moveTo>
                  <a:lnTo>
                    <a:pt x="0" y="268773"/>
                  </a:lnTo>
                </a:path>
              </a:pathLst>
            </a:custGeom>
            <a:ln w="1085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839235" y="50533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335458" y="5059456"/>
              <a:ext cx="1509395" cy="0"/>
            </a:xfrm>
            <a:custGeom>
              <a:avLst/>
              <a:gdLst/>
              <a:ahLst/>
              <a:cxnLst/>
              <a:rect l="l" t="t" r="r" b="b"/>
              <a:pathLst>
                <a:path w="1509395">
                  <a:moveTo>
                    <a:pt x="0" y="0"/>
                  </a:moveTo>
                  <a:lnTo>
                    <a:pt x="1509205" y="0"/>
                  </a:lnTo>
                </a:path>
              </a:pathLst>
            </a:custGeom>
            <a:ln w="122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340887" y="505334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340887" y="4796791"/>
              <a:ext cx="0" cy="269240"/>
            </a:xfrm>
            <a:custGeom>
              <a:avLst/>
              <a:gdLst/>
              <a:ahLst/>
              <a:cxnLst/>
              <a:rect l="l" t="t" r="r" b="b"/>
              <a:pathLst>
                <a:path h="269239">
                  <a:moveTo>
                    <a:pt x="0" y="0"/>
                  </a:moveTo>
                  <a:lnTo>
                    <a:pt x="0" y="268773"/>
                  </a:lnTo>
                </a:path>
              </a:pathLst>
            </a:custGeom>
            <a:ln w="1085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340887" y="479679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5387904" y="4808525"/>
            <a:ext cx="138366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160" dirty="0">
                <a:latin typeface="Verdana"/>
                <a:cs typeface="Verdana"/>
              </a:rPr>
              <a:t>H</a:t>
            </a:r>
            <a:r>
              <a:rPr sz="1150" spc="-125" dirty="0">
                <a:latin typeface="Verdana"/>
                <a:cs typeface="Verdana"/>
              </a:rPr>
              <a:t>ome</a:t>
            </a:r>
            <a:r>
              <a:rPr sz="1150" spc="-65" dirty="0">
                <a:latin typeface="Verdana"/>
                <a:cs typeface="Verdana"/>
              </a:rPr>
              <a:t> </a:t>
            </a:r>
            <a:r>
              <a:rPr sz="1150" spc="-100" dirty="0">
                <a:latin typeface="Verdana"/>
                <a:cs typeface="Verdana"/>
              </a:rPr>
              <a:t>p</a:t>
            </a:r>
            <a:r>
              <a:rPr sz="1150" spc="-125" dirty="0">
                <a:latin typeface="Verdana"/>
                <a:cs typeface="Verdana"/>
              </a:rPr>
              <a:t>a</a:t>
            </a:r>
            <a:r>
              <a:rPr sz="1150" spc="-95" dirty="0">
                <a:latin typeface="Verdana"/>
                <a:cs typeface="Verdana"/>
              </a:rPr>
              <a:t>ge</a:t>
            </a:r>
            <a:r>
              <a:rPr sz="1150" spc="-65" dirty="0">
                <a:latin typeface="Verdana"/>
                <a:cs typeface="Verdana"/>
              </a:rPr>
              <a:t> </a:t>
            </a:r>
            <a:r>
              <a:rPr sz="1150" dirty="0">
                <a:latin typeface="Verdana"/>
                <a:cs typeface="Verdana"/>
              </a:rPr>
              <a:t>t</a:t>
            </a:r>
            <a:r>
              <a:rPr sz="1150" spc="-95" dirty="0">
                <a:latin typeface="Verdana"/>
                <a:cs typeface="Verdana"/>
              </a:rPr>
              <a:t>e</a:t>
            </a:r>
            <a:r>
              <a:rPr sz="1150" spc="-140" dirty="0">
                <a:latin typeface="Verdana"/>
                <a:cs typeface="Verdana"/>
              </a:rPr>
              <a:t>x</a:t>
            </a:r>
            <a:r>
              <a:rPr sz="1150" dirty="0">
                <a:latin typeface="Verdana"/>
                <a:cs typeface="Verdana"/>
              </a:rPr>
              <a:t>t</a:t>
            </a:r>
            <a:r>
              <a:rPr sz="1150" spc="-65" dirty="0">
                <a:latin typeface="Verdana"/>
                <a:cs typeface="Verdana"/>
              </a:rPr>
              <a:t> </a:t>
            </a:r>
            <a:r>
              <a:rPr sz="1150" spc="-40" dirty="0">
                <a:latin typeface="Verdana"/>
                <a:cs typeface="Verdana"/>
              </a:rPr>
              <a:t>c</a:t>
            </a:r>
            <a:r>
              <a:rPr sz="1150" spc="-90" dirty="0">
                <a:latin typeface="Verdana"/>
                <a:cs typeface="Verdana"/>
              </a:rPr>
              <a:t>op</a:t>
            </a:r>
            <a:r>
              <a:rPr sz="1150" spc="-95" dirty="0">
                <a:latin typeface="Verdana"/>
                <a:cs typeface="Verdana"/>
              </a:rPr>
              <a:t>y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872107" y="3477356"/>
            <a:ext cx="1958339" cy="1240155"/>
          </a:xfrm>
          <a:prstGeom prst="rect">
            <a:avLst/>
          </a:prstGeom>
          <a:ln w="10857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R="67945" algn="ctr">
              <a:lnSpc>
                <a:spcPct val="100000"/>
              </a:lnSpc>
              <a:spcBef>
                <a:spcPts val="825"/>
              </a:spcBef>
            </a:pPr>
            <a:r>
              <a:rPr sz="1150" spc="-95" dirty="0">
                <a:latin typeface="Verdana"/>
                <a:cs typeface="Verdana"/>
              </a:rPr>
              <a:t>graphic</a:t>
            </a:r>
            <a:endParaRPr sz="1150">
              <a:latin typeface="Verdana"/>
              <a:cs typeface="Verdana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2859926" y="3177799"/>
            <a:ext cx="4784090" cy="1887855"/>
            <a:chOff x="2859926" y="3177799"/>
            <a:chExt cx="4784090" cy="1887855"/>
          </a:xfrm>
        </p:grpSpPr>
        <p:sp>
          <p:nvSpPr>
            <p:cNvPr id="93" name="object 93"/>
            <p:cNvSpPr/>
            <p:nvPr/>
          </p:nvSpPr>
          <p:spPr>
            <a:xfrm>
              <a:off x="2859926" y="3233017"/>
              <a:ext cx="260985" cy="110489"/>
            </a:xfrm>
            <a:custGeom>
              <a:avLst/>
              <a:gdLst/>
              <a:ahLst/>
              <a:cxnLst/>
              <a:rect l="l" t="t" r="r" b="b"/>
              <a:pathLst>
                <a:path w="260985" h="110489">
                  <a:moveTo>
                    <a:pt x="10857" y="0"/>
                  </a:moveTo>
                  <a:lnTo>
                    <a:pt x="0" y="0"/>
                  </a:lnTo>
                  <a:lnTo>
                    <a:pt x="0" y="12216"/>
                  </a:lnTo>
                  <a:lnTo>
                    <a:pt x="249723" y="109952"/>
                  </a:lnTo>
                  <a:lnTo>
                    <a:pt x="260582" y="109952"/>
                  </a:lnTo>
                  <a:lnTo>
                    <a:pt x="260582" y="97735"/>
                  </a:lnTo>
                  <a:lnTo>
                    <a:pt x="108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115080" y="333075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109650" y="3330753"/>
              <a:ext cx="260985" cy="97790"/>
            </a:xfrm>
            <a:custGeom>
              <a:avLst/>
              <a:gdLst/>
              <a:ahLst/>
              <a:cxnLst/>
              <a:rect l="l" t="t" r="r" b="b"/>
              <a:pathLst>
                <a:path w="260985" h="97789">
                  <a:moveTo>
                    <a:pt x="10858" y="0"/>
                  </a:moveTo>
                  <a:lnTo>
                    <a:pt x="0" y="0"/>
                  </a:lnTo>
                  <a:lnTo>
                    <a:pt x="0" y="12217"/>
                  </a:lnTo>
                  <a:lnTo>
                    <a:pt x="249725" y="97736"/>
                  </a:lnTo>
                  <a:lnTo>
                    <a:pt x="260582" y="97736"/>
                  </a:lnTo>
                  <a:lnTo>
                    <a:pt x="260582" y="85519"/>
                  </a:lnTo>
                  <a:lnTo>
                    <a:pt x="108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359366" y="3416282"/>
              <a:ext cx="11430" cy="12700"/>
            </a:xfrm>
            <a:custGeom>
              <a:avLst/>
              <a:gdLst/>
              <a:ahLst/>
              <a:cxnLst/>
              <a:rect l="l" t="t" r="r" b="b"/>
              <a:pathLst>
                <a:path w="11429" h="12700">
                  <a:moveTo>
                    <a:pt x="10858" y="0"/>
                  </a:moveTo>
                  <a:lnTo>
                    <a:pt x="0" y="0"/>
                  </a:lnTo>
                  <a:lnTo>
                    <a:pt x="0" y="12217"/>
                  </a:lnTo>
                  <a:lnTo>
                    <a:pt x="10858" y="12217"/>
                  </a:lnTo>
                  <a:lnTo>
                    <a:pt x="108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359376" y="3416272"/>
              <a:ext cx="206375" cy="61594"/>
            </a:xfrm>
            <a:custGeom>
              <a:avLst/>
              <a:gdLst/>
              <a:ahLst/>
              <a:cxnLst/>
              <a:rect l="l" t="t" r="r" b="b"/>
              <a:pathLst>
                <a:path w="206375" h="61595">
                  <a:moveTo>
                    <a:pt x="10857" y="0"/>
                  </a:moveTo>
                  <a:lnTo>
                    <a:pt x="0" y="0"/>
                  </a:lnTo>
                  <a:lnTo>
                    <a:pt x="0" y="12217"/>
                  </a:lnTo>
                  <a:lnTo>
                    <a:pt x="195436" y="61084"/>
                  </a:lnTo>
                  <a:lnTo>
                    <a:pt x="206294" y="61084"/>
                  </a:lnTo>
                  <a:lnTo>
                    <a:pt x="206294" y="48868"/>
                  </a:lnTo>
                  <a:lnTo>
                    <a:pt x="108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560241" y="34651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173696" y="3184149"/>
              <a:ext cx="401955" cy="85725"/>
            </a:xfrm>
            <a:custGeom>
              <a:avLst/>
              <a:gdLst/>
              <a:ahLst/>
              <a:cxnLst/>
              <a:rect l="l" t="t" r="r" b="b"/>
              <a:pathLst>
                <a:path w="401954" h="85725">
                  <a:moveTo>
                    <a:pt x="401730" y="0"/>
                  </a:moveTo>
                  <a:lnTo>
                    <a:pt x="0" y="0"/>
                  </a:lnTo>
                  <a:lnTo>
                    <a:pt x="0" y="85519"/>
                  </a:lnTo>
                  <a:lnTo>
                    <a:pt x="401730" y="85519"/>
                  </a:lnTo>
                  <a:lnTo>
                    <a:pt x="401730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173695" y="3184149"/>
              <a:ext cx="412750" cy="12700"/>
            </a:xfrm>
            <a:custGeom>
              <a:avLst/>
              <a:gdLst/>
              <a:ahLst/>
              <a:cxnLst/>
              <a:rect l="l" t="t" r="r" b="b"/>
              <a:pathLst>
                <a:path w="412750" h="12700">
                  <a:moveTo>
                    <a:pt x="0" y="0"/>
                  </a:moveTo>
                  <a:lnTo>
                    <a:pt x="412588" y="0"/>
                  </a:lnTo>
                  <a:lnTo>
                    <a:pt x="412588" y="12217"/>
                  </a:lnTo>
                  <a:lnTo>
                    <a:pt x="0" y="12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580855" y="31841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580855" y="3184149"/>
              <a:ext cx="0" cy="97790"/>
            </a:xfrm>
            <a:custGeom>
              <a:avLst/>
              <a:gdLst/>
              <a:ahLst/>
              <a:cxnLst/>
              <a:rect l="l" t="t" r="r" b="b"/>
              <a:pathLst>
                <a:path h="97789">
                  <a:moveTo>
                    <a:pt x="0" y="0"/>
                  </a:moveTo>
                  <a:lnTo>
                    <a:pt x="0" y="97735"/>
                  </a:lnTo>
                </a:path>
              </a:pathLst>
            </a:custGeom>
            <a:ln w="1085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580855" y="32696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173695" y="3275776"/>
              <a:ext cx="412750" cy="0"/>
            </a:xfrm>
            <a:custGeom>
              <a:avLst/>
              <a:gdLst/>
              <a:ahLst/>
              <a:cxnLst/>
              <a:rect l="l" t="t" r="r" b="b"/>
              <a:pathLst>
                <a:path w="412750">
                  <a:moveTo>
                    <a:pt x="0" y="0"/>
                  </a:moveTo>
                  <a:lnTo>
                    <a:pt x="412588" y="0"/>
                  </a:lnTo>
                </a:path>
              </a:pathLst>
            </a:custGeom>
            <a:ln w="122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179124" y="32696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179124" y="3184149"/>
              <a:ext cx="0" cy="97790"/>
            </a:xfrm>
            <a:custGeom>
              <a:avLst/>
              <a:gdLst/>
              <a:ahLst/>
              <a:cxnLst/>
              <a:rect l="l" t="t" r="r" b="b"/>
              <a:pathLst>
                <a:path h="97789">
                  <a:moveTo>
                    <a:pt x="0" y="0"/>
                  </a:moveTo>
                  <a:lnTo>
                    <a:pt x="0" y="97735"/>
                  </a:lnTo>
                </a:path>
              </a:pathLst>
            </a:custGeom>
            <a:ln w="1085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179124" y="31841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684002" y="3184149"/>
              <a:ext cx="401955" cy="85725"/>
            </a:xfrm>
            <a:custGeom>
              <a:avLst/>
              <a:gdLst/>
              <a:ahLst/>
              <a:cxnLst/>
              <a:rect l="l" t="t" r="r" b="b"/>
              <a:pathLst>
                <a:path w="401954" h="85725">
                  <a:moveTo>
                    <a:pt x="401731" y="0"/>
                  </a:moveTo>
                  <a:lnTo>
                    <a:pt x="0" y="0"/>
                  </a:lnTo>
                  <a:lnTo>
                    <a:pt x="0" y="85519"/>
                  </a:lnTo>
                  <a:lnTo>
                    <a:pt x="401731" y="85519"/>
                  </a:lnTo>
                  <a:lnTo>
                    <a:pt x="401731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684002" y="3184149"/>
              <a:ext cx="412750" cy="12700"/>
            </a:xfrm>
            <a:custGeom>
              <a:avLst/>
              <a:gdLst/>
              <a:ahLst/>
              <a:cxnLst/>
              <a:rect l="l" t="t" r="r" b="b"/>
              <a:pathLst>
                <a:path w="412750" h="12700">
                  <a:moveTo>
                    <a:pt x="0" y="0"/>
                  </a:moveTo>
                  <a:lnTo>
                    <a:pt x="412588" y="0"/>
                  </a:lnTo>
                  <a:lnTo>
                    <a:pt x="412588" y="12217"/>
                  </a:lnTo>
                  <a:lnTo>
                    <a:pt x="0" y="12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91162" y="31841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091162" y="3184149"/>
              <a:ext cx="0" cy="97790"/>
            </a:xfrm>
            <a:custGeom>
              <a:avLst/>
              <a:gdLst/>
              <a:ahLst/>
              <a:cxnLst/>
              <a:rect l="l" t="t" r="r" b="b"/>
              <a:pathLst>
                <a:path h="97789">
                  <a:moveTo>
                    <a:pt x="0" y="0"/>
                  </a:moveTo>
                  <a:lnTo>
                    <a:pt x="0" y="97735"/>
                  </a:lnTo>
                </a:path>
              </a:pathLst>
            </a:custGeom>
            <a:ln w="1085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5091162" y="32696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684002" y="3275776"/>
              <a:ext cx="412750" cy="0"/>
            </a:xfrm>
            <a:custGeom>
              <a:avLst/>
              <a:gdLst/>
              <a:ahLst/>
              <a:cxnLst/>
              <a:rect l="l" t="t" r="r" b="b"/>
              <a:pathLst>
                <a:path w="412750">
                  <a:moveTo>
                    <a:pt x="0" y="0"/>
                  </a:moveTo>
                  <a:lnTo>
                    <a:pt x="412588" y="0"/>
                  </a:lnTo>
                </a:path>
              </a:pathLst>
            </a:custGeom>
            <a:ln w="122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689431" y="32696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689431" y="3184149"/>
              <a:ext cx="0" cy="97790"/>
            </a:xfrm>
            <a:custGeom>
              <a:avLst/>
              <a:gdLst/>
              <a:ahLst/>
              <a:cxnLst/>
              <a:rect l="l" t="t" r="r" b="b"/>
              <a:pathLst>
                <a:path h="97789">
                  <a:moveTo>
                    <a:pt x="0" y="0"/>
                  </a:moveTo>
                  <a:lnTo>
                    <a:pt x="0" y="97735"/>
                  </a:lnTo>
                </a:path>
              </a:pathLst>
            </a:custGeom>
            <a:ln w="1085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689431" y="31841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5194310" y="3184149"/>
              <a:ext cx="401955" cy="85725"/>
            </a:xfrm>
            <a:custGeom>
              <a:avLst/>
              <a:gdLst/>
              <a:ahLst/>
              <a:cxnLst/>
              <a:rect l="l" t="t" r="r" b="b"/>
              <a:pathLst>
                <a:path w="401954" h="85725">
                  <a:moveTo>
                    <a:pt x="401730" y="0"/>
                  </a:moveTo>
                  <a:lnTo>
                    <a:pt x="0" y="0"/>
                  </a:lnTo>
                  <a:lnTo>
                    <a:pt x="0" y="85519"/>
                  </a:lnTo>
                  <a:lnTo>
                    <a:pt x="401730" y="85519"/>
                  </a:lnTo>
                  <a:lnTo>
                    <a:pt x="401730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5194309" y="3184149"/>
              <a:ext cx="412750" cy="12700"/>
            </a:xfrm>
            <a:custGeom>
              <a:avLst/>
              <a:gdLst/>
              <a:ahLst/>
              <a:cxnLst/>
              <a:rect l="l" t="t" r="r" b="b"/>
              <a:pathLst>
                <a:path w="412750" h="12700">
                  <a:moveTo>
                    <a:pt x="0" y="0"/>
                  </a:moveTo>
                  <a:lnTo>
                    <a:pt x="412588" y="0"/>
                  </a:lnTo>
                  <a:lnTo>
                    <a:pt x="412588" y="12217"/>
                  </a:lnTo>
                  <a:lnTo>
                    <a:pt x="0" y="12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5601469" y="31841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5601469" y="3184149"/>
              <a:ext cx="0" cy="97790"/>
            </a:xfrm>
            <a:custGeom>
              <a:avLst/>
              <a:gdLst/>
              <a:ahLst/>
              <a:cxnLst/>
              <a:rect l="l" t="t" r="r" b="b"/>
              <a:pathLst>
                <a:path h="97789">
                  <a:moveTo>
                    <a:pt x="0" y="0"/>
                  </a:moveTo>
                  <a:lnTo>
                    <a:pt x="0" y="97735"/>
                  </a:lnTo>
                </a:path>
              </a:pathLst>
            </a:custGeom>
            <a:ln w="1085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601469" y="32696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194309" y="3275776"/>
              <a:ext cx="412750" cy="0"/>
            </a:xfrm>
            <a:custGeom>
              <a:avLst/>
              <a:gdLst/>
              <a:ahLst/>
              <a:cxnLst/>
              <a:rect l="l" t="t" r="r" b="b"/>
              <a:pathLst>
                <a:path w="412750">
                  <a:moveTo>
                    <a:pt x="0" y="0"/>
                  </a:moveTo>
                  <a:lnTo>
                    <a:pt x="412588" y="0"/>
                  </a:lnTo>
                </a:path>
              </a:pathLst>
            </a:custGeom>
            <a:ln w="122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199738" y="32696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199738" y="3184149"/>
              <a:ext cx="0" cy="97790"/>
            </a:xfrm>
            <a:custGeom>
              <a:avLst/>
              <a:gdLst/>
              <a:ahLst/>
              <a:cxnLst/>
              <a:rect l="l" t="t" r="r" b="b"/>
              <a:pathLst>
                <a:path h="97789">
                  <a:moveTo>
                    <a:pt x="0" y="0"/>
                  </a:moveTo>
                  <a:lnTo>
                    <a:pt x="0" y="97735"/>
                  </a:lnTo>
                </a:path>
              </a:pathLst>
            </a:custGeom>
            <a:ln w="1085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199738" y="31841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693759" y="3184149"/>
              <a:ext cx="412750" cy="85725"/>
            </a:xfrm>
            <a:custGeom>
              <a:avLst/>
              <a:gdLst/>
              <a:ahLst/>
              <a:cxnLst/>
              <a:rect l="l" t="t" r="r" b="b"/>
              <a:pathLst>
                <a:path w="412750" h="85725">
                  <a:moveTo>
                    <a:pt x="412588" y="0"/>
                  </a:moveTo>
                  <a:lnTo>
                    <a:pt x="0" y="0"/>
                  </a:lnTo>
                  <a:lnTo>
                    <a:pt x="0" y="85519"/>
                  </a:lnTo>
                  <a:lnTo>
                    <a:pt x="412588" y="85519"/>
                  </a:lnTo>
                  <a:lnTo>
                    <a:pt x="412588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693759" y="3184149"/>
              <a:ext cx="423545" cy="12700"/>
            </a:xfrm>
            <a:custGeom>
              <a:avLst/>
              <a:gdLst/>
              <a:ahLst/>
              <a:cxnLst/>
              <a:rect l="l" t="t" r="r" b="b"/>
              <a:pathLst>
                <a:path w="423545" h="12700">
                  <a:moveTo>
                    <a:pt x="0" y="0"/>
                  </a:moveTo>
                  <a:lnTo>
                    <a:pt x="423446" y="0"/>
                  </a:lnTo>
                  <a:lnTo>
                    <a:pt x="423446" y="12217"/>
                  </a:lnTo>
                  <a:lnTo>
                    <a:pt x="0" y="12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6111776" y="31841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111776" y="3184149"/>
              <a:ext cx="0" cy="97790"/>
            </a:xfrm>
            <a:custGeom>
              <a:avLst/>
              <a:gdLst/>
              <a:ahLst/>
              <a:cxnLst/>
              <a:rect l="l" t="t" r="r" b="b"/>
              <a:pathLst>
                <a:path h="97789">
                  <a:moveTo>
                    <a:pt x="0" y="0"/>
                  </a:moveTo>
                  <a:lnTo>
                    <a:pt x="0" y="97735"/>
                  </a:lnTo>
                </a:path>
              </a:pathLst>
            </a:custGeom>
            <a:ln w="1085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111776" y="32696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693759" y="3275776"/>
              <a:ext cx="423545" cy="0"/>
            </a:xfrm>
            <a:custGeom>
              <a:avLst/>
              <a:gdLst/>
              <a:ahLst/>
              <a:cxnLst/>
              <a:rect l="l" t="t" r="r" b="b"/>
              <a:pathLst>
                <a:path w="423545">
                  <a:moveTo>
                    <a:pt x="0" y="0"/>
                  </a:moveTo>
                  <a:lnTo>
                    <a:pt x="423446" y="0"/>
                  </a:lnTo>
                </a:path>
              </a:pathLst>
            </a:custGeom>
            <a:ln w="122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699188" y="32696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699188" y="3184149"/>
              <a:ext cx="0" cy="97790"/>
            </a:xfrm>
            <a:custGeom>
              <a:avLst/>
              <a:gdLst/>
              <a:ahLst/>
              <a:cxnLst/>
              <a:rect l="l" t="t" r="r" b="b"/>
              <a:pathLst>
                <a:path h="97789">
                  <a:moveTo>
                    <a:pt x="0" y="0"/>
                  </a:moveTo>
                  <a:lnTo>
                    <a:pt x="0" y="97735"/>
                  </a:lnTo>
                </a:path>
              </a:pathLst>
            </a:custGeom>
            <a:ln w="1085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699188" y="31841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204067" y="3184149"/>
              <a:ext cx="401955" cy="85725"/>
            </a:xfrm>
            <a:custGeom>
              <a:avLst/>
              <a:gdLst/>
              <a:ahLst/>
              <a:cxnLst/>
              <a:rect l="l" t="t" r="r" b="b"/>
              <a:pathLst>
                <a:path w="401954" h="85725">
                  <a:moveTo>
                    <a:pt x="401730" y="0"/>
                  </a:moveTo>
                  <a:lnTo>
                    <a:pt x="0" y="0"/>
                  </a:lnTo>
                  <a:lnTo>
                    <a:pt x="0" y="85519"/>
                  </a:lnTo>
                  <a:lnTo>
                    <a:pt x="401730" y="85519"/>
                  </a:lnTo>
                  <a:lnTo>
                    <a:pt x="401730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204066" y="3184149"/>
              <a:ext cx="412750" cy="12700"/>
            </a:xfrm>
            <a:custGeom>
              <a:avLst/>
              <a:gdLst/>
              <a:ahLst/>
              <a:cxnLst/>
              <a:rect l="l" t="t" r="r" b="b"/>
              <a:pathLst>
                <a:path w="412750" h="12700">
                  <a:moveTo>
                    <a:pt x="0" y="0"/>
                  </a:moveTo>
                  <a:lnTo>
                    <a:pt x="412589" y="0"/>
                  </a:lnTo>
                  <a:lnTo>
                    <a:pt x="412589" y="12217"/>
                  </a:lnTo>
                  <a:lnTo>
                    <a:pt x="0" y="12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611226" y="31841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611226" y="3184149"/>
              <a:ext cx="0" cy="97790"/>
            </a:xfrm>
            <a:custGeom>
              <a:avLst/>
              <a:gdLst/>
              <a:ahLst/>
              <a:cxnLst/>
              <a:rect l="l" t="t" r="r" b="b"/>
              <a:pathLst>
                <a:path h="97789">
                  <a:moveTo>
                    <a:pt x="0" y="0"/>
                  </a:moveTo>
                  <a:lnTo>
                    <a:pt x="0" y="97735"/>
                  </a:lnTo>
                </a:path>
              </a:pathLst>
            </a:custGeom>
            <a:ln w="1085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611226" y="32696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204066" y="3275776"/>
              <a:ext cx="412750" cy="0"/>
            </a:xfrm>
            <a:custGeom>
              <a:avLst/>
              <a:gdLst/>
              <a:ahLst/>
              <a:cxnLst/>
              <a:rect l="l" t="t" r="r" b="b"/>
              <a:pathLst>
                <a:path w="412750">
                  <a:moveTo>
                    <a:pt x="0" y="0"/>
                  </a:moveTo>
                  <a:lnTo>
                    <a:pt x="412589" y="0"/>
                  </a:lnTo>
                </a:path>
              </a:pathLst>
            </a:custGeom>
            <a:ln w="122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209495" y="32696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209495" y="3184149"/>
              <a:ext cx="0" cy="97790"/>
            </a:xfrm>
            <a:custGeom>
              <a:avLst/>
              <a:gdLst/>
              <a:ahLst/>
              <a:cxnLst/>
              <a:rect l="l" t="t" r="r" b="b"/>
              <a:pathLst>
                <a:path h="97789">
                  <a:moveTo>
                    <a:pt x="0" y="0"/>
                  </a:moveTo>
                  <a:lnTo>
                    <a:pt x="0" y="97735"/>
                  </a:lnTo>
                </a:path>
              </a:pathLst>
            </a:custGeom>
            <a:ln w="1085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209495" y="31841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714373" y="3184149"/>
              <a:ext cx="401955" cy="85725"/>
            </a:xfrm>
            <a:custGeom>
              <a:avLst/>
              <a:gdLst/>
              <a:ahLst/>
              <a:cxnLst/>
              <a:rect l="l" t="t" r="r" b="b"/>
              <a:pathLst>
                <a:path w="401954" h="85725">
                  <a:moveTo>
                    <a:pt x="401731" y="0"/>
                  </a:moveTo>
                  <a:lnTo>
                    <a:pt x="0" y="0"/>
                  </a:lnTo>
                  <a:lnTo>
                    <a:pt x="0" y="85519"/>
                  </a:lnTo>
                  <a:lnTo>
                    <a:pt x="401731" y="85519"/>
                  </a:lnTo>
                  <a:lnTo>
                    <a:pt x="401731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714373" y="3184149"/>
              <a:ext cx="412750" cy="12700"/>
            </a:xfrm>
            <a:custGeom>
              <a:avLst/>
              <a:gdLst/>
              <a:ahLst/>
              <a:cxnLst/>
              <a:rect l="l" t="t" r="r" b="b"/>
              <a:pathLst>
                <a:path w="412750" h="12700">
                  <a:moveTo>
                    <a:pt x="0" y="0"/>
                  </a:moveTo>
                  <a:lnTo>
                    <a:pt x="412588" y="0"/>
                  </a:lnTo>
                  <a:lnTo>
                    <a:pt x="412588" y="12217"/>
                  </a:lnTo>
                  <a:lnTo>
                    <a:pt x="0" y="12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121533" y="31841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7121533" y="3184149"/>
              <a:ext cx="0" cy="97790"/>
            </a:xfrm>
            <a:custGeom>
              <a:avLst/>
              <a:gdLst/>
              <a:ahLst/>
              <a:cxnLst/>
              <a:rect l="l" t="t" r="r" b="b"/>
              <a:pathLst>
                <a:path h="97789">
                  <a:moveTo>
                    <a:pt x="0" y="0"/>
                  </a:moveTo>
                  <a:lnTo>
                    <a:pt x="0" y="97735"/>
                  </a:lnTo>
                </a:path>
              </a:pathLst>
            </a:custGeom>
            <a:ln w="1085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7121533" y="32696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714373" y="3275776"/>
              <a:ext cx="412750" cy="0"/>
            </a:xfrm>
            <a:custGeom>
              <a:avLst/>
              <a:gdLst/>
              <a:ahLst/>
              <a:cxnLst/>
              <a:rect l="l" t="t" r="r" b="b"/>
              <a:pathLst>
                <a:path w="412750">
                  <a:moveTo>
                    <a:pt x="0" y="0"/>
                  </a:moveTo>
                  <a:lnTo>
                    <a:pt x="412588" y="0"/>
                  </a:lnTo>
                </a:path>
              </a:pathLst>
            </a:custGeom>
            <a:ln w="122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719802" y="32696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719802" y="3184149"/>
              <a:ext cx="0" cy="97790"/>
            </a:xfrm>
            <a:custGeom>
              <a:avLst/>
              <a:gdLst/>
              <a:ahLst/>
              <a:cxnLst/>
              <a:rect l="l" t="t" r="r" b="b"/>
              <a:pathLst>
                <a:path h="97789">
                  <a:moveTo>
                    <a:pt x="0" y="0"/>
                  </a:moveTo>
                  <a:lnTo>
                    <a:pt x="0" y="97735"/>
                  </a:lnTo>
                </a:path>
              </a:pathLst>
            </a:custGeom>
            <a:ln w="1085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719802" y="31841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224680" y="3184149"/>
              <a:ext cx="401955" cy="85725"/>
            </a:xfrm>
            <a:custGeom>
              <a:avLst/>
              <a:gdLst/>
              <a:ahLst/>
              <a:cxnLst/>
              <a:rect l="l" t="t" r="r" b="b"/>
              <a:pathLst>
                <a:path w="401954" h="85725">
                  <a:moveTo>
                    <a:pt x="401730" y="0"/>
                  </a:moveTo>
                  <a:lnTo>
                    <a:pt x="0" y="0"/>
                  </a:lnTo>
                  <a:lnTo>
                    <a:pt x="0" y="85519"/>
                  </a:lnTo>
                  <a:lnTo>
                    <a:pt x="401730" y="85519"/>
                  </a:lnTo>
                  <a:lnTo>
                    <a:pt x="401730" y="0"/>
                  </a:lnTo>
                  <a:close/>
                </a:path>
              </a:pathLst>
            </a:custGeom>
            <a:solidFill>
              <a:srgbClr val="3636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224680" y="3184149"/>
              <a:ext cx="412750" cy="12700"/>
            </a:xfrm>
            <a:custGeom>
              <a:avLst/>
              <a:gdLst/>
              <a:ahLst/>
              <a:cxnLst/>
              <a:rect l="l" t="t" r="r" b="b"/>
              <a:pathLst>
                <a:path w="412750" h="12700">
                  <a:moveTo>
                    <a:pt x="0" y="0"/>
                  </a:moveTo>
                  <a:lnTo>
                    <a:pt x="412589" y="0"/>
                  </a:lnTo>
                  <a:lnTo>
                    <a:pt x="412589" y="12217"/>
                  </a:lnTo>
                  <a:lnTo>
                    <a:pt x="0" y="12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2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631839" y="31841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7631839" y="3184149"/>
              <a:ext cx="0" cy="97790"/>
            </a:xfrm>
            <a:custGeom>
              <a:avLst/>
              <a:gdLst/>
              <a:ahLst/>
              <a:cxnLst/>
              <a:rect l="l" t="t" r="r" b="b"/>
              <a:pathLst>
                <a:path h="97789">
                  <a:moveTo>
                    <a:pt x="0" y="0"/>
                  </a:moveTo>
                  <a:lnTo>
                    <a:pt x="0" y="97735"/>
                  </a:lnTo>
                </a:path>
              </a:pathLst>
            </a:custGeom>
            <a:ln w="1085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631839" y="32696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224680" y="3275776"/>
              <a:ext cx="412750" cy="0"/>
            </a:xfrm>
            <a:custGeom>
              <a:avLst/>
              <a:gdLst/>
              <a:ahLst/>
              <a:cxnLst/>
              <a:rect l="l" t="t" r="r" b="b"/>
              <a:pathLst>
                <a:path w="412750">
                  <a:moveTo>
                    <a:pt x="0" y="0"/>
                  </a:moveTo>
                  <a:lnTo>
                    <a:pt x="412589" y="0"/>
                  </a:lnTo>
                </a:path>
              </a:pathLst>
            </a:custGeom>
            <a:ln w="122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7230110" y="326966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7230110" y="3184149"/>
              <a:ext cx="0" cy="97790"/>
            </a:xfrm>
            <a:custGeom>
              <a:avLst/>
              <a:gdLst/>
              <a:ahLst/>
              <a:cxnLst/>
              <a:rect l="l" t="t" r="r" b="b"/>
              <a:pathLst>
                <a:path h="97789">
                  <a:moveTo>
                    <a:pt x="0" y="0"/>
                  </a:moveTo>
                  <a:lnTo>
                    <a:pt x="0" y="97735"/>
                  </a:lnTo>
                </a:path>
              </a:pathLst>
            </a:custGeom>
            <a:ln w="10857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7230110" y="318414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3999966" y="3587313"/>
              <a:ext cx="391160" cy="1478280"/>
            </a:xfrm>
            <a:custGeom>
              <a:avLst/>
              <a:gdLst/>
              <a:ahLst/>
              <a:cxnLst/>
              <a:rect l="l" t="t" r="r" b="b"/>
              <a:pathLst>
                <a:path w="391160" h="1478279">
                  <a:moveTo>
                    <a:pt x="390880" y="1453819"/>
                  </a:moveTo>
                  <a:lnTo>
                    <a:pt x="0" y="1453819"/>
                  </a:lnTo>
                  <a:lnTo>
                    <a:pt x="0" y="1478254"/>
                  </a:lnTo>
                  <a:lnTo>
                    <a:pt x="390880" y="1478254"/>
                  </a:lnTo>
                  <a:lnTo>
                    <a:pt x="390880" y="1453819"/>
                  </a:lnTo>
                  <a:close/>
                </a:path>
                <a:path w="391160" h="1478279">
                  <a:moveTo>
                    <a:pt x="390880" y="1343875"/>
                  </a:moveTo>
                  <a:lnTo>
                    <a:pt x="0" y="1343875"/>
                  </a:lnTo>
                  <a:lnTo>
                    <a:pt x="0" y="1368310"/>
                  </a:lnTo>
                  <a:lnTo>
                    <a:pt x="390880" y="1368310"/>
                  </a:lnTo>
                  <a:lnTo>
                    <a:pt x="390880" y="1343875"/>
                  </a:lnTo>
                  <a:close/>
                </a:path>
                <a:path w="391160" h="1478279">
                  <a:moveTo>
                    <a:pt x="390880" y="1233919"/>
                  </a:moveTo>
                  <a:lnTo>
                    <a:pt x="0" y="1233919"/>
                  </a:lnTo>
                  <a:lnTo>
                    <a:pt x="0" y="1258354"/>
                  </a:lnTo>
                  <a:lnTo>
                    <a:pt x="390880" y="1258354"/>
                  </a:lnTo>
                  <a:lnTo>
                    <a:pt x="390880" y="1233919"/>
                  </a:lnTo>
                  <a:close/>
                </a:path>
                <a:path w="391160" h="1478279">
                  <a:moveTo>
                    <a:pt x="390880" y="757453"/>
                  </a:moveTo>
                  <a:lnTo>
                    <a:pt x="0" y="757453"/>
                  </a:lnTo>
                  <a:lnTo>
                    <a:pt x="0" y="781888"/>
                  </a:lnTo>
                  <a:lnTo>
                    <a:pt x="390880" y="781888"/>
                  </a:lnTo>
                  <a:lnTo>
                    <a:pt x="390880" y="757453"/>
                  </a:lnTo>
                  <a:close/>
                </a:path>
                <a:path w="391160" h="1478279">
                  <a:moveTo>
                    <a:pt x="390880" y="549770"/>
                  </a:moveTo>
                  <a:lnTo>
                    <a:pt x="0" y="549770"/>
                  </a:lnTo>
                  <a:lnTo>
                    <a:pt x="0" y="574205"/>
                  </a:lnTo>
                  <a:lnTo>
                    <a:pt x="390880" y="574205"/>
                  </a:lnTo>
                  <a:lnTo>
                    <a:pt x="390880" y="549770"/>
                  </a:lnTo>
                  <a:close/>
                </a:path>
                <a:path w="391160" h="1478279">
                  <a:moveTo>
                    <a:pt x="390880" y="390944"/>
                  </a:moveTo>
                  <a:lnTo>
                    <a:pt x="0" y="390944"/>
                  </a:lnTo>
                  <a:lnTo>
                    <a:pt x="0" y="415378"/>
                  </a:lnTo>
                  <a:lnTo>
                    <a:pt x="390880" y="415378"/>
                  </a:lnTo>
                  <a:lnTo>
                    <a:pt x="390880" y="390944"/>
                  </a:lnTo>
                  <a:close/>
                </a:path>
                <a:path w="391160" h="1478279">
                  <a:moveTo>
                    <a:pt x="390880" y="0"/>
                  </a:moveTo>
                  <a:lnTo>
                    <a:pt x="0" y="0"/>
                  </a:lnTo>
                  <a:lnTo>
                    <a:pt x="0" y="24434"/>
                  </a:lnTo>
                  <a:lnTo>
                    <a:pt x="390880" y="24434"/>
                  </a:lnTo>
                  <a:lnTo>
                    <a:pt x="3908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4097692" y="3715588"/>
              <a:ext cx="304165" cy="146685"/>
            </a:xfrm>
            <a:custGeom>
              <a:avLst/>
              <a:gdLst/>
              <a:ahLst/>
              <a:cxnLst/>
              <a:rect l="l" t="t" r="r" b="b"/>
              <a:pathLst>
                <a:path w="304164" h="146685">
                  <a:moveTo>
                    <a:pt x="0" y="0"/>
                  </a:moveTo>
                  <a:lnTo>
                    <a:pt x="304012" y="0"/>
                  </a:lnTo>
                </a:path>
                <a:path w="304164" h="146685">
                  <a:moveTo>
                    <a:pt x="0" y="73301"/>
                  </a:moveTo>
                  <a:lnTo>
                    <a:pt x="304012" y="73301"/>
                  </a:lnTo>
                </a:path>
                <a:path w="304164" h="146685">
                  <a:moveTo>
                    <a:pt x="0" y="146603"/>
                  </a:moveTo>
                  <a:lnTo>
                    <a:pt x="304012" y="146603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3999974" y="4051555"/>
              <a:ext cx="391160" cy="24765"/>
            </a:xfrm>
            <a:custGeom>
              <a:avLst/>
              <a:gdLst/>
              <a:ahLst/>
              <a:cxnLst/>
              <a:rect l="l" t="t" r="r" b="b"/>
              <a:pathLst>
                <a:path w="391160" h="24764">
                  <a:moveTo>
                    <a:pt x="390872" y="0"/>
                  </a:moveTo>
                  <a:lnTo>
                    <a:pt x="0" y="0"/>
                  </a:lnTo>
                  <a:lnTo>
                    <a:pt x="0" y="24433"/>
                  </a:lnTo>
                  <a:lnTo>
                    <a:pt x="390872" y="24433"/>
                  </a:lnTo>
                  <a:lnTo>
                    <a:pt x="3908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4097692" y="4216484"/>
              <a:ext cx="304165" cy="549910"/>
            </a:xfrm>
            <a:custGeom>
              <a:avLst/>
              <a:gdLst/>
              <a:ahLst/>
              <a:cxnLst/>
              <a:rect l="l" t="t" r="r" b="b"/>
              <a:pathLst>
                <a:path w="304164" h="549910">
                  <a:moveTo>
                    <a:pt x="0" y="0"/>
                  </a:moveTo>
                  <a:lnTo>
                    <a:pt x="304012" y="0"/>
                  </a:lnTo>
                </a:path>
                <a:path w="304164" h="549910">
                  <a:moveTo>
                    <a:pt x="0" y="549764"/>
                  </a:moveTo>
                  <a:lnTo>
                    <a:pt x="304012" y="549764"/>
                  </a:lnTo>
                </a:path>
                <a:path w="304164" h="549910">
                  <a:moveTo>
                    <a:pt x="0" y="61084"/>
                  </a:moveTo>
                  <a:lnTo>
                    <a:pt x="304012" y="61084"/>
                  </a:lnTo>
                </a:path>
                <a:path w="304164" h="549910">
                  <a:moveTo>
                    <a:pt x="0" y="476462"/>
                  </a:moveTo>
                  <a:lnTo>
                    <a:pt x="304012" y="476462"/>
                  </a:lnTo>
                </a:path>
                <a:path w="304164" h="549910">
                  <a:moveTo>
                    <a:pt x="0" y="403160"/>
                  </a:moveTo>
                  <a:lnTo>
                    <a:pt x="304012" y="403160"/>
                  </a:lnTo>
                </a:path>
                <a:path w="304164" h="549910">
                  <a:moveTo>
                    <a:pt x="0" y="329858"/>
                  </a:moveTo>
                  <a:lnTo>
                    <a:pt x="304012" y="329858"/>
                  </a:lnTo>
                </a:path>
                <a:path w="304164" h="549910">
                  <a:moveTo>
                    <a:pt x="0" y="256556"/>
                  </a:moveTo>
                  <a:lnTo>
                    <a:pt x="304012" y="256556"/>
                  </a:lnTo>
                </a:path>
              </a:pathLst>
            </a:custGeom>
            <a:ln w="115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554812" y="3465140"/>
              <a:ext cx="217170" cy="61594"/>
            </a:xfrm>
            <a:custGeom>
              <a:avLst/>
              <a:gdLst/>
              <a:ahLst/>
              <a:cxnLst/>
              <a:rect l="l" t="t" r="r" b="b"/>
              <a:pathLst>
                <a:path w="217170" h="61595">
                  <a:moveTo>
                    <a:pt x="10858" y="0"/>
                  </a:moveTo>
                  <a:lnTo>
                    <a:pt x="0" y="0"/>
                  </a:lnTo>
                  <a:lnTo>
                    <a:pt x="0" y="12216"/>
                  </a:lnTo>
                  <a:lnTo>
                    <a:pt x="206294" y="61084"/>
                  </a:lnTo>
                  <a:lnTo>
                    <a:pt x="217152" y="61084"/>
                  </a:lnTo>
                  <a:lnTo>
                    <a:pt x="217152" y="48867"/>
                  </a:lnTo>
                  <a:lnTo>
                    <a:pt x="108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761105" y="3514008"/>
              <a:ext cx="11430" cy="12700"/>
            </a:xfrm>
            <a:custGeom>
              <a:avLst/>
              <a:gdLst/>
              <a:ahLst/>
              <a:cxnLst/>
              <a:rect l="l" t="t" r="r" b="b"/>
              <a:pathLst>
                <a:path w="11429" h="12700">
                  <a:moveTo>
                    <a:pt x="10858" y="0"/>
                  </a:moveTo>
                  <a:lnTo>
                    <a:pt x="0" y="0"/>
                  </a:lnTo>
                  <a:lnTo>
                    <a:pt x="0" y="12217"/>
                  </a:lnTo>
                  <a:lnTo>
                    <a:pt x="10858" y="12217"/>
                  </a:lnTo>
                  <a:lnTo>
                    <a:pt x="108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3761107" y="3514007"/>
              <a:ext cx="43815" cy="24765"/>
            </a:xfrm>
            <a:custGeom>
              <a:avLst/>
              <a:gdLst/>
              <a:ahLst/>
              <a:cxnLst/>
              <a:rect l="l" t="t" r="r" b="b"/>
              <a:pathLst>
                <a:path w="43814" h="24764">
                  <a:moveTo>
                    <a:pt x="10857" y="0"/>
                  </a:moveTo>
                  <a:lnTo>
                    <a:pt x="0" y="0"/>
                  </a:lnTo>
                  <a:lnTo>
                    <a:pt x="0" y="12217"/>
                  </a:lnTo>
                  <a:lnTo>
                    <a:pt x="32572" y="24434"/>
                  </a:lnTo>
                  <a:lnTo>
                    <a:pt x="43430" y="24434"/>
                  </a:lnTo>
                  <a:lnTo>
                    <a:pt x="43430" y="12217"/>
                  </a:lnTo>
                  <a:lnTo>
                    <a:pt x="108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799108" y="35262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3793680" y="3526225"/>
              <a:ext cx="65405" cy="24765"/>
            </a:xfrm>
            <a:custGeom>
              <a:avLst/>
              <a:gdLst/>
              <a:ahLst/>
              <a:cxnLst/>
              <a:rect l="l" t="t" r="r" b="b"/>
              <a:pathLst>
                <a:path w="65404" h="24764">
                  <a:moveTo>
                    <a:pt x="10857" y="0"/>
                  </a:moveTo>
                  <a:lnTo>
                    <a:pt x="0" y="0"/>
                  </a:lnTo>
                  <a:lnTo>
                    <a:pt x="0" y="12217"/>
                  </a:lnTo>
                  <a:lnTo>
                    <a:pt x="54287" y="24433"/>
                  </a:lnTo>
                  <a:lnTo>
                    <a:pt x="65144" y="24433"/>
                  </a:lnTo>
                  <a:lnTo>
                    <a:pt x="65144" y="12217"/>
                  </a:lnTo>
                  <a:lnTo>
                    <a:pt x="108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3853396" y="35384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847968" y="3544550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003" y="0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3918542" y="35384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3913113" y="3544550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003" y="0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983688" y="35384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978259" y="3544550"/>
              <a:ext cx="184785" cy="0"/>
            </a:xfrm>
            <a:custGeom>
              <a:avLst/>
              <a:gdLst/>
              <a:ahLst/>
              <a:cxnLst/>
              <a:rect l="l" t="t" r="r" b="b"/>
              <a:pathLst>
                <a:path w="184785">
                  <a:moveTo>
                    <a:pt x="0" y="0"/>
                  </a:moveTo>
                  <a:lnTo>
                    <a:pt x="184579" y="0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4157409" y="3538441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151980" y="3526225"/>
              <a:ext cx="184785" cy="24765"/>
            </a:xfrm>
            <a:custGeom>
              <a:avLst/>
              <a:gdLst/>
              <a:ahLst/>
              <a:cxnLst/>
              <a:rect l="l" t="t" r="r" b="b"/>
              <a:pathLst>
                <a:path w="184785" h="24764">
                  <a:moveTo>
                    <a:pt x="184579" y="0"/>
                  </a:moveTo>
                  <a:lnTo>
                    <a:pt x="173722" y="0"/>
                  </a:lnTo>
                  <a:lnTo>
                    <a:pt x="0" y="12217"/>
                  </a:lnTo>
                  <a:lnTo>
                    <a:pt x="0" y="24433"/>
                  </a:lnTo>
                  <a:lnTo>
                    <a:pt x="10857" y="24433"/>
                  </a:lnTo>
                  <a:lnTo>
                    <a:pt x="184579" y="12217"/>
                  </a:lnTo>
                  <a:lnTo>
                    <a:pt x="1845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4331131" y="35262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4325702" y="3489574"/>
              <a:ext cx="195580" cy="48895"/>
            </a:xfrm>
            <a:custGeom>
              <a:avLst/>
              <a:gdLst/>
              <a:ahLst/>
              <a:cxnLst/>
              <a:rect l="l" t="t" r="r" b="b"/>
              <a:pathLst>
                <a:path w="195579" h="48895">
                  <a:moveTo>
                    <a:pt x="195436" y="0"/>
                  </a:moveTo>
                  <a:lnTo>
                    <a:pt x="184579" y="0"/>
                  </a:lnTo>
                  <a:lnTo>
                    <a:pt x="0" y="36650"/>
                  </a:lnTo>
                  <a:lnTo>
                    <a:pt x="0" y="48868"/>
                  </a:lnTo>
                  <a:lnTo>
                    <a:pt x="10857" y="48868"/>
                  </a:lnTo>
                  <a:lnTo>
                    <a:pt x="195436" y="12217"/>
                  </a:lnTo>
                  <a:lnTo>
                    <a:pt x="195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4515710" y="348957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510281" y="3440707"/>
              <a:ext cx="173990" cy="61594"/>
            </a:xfrm>
            <a:custGeom>
              <a:avLst/>
              <a:gdLst/>
              <a:ahLst/>
              <a:cxnLst/>
              <a:rect l="l" t="t" r="r" b="b"/>
              <a:pathLst>
                <a:path w="173989" h="61595">
                  <a:moveTo>
                    <a:pt x="173720" y="0"/>
                  </a:moveTo>
                  <a:lnTo>
                    <a:pt x="162863" y="0"/>
                  </a:lnTo>
                  <a:lnTo>
                    <a:pt x="0" y="48867"/>
                  </a:lnTo>
                  <a:lnTo>
                    <a:pt x="0" y="61084"/>
                  </a:lnTo>
                  <a:lnTo>
                    <a:pt x="10857" y="61084"/>
                  </a:lnTo>
                  <a:lnTo>
                    <a:pt x="173720" y="12216"/>
                  </a:lnTo>
                  <a:lnTo>
                    <a:pt x="173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678574" y="3440705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673145" y="3404055"/>
              <a:ext cx="76200" cy="48895"/>
            </a:xfrm>
            <a:custGeom>
              <a:avLst/>
              <a:gdLst/>
              <a:ahLst/>
              <a:cxnLst/>
              <a:rect l="l" t="t" r="r" b="b"/>
              <a:pathLst>
                <a:path w="76200" h="48895">
                  <a:moveTo>
                    <a:pt x="76003" y="0"/>
                  </a:moveTo>
                  <a:lnTo>
                    <a:pt x="65145" y="0"/>
                  </a:lnTo>
                  <a:lnTo>
                    <a:pt x="0" y="36652"/>
                  </a:lnTo>
                  <a:lnTo>
                    <a:pt x="0" y="48868"/>
                  </a:lnTo>
                  <a:lnTo>
                    <a:pt x="10857" y="48868"/>
                  </a:lnTo>
                  <a:lnTo>
                    <a:pt x="76003" y="12217"/>
                  </a:lnTo>
                  <a:lnTo>
                    <a:pt x="76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743719" y="340405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738291" y="3367404"/>
              <a:ext cx="76200" cy="48895"/>
            </a:xfrm>
            <a:custGeom>
              <a:avLst/>
              <a:gdLst/>
              <a:ahLst/>
              <a:cxnLst/>
              <a:rect l="l" t="t" r="r" b="b"/>
              <a:pathLst>
                <a:path w="76200" h="48895">
                  <a:moveTo>
                    <a:pt x="76003" y="0"/>
                  </a:moveTo>
                  <a:lnTo>
                    <a:pt x="65144" y="0"/>
                  </a:lnTo>
                  <a:lnTo>
                    <a:pt x="0" y="36650"/>
                  </a:lnTo>
                  <a:lnTo>
                    <a:pt x="0" y="48868"/>
                  </a:lnTo>
                  <a:lnTo>
                    <a:pt x="10857" y="48868"/>
                  </a:lnTo>
                  <a:lnTo>
                    <a:pt x="76003" y="12217"/>
                  </a:lnTo>
                  <a:lnTo>
                    <a:pt x="760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4808865" y="33674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4803435" y="3306319"/>
              <a:ext cx="54610" cy="73660"/>
            </a:xfrm>
            <a:custGeom>
              <a:avLst/>
              <a:gdLst/>
              <a:ahLst/>
              <a:cxnLst/>
              <a:rect l="l" t="t" r="r" b="b"/>
              <a:pathLst>
                <a:path w="54610" h="73660">
                  <a:moveTo>
                    <a:pt x="54288" y="0"/>
                  </a:moveTo>
                  <a:lnTo>
                    <a:pt x="43431" y="0"/>
                  </a:lnTo>
                  <a:lnTo>
                    <a:pt x="0" y="61084"/>
                  </a:lnTo>
                  <a:lnTo>
                    <a:pt x="0" y="73301"/>
                  </a:lnTo>
                  <a:lnTo>
                    <a:pt x="10858" y="73301"/>
                  </a:lnTo>
                  <a:lnTo>
                    <a:pt x="54288" y="12217"/>
                  </a:lnTo>
                  <a:lnTo>
                    <a:pt x="54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4852295" y="3306318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846867" y="3257451"/>
              <a:ext cx="43815" cy="61594"/>
            </a:xfrm>
            <a:custGeom>
              <a:avLst/>
              <a:gdLst/>
              <a:ahLst/>
              <a:cxnLst/>
              <a:rect l="l" t="t" r="r" b="b"/>
              <a:pathLst>
                <a:path w="43814" h="61595">
                  <a:moveTo>
                    <a:pt x="43430" y="0"/>
                  </a:moveTo>
                  <a:lnTo>
                    <a:pt x="32571" y="0"/>
                  </a:lnTo>
                  <a:lnTo>
                    <a:pt x="0" y="48868"/>
                  </a:lnTo>
                  <a:lnTo>
                    <a:pt x="0" y="61085"/>
                  </a:lnTo>
                  <a:lnTo>
                    <a:pt x="10857" y="61085"/>
                  </a:lnTo>
                  <a:lnTo>
                    <a:pt x="43430" y="12217"/>
                  </a:lnTo>
                  <a:lnTo>
                    <a:pt x="434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1" name="object 191"/>
          <p:cNvSpPr txBox="1"/>
          <p:nvPr/>
        </p:nvSpPr>
        <p:spPr>
          <a:xfrm>
            <a:off x="3919469" y="2646118"/>
            <a:ext cx="390588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81075">
              <a:lnSpc>
                <a:spcPct val="100000"/>
              </a:lnSpc>
              <a:spcBef>
                <a:spcPts val="105"/>
              </a:spcBef>
            </a:pPr>
            <a:r>
              <a:rPr sz="1150" spc="-110" dirty="0">
                <a:latin typeface="Verdana"/>
                <a:cs typeface="Verdana"/>
              </a:rPr>
              <a:t>graph</a:t>
            </a:r>
            <a:r>
              <a:rPr sz="1150" spc="-60" dirty="0">
                <a:latin typeface="Verdana"/>
                <a:cs typeface="Verdana"/>
              </a:rPr>
              <a:t>ic</a:t>
            </a:r>
            <a:r>
              <a:rPr sz="1150" spc="-110" dirty="0">
                <a:latin typeface="Verdana"/>
                <a:cs typeface="Verdana"/>
              </a:rPr>
              <a:t>,</a:t>
            </a:r>
            <a:r>
              <a:rPr sz="1150" spc="-50" dirty="0">
                <a:latin typeface="Verdana"/>
                <a:cs typeface="Verdana"/>
              </a:rPr>
              <a:t> </a:t>
            </a:r>
            <a:r>
              <a:rPr sz="1150" spc="-75" dirty="0">
                <a:latin typeface="Verdana"/>
                <a:cs typeface="Verdana"/>
              </a:rPr>
              <a:t>l</a:t>
            </a:r>
            <a:r>
              <a:rPr sz="1150" spc="-85" dirty="0">
                <a:latin typeface="Verdana"/>
                <a:cs typeface="Verdana"/>
              </a:rPr>
              <a:t>o</a:t>
            </a:r>
            <a:r>
              <a:rPr sz="1150" spc="-90" dirty="0">
                <a:latin typeface="Verdana"/>
                <a:cs typeface="Verdana"/>
              </a:rPr>
              <a:t>g</a:t>
            </a:r>
            <a:r>
              <a:rPr sz="1150" spc="-95" dirty="0">
                <a:latin typeface="Verdana"/>
                <a:cs typeface="Verdana"/>
              </a:rPr>
              <a:t>o,</a:t>
            </a:r>
            <a:r>
              <a:rPr sz="1150" spc="-90" dirty="0">
                <a:latin typeface="Verdana"/>
                <a:cs typeface="Verdana"/>
              </a:rPr>
              <a:t> </a:t>
            </a:r>
            <a:r>
              <a:rPr sz="1150" spc="-125" dirty="0">
                <a:latin typeface="Verdana"/>
                <a:cs typeface="Verdana"/>
              </a:rPr>
              <a:t>a</a:t>
            </a:r>
            <a:r>
              <a:rPr sz="1150" spc="-130" dirty="0">
                <a:latin typeface="Verdana"/>
                <a:cs typeface="Verdana"/>
              </a:rPr>
              <a:t>n</a:t>
            </a:r>
            <a:r>
              <a:rPr sz="1150" spc="-100" dirty="0">
                <a:latin typeface="Verdana"/>
                <a:cs typeface="Verdana"/>
              </a:rPr>
              <a:t>d</a:t>
            </a:r>
            <a:r>
              <a:rPr sz="1150" spc="-65" dirty="0">
                <a:latin typeface="Verdana"/>
                <a:cs typeface="Verdana"/>
              </a:rPr>
              <a:t> </a:t>
            </a:r>
            <a:r>
              <a:rPr sz="1150" spc="-40" dirty="0">
                <a:latin typeface="Verdana"/>
                <a:cs typeface="Verdana"/>
              </a:rPr>
              <a:t>c</a:t>
            </a:r>
            <a:r>
              <a:rPr sz="1150" spc="-130" dirty="0">
                <a:latin typeface="Verdana"/>
                <a:cs typeface="Verdana"/>
              </a:rPr>
              <a:t>omp</a:t>
            </a:r>
            <a:r>
              <a:rPr sz="1150" spc="-125" dirty="0">
                <a:latin typeface="Verdana"/>
                <a:cs typeface="Verdana"/>
              </a:rPr>
              <a:t>a</a:t>
            </a:r>
            <a:r>
              <a:rPr sz="1150" spc="-130" dirty="0">
                <a:latin typeface="Verdana"/>
                <a:cs typeface="Verdana"/>
              </a:rPr>
              <a:t>n</a:t>
            </a:r>
            <a:r>
              <a:rPr sz="1150" spc="-95" dirty="0">
                <a:latin typeface="Verdana"/>
                <a:cs typeface="Verdana"/>
              </a:rPr>
              <a:t>y</a:t>
            </a:r>
            <a:r>
              <a:rPr sz="1150" spc="-65" dirty="0">
                <a:latin typeface="Verdana"/>
                <a:cs typeface="Verdana"/>
              </a:rPr>
              <a:t> </a:t>
            </a:r>
            <a:r>
              <a:rPr sz="1150" spc="-130" dirty="0">
                <a:latin typeface="Verdana"/>
                <a:cs typeface="Verdana"/>
              </a:rPr>
              <a:t>n</a:t>
            </a:r>
            <a:r>
              <a:rPr sz="1150" spc="-125" dirty="0">
                <a:latin typeface="Verdana"/>
                <a:cs typeface="Verdana"/>
              </a:rPr>
              <a:t>a</a:t>
            </a:r>
            <a:r>
              <a:rPr sz="1150" spc="-150" dirty="0">
                <a:latin typeface="Verdana"/>
                <a:cs typeface="Verdana"/>
              </a:rPr>
              <a:t>me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2944945" y="5138384"/>
            <a:ext cx="578485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2875" marR="5080" indent="-130810">
              <a:lnSpc>
                <a:spcPct val="118100"/>
              </a:lnSpc>
              <a:spcBef>
                <a:spcPts val="95"/>
              </a:spcBef>
            </a:pPr>
            <a:r>
              <a:rPr sz="950" spc="-105" dirty="0">
                <a:latin typeface="Verdana"/>
                <a:cs typeface="Verdana"/>
              </a:rPr>
              <a:t>N</a:t>
            </a:r>
            <a:r>
              <a:rPr sz="950" spc="-100" dirty="0">
                <a:latin typeface="Verdana"/>
                <a:cs typeface="Verdana"/>
              </a:rPr>
              <a:t>a</a:t>
            </a:r>
            <a:r>
              <a:rPr sz="950" spc="-80" dirty="0">
                <a:latin typeface="Verdana"/>
                <a:cs typeface="Verdana"/>
              </a:rPr>
              <a:t>v</a:t>
            </a:r>
            <a:r>
              <a:rPr sz="950" spc="-60" dirty="0">
                <a:latin typeface="Verdana"/>
                <a:cs typeface="Verdana"/>
              </a:rPr>
              <a:t>i</a:t>
            </a:r>
            <a:r>
              <a:rPr sz="950" spc="-75" dirty="0">
                <a:latin typeface="Verdana"/>
                <a:cs typeface="Verdana"/>
              </a:rPr>
              <a:t>g</a:t>
            </a:r>
            <a:r>
              <a:rPr sz="950" spc="-100" dirty="0">
                <a:latin typeface="Verdana"/>
                <a:cs typeface="Verdana"/>
              </a:rPr>
              <a:t>a</a:t>
            </a:r>
            <a:r>
              <a:rPr sz="950" dirty="0">
                <a:latin typeface="Verdana"/>
                <a:cs typeface="Verdana"/>
              </a:rPr>
              <a:t>t</a:t>
            </a:r>
            <a:r>
              <a:rPr sz="950" spc="-60" dirty="0">
                <a:latin typeface="Verdana"/>
                <a:cs typeface="Verdana"/>
              </a:rPr>
              <a:t>i</a:t>
            </a:r>
            <a:r>
              <a:rPr sz="950" spc="-65" dirty="0">
                <a:latin typeface="Verdana"/>
                <a:cs typeface="Verdana"/>
              </a:rPr>
              <a:t>on  </a:t>
            </a:r>
            <a:r>
              <a:rPr sz="950" spc="-114" dirty="0">
                <a:latin typeface="Verdana"/>
                <a:cs typeface="Verdana"/>
              </a:rPr>
              <a:t>menu</a:t>
            </a:r>
            <a:endParaRPr sz="950">
              <a:latin typeface="Verdana"/>
              <a:cs typeface="Verdana"/>
            </a:endParaRPr>
          </a:p>
        </p:txBody>
      </p:sp>
      <p:grpSp>
        <p:nvGrpSpPr>
          <p:cNvPr id="193" name="object 193"/>
          <p:cNvGrpSpPr/>
          <p:nvPr/>
        </p:nvGrpSpPr>
        <p:grpSpPr>
          <a:xfrm>
            <a:off x="2849069" y="2145706"/>
            <a:ext cx="4669155" cy="3030220"/>
            <a:chOff x="2849069" y="2145706"/>
            <a:chExt cx="4669155" cy="3030220"/>
          </a:xfrm>
        </p:grpSpPr>
        <p:sp>
          <p:nvSpPr>
            <p:cNvPr id="194" name="object 194"/>
            <p:cNvSpPr/>
            <p:nvPr/>
          </p:nvSpPr>
          <p:spPr>
            <a:xfrm>
              <a:off x="2849067" y="2145710"/>
              <a:ext cx="4669155" cy="3030220"/>
            </a:xfrm>
            <a:custGeom>
              <a:avLst/>
              <a:gdLst/>
              <a:ahLst/>
              <a:cxnLst/>
              <a:rect l="l" t="t" r="r" b="b"/>
              <a:pathLst>
                <a:path w="4669155" h="3030220">
                  <a:moveTo>
                    <a:pt x="195427" y="720801"/>
                  </a:moveTo>
                  <a:lnTo>
                    <a:pt x="184581" y="720801"/>
                  </a:lnTo>
                  <a:lnTo>
                    <a:pt x="0" y="769670"/>
                  </a:lnTo>
                  <a:lnTo>
                    <a:pt x="0" y="781888"/>
                  </a:lnTo>
                  <a:lnTo>
                    <a:pt x="10858" y="781888"/>
                  </a:lnTo>
                  <a:lnTo>
                    <a:pt x="195427" y="733018"/>
                  </a:lnTo>
                  <a:lnTo>
                    <a:pt x="195427" y="720801"/>
                  </a:lnTo>
                  <a:close/>
                </a:path>
                <a:path w="4669155" h="3030220">
                  <a:moveTo>
                    <a:pt x="1161757" y="2113534"/>
                  </a:moveTo>
                  <a:lnTo>
                    <a:pt x="1150899" y="2113534"/>
                  </a:lnTo>
                  <a:lnTo>
                    <a:pt x="542874" y="3017596"/>
                  </a:lnTo>
                  <a:lnTo>
                    <a:pt x="542874" y="3029813"/>
                  </a:lnTo>
                  <a:lnTo>
                    <a:pt x="553732" y="3029813"/>
                  </a:lnTo>
                  <a:lnTo>
                    <a:pt x="1161757" y="2125751"/>
                  </a:lnTo>
                  <a:lnTo>
                    <a:pt x="1161757" y="2113534"/>
                  </a:lnTo>
                  <a:close/>
                </a:path>
                <a:path w="4669155" h="3030220">
                  <a:moveTo>
                    <a:pt x="4668761" y="0"/>
                  </a:moveTo>
                  <a:lnTo>
                    <a:pt x="4657903" y="0"/>
                  </a:lnTo>
                  <a:lnTo>
                    <a:pt x="4310456" y="1062875"/>
                  </a:lnTo>
                  <a:lnTo>
                    <a:pt x="4310456" y="1075093"/>
                  </a:lnTo>
                  <a:lnTo>
                    <a:pt x="4321314" y="1075093"/>
                  </a:lnTo>
                  <a:lnTo>
                    <a:pt x="4668761" y="12217"/>
                  </a:lnTo>
                  <a:lnTo>
                    <a:pt x="46687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3039077" y="28665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033648" y="2829857"/>
              <a:ext cx="206375" cy="48895"/>
            </a:xfrm>
            <a:custGeom>
              <a:avLst/>
              <a:gdLst/>
              <a:ahLst/>
              <a:cxnLst/>
              <a:rect l="l" t="t" r="r" b="b"/>
              <a:pathLst>
                <a:path w="206375" h="48894">
                  <a:moveTo>
                    <a:pt x="206293" y="0"/>
                  </a:moveTo>
                  <a:lnTo>
                    <a:pt x="195436" y="0"/>
                  </a:lnTo>
                  <a:lnTo>
                    <a:pt x="0" y="36650"/>
                  </a:lnTo>
                  <a:lnTo>
                    <a:pt x="0" y="48867"/>
                  </a:lnTo>
                  <a:lnTo>
                    <a:pt x="10857" y="48867"/>
                  </a:lnTo>
                  <a:lnTo>
                    <a:pt x="206293" y="12216"/>
                  </a:lnTo>
                  <a:lnTo>
                    <a:pt x="2062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234513" y="28298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3229085" y="2817640"/>
              <a:ext cx="228600" cy="24765"/>
            </a:xfrm>
            <a:custGeom>
              <a:avLst/>
              <a:gdLst/>
              <a:ahLst/>
              <a:cxnLst/>
              <a:rect l="l" t="t" r="r" b="b"/>
              <a:pathLst>
                <a:path w="228600" h="24764">
                  <a:moveTo>
                    <a:pt x="228009" y="0"/>
                  </a:moveTo>
                  <a:lnTo>
                    <a:pt x="217152" y="0"/>
                  </a:lnTo>
                  <a:lnTo>
                    <a:pt x="0" y="12217"/>
                  </a:lnTo>
                  <a:lnTo>
                    <a:pt x="0" y="24433"/>
                  </a:lnTo>
                  <a:lnTo>
                    <a:pt x="10857" y="24433"/>
                  </a:lnTo>
                  <a:lnTo>
                    <a:pt x="228009" y="12217"/>
                  </a:lnTo>
                  <a:lnTo>
                    <a:pt x="2280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3451665" y="281763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3446234" y="2817642"/>
              <a:ext cx="228600" cy="24130"/>
            </a:xfrm>
            <a:custGeom>
              <a:avLst/>
              <a:gdLst/>
              <a:ahLst/>
              <a:cxnLst/>
              <a:rect l="l" t="t" r="r" b="b"/>
              <a:pathLst>
                <a:path w="228600" h="24130">
                  <a:moveTo>
                    <a:pt x="228003" y="12700"/>
                  </a:moveTo>
                  <a:lnTo>
                    <a:pt x="123761" y="12700"/>
                  </a:lnTo>
                  <a:lnTo>
                    <a:pt x="123761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110210" y="12700"/>
                  </a:lnTo>
                  <a:lnTo>
                    <a:pt x="110210" y="24130"/>
                  </a:lnTo>
                  <a:lnTo>
                    <a:pt x="228003" y="24130"/>
                  </a:lnTo>
                  <a:lnTo>
                    <a:pt x="228003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3668817" y="2829856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3663388" y="2829857"/>
              <a:ext cx="217170" cy="48895"/>
            </a:xfrm>
            <a:custGeom>
              <a:avLst/>
              <a:gdLst/>
              <a:ahLst/>
              <a:cxnLst/>
              <a:rect l="l" t="t" r="r" b="b"/>
              <a:pathLst>
                <a:path w="217170" h="48894">
                  <a:moveTo>
                    <a:pt x="10857" y="0"/>
                  </a:moveTo>
                  <a:lnTo>
                    <a:pt x="0" y="0"/>
                  </a:lnTo>
                  <a:lnTo>
                    <a:pt x="0" y="12216"/>
                  </a:lnTo>
                  <a:lnTo>
                    <a:pt x="206293" y="48867"/>
                  </a:lnTo>
                  <a:lnTo>
                    <a:pt x="217152" y="48867"/>
                  </a:lnTo>
                  <a:lnTo>
                    <a:pt x="217152" y="36650"/>
                  </a:lnTo>
                  <a:lnTo>
                    <a:pt x="108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3875112" y="2866507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3869682" y="2866508"/>
              <a:ext cx="206375" cy="85725"/>
            </a:xfrm>
            <a:custGeom>
              <a:avLst/>
              <a:gdLst/>
              <a:ahLst/>
              <a:cxnLst/>
              <a:rect l="l" t="t" r="r" b="b"/>
              <a:pathLst>
                <a:path w="206375" h="85725">
                  <a:moveTo>
                    <a:pt x="10858" y="0"/>
                  </a:moveTo>
                  <a:lnTo>
                    <a:pt x="0" y="0"/>
                  </a:lnTo>
                  <a:lnTo>
                    <a:pt x="0" y="12216"/>
                  </a:lnTo>
                  <a:lnTo>
                    <a:pt x="195437" y="85517"/>
                  </a:lnTo>
                  <a:lnTo>
                    <a:pt x="206294" y="85517"/>
                  </a:lnTo>
                  <a:lnTo>
                    <a:pt x="206294" y="73301"/>
                  </a:lnTo>
                  <a:lnTo>
                    <a:pt x="108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070548" y="293980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065120" y="2939810"/>
              <a:ext cx="173990" cy="122555"/>
            </a:xfrm>
            <a:custGeom>
              <a:avLst/>
              <a:gdLst/>
              <a:ahLst/>
              <a:cxnLst/>
              <a:rect l="l" t="t" r="r" b="b"/>
              <a:pathLst>
                <a:path w="173989" h="122555">
                  <a:moveTo>
                    <a:pt x="10857" y="0"/>
                  </a:moveTo>
                  <a:lnTo>
                    <a:pt x="0" y="0"/>
                  </a:lnTo>
                  <a:lnTo>
                    <a:pt x="0" y="12216"/>
                  </a:lnTo>
                  <a:lnTo>
                    <a:pt x="162863" y="122168"/>
                  </a:lnTo>
                  <a:lnTo>
                    <a:pt x="173720" y="122168"/>
                  </a:lnTo>
                  <a:lnTo>
                    <a:pt x="173720" y="109952"/>
                  </a:lnTo>
                  <a:lnTo>
                    <a:pt x="108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233412" y="3049762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-5428" y="6108"/>
                  </a:moveTo>
                  <a:lnTo>
                    <a:pt x="5428" y="6108"/>
                  </a:lnTo>
                </a:path>
              </a:pathLst>
            </a:custGeom>
            <a:ln w="12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4227983" y="3049763"/>
              <a:ext cx="141605" cy="171450"/>
            </a:xfrm>
            <a:custGeom>
              <a:avLst/>
              <a:gdLst/>
              <a:ahLst/>
              <a:cxnLst/>
              <a:rect l="l" t="t" r="r" b="b"/>
              <a:pathLst>
                <a:path w="141604" h="171450">
                  <a:moveTo>
                    <a:pt x="10857" y="0"/>
                  </a:moveTo>
                  <a:lnTo>
                    <a:pt x="0" y="0"/>
                  </a:lnTo>
                  <a:lnTo>
                    <a:pt x="0" y="12216"/>
                  </a:lnTo>
                  <a:lnTo>
                    <a:pt x="130291" y="171037"/>
                  </a:lnTo>
                  <a:lnTo>
                    <a:pt x="141149" y="171037"/>
                  </a:lnTo>
                  <a:lnTo>
                    <a:pt x="141149" y="158819"/>
                  </a:lnTo>
                  <a:lnTo>
                    <a:pt x="108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9" name="object 209"/>
          <p:cNvSpPr txBox="1"/>
          <p:nvPr/>
        </p:nvSpPr>
        <p:spPr>
          <a:xfrm>
            <a:off x="7157692" y="1705410"/>
            <a:ext cx="843280" cy="367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62560">
              <a:lnSpc>
                <a:spcPct val="118100"/>
              </a:lnSpc>
              <a:spcBef>
                <a:spcPts val="95"/>
              </a:spcBef>
            </a:pPr>
            <a:r>
              <a:rPr sz="950" spc="-110" dirty="0">
                <a:latin typeface="Verdana"/>
                <a:cs typeface="Verdana"/>
              </a:rPr>
              <a:t>Men</a:t>
            </a:r>
            <a:r>
              <a:rPr sz="950" spc="-95" dirty="0">
                <a:latin typeface="Verdana"/>
                <a:cs typeface="Verdana"/>
              </a:rPr>
              <a:t>u</a:t>
            </a:r>
            <a:r>
              <a:rPr sz="950" spc="-50" dirty="0">
                <a:latin typeface="Verdana"/>
                <a:cs typeface="Verdana"/>
              </a:rPr>
              <a:t> </a:t>
            </a:r>
            <a:r>
              <a:rPr sz="950" spc="-70" dirty="0">
                <a:latin typeface="Verdana"/>
                <a:cs typeface="Verdana"/>
              </a:rPr>
              <a:t>bar  </a:t>
            </a:r>
            <a:r>
              <a:rPr sz="950" spc="-130" dirty="0">
                <a:latin typeface="Verdana"/>
                <a:cs typeface="Verdana"/>
              </a:rPr>
              <a:t>ma</a:t>
            </a:r>
            <a:r>
              <a:rPr sz="950" spc="-95" dirty="0">
                <a:latin typeface="Verdana"/>
                <a:cs typeface="Verdana"/>
              </a:rPr>
              <a:t>j</a:t>
            </a:r>
            <a:r>
              <a:rPr sz="950" spc="-70" dirty="0">
                <a:latin typeface="Verdana"/>
                <a:cs typeface="Verdana"/>
              </a:rPr>
              <a:t>or</a:t>
            </a:r>
            <a:r>
              <a:rPr sz="950" spc="-50" dirty="0">
                <a:latin typeface="Verdana"/>
                <a:cs typeface="Verdana"/>
              </a:rPr>
              <a:t> </a:t>
            </a:r>
            <a:r>
              <a:rPr sz="950" spc="-5" dirty="0">
                <a:latin typeface="Verdana"/>
                <a:cs typeface="Verdana"/>
              </a:rPr>
              <a:t>f</a:t>
            </a:r>
            <a:r>
              <a:rPr sz="950" spc="-105" dirty="0">
                <a:latin typeface="Verdana"/>
                <a:cs typeface="Verdana"/>
              </a:rPr>
              <a:t>un</a:t>
            </a:r>
            <a:r>
              <a:rPr sz="950" spc="-30" dirty="0">
                <a:latin typeface="Verdana"/>
                <a:cs typeface="Verdana"/>
              </a:rPr>
              <a:t>c</a:t>
            </a:r>
            <a:r>
              <a:rPr sz="950" dirty="0">
                <a:latin typeface="Verdana"/>
                <a:cs typeface="Verdana"/>
              </a:rPr>
              <a:t>t</a:t>
            </a:r>
            <a:r>
              <a:rPr sz="950" spc="-60" dirty="0">
                <a:latin typeface="Verdana"/>
                <a:cs typeface="Verdana"/>
              </a:rPr>
              <a:t>i</a:t>
            </a:r>
            <a:r>
              <a:rPr sz="950" spc="-85" dirty="0">
                <a:latin typeface="Verdana"/>
                <a:cs typeface="Verdana"/>
              </a:rPr>
              <a:t>on</a:t>
            </a:r>
            <a:r>
              <a:rPr sz="950" spc="-60" dirty="0">
                <a:latin typeface="Verdana"/>
                <a:cs typeface="Verdana"/>
              </a:rPr>
              <a:t>s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211" name="object 2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20" dirty="0"/>
              <a:pPr marL="38100">
                <a:lnSpc>
                  <a:spcPts val="1050"/>
                </a:lnSpc>
              </a:pPr>
              <a:t>23</a:t>
            </a:fld>
            <a:endParaRPr spc="2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1105356"/>
            <a:ext cx="632523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Interface</a:t>
            </a:r>
            <a:r>
              <a:rPr spc="30" dirty="0"/>
              <a:t> </a:t>
            </a:r>
            <a:r>
              <a:rPr spc="-5" dirty="0"/>
              <a:t>Design</a:t>
            </a:r>
            <a:r>
              <a:rPr spc="25" dirty="0"/>
              <a:t> </a:t>
            </a:r>
            <a:r>
              <a:rPr spc="-10" dirty="0"/>
              <a:t>Workflow-II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20" dirty="0"/>
              <a:pPr marL="38100">
                <a:lnSpc>
                  <a:spcPts val="1050"/>
                </a:lnSpc>
              </a:pPr>
              <a:t>24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885777" y="1925765"/>
            <a:ext cx="6080760" cy="35648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1155" marR="720725" indent="-339090">
              <a:lnSpc>
                <a:spcPct val="101699"/>
              </a:lnSpc>
              <a:spcBef>
                <a:spcPts val="75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2350" spc="5" dirty="0">
                <a:latin typeface="Palatino Linotype"/>
                <a:cs typeface="Palatino Linotype"/>
              </a:rPr>
              <a:t>Identify user</a:t>
            </a:r>
            <a:r>
              <a:rPr sz="2350" spc="10" dirty="0">
                <a:latin typeface="Palatino Linotype"/>
                <a:cs typeface="Palatino Linotype"/>
              </a:rPr>
              <a:t> </a:t>
            </a:r>
            <a:r>
              <a:rPr sz="2350" spc="5" dirty="0">
                <a:latin typeface="Palatino Linotype"/>
                <a:cs typeface="Palatino Linotype"/>
              </a:rPr>
              <a:t>interface</a:t>
            </a:r>
            <a:r>
              <a:rPr sz="2350" spc="10" dirty="0">
                <a:latin typeface="Palatino Linotype"/>
                <a:cs typeface="Palatino Linotype"/>
              </a:rPr>
              <a:t> </a:t>
            </a:r>
            <a:r>
              <a:rPr sz="2350" spc="5" dirty="0">
                <a:latin typeface="Palatino Linotype"/>
                <a:cs typeface="Palatino Linotype"/>
              </a:rPr>
              <a:t>objects</a:t>
            </a:r>
            <a:r>
              <a:rPr sz="2350" spc="10" dirty="0">
                <a:latin typeface="Palatino Linotype"/>
                <a:cs typeface="Palatino Linotype"/>
              </a:rPr>
              <a:t> </a:t>
            </a:r>
            <a:r>
              <a:rPr sz="2350" spc="5" dirty="0">
                <a:latin typeface="Palatino Linotype"/>
                <a:cs typeface="Palatino Linotype"/>
              </a:rPr>
              <a:t>that </a:t>
            </a:r>
            <a:r>
              <a:rPr sz="2350" spc="-5" dirty="0">
                <a:latin typeface="Palatino Linotype"/>
                <a:cs typeface="Palatino Linotype"/>
              </a:rPr>
              <a:t>are </a:t>
            </a:r>
            <a:r>
              <a:rPr sz="2350" spc="-570" dirty="0">
                <a:latin typeface="Palatino Linotype"/>
                <a:cs typeface="Palatino Linotype"/>
              </a:rPr>
              <a:t> </a:t>
            </a:r>
            <a:r>
              <a:rPr sz="2350" spc="-5" dirty="0">
                <a:latin typeface="Palatino Linotype"/>
                <a:cs typeface="Palatino Linotype"/>
              </a:rPr>
              <a:t>required</a:t>
            </a:r>
            <a:r>
              <a:rPr sz="2350" dirty="0">
                <a:latin typeface="Palatino Linotype"/>
                <a:cs typeface="Palatino Linotype"/>
              </a:rPr>
              <a:t> </a:t>
            </a:r>
            <a:r>
              <a:rPr sz="2350" spc="5" dirty="0">
                <a:latin typeface="Palatino Linotype"/>
                <a:cs typeface="Palatino Linotype"/>
              </a:rPr>
              <a:t>to </a:t>
            </a:r>
            <a:r>
              <a:rPr sz="2350" spc="10" dirty="0">
                <a:latin typeface="Palatino Linotype"/>
                <a:cs typeface="Palatino Linotype"/>
              </a:rPr>
              <a:t>implement</a:t>
            </a:r>
            <a:r>
              <a:rPr sz="2350" spc="5" dirty="0">
                <a:latin typeface="Palatino Linotype"/>
                <a:cs typeface="Palatino Linotype"/>
              </a:rPr>
              <a:t> the interface.</a:t>
            </a:r>
            <a:endParaRPr sz="2350">
              <a:latin typeface="Palatino Linotype"/>
              <a:cs typeface="Palatino Linotype"/>
            </a:endParaRPr>
          </a:p>
          <a:p>
            <a:pPr marL="351155" marR="5080" indent="-339090">
              <a:lnSpc>
                <a:spcPts val="2790"/>
              </a:lnSpc>
              <a:spcBef>
                <a:spcPts val="735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2350" spc="10" dirty="0">
                <a:latin typeface="Palatino Linotype"/>
                <a:cs typeface="Palatino Linotype"/>
              </a:rPr>
              <a:t>Develop a </a:t>
            </a:r>
            <a:r>
              <a:rPr sz="2350" dirty="0">
                <a:latin typeface="Palatino Linotype"/>
                <a:cs typeface="Palatino Linotype"/>
              </a:rPr>
              <a:t>procedural representation </a:t>
            </a:r>
            <a:r>
              <a:rPr sz="2350" spc="10" dirty="0">
                <a:latin typeface="Palatino Linotype"/>
                <a:cs typeface="Palatino Linotype"/>
              </a:rPr>
              <a:t>of </a:t>
            </a:r>
            <a:r>
              <a:rPr sz="2350" spc="5" dirty="0">
                <a:latin typeface="Palatino Linotype"/>
                <a:cs typeface="Palatino Linotype"/>
              </a:rPr>
              <a:t>the </a:t>
            </a:r>
            <a:r>
              <a:rPr sz="2350" spc="-575" dirty="0">
                <a:latin typeface="Palatino Linotype"/>
                <a:cs typeface="Palatino Linotype"/>
              </a:rPr>
              <a:t> </a:t>
            </a:r>
            <a:r>
              <a:rPr sz="2350" spc="35" dirty="0">
                <a:latin typeface="Palatino Linotype"/>
                <a:cs typeface="Palatino Linotype"/>
              </a:rPr>
              <a:t>user’s</a:t>
            </a:r>
            <a:r>
              <a:rPr sz="2350" spc="5" dirty="0">
                <a:latin typeface="Palatino Linotype"/>
                <a:cs typeface="Palatino Linotype"/>
              </a:rPr>
              <a:t> interaction </a:t>
            </a:r>
            <a:r>
              <a:rPr sz="2350" spc="10" dirty="0">
                <a:latin typeface="Palatino Linotype"/>
                <a:cs typeface="Palatino Linotype"/>
              </a:rPr>
              <a:t>with</a:t>
            </a:r>
            <a:r>
              <a:rPr sz="2350" spc="5" dirty="0">
                <a:latin typeface="Palatino Linotype"/>
                <a:cs typeface="Palatino Linotype"/>
              </a:rPr>
              <a:t> the interface.</a:t>
            </a:r>
            <a:endParaRPr sz="2350">
              <a:latin typeface="Palatino Linotype"/>
              <a:cs typeface="Palatino Linotype"/>
            </a:endParaRPr>
          </a:p>
          <a:p>
            <a:pPr marL="351155" marR="48260" indent="-339090">
              <a:lnSpc>
                <a:spcPct val="102499"/>
              </a:lnSpc>
              <a:spcBef>
                <a:spcPts val="459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2350" spc="10" dirty="0">
                <a:latin typeface="Palatino Linotype"/>
                <a:cs typeface="Palatino Linotype"/>
              </a:rPr>
              <a:t>Develop a </a:t>
            </a:r>
            <a:r>
              <a:rPr sz="2350" spc="5" dirty="0">
                <a:latin typeface="Palatino Linotype"/>
                <a:cs typeface="Palatino Linotype"/>
              </a:rPr>
              <a:t>behavioral </a:t>
            </a:r>
            <a:r>
              <a:rPr sz="2350" dirty="0">
                <a:latin typeface="Palatino Linotype"/>
                <a:cs typeface="Palatino Linotype"/>
              </a:rPr>
              <a:t>representation </a:t>
            </a:r>
            <a:r>
              <a:rPr sz="2350" spc="10" dirty="0">
                <a:latin typeface="Palatino Linotype"/>
                <a:cs typeface="Palatino Linotype"/>
              </a:rPr>
              <a:t>of </a:t>
            </a:r>
            <a:r>
              <a:rPr sz="2350" spc="5" dirty="0">
                <a:latin typeface="Palatino Linotype"/>
                <a:cs typeface="Palatino Linotype"/>
              </a:rPr>
              <a:t>the </a:t>
            </a:r>
            <a:r>
              <a:rPr sz="2350" spc="-575" dirty="0">
                <a:latin typeface="Palatino Linotype"/>
                <a:cs typeface="Palatino Linotype"/>
              </a:rPr>
              <a:t> </a:t>
            </a:r>
            <a:r>
              <a:rPr sz="2350" spc="5" dirty="0">
                <a:latin typeface="Palatino Linotype"/>
                <a:cs typeface="Palatino Linotype"/>
              </a:rPr>
              <a:t>interface.</a:t>
            </a:r>
            <a:endParaRPr sz="2350">
              <a:latin typeface="Palatino Linotype"/>
              <a:cs typeface="Palatino Linotype"/>
            </a:endParaRPr>
          </a:p>
          <a:p>
            <a:pPr marL="351155" indent="-339090">
              <a:lnSpc>
                <a:spcPct val="100000"/>
              </a:lnSpc>
              <a:spcBef>
                <a:spcPts val="520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2350" spc="5" dirty="0">
                <a:latin typeface="Palatino Linotype"/>
                <a:cs typeface="Palatino Linotype"/>
              </a:rPr>
              <a:t>Describe</a:t>
            </a:r>
            <a:r>
              <a:rPr sz="2350" spc="10" dirty="0">
                <a:latin typeface="Palatino Linotype"/>
                <a:cs typeface="Palatino Linotype"/>
              </a:rPr>
              <a:t> </a:t>
            </a:r>
            <a:r>
              <a:rPr sz="2350" spc="5" dirty="0">
                <a:latin typeface="Palatino Linotype"/>
                <a:cs typeface="Palatino Linotype"/>
              </a:rPr>
              <a:t>the</a:t>
            </a:r>
            <a:r>
              <a:rPr sz="2350" spc="10" dirty="0">
                <a:latin typeface="Palatino Linotype"/>
                <a:cs typeface="Palatino Linotype"/>
              </a:rPr>
              <a:t> </a:t>
            </a:r>
            <a:r>
              <a:rPr sz="2350" spc="5" dirty="0">
                <a:latin typeface="Palatino Linotype"/>
                <a:cs typeface="Palatino Linotype"/>
              </a:rPr>
              <a:t>interface</a:t>
            </a:r>
            <a:r>
              <a:rPr sz="2350" spc="10" dirty="0">
                <a:latin typeface="Palatino Linotype"/>
                <a:cs typeface="Palatino Linotype"/>
              </a:rPr>
              <a:t> </a:t>
            </a:r>
            <a:r>
              <a:rPr sz="2350" spc="5" dirty="0">
                <a:latin typeface="Palatino Linotype"/>
                <a:cs typeface="Palatino Linotype"/>
              </a:rPr>
              <a:t>layout</a:t>
            </a:r>
            <a:r>
              <a:rPr sz="2350" spc="10" dirty="0">
                <a:latin typeface="Palatino Linotype"/>
                <a:cs typeface="Palatino Linotype"/>
              </a:rPr>
              <a:t> </a:t>
            </a:r>
            <a:r>
              <a:rPr sz="2350" spc="5" dirty="0">
                <a:latin typeface="Palatino Linotype"/>
                <a:cs typeface="Palatino Linotype"/>
              </a:rPr>
              <a:t>for</a:t>
            </a:r>
            <a:r>
              <a:rPr sz="2350" spc="15" dirty="0">
                <a:latin typeface="Palatino Linotype"/>
                <a:cs typeface="Palatino Linotype"/>
              </a:rPr>
              <a:t> </a:t>
            </a:r>
            <a:r>
              <a:rPr sz="2350" spc="10" dirty="0">
                <a:latin typeface="Palatino Linotype"/>
                <a:cs typeface="Palatino Linotype"/>
              </a:rPr>
              <a:t>each </a:t>
            </a:r>
            <a:r>
              <a:rPr sz="2350" spc="5" dirty="0">
                <a:latin typeface="Palatino Linotype"/>
                <a:cs typeface="Palatino Linotype"/>
              </a:rPr>
              <a:t>state.</a:t>
            </a:r>
            <a:endParaRPr sz="2350">
              <a:latin typeface="Palatino Linotype"/>
              <a:cs typeface="Palatino Linotype"/>
            </a:endParaRPr>
          </a:p>
          <a:p>
            <a:pPr marL="351155" marR="615950" indent="-339090">
              <a:lnSpc>
                <a:spcPts val="2790"/>
              </a:lnSpc>
              <a:spcBef>
                <a:spcPts val="760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2350" dirty="0">
                <a:latin typeface="Palatino Linotype"/>
                <a:cs typeface="Palatino Linotype"/>
              </a:rPr>
              <a:t>Refine</a:t>
            </a:r>
            <a:r>
              <a:rPr sz="2350" spc="5" dirty="0">
                <a:latin typeface="Palatino Linotype"/>
                <a:cs typeface="Palatino Linotype"/>
              </a:rPr>
              <a:t> </a:t>
            </a:r>
            <a:r>
              <a:rPr sz="2350" spc="10" dirty="0">
                <a:latin typeface="Palatino Linotype"/>
                <a:cs typeface="Palatino Linotype"/>
              </a:rPr>
              <a:t>and </a:t>
            </a:r>
            <a:r>
              <a:rPr sz="2350" dirty="0">
                <a:latin typeface="Palatino Linotype"/>
                <a:cs typeface="Palatino Linotype"/>
              </a:rPr>
              <a:t>review</a:t>
            </a:r>
            <a:r>
              <a:rPr sz="2350" spc="5" dirty="0">
                <a:latin typeface="Palatino Linotype"/>
                <a:cs typeface="Palatino Linotype"/>
              </a:rPr>
              <a:t> the</a:t>
            </a:r>
            <a:r>
              <a:rPr sz="2350" spc="10" dirty="0">
                <a:latin typeface="Palatino Linotype"/>
                <a:cs typeface="Palatino Linotype"/>
              </a:rPr>
              <a:t> </a:t>
            </a:r>
            <a:r>
              <a:rPr sz="2350" spc="5" dirty="0">
                <a:latin typeface="Palatino Linotype"/>
                <a:cs typeface="Palatino Linotype"/>
              </a:rPr>
              <a:t>interface design </a:t>
            </a:r>
            <a:r>
              <a:rPr sz="2350" spc="-570" dirty="0">
                <a:latin typeface="Palatino Linotype"/>
                <a:cs typeface="Palatino Linotype"/>
              </a:rPr>
              <a:t> </a:t>
            </a:r>
            <a:r>
              <a:rPr sz="2350" spc="10" dirty="0">
                <a:latin typeface="Palatino Linotype"/>
                <a:cs typeface="Palatino Linotype"/>
              </a:rPr>
              <a:t>model.</a:t>
            </a:r>
            <a:endParaRPr sz="23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1105356"/>
            <a:ext cx="379476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Aesthetic</a:t>
            </a:r>
            <a:r>
              <a:rPr dirty="0"/>
              <a:t> </a:t>
            </a:r>
            <a:r>
              <a:rPr spc="-5" dirty="0"/>
              <a:t>Design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20" dirty="0"/>
              <a:pPr marL="38100">
                <a:lnSpc>
                  <a:spcPts val="1050"/>
                </a:lnSpc>
              </a:pPr>
              <a:t>25</a:t>
            </a:fld>
            <a:endParaRPr spc="2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609090" indent="-339090">
              <a:lnSpc>
                <a:spcPct val="100000"/>
              </a:lnSpc>
              <a:spcBef>
                <a:spcPts val="710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1609090" algn="l"/>
                <a:tab pos="1609725" algn="l"/>
              </a:tabLst>
            </a:pPr>
            <a:r>
              <a:rPr spc="-35" dirty="0"/>
              <a:t>Don</a:t>
            </a:r>
            <a:r>
              <a:rPr spc="-35" dirty="0">
                <a:latin typeface="Lucida Sans Unicode"/>
                <a:cs typeface="Lucida Sans Unicode"/>
              </a:rPr>
              <a:t>ʼ</a:t>
            </a:r>
            <a:r>
              <a:rPr spc="-35" dirty="0"/>
              <a:t>t</a:t>
            </a:r>
            <a:r>
              <a:rPr spc="20" dirty="0"/>
              <a:t> </a:t>
            </a:r>
            <a:r>
              <a:rPr spc="10" dirty="0"/>
              <a:t>be</a:t>
            </a:r>
            <a:r>
              <a:rPr spc="25" dirty="0"/>
              <a:t> </a:t>
            </a:r>
            <a:r>
              <a:rPr spc="5" dirty="0"/>
              <a:t>afraid</a:t>
            </a:r>
            <a:r>
              <a:rPr spc="25" dirty="0"/>
              <a:t> </a:t>
            </a:r>
            <a:r>
              <a:rPr spc="5" dirty="0"/>
              <a:t>of</a:t>
            </a:r>
            <a:r>
              <a:rPr spc="25" dirty="0"/>
              <a:t> </a:t>
            </a:r>
            <a:r>
              <a:rPr spc="5" dirty="0"/>
              <a:t>white</a:t>
            </a:r>
            <a:r>
              <a:rPr spc="25" dirty="0"/>
              <a:t> </a:t>
            </a:r>
            <a:r>
              <a:rPr spc="10" dirty="0"/>
              <a:t>space.</a:t>
            </a:r>
          </a:p>
          <a:p>
            <a:pPr marL="1609090" indent="-339090">
              <a:lnSpc>
                <a:spcPct val="100000"/>
              </a:lnSpc>
              <a:spcBef>
                <a:spcPts val="620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1609090" algn="l"/>
                <a:tab pos="1609725" algn="l"/>
              </a:tabLst>
            </a:pPr>
            <a:r>
              <a:rPr spc="10" dirty="0"/>
              <a:t>Emphasize</a:t>
            </a:r>
            <a:r>
              <a:rPr spc="-25" dirty="0"/>
              <a:t> </a:t>
            </a:r>
            <a:r>
              <a:rPr spc="5" dirty="0"/>
              <a:t>content.</a:t>
            </a:r>
          </a:p>
          <a:p>
            <a:pPr marL="1609090" marR="725170" indent="-339090">
              <a:lnSpc>
                <a:spcPct val="102499"/>
              </a:lnSpc>
              <a:spcBef>
                <a:spcPts val="470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1609090" algn="l"/>
                <a:tab pos="1609725" algn="l"/>
              </a:tabLst>
            </a:pPr>
            <a:r>
              <a:rPr spc="5" dirty="0"/>
              <a:t>Organize</a:t>
            </a:r>
            <a:r>
              <a:rPr spc="30" dirty="0"/>
              <a:t> </a:t>
            </a:r>
            <a:r>
              <a:rPr spc="5" dirty="0"/>
              <a:t>layout</a:t>
            </a:r>
            <a:r>
              <a:rPr spc="30" dirty="0"/>
              <a:t> </a:t>
            </a:r>
            <a:r>
              <a:rPr spc="5" dirty="0"/>
              <a:t>elements</a:t>
            </a:r>
            <a:r>
              <a:rPr spc="30" dirty="0"/>
              <a:t> </a:t>
            </a:r>
            <a:r>
              <a:rPr spc="10" dirty="0"/>
              <a:t>from</a:t>
            </a:r>
            <a:r>
              <a:rPr spc="30" dirty="0"/>
              <a:t> </a:t>
            </a:r>
            <a:r>
              <a:rPr spc="5" dirty="0"/>
              <a:t>top-left</a:t>
            </a:r>
            <a:r>
              <a:rPr spc="30" dirty="0"/>
              <a:t> </a:t>
            </a:r>
            <a:r>
              <a:rPr spc="5" dirty="0"/>
              <a:t>to </a:t>
            </a:r>
            <a:r>
              <a:rPr spc="-610" dirty="0"/>
              <a:t> </a:t>
            </a:r>
            <a:r>
              <a:rPr spc="5" dirty="0"/>
              <a:t>bottom</a:t>
            </a:r>
            <a:r>
              <a:rPr spc="25" dirty="0"/>
              <a:t> </a:t>
            </a:r>
            <a:r>
              <a:rPr spc="5" dirty="0"/>
              <a:t>right.</a:t>
            </a:r>
          </a:p>
          <a:p>
            <a:pPr marL="1609090" marR="908050" indent="-339090">
              <a:lnSpc>
                <a:spcPts val="2790"/>
              </a:lnSpc>
              <a:spcBef>
                <a:spcPts val="735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1609090" algn="l"/>
                <a:tab pos="1609725" algn="l"/>
              </a:tabLst>
            </a:pPr>
            <a:r>
              <a:rPr spc="10" dirty="0"/>
              <a:t>Group</a:t>
            </a:r>
            <a:r>
              <a:rPr spc="30" dirty="0"/>
              <a:t> </a:t>
            </a:r>
            <a:r>
              <a:rPr spc="5" dirty="0"/>
              <a:t>navigation,</a:t>
            </a:r>
            <a:r>
              <a:rPr spc="25" dirty="0"/>
              <a:t> </a:t>
            </a:r>
            <a:r>
              <a:rPr spc="5" dirty="0"/>
              <a:t>content,</a:t>
            </a:r>
            <a:r>
              <a:rPr spc="30" dirty="0"/>
              <a:t> </a:t>
            </a:r>
            <a:r>
              <a:rPr spc="10" dirty="0"/>
              <a:t>and</a:t>
            </a:r>
            <a:r>
              <a:rPr spc="30" dirty="0"/>
              <a:t> </a:t>
            </a:r>
            <a:r>
              <a:rPr spc="5" dirty="0"/>
              <a:t>function </a:t>
            </a:r>
            <a:r>
              <a:rPr spc="-610" dirty="0"/>
              <a:t> </a:t>
            </a:r>
            <a:r>
              <a:rPr spc="5" dirty="0"/>
              <a:t>geographically</a:t>
            </a:r>
            <a:r>
              <a:rPr spc="25" dirty="0"/>
              <a:t> </a:t>
            </a:r>
            <a:r>
              <a:rPr dirty="0"/>
              <a:t>within</a:t>
            </a:r>
            <a:r>
              <a:rPr spc="35" dirty="0"/>
              <a:t> </a:t>
            </a:r>
            <a:r>
              <a:rPr spc="5" dirty="0"/>
              <a:t>the</a:t>
            </a:r>
            <a:r>
              <a:rPr spc="35" dirty="0"/>
              <a:t> </a:t>
            </a:r>
            <a:r>
              <a:rPr spc="10" dirty="0"/>
              <a:t>page.</a:t>
            </a:r>
          </a:p>
          <a:p>
            <a:pPr marL="1609090" marR="5080" indent="-339090">
              <a:lnSpc>
                <a:spcPct val="102499"/>
              </a:lnSpc>
              <a:spcBef>
                <a:spcPts val="459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1609090" algn="l"/>
                <a:tab pos="1609725" algn="l"/>
              </a:tabLst>
            </a:pPr>
            <a:r>
              <a:rPr spc="-35" dirty="0"/>
              <a:t>Don</a:t>
            </a:r>
            <a:r>
              <a:rPr spc="-35" dirty="0">
                <a:latin typeface="Lucida Sans Unicode"/>
                <a:cs typeface="Lucida Sans Unicode"/>
              </a:rPr>
              <a:t>ʼ</a:t>
            </a:r>
            <a:r>
              <a:rPr spc="-35" dirty="0"/>
              <a:t>t</a:t>
            </a:r>
            <a:r>
              <a:rPr spc="25" dirty="0"/>
              <a:t> </a:t>
            </a:r>
            <a:r>
              <a:rPr spc="10" dirty="0"/>
              <a:t>extend</a:t>
            </a:r>
            <a:r>
              <a:rPr spc="35" dirty="0"/>
              <a:t> </a:t>
            </a:r>
            <a:r>
              <a:rPr spc="10" dirty="0"/>
              <a:t>your</a:t>
            </a:r>
            <a:r>
              <a:rPr spc="30" dirty="0"/>
              <a:t> </a:t>
            </a:r>
            <a:r>
              <a:rPr spc="5" dirty="0"/>
              <a:t>real</a:t>
            </a:r>
            <a:r>
              <a:rPr spc="35" dirty="0"/>
              <a:t> </a:t>
            </a:r>
            <a:r>
              <a:rPr spc="5" dirty="0"/>
              <a:t>estate</a:t>
            </a:r>
            <a:r>
              <a:rPr spc="35" dirty="0"/>
              <a:t> </a:t>
            </a:r>
            <a:r>
              <a:rPr spc="5" dirty="0"/>
              <a:t>with</a:t>
            </a:r>
            <a:r>
              <a:rPr spc="35" dirty="0"/>
              <a:t> </a:t>
            </a:r>
            <a:r>
              <a:rPr spc="5" dirty="0"/>
              <a:t>the</a:t>
            </a:r>
            <a:r>
              <a:rPr spc="35" dirty="0"/>
              <a:t> </a:t>
            </a:r>
            <a:r>
              <a:rPr dirty="0"/>
              <a:t>scrolling </a:t>
            </a:r>
            <a:r>
              <a:rPr spc="-610" dirty="0"/>
              <a:t> </a:t>
            </a:r>
            <a:r>
              <a:rPr spc="-25" dirty="0"/>
              <a:t>bar.</a:t>
            </a:r>
          </a:p>
          <a:p>
            <a:pPr marL="1609090" marR="121920" indent="-339090">
              <a:lnSpc>
                <a:spcPct val="102499"/>
              </a:lnSpc>
              <a:spcBef>
                <a:spcPts val="450"/>
              </a:spcBef>
              <a:buClr>
                <a:srgbClr val="9A0000"/>
              </a:buClr>
              <a:buSzPct val="74468"/>
              <a:buFont typeface="Wingdings"/>
              <a:buChar char=""/>
              <a:tabLst>
                <a:tab pos="1609090" algn="l"/>
                <a:tab pos="1609725" algn="l"/>
              </a:tabLst>
            </a:pPr>
            <a:r>
              <a:rPr spc="5" dirty="0"/>
              <a:t>Consider</a:t>
            </a:r>
            <a:r>
              <a:rPr spc="25" dirty="0"/>
              <a:t> </a:t>
            </a:r>
            <a:r>
              <a:rPr spc="5" dirty="0"/>
              <a:t>resolution</a:t>
            </a:r>
            <a:r>
              <a:rPr spc="30" dirty="0"/>
              <a:t> </a:t>
            </a:r>
            <a:r>
              <a:rPr spc="10" dirty="0"/>
              <a:t>and</a:t>
            </a:r>
            <a:r>
              <a:rPr spc="30" dirty="0"/>
              <a:t> </a:t>
            </a:r>
            <a:r>
              <a:rPr spc="10" dirty="0"/>
              <a:t>browser</a:t>
            </a:r>
            <a:r>
              <a:rPr spc="30" dirty="0"/>
              <a:t> </a:t>
            </a:r>
            <a:r>
              <a:rPr spc="10" dirty="0"/>
              <a:t>window</a:t>
            </a:r>
            <a:r>
              <a:rPr spc="30" dirty="0"/>
              <a:t> </a:t>
            </a:r>
            <a:r>
              <a:rPr spc="5" dirty="0"/>
              <a:t>size </a:t>
            </a:r>
            <a:r>
              <a:rPr spc="-610" dirty="0"/>
              <a:t> </a:t>
            </a:r>
            <a:r>
              <a:rPr spc="10" dirty="0"/>
              <a:t>when</a:t>
            </a:r>
            <a:r>
              <a:rPr spc="30" dirty="0"/>
              <a:t> </a:t>
            </a:r>
            <a:r>
              <a:rPr spc="5" dirty="0"/>
              <a:t>designing</a:t>
            </a:r>
            <a:r>
              <a:rPr spc="35" dirty="0"/>
              <a:t> </a:t>
            </a:r>
            <a:r>
              <a:rPr spc="5" dirty="0"/>
              <a:t>layout.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0798" y="1076783"/>
            <a:ext cx="546989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Design</a:t>
            </a:r>
            <a:r>
              <a:rPr spc="20" dirty="0"/>
              <a:t> </a:t>
            </a:r>
            <a:r>
              <a:rPr spc="-5" dirty="0"/>
              <a:t>Evaluation</a:t>
            </a:r>
            <a:r>
              <a:rPr spc="25" dirty="0"/>
              <a:t> </a:t>
            </a:r>
            <a:r>
              <a:rPr spc="-5" dirty="0"/>
              <a:t>Cycle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9465" y="1893252"/>
            <a:ext cx="3390136" cy="414443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20" dirty="0"/>
              <a:pPr marL="38100">
                <a:lnSpc>
                  <a:spcPts val="1050"/>
                </a:lnSpc>
              </a:pPr>
              <a:t>26</a:t>
            </a:fld>
            <a:endParaRPr spc="2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807" y="1091697"/>
            <a:ext cx="368300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Interface</a:t>
            </a:r>
            <a:r>
              <a:rPr spc="-20" dirty="0"/>
              <a:t> </a:t>
            </a:r>
            <a:r>
              <a:rPr spc="-5" dirty="0"/>
              <a:t>Design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09800" y="2548402"/>
            <a:ext cx="5798185" cy="3086735"/>
            <a:chOff x="2209800" y="2548402"/>
            <a:chExt cx="5798185" cy="30867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9948" y="2881930"/>
              <a:ext cx="2577511" cy="275284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9800" y="2548402"/>
              <a:ext cx="2849880" cy="4358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9800" y="2911114"/>
              <a:ext cx="3453383" cy="4389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09800" y="3276874"/>
              <a:ext cx="2700528" cy="4358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09800" y="3627394"/>
              <a:ext cx="3151632" cy="4389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09800" y="3993154"/>
              <a:ext cx="2145792" cy="43586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09800" y="4355866"/>
              <a:ext cx="2636520" cy="4389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49105" y="2648355"/>
              <a:ext cx="2743499" cy="2762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23992" y="3012563"/>
              <a:ext cx="3377582" cy="21350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49105" y="3376771"/>
              <a:ext cx="2611661" cy="27629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49105" y="3728420"/>
              <a:ext cx="3044845" cy="27629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49105" y="4142863"/>
              <a:ext cx="2046638" cy="2260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23992" y="4456835"/>
              <a:ext cx="2555159" cy="276296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798319" y="1996714"/>
            <a:ext cx="3213100" cy="448309"/>
            <a:chOff x="1798319" y="1996714"/>
            <a:chExt cx="3213100" cy="448309"/>
          </a:xfrm>
        </p:grpSpPr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8319" y="1999762"/>
              <a:ext cx="3212591" cy="438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07463" y="1996714"/>
              <a:ext cx="3172968" cy="44805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59866" y="2100473"/>
              <a:ext cx="3060982" cy="27629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822198" y="2351652"/>
              <a:ext cx="3089275" cy="12700"/>
            </a:xfrm>
            <a:custGeom>
              <a:avLst/>
              <a:gdLst/>
              <a:ahLst/>
              <a:cxnLst/>
              <a:rect l="l" t="t" r="r" b="b"/>
              <a:pathLst>
                <a:path w="3089275" h="12700">
                  <a:moveTo>
                    <a:pt x="3088792" y="0"/>
                  </a:moveTo>
                  <a:lnTo>
                    <a:pt x="0" y="0"/>
                  </a:lnTo>
                  <a:lnTo>
                    <a:pt x="0" y="12558"/>
                  </a:lnTo>
                  <a:lnTo>
                    <a:pt x="3088792" y="12558"/>
                  </a:lnTo>
                  <a:lnTo>
                    <a:pt x="30887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20" dirty="0"/>
              <a:pPr marL="38100">
                <a:lnSpc>
                  <a:spcPts val="1050"/>
                </a:lnSpc>
              </a:pPr>
              <a:t>3</a:t>
            </a:fld>
            <a:endParaRPr spc="2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8422" y="1105356"/>
            <a:ext cx="306895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Golden</a:t>
            </a:r>
            <a:r>
              <a:rPr spc="-20" dirty="0"/>
              <a:t> </a:t>
            </a:r>
            <a:r>
              <a:rPr spc="-5" dirty="0"/>
              <a:t>Rules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20" dirty="0"/>
              <a:pPr marL="38100">
                <a:lnSpc>
                  <a:spcPts val="1050"/>
                </a:lnSpc>
              </a:pPr>
              <a:t>4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2036450" y="2363818"/>
            <a:ext cx="5328285" cy="155067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1155" indent="-339090">
              <a:lnSpc>
                <a:spcPct val="100000"/>
              </a:lnSpc>
              <a:spcBef>
                <a:spcPts val="819"/>
              </a:spcBef>
              <a:buSzPct val="74545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27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Place</a:t>
            </a:r>
            <a:r>
              <a:rPr sz="27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27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the</a:t>
            </a:r>
            <a:r>
              <a:rPr sz="27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27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user</a:t>
            </a:r>
            <a:r>
              <a:rPr sz="27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2750" spc="-5" dirty="0">
                <a:solidFill>
                  <a:srgbClr val="9A0000"/>
                </a:solidFill>
                <a:latin typeface="Microsoft Sans Serif"/>
                <a:cs typeface="Microsoft Sans Serif"/>
              </a:rPr>
              <a:t>in</a:t>
            </a:r>
            <a:r>
              <a:rPr sz="27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2750" dirty="0">
                <a:solidFill>
                  <a:srgbClr val="9A0000"/>
                </a:solidFill>
                <a:latin typeface="Microsoft Sans Serif"/>
                <a:cs typeface="Microsoft Sans Serif"/>
              </a:rPr>
              <a:t>control</a:t>
            </a:r>
            <a:endParaRPr sz="2750">
              <a:latin typeface="Microsoft Sans Serif"/>
              <a:cs typeface="Microsoft Sans Serif"/>
            </a:endParaRPr>
          </a:p>
          <a:p>
            <a:pPr marL="351155" indent="-339090">
              <a:lnSpc>
                <a:spcPct val="100000"/>
              </a:lnSpc>
              <a:spcBef>
                <a:spcPts val="730"/>
              </a:spcBef>
              <a:buSzPct val="74545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27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Reduce</a:t>
            </a:r>
            <a:r>
              <a:rPr sz="27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27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the</a:t>
            </a:r>
            <a:r>
              <a:rPr sz="27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2750" spc="-40" dirty="0">
                <a:solidFill>
                  <a:srgbClr val="9A0000"/>
                </a:solidFill>
                <a:latin typeface="Microsoft Sans Serif"/>
                <a:cs typeface="Microsoft Sans Serif"/>
              </a:rPr>
              <a:t>user</a:t>
            </a:r>
            <a:r>
              <a:rPr sz="2750" spc="-40" dirty="0">
                <a:solidFill>
                  <a:srgbClr val="9A0000"/>
                </a:solidFill>
                <a:latin typeface="Lucida Sans Unicode"/>
                <a:cs typeface="Lucida Sans Unicode"/>
              </a:rPr>
              <a:t>ʼ</a:t>
            </a:r>
            <a:r>
              <a:rPr sz="2750" spc="-40" dirty="0">
                <a:solidFill>
                  <a:srgbClr val="9A0000"/>
                </a:solidFill>
                <a:latin typeface="Microsoft Sans Serif"/>
                <a:cs typeface="Microsoft Sans Serif"/>
              </a:rPr>
              <a:t>s</a:t>
            </a:r>
            <a:r>
              <a:rPr sz="27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27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memory</a:t>
            </a:r>
            <a:r>
              <a:rPr sz="27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2750" dirty="0">
                <a:solidFill>
                  <a:srgbClr val="9A0000"/>
                </a:solidFill>
                <a:latin typeface="Microsoft Sans Serif"/>
                <a:cs typeface="Microsoft Sans Serif"/>
              </a:rPr>
              <a:t>load</a:t>
            </a:r>
            <a:endParaRPr sz="2750">
              <a:latin typeface="Microsoft Sans Serif"/>
              <a:cs typeface="Microsoft Sans Serif"/>
            </a:endParaRPr>
          </a:p>
          <a:p>
            <a:pPr marL="351155" indent="-339090">
              <a:lnSpc>
                <a:spcPct val="100000"/>
              </a:lnSpc>
              <a:spcBef>
                <a:spcPts val="655"/>
              </a:spcBef>
              <a:buSzPct val="74545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27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Make</a:t>
            </a:r>
            <a:r>
              <a:rPr sz="27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27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the</a:t>
            </a:r>
            <a:r>
              <a:rPr sz="2750" spc="2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2750" dirty="0">
                <a:solidFill>
                  <a:srgbClr val="9A0000"/>
                </a:solidFill>
                <a:latin typeface="Microsoft Sans Serif"/>
                <a:cs typeface="Microsoft Sans Serif"/>
              </a:rPr>
              <a:t>interface</a:t>
            </a:r>
            <a:r>
              <a:rPr sz="27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27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consistent</a:t>
            </a:r>
            <a:endParaRPr sz="27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749" y="1105356"/>
            <a:ext cx="560895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Place</a:t>
            </a:r>
            <a:r>
              <a:rPr spc="35" dirty="0"/>
              <a:t> </a:t>
            </a:r>
            <a:r>
              <a:rPr dirty="0"/>
              <a:t>the</a:t>
            </a:r>
            <a:r>
              <a:rPr spc="30" dirty="0"/>
              <a:t> </a:t>
            </a:r>
            <a:r>
              <a:rPr dirty="0"/>
              <a:t>User</a:t>
            </a:r>
            <a:r>
              <a:rPr spc="35" dirty="0"/>
              <a:t> </a:t>
            </a:r>
            <a:r>
              <a:rPr spc="-10" dirty="0"/>
              <a:t>in</a:t>
            </a:r>
            <a:r>
              <a:rPr spc="30" dirty="0"/>
              <a:t> </a:t>
            </a:r>
            <a:r>
              <a:rPr spc="-5" dirty="0"/>
              <a:t>Control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64663" y="1929658"/>
            <a:ext cx="5888990" cy="3828415"/>
            <a:chOff x="2264663" y="1929658"/>
            <a:chExt cx="5888990" cy="38284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64663" y="1929658"/>
              <a:ext cx="5349240" cy="3627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4663" y="2231410"/>
              <a:ext cx="5638800" cy="3627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4663" y="2533162"/>
              <a:ext cx="3477768" cy="51206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64663" y="2984266"/>
              <a:ext cx="5084064" cy="5120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64663" y="3435370"/>
              <a:ext cx="1142999" cy="3627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64663" y="3737122"/>
              <a:ext cx="5474208" cy="5151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64663" y="4188226"/>
              <a:ext cx="4331208" cy="3657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64663" y="4489978"/>
              <a:ext cx="5023104" cy="51511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64663" y="4944130"/>
              <a:ext cx="5888736" cy="51206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64663" y="5395234"/>
              <a:ext cx="1557528" cy="36271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87715" y="2001260"/>
              <a:ext cx="5298659" cy="25117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75159" y="2302673"/>
              <a:ext cx="5574893" cy="25117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87715" y="2754791"/>
              <a:ext cx="3415249" cy="18838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87715" y="3206912"/>
              <a:ext cx="5034982" cy="25117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75159" y="3508325"/>
              <a:ext cx="1079821" cy="18838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87715" y="3960445"/>
              <a:ext cx="5424220" cy="18838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87715" y="4261858"/>
              <a:ext cx="4256505" cy="18838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87715" y="5166098"/>
              <a:ext cx="5838571" cy="25117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287715" y="4713978"/>
              <a:ext cx="4959645" cy="18838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287715" y="5467511"/>
              <a:ext cx="1481615" cy="18838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1952467" y="1962326"/>
            <a:ext cx="163830" cy="163830"/>
            <a:chOff x="1952467" y="1962326"/>
            <a:chExt cx="163830" cy="163830"/>
          </a:xfrm>
        </p:grpSpPr>
        <p:sp>
          <p:nvSpPr>
            <p:cNvPr id="25" name="object 25"/>
            <p:cNvSpPr/>
            <p:nvPr/>
          </p:nvSpPr>
          <p:spPr>
            <a:xfrm>
              <a:off x="1958746" y="1968604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30">
                  <a:moveTo>
                    <a:pt x="150672" y="0"/>
                  </a:moveTo>
                  <a:lnTo>
                    <a:pt x="0" y="0"/>
                  </a:lnTo>
                  <a:lnTo>
                    <a:pt x="0" y="150706"/>
                  </a:lnTo>
                  <a:lnTo>
                    <a:pt x="150672" y="150706"/>
                  </a:lnTo>
                  <a:lnTo>
                    <a:pt x="150672" y="0"/>
                  </a:lnTo>
                  <a:close/>
                </a:path>
              </a:pathLst>
            </a:custGeom>
            <a:solidFill>
              <a:srgbClr val="AC1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58746" y="1968605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30">
                  <a:moveTo>
                    <a:pt x="0" y="0"/>
                  </a:moveTo>
                  <a:lnTo>
                    <a:pt x="150672" y="0"/>
                  </a:lnTo>
                  <a:lnTo>
                    <a:pt x="150672" y="150706"/>
                  </a:lnTo>
                  <a:lnTo>
                    <a:pt x="0" y="150706"/>
                  </a:lnTo>
                  <a:lnTo>
                    <a:pt x="0" y="0"/>
                  </a:lnTo>
                  <a:close/>
                </a:path>
              </a:pathLst>
            </a:custGeom>
            <a:ln w="12557">
              <a:solidFill>
                <a:srgbClr val="AC1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952467" y="2715860"/>
            <a:ext cx="163830" cy="163830"/>
            <a:chOff x="1952467" y="2715860"/>
            <a:chExt cx="163830" cy="163830"/>
          </a:xfrm>
        </p:grpSpPr>
        <p:sp>
          <p:nvSpPr>
            <p:cNvPr id="28" name="object 28"/>
            <p:cNvSpPr/>
            <p:nvPr/>
          </p:nvSpPr>
          <p:spPr>
            <a:xfrm>
              <a:off x="1958746" y="2722139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30">
                  <a:moveTo>
                    <a:pt x="150672" y="0"/>
                  </a:moveTo>
                  <a:lnTo>
                    <a:pt x="0" y="0"/>
                  </a:lnTo>
                  <a:lnTo>
                    <a:pt x="0" y="150706"/>
                  </a:lnTo>
                  <a:lnTo>
                    <a:pt x="150672" y="150706"/>
                  </a:lnTo>
                  <a:lnTo>
                    <a:pt x="150672" y="0"/>
                  </a:lnTo>
                  <a:close/>
                </a:path>
              </a:pathLst>
            </a:custGeom>
            <a:solidFill>
              <a:srgbClr val="AC1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58746" y="2722138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30">
                  <a:moveTo>
                    <a:pt x="0" y="0"/>
                  </a:moveTo>
                  <a:lnTo>
                    <a:pt x="150672" y="0"/>
                  </a:lnTo>
                  <a:lnTo>
                    <a:pt x="150672" y="150706"/>
                  </a:lnTo>
                  <a:lnTo>
                    <a:pt x="0" y="150706"/>
                  </a:lnTo>
                  <a:lnTo>
                    <a:pt x="0" y="0"/>
                  </a:lnTo>
                  <a:close/>
                </a:path>
              </a:pathLst>
            </a:custGeom>
            <a:ln w="12557">
              <a:solidFill>
                <a:srgbClr val="AC1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952467" y="3243333"/>
            <a:ext cx="163830" cy="163830"/>
            <a:chOff x="1952467" y="3243333"/>
            <a:chExt cx="163830" cy="163830"/>
          </a:xfrm>
        </p:grpSpPr>
        <p:sp>
          <p:nvSpPr>
            <p:cNvPr id="31" name="object 31"/>
            <p:cNvSpPr/>
            <p:nvPr/>
          </p:nvSpPr>
          <p:spPr>
            <a:xfrm>
              <a:off x="1958746" y="3249612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29">
                  <a:moveTo>
                    <a:pt x="150672" y="0"/>
                  </a:moveTo>
                  <a:lnTo>
                    <a:pt x="0" y="0"/>
                  </a:lnTo>
                  <a:lnTo>
                    <a:pt x="0" y="150706"/>
                  </a:lnTo>
                  <a:lnTo>
                    <a:pt x="150672" y="150706"/>
                  </a:lnTo>
                  <a:lnTo>
                    <a:pt x="150672" y="0"/>
                  </a:lnTo>
                  <a:close/>
                </a:path>
              </a:pathLst>
            </a:custGeom>
            <a:solidFill>
              <a:srgbClr val="AC1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58746" y="3249612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29">
                  <a:moveTo>
                    <a:pt x="0" y="0"/>
                  </a:moveTo>
                  <a:lnTo>
                    <a:pt x="150672" y="0"/>
                  </a:lnTo>
                  <a:lnTo>
                    <a:pt x="150672" y="150706"/>
                  </a:lnTo>
                  <a:lnTo>
                    <a:pt x="0" y="150706"/>
                  </a:lnTo>
                  <a:lnTo>
                    <a:pt x="0" y="0"/>
                  </a:lnTo>
                  <a:close/>
                </a:path>
              </a:pathLst>
            </a:custGeom>
            <a:ln w="12557">
              <a:solidFill>
                <a:srgbClr val="AC1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952467" y="3921513"/>
            <a:ext cx="163830" cy="163830"/>
            <a:chOff x="1952467" y="3921513"/>
            <a:chExt cx="163830" cy="163830"/>
          </a:xfrm>
        </p:grpSpPr>
        <p:sp>
          <p:nvSpPr>
            <p:cNvPr id="34" name="object 34"/>
            <p:cNvSpPr/>
            <p:nvPr/>
          </p:nvSpPr>
          <p:spPr>
            <a:xfrm>
              <a:off x="1958746" y="3927791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29">
                  <a:moveTo>
                    <a:pt x="150672" y="0"/>
                  </a:moveTo>
                  <a:lnTo>
                    <a:pt x="0" y="0"/>
                  </a:lnTo>
                  <a:lnTo>
                    <a:pt x="0" y="150706"/>
                  </a:lnTo>
                  <a:lnTo>
                    <a:pt x="150672" y="150706"/>
                  </a:lnTo>
                  <a:lnTo>
                    <a:pt x="150672" y="0"/>
                  </a:lnTo>
                  <a:close/>
                </a:path>
              </a:pathLst>
            </a:custGeom>
            <a:solidFill>
              <a:srgbClr val="AC1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58746" y="3927792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29">
                  <a:moveTo>
                    <a:pt x="0" y="0"/>
                  </a:moveTo>
                  <a:lnTo>
                    <a:pt x="150672" y="0"/>
                  </a:lnTo>
                  <a:lnTo>
                    <a:pt x="150672" y="150706"/>
                  </a:lnTo>
                  <a:lnTo>
                    <a:pt x="0" y="150706"/>
                  </a:lnTo>
                  <a:lnTo>
                    <a:pt x="0" y="0"/>
                  </a:lnTo>
                  <a:close/>
                </a:path>
              </a:pathLst>
            </a:custGeom>
            <a:ln w="12557">
              <a:solidFill>
                <a:srgbClr val="AC1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952467" y="4675046"/>
            <a:ext cx="163830" cy="163830"/>
            <a:chOff x="1952467" y="4675046"/>
            <a:chExt cx="163830" cy="163830"/>
          </a:xfrm>
        </p:grpSpPr>
        <p:sp>
          <p:nvSpPr>
            <p:cNvPr id="37" name="object 37"/>
            <p:cNvSpPr/>
            <p:nvPr/>
          </p:nvSpPr>
          <p:spPr>
            <a:xfrm>
              <a:off x="1958746" y="4681324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29">
                  <a:moveTo>
                    <a:pt x="150672" y="0"/>
                  </a:moveTo>
                  <a:lnTo>
                    <a:pt x="0" y="0"/>
                  </a:lnTo>
                  <a:lnTo>
                    <a:pt x="0" y="150706"/>
                  </a:lnTo>
                  <a:lnTo>
                    <a:pt x="150672" y="150706"/>
                  </a:lnTo>
                  <a:lnTo>
                    <a:pt x="150672" y="0"/>
                  </a:lnTo>
                  <a:close/>
                </a:path>
              </a:pathLst>
            </a:custGeom>
            <a:solidFill>
              <a:srgbClr val="AC1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958746" y="4681325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29">
                  <a:moveTo>
                    <a:pt x="0" y="0"/>
                  </a:moveTo>
                  <a:lnTo>
                    <a:pt x="150672" y="0"/>
                  </a:lnTo>
                  <a:lnTo>
                    <a:pt x="150672" y="150706"/>
                  </a:lnTo>
                  <a:lnTo>
                    <a:pt x="0" y="150706"/>
                  </a:lnTo>
                  <a:lnTo>
                    <a:pt x="0" y="0"/>
                  </a:lnTo>
                  <a:close/>
                </a:path>
              </a:pathLst>
            </a:custGeom>
            <a:ln w="12557">
              <a:solidFill>
                <a:srgbClr val="AC1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952467" y="5127166"/>
            <a:ext cx="163830" cy="163830"/>
            <a:chOff x="1952467" y="5127166"/>
            <a:chExt cx="163830" cy="163830"/>
          </a:xfrm>
        </p:grpSpPr>
        <p:sp>
          <p:nvSpPr>
            <p:cNvPr id="40" name="object 40"/>
            <p:cNvSpPr/>
            <p:nvPr/>
          </p:nvSpPr>
          <p:spPr>
            <a:xfrm>
              <a:off x="1958746" y="5133445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29">
                  <a:moveTo>
                    <a:pt x="150672" y="0"/>
                  </a:moveTo>
                  <a:lnTo>
                    <a:pt x="0" y="0"/>
                  </a:lnTo>
                  <a:lnTo>
                    <a:pt x="0" y="150706"/>
                  </a:lnTo>
                  <a:lnTo>
                    <a:pt x="150672" y="150706"/>
                  </a:lnTo>
                  <a:lnTo>
                    <a:pt x="150672" y="0"/>
                  </a:lnTo>
                  <a:close/>
                </a:path>
              </a:pathLst>
            </a:custGeom>
            <a:solidFill>
              <a:srgbClr val="AC1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58746" y="5133445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29">
                  <a:moveTo>
                    <a:pt x="0" y="0"/>
                  </a:moveTo>
                  <a:lnTo>
                    <a:pt x="150672" y="0"/>
                  </a:lnTo>
                  <a:lnTo>
                    <a:pt x="150672" y="150706"/>
                  </a:lnTo>
                  <a:lnTo>
                    <a:pt x="0" y="150706"/>
                  </a:lnTo>
                  <a:lnTo>
                    <a:pt x="0" y="0"/>
                  </a:lnTo>
                  <a:close/>
                </a:path>
              </a:pathLst>
            </a:custGeom>
            <a:ln w="12557">
              <a:solidFill>
                <a:srgbClr val="AC1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20" dirty="0"/>
              <a:pPr marL="38100">
                <a:lnSpc>
                  <a:spcPts val="1050"/>
                </a:lnSpc>
              </a:pPr>
              <a:t>5</a:t>
            </a:fld>
            <a:endParaRPr spc="2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0575" y="997035"/>
            <a:ext cx="7367905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Reduce</a:t>
            </a:r>
            <a:r>
              <a:rPr spc="35" dirty="0"/>
              <a:t> </a:t>
            </a:r>
            <a:r>
              <a:rPr dirty="0"/>
              <a:t>the</a:t>
            </a:r>
            <a:r>
              <a:rPr spc="30" dirty="0"/>
              <a:t> </a:t>
            </a:r>
            <a:r>
              <a:rPr spc="-60" dirty="0"/>
              <a:t>User</a:t>
            </a:r>
            <a:r>
              <a:rPr spc="-60" dirty="0">
                <a:latin typeface="Lucida Sans Unicode"/>
                <a:cs typeface="Lucida Sans Unicode"/>
              </a:rPr>
              <a:t>ʼ</a:t>
            </a:r>
            <a:r>
              <a:rPr spc="-60" dirty="0"/>
              <a:t>s</a:t>
            </a:r>
            <a:r>
              <a:rPr spc="30" dirty="0"/>
              <a:t> </a:t>
            </a:r>
            <a:r>
              <a:rPr dirty="0"/>
              <a:t>Memory</a:t>
            </a:r>
            <a:r>
              <a:rPr spc="30" dirty="0"/>
              <a:t> </a:t>
            </a:r>
            <a:r>
              <a:rPr dirty="0"/>
              <a:t>Load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91511" y="2079010"/>
            <a:ext cx="6062980" cy="2475230"/>
            <a:chOff x="2191511" y="2079010"/>
            <a:chExt cx="6062980" cy="24752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1511" y="2079010"/>
              <a:ext cx="4456176" cy="3627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1511" y="2380762"/>
              <a:ext cx="3401567" cy="5151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1511" y="2831867"/>
              <a:ext cx="3816096" cy="5151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1511" y="3286018"/>
              <a:ext cx="6062472" cy="5120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1511" y="3737122"/>
              <a:ext cx="2371344" cy="36271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91511" y="4038874"/>
              <a:ext cx="5096256" cy="5151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12379" y="2151964"/>
              <a:ext cx="4394622" cy="25117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12379" y="2604084"/>
              <a:ext cx="3327356" cy="25117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12379" y="3056204"/>
              <a:ext cx="3754263" cy="1883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99822" y="3508324"/>
              <a:ext cx="6026912" cy="25117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99822" y="3809738"/>
              <a:ext cx="2310316" cy="25117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12379" y="4261857"/>
              <a:ext cx="5034982" cy="251178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877131" y="2113033"/>
            <a:ext cx="163830" cy="163830"/>
            <a:chOff x="1877131" y="2113033"/>
            <a:chExt cx="163830" cy="163830"/>
          </a:xfrm>
        </p:grpSpPr>
        <p:sp>
          <p:nvSpPr>
            <p:cNvPr id="17" name="object 17"/>
            <p:cNvSpPr/>
            <p:nvPr/>
          </p:nvSpPr>
          <p:spPr>
            <a:xfrm>
              <a:off x="1883409" y="2119312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30">
                  <a:moveTo>
                    <a:pt x="150672" y="0"/>
                  </a:moveTo>
                  <a:lnTo>
                    <a:pt x="0" y="0"/>
                  </a:lnTo>
                  <a:lnTo>
                    <a:pt x="0" y="150706"/>
                  </a:lnTo>
                  <a:lnTo>
                    <a:pt x="150672" y="150706"/>
                  </a:lnTo>
                  <a:lnTo>
                    <a:pt x="150672" y="0"/>
                  </a:lnTo>
                  <a:close/>
                </a:path>
              </a:pathLst>
            </a:custGeom>
            <a:solidFill>
              <a:srgbClr val="AC1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83409" y="2119312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30">
                  <a:moveTo>
                    <a:pt x="0" y="0"/>
                  </a:moveTo>
                  <a:lnTo>
                    <a:pt x="150672" y="0"/>
                  </a:lnTo>
                  <a:lnTo>
                    <a:pt x="150672" y="150706"/>
                  </a:lnTo>
                  <a:lnTo>
                    <a:pt x="0" y="150706"/>
                  </a:lnTo>
                  <a:lnTo>
                    <a:pt x="0" y="0"/>
                  </a:lnTo>
                  <a:close/>
                </a:path>
              </a:pathLst>
            </a:custGeom>
            <a:ln w="12557">
              <a:solidFill>
                <a:srgbClr val="AC1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877131" y="2640506"/>
            <a:ext cx="163830" cy="163830"/>
            <a:chOff x="1877131" y="2640506"/>
            <a:chExt cx="163830" cy="163830"/>
          </a:xfrm>
        </p:grpSpPr>
        <p:sp>
          <p:nvSpPr>
            <p:cNvPr id="20" name="object 20"/>
            <p:cNvSpPr/>
            <p:nvPr/>
          </p:nvSpPr>
          <p:spPr>
            <a:xfrm>
              <a:off x="1883409" y="2646784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30">
                  <a:moveTo>
                    <a:pt x="150672" y="0"/>
                  </a:moveTo>
                  <a:lnTo>
                    <a:pt x="0" y="0"/>
                  </a:lnTo>
                  <a:lnTo>
                    <a:pt x="0" y="150706"/>
                  </a:lnTo>
                  <a:lnTo>
                    <a:pt x="150672" y="150706"/>
                  </a:lnTo>
                  <a:lnTo>
                    <a:pt x="150672" y="0"/>
                  </a:lnTo>
                  <a:close/>
                </a:path>
              </a:pathLst>
            </a:custGeom>
            <a:solidFill>
              <a:srgbClr val="AC1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83409" y="2646785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30">
                  <a:moveTo>
                    <a:pt x="0" y="0"/>
                  </a:moveTo>
                  <a:lnTo>
                    <a:pt x="150672" y="0"/>
                  </a:lnTo>
                  <a:lnTo>
                    <a:pt x="150672" y="150706"/>
                  </a:lnTo>
                  <a:lnTo>
                    <a:pt x="0" y="150706"/>
                  </a:lnTo>
                  <a:lnTo>
                    <a:pt x="0" y="0"/>
                  </a:lnTo>
                  <a:close/>
                </a:path>
              </a:pathLst>
            </a:custGeom>
            <a:ln w="12557">
              <a:solidFill>
                <a:srgbClr val="AC1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877131" y="3017273"/>
            <a:ext cx="163830" cy="163830"/>
            <a:chOff x="1877131" y="3017273"/>
            <a:chExt cx="163830" cy="163830"/>
          </a:xfrm>
        </p:grpSpPr>
        <p:sp>
          <p:nvSpPr>
            <p:cNvPr id="23" name="object 23"/>
            <p:cNvSpPr/>
            <p:nvPr/>
          </p:nvSpPr>
          <p:spPr>
            <a:xfrm>
              <a:off x="1883409" y="3023552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30">
                  <a:moveTo>
                    <a:pt x="150672" y="0"/>
                  </a:moveTo>
                  <a:lnTo>
                    <a:pt x="0" y="0"/>
                  </a:lnTo>
                  <a:lnTo>
                    <a:pt x="0" y="150706"/>
                  </a:lnTo>
                  <a:lnTo>
                    <a:pt x="150672" y="150706"/>
                  </a:lnTo>
                  <a:lnTo>
                    <a:pt x="150672" y="0"/>
                  </a:lnTo>
                  <a:close/>
                </a:path>
              </a:pathLst>
            </a:custGeom>
            <a:solidFill>
              <a:srgbClr val="AC1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83409" y="3023552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30">
                  <a:moveTo>
                    <a:pt x="0" y="0"/>
                  </a:moveTo>
                  <a:lnTo>
                    <a:pt x="150672" y="0"/>
                  </a:lnTo>
                  <a:lnTo>
                    <a:pt x="150672" y="150706"/>
                  </a:lnTo>
                  <a:lnTo>
                    <a:pt x="0" y="150706"/>
                  </a:lnTo>
                  <a:lnTo>
                    <a:pt x="0" y="0"/>
                  </a:lnTo>
                  <a:close/>
                </a:path>
              </a:pathLst>
            </a:custGeom>
            <a:ln w="12557">
              <a:solidFill>
                <a:srgbClr val="AC1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877131" y="3469393"/>
            <a:ext cx="163830" cy="163830"/>
            <a:chOff x="1877131" y="3469393"/>
            <a:chExt cx="163830" cy="163830"/>
          </a:xfrm>
        </p:grpSpPr>
        <p:sp>
          <p:nvSpPr>
            <p:cNvPr id="26" name="object 26"/>
            <p:cNvSpPr/>
            <p:nvPr/>
          </p:nvSpPr>
          <p:spPr>
            <a:xfrm>
              <a:off x="1883409" y="3475671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29">
                  <a:moveTo>
                    <a:pt x="150672" y="0"/>
                  </a:moveTo>
                  <a:lnTo>
                    <a:pt x="0" y="0"/>
                  </a:lnTo>
                  <a:lnTo>
                    <a:pt x="0" y="150706"/>
                  </a:lnTo>
                  <a:lnTo>
                    <a:pt x="150672" y="150706"/>
                  </a:lnTo>
                  <a:lnTo>
                    <a:pt x="150672" y="0"/>
                  </a:lnTo>
                  <a:close/>
                </a:path>
              </a:pathLst>
            </a:custGeom>
            <a:solidFill>
              <a:srgbClr val="AC1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83409" y="3475672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29">
                  <a:moveTo>
                    <a:pt x="0" y="0"/>
                  </a:moveTo>
                  <a:lnTo>
                    <a:pt x="150672" y="0"/>
                  </a:lnTo>
                  <a:lnTo>
                    <a:pt x="150672" y="150706"/>
                  </a:lnTo>
                  <a:lnTo>
                    <a:pt x="0" y="150706"/>
                  </a:lnTo>
                  <a:lnTo>
                    <a:pt x="0" y="0"/>
                  </a:lnTo>
                  <a:close/>
                </a:path>
              </a:pathLst>
            </a:custGeom>
            <a:ln w="12557">
              <a:solidFill>
                <a:srgbClr val="AC1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1877131" y="4222926"/>
            <a:ext cx="163830" cy="163830"/>
            <a:chOff x="1877131" y="4222926"/>
            <a:chExt cx="163830" cy="163830"/>
          </a:xfrm>
        </p:grpSpPr>
        <p:sp>
          <p:nvSpPr>
            <p:cNvPr id="29" name="object 29"/>
            <p:cNvSpPr/>
            <p:nvPr/>
          </p:nvSpPr>
          <p:spPr>
            <a:xfrm>
              <a:off x="1883409" y="4229206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29">
                  <a:moveTo>
                    <a:pt x="150672" y="0"/>
                  </a:moveTo>
                  <a:lnTo>
                    <a:pt x="0" y="0"/>
                  </a:lnTo>
                  <a:lnTo>
                    <a:pt x="0" y="150706"/>
                  </a:lnTo>
                  <a:lnTo>
                    <a:pt x="150672" y="150706"/>
                  </a:lnTo>
                  <a:lnTo>
                    <a:pt x="150672" y="0"/>
                  </a:lnTo>
                  <a:close/>
                </a:path>
              </a:pathLst>
            </a:custGeom>
            <a:solidFill>
              <a:srgbClr val="AC1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83409" y="4229205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29">
                  <a:moveTo>
                    <a:pt x="0" y="0"/>
                  </a:moveTo>
                  <a:lnTo>
                    <a:pt x="150672" y="0"/>
                  </a:lnTo>
                  <a:lnTo>
                    <a:pt x="150672" y="150706"/>
                  </a:lnTo>
                  <a:lnTo>
                    <a:pt x="0" y="150706"/>
                  </a:lnTo>
                  <a:lnTo>
                    <a:pt x="0" y="0"/>
                  </a:lnTo>
                  <a:close/>
                </a:path>
              </a:pathLst>
            </a:custGeom>
            <a:ln w="12557">
              <a:solidFill>
                <a:srgbClr val="AC1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20" dirty="0"/>
              <a:pPr marL="38100">
                <a:lnSpc>
                  <a:spcPts val="1050"/>
                </a:lnSpc>
              </a:pPr>
              <a:t>6</a:t>
            </a:fld>
            <a:endParaRPr spc="2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1023721"/>
            <a:ext cx="669798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Make</a:t>
            </a:r>
            <a:r>
              <a:rPr spc="35" dirty="0"/>
              <a:t> </a:t>
            </a:r>
            <a:r>
              <a:rPr dirty="0"/>
              <a:t>the</a:t>
            </a:r>
            <a:r>
              <a:rPr spc="30" dirty="0"/>
              <a:t> </a:t>
            </a:r>
            <a:r>
              <a:rPr dirty="0"/>
              <a:t>Interface</a:t>
            </a:r>
            <a:r>
              <a:rPr spc="40" dirty="0"/>
              <a:t> </a:t>
            </a:r>
            <a:r>
              <a:rPr spc="-5" dirty="0"/>
              <a:t>Consistent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19527" y="2231410"/>
            <a:ext cx="5526405" cy="2472055"/>
            <a:chOff x="2319527" y="2231410"/>
            <a:chExt cx="5526405" cy="24720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9527" y="2231410"/>
              <a:ext cx="4882896" cy="3627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9527" y="2533162"/>
              <a:ext cx="2246376" cy="3627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9527" y="2831867"/>
              <a:ext cx="4395215" cy="5151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9527" y="3286018"/>
              <a:ext cx="1444752" cy="3627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19527" y="3587770"/>
              <a:ext cx="4858511" cy="5120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19527" y="4038874"/>
              <a:ext cx="5526024" cy="36271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19527" y="4340626"/>
              <a:ext cx="3264407" cy="3627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42648" y="2302671"/>
              <a:ext cx="4834086" cy="25117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30091" y="2605072"/>
              <a:ext cx="2184755" cy="25018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42648" y="3056204"/>
              <a:ext cx="4344399" cy="25117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42648" y="3357618"/>
              <a:ext cx="1381168" cy="25117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42648" y="3809738"/>
              <a:ext cx="4808973" cy="25117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42648" y="4111151"/>
              <a:ext cx="5474445" cy="25117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42648" y="4412564"/>
              <a:ext cx="3189240" cy="251178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1952467" y="2263740"/>
            <a:ext cx="163830" cy="163830"/>
            <a:chOff x="1952467" y="2263740"/>
            <a:chExt cx="163830" cy="163830"/>
          </a:xfrm>
        </p:grpSpPr>
        <p:sp>
          <p:nvSpPr>
            <p:cNvPr id="19" name="object 19"/>
            <p:cNvSpPr/>
            <p:nvPr/>
          </p:nvSpPr>
          <p:spPr>
            <a:xfrm>
              <a:off x="1958746" y="2270019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30">
                  <a:moveTo>
                    <a:pt x="150672" y="0"/>
                  </a:moveTo>
                  <a:lnTo>
                    <a:pt x="0" y="0"/>
                  </a:lnTo>
                  <a:lnTo>
                    <a:pt x="0" y="150706"/>
                  </a:lnTo>
                  <a:lnTo>
                    <a:pt x="150672" y="150706"/>
                  </a:lnTo>
                  <a:lnTo>
                    <a:pt x="150672" y="0"/>
                  </a:lnTo>
                  <a:close/>
                </a:path>
              </a:pathLst>
            </a:custGeom>
            <a:solidFill>
              <a:srgbClr val="AC1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58746" y="2270018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30">
                  <a:moveTo>
                    <a:pt x="0" y="0"/>
                  </a:moveTo>
                  <a:lnTo>
                    <a:pt x="150672" y="0"/>
                  </a:lnTo>
                  <a:lnTo>
                    <a:pt x="150672" y="150706"/>
                  </a:lnTo>
                  <a:lnTo>
                    <a:pt x="0" y="150706"/>
                  </a:lnTo>
                  <a:lnTo>
                    <a:pt x="0" y="0"/>
                  </a:lnTo>
                  <a:close/>
                </a:path>
              </a:pathLst>
            </a:custGeom>
            <a:ln w="12557">
              <a:solidFill>
                <a:srgbClr val="AC1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952467" y="3017273"/>
            <a:ext cx="163830" cy="163830"/>
            <a:chOff x="1952467" y="3017273"/>
            <a:chExt cx="163830" cy="163830"/>
          </a:xfrm>
        </p:grpSpPr>
        <p:sp>
          <p:nvSpPr>
            <p:cNvPr id="22" name="object 22"/>
            <p:cNvSpPr/>
            <p:nvPr/>
          </p:nvSpPr>
          <p:spPr>
            <a:xfrm>
              <a:off x="1958746" y="3023552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30">
                  <a:moveTo>
                    <a:pt x="150672" y="0"/>
                  </a:moveTo>
                  <a:lnTo>
                    <a:pt x="0" y="0"/>
                  </a:lnTo>
                  <a:lnTo>
                    <a:pt x="0" y="150706"/>
                  </a:lnTo>
                  <a:lnTo>
                    <a:pt x="150672" y="150706"/>
                  </a:lnTo>
                  <a:lnTo>
                    <a:pt x="150672" y="0"/>
                  </a:lnTo>
                  <a:close/>
                </a:path>
              </a:pathLst>
            </a:custGeom>
            <a:solidFill>
              <a:srgbClr val="AC1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58746" y="3023552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30">
                  <a:moveTo>
                    <a:pt x="0" y="0"/>
                  </a:moveTo>
                  <a:lnTo>
                    <a:pt x="150672" y="0"/>
                  </a:lnTo>
                  <a:lnTo>
                    <a:pt x="150672" y="150706"/>
                  </a:lnTo>
                  <a:lnTo>
                    <a:pt x="0" y="150706"/>
                  </a:lnTo>
                  <a:lnTo>
                    <a:pt x="0" y="0"/>
                  </a:lnTo>
                  <a:close/>
                </a:path>
              </a:pathLst>
            </a:custGeom>
            <a:ln w="12557">
              <a:solidFill>
                <a:srgbClr val="AC1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952467" y="3770806"/>
            <a:ext cx="163830" cy="163830"/>
            <a:chOff x="1952467" y="3770806"/>
            <a:chExt cx="163830" cy="163830"/>
          </a:xfrm>
        </p:grpSpPr>
        <p:sp>
          <p:nvSpPr>
            <p:cNvPr id="25" name="object 25"/>
            <p:cNvSpPr/>
            <p:nvPr/>
          </p:nvSpPr>
          <p:spPr>
            <a:xfrm>
              <a:off x="1958746" y="3777085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29">
                  <a:moveTo>
                    <a:pt x="150672" y="0"/>
                  </a:moveTo>
                  <a:lnTo>
                    <a:pt x="0" y="0"/>
                  </a:lnTo>
                  <a:lnTo>
                    <a:pt x="0" y="150706"/>
                  </a:lnTo>
                  <a:lnTo>
                    <a:pt x="150672" y="150706"/>
                  </a:lnTo>
                  <a:lnTo>
                    <a:pt x="150672" y="0"/>
                  </a:lnTo>
                  <a:close/>
                </a:path>
              </a:pathLst>
            </a:custGeom>
            <a:solidFill>
              <a:srgbClr val="AC1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58746" y="3777085"/>
              <a:ext cx="151130" cy="151130"/>
            </a:xfrm>
            <a:custGeom>
              <a:avLst/>
              <a:gdLst/>
              <a:ahLst/>
              <a:cxnLst/>
              <a:rect l="l" t="t" r="r" b="b"/>
              <a:pathLst>
                <a:path w="151130" h="151129">
                  <a:moveTo>
                    <a:pt x="0" y="0"/>
                  </a:moveTo>
                  <a:lnTo>
                    <a:pt x="150672" y="0"/>
                  </a:lnTo>
                  <a:lnTo>
                    <a:pt x="150672" y="150706"/>
                  </a:lnTo>
                  <a:lnTo>
                    <a:pt x="0" y="150706"/>
                  </a:lnTo>
                  <a:lnTo>
                    <a:pt x="0" y="0"/>
                  </a:lnTo>
                  <a:close/>
                </a:path>
              </a:pathLst>
            </a:custGeom>
            <a:ln w="12557">
              <a:solidFill>
                <a:srgbClr val="AC1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20" dirty="0"/>
              <a:pPr marL="38100">
                <a:lnSpc>
                  <a:spcPts val="1050"/>
                </a:lnSpc>
              </a:pPr>
              <a:t>7</a:t>
            </a:fld>
            <a:endParaRPr spc="2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3086" y="1099076"/>
            <a:ext cx="6642100" cy="628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User</a:t>
            </a:r>
            <a:r>
              <a:rPr spc="30" dirty="0"/>
              <a:t> </a:t>
            </a:r>
            <a:r>
              <a:rPr dirty="0"/>
              <a:t>Interface</a:t>
            </a:r>
            <a:r>
              <a:rPr spc="35" dirty="0"/>
              <a:t> </a:t>
            </a:r>
            <a:r>
              <a:rPr spc="-5" dirty="0"/>
              <a:t>Design</a:t>
            </a:r>
            <a:r>
              <a:rPr spc="30" dirty="0"/>
              <a:t> </a:t>
            </a:r>
            <a:r>
              <a:rPr spc="-5" dirty="0"/>
              <a:t>Models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20" dirty="0"/>
              <a:pPr marL="38100">
                <a:lnSpc>
                  <a:spcPts val="1050"/>
                </a:lnSpc>
              </a:pPr>
              <a:t>8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1885777" y="1850411"/>
            <a:ext cx="6362065" cy="35020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1155" marR="457834" indent="-339090">
              <a:lnSpc>
                <a:spcPct val="101699"/>
              </a:lnSpc>
              <a:spcBef>
                <a:spcPts val="75"/>
              </a:spcBef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23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User</a:t>
            </a:r>
            <a:r>
              <a:rPr sz="23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23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model</a:t>
            </a:r>
            <a:r>
              <a:rPr sz="23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2350" spc="994" dirty="0">
                <a:latin typeface="Microsoft Sans Serif"/>
                <a:cs typeface="Microsoft Sans Serif"/>
              </a:rPr>
              <a:t>—</a:t>
            </a:r>
            <a:r>
              <a:rPr sz="2350" spc="30" dirty="0">
                <a:latin typeface="Microsoft Sans Serif"/>
                <a:cs typeface="Microsoft Sans Serif"/>
              </a:rPr>
              <a:t> </a:t>
            </a:r>
            <a:r>
              <a:rPr sz="2350" spc="10" dirty="0">
                <a:latin typeface="Microsoft Sans Serif"/>
                <a:cs typeface="Microsoft Sans Serif"/>
              </a:rPr>
              <a:t>a</a:t>
            </a:r>
            <a:r>
              <a:rPr sz="2350" spc="40" dirty="0">
                <a:latin typeface="Microsoft Sans Serif"/>
                <a:cs typeface="Microsoft Sans Serif"/>
              </a:rPr>
              <a:t> </a:t>
            </a:r>
            <a:r>
              <a:rPr sz="2350" dirty="0">
                <a:latin typeface="Microsoft Sans Serif"/>
                <a:cs typeface="Microsoft Sans Serif"/>
              </a:rPr>
              <a:t>profile</a:t>
            </a:r>
            <a:r>
              <a:rPr sz="2350" spc="35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of</a:t>
            </a:r>
            <a:r>
              <a:rPr sz="2350" spc="30" dirty="0">
                <a:latin typeface="Microsoft Sans Serif"/>
                <a:cs typeface="Microsoft Sans Serif"/>
              </a:rPr>
              <a:t> </a:t>
            </a:r>
            <a:r>
              <a:rPr sz="2350" spc="-5" dirty="0">
                <a:latin typeface="Microsoft Sans Serif"/>
                <a:cs typeface="Microsoft Sans Serif"/>
              </a:rPr>
              <a:t>all</a:t>
            </a:r>
            <a:r>
              <a:rPr sz="2350" spc="35" dirty="0">
                <a:latin typeface="Microsoft Sans Serif"/>
                <a:cs typeface="Microsoft Sans Serif"/>
              </a:rPr>
              <a:t> </a:t>
            </a:r>
            <a:r>
              <a:rPr sz="2350" spc="10" dirty="0">
                <a:latin typeface="Microsoft Sans Serif"/>
                <a:cs typeface="Microsoft Sans Serif"/>
              </a:rPr>
              <a:t>end</a:t>
            </a:r>
            <a:r>
              <a:rPr sz="2350" spc="40" dirty="0">
                <a:latin typeface="Microsoft Sans Serif"/>
                <a:cs typeface="Microsoft Sans Serif"/>
              </a:rPr>
              <a:t> </a:t>
            </a:r>
            <a:r>
              <a:rPr sz="2350" spc="10" dirty="0">
                <a:latin typeface="Microsoft Sans Serif"/>
                <a:cs typeface="Microsoft Sans Serif"/>
              </a:rPr>
              <a:t>users</a:t>
            </a:r>
            <a:r>
              <a:rPr sz="2350" spc="30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of </a:t>
            </a:r>
            <a:r>
              <a:rPr sz="2350" spc="-610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the</a:t>
            </a:r>
            <a:r>
              <a:rPr sz="2350" spc="30" dirty="0">
                <a:latin typeface="Microsoft Sans Serif"/>
                <a:cs typeface="Microsoft Sans Serif"/>
              </a:rPr>
              <a:t> </a:t>
            </a:r>
            <a:r>
              <a:rPr sz="2350" spc="10" dirty="0">
                <a:latin typeface="Microsoft Sans Serif"/>
                <a:cs typeface="Microsoft Sans Serif"/>
              </a:rPr>
              <a:t>system</a:t>
            </a:r>
            <a:endParaRPr sz="2350">
              <a:latin typeface="Microsoft Sans Serif"/>
              <a:cs typeface="Microsoft Sans Serif"/>
            </a:endParaRPr>
          </a:p>
          <a:p>
            <a:pPr marL="351155" marR="256540" indent="-339090">
              <a:lnSpc>
                <a:spcPts val="2790"/>
              </a:lnSpc>
              <a:spcBef>
                <a:spcPts val="735"/>
              </a:spcBef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23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Design</a:t>
            </a:r>
            <a:r>
              <a:rPr sz="2350" spc="35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23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model</a:t>
            </a:r>
            <a:r>
              <a:rPr sz="2350" spc="30" dirty="0">
                <a:solidFill>
                  <a:srgbClr val="9A0000"/>
                </a:solidFill>
                <a:latin typeface="Microsoft Sans Serif"/>
                <a:cs typeface="Microsoft Sans Serif"/>
              </a:rPr>
              <a:t> </a:t>
            </a:r>
            <a:r>
              <a:rPr sz="2350" spc="994" dirty="0">
                <a:latin typeface="Microsoft Sans Serif"/>
                <a:cs typeface="Microsoft Sans Serif"/>
              </a:rPr>
              <a:t>—</a:t>
            </a:r>
            <a:r>
              <a:rPr sz="2350" spc="30" dirty="0">
                <a:latin typeface="Microsoft Sans Serif"/>
                <a:cs typeface="Microsoft Sans Serif"/>
              </a:rPr>
              <a:t> </a:t>
            </a:r>
            <a:r>
              <a:rPr sz="2350" spc="10" dirty="0">
                <a:latin typeface="Microsoft Sans Serif"/>
                <a:cs typeface="Microsoft Sans Serif"/>
              </a:rPr>
              <a:t>a</a:t>
            </a:r>
            <a:r>
              <a:rPr sz="2350" spc="35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design</a:t>
            </a:r>
            <a:r>
              <a:rPr sz="2350" spc="35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realization</a:t>
            </a:r>
            <a:r>
              <a:rPr sz="2350" spc="35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of</a:t>
            </a:r>
            <a:r>
              <a:rPr sz="2350" spc="30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the </a:t>
            </a:r>
            <a:r>
              <a:rPr sz="2350" spc="-610" dirty="0">
                <a:latin typeface="Microsoft Sans Serif"/>
                <a:cs typeface="Microsoft Sans Serif"/>
              </a:rPr>
              <a:t> </a:t>
            </a:r>
            <a:r>
              <a:rPr sz="2350" spc="10" dirty="0">
                <a:latin typeface="Microsoft Sans Serif"/>
                <a:cs typeface="Microsoft Sans Serif"/>
              </a:rPr>
              <a:t>user</a:t>
            </a:r>
            <a:r>
              <a:rPr sz="2350" spc="25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model</a:t>
            </a:r>
            <a:endParaRPr sz="2350">
              <a:latin typeface="Microsoft Sans Serif"/>
              <a:cs typeface="Microsoft Sans Serif"/>
            </a:endParaRPr>
          </a:p>
          <a:p>
            <a:pPr marL="351155" marR="206375" indent="-339090">
              <a:lnSpc>
                <a:spcPct val="102499"/>
              </a:lnSpc>
              <a:spcBef>
                <a:spcPts val="459"/>
              </a:spcBef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23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Mental model </a:t>
            </a:r>
            <a:r>
              <a:rPr sz="2350" spc="10" dirty="0">
                <a:solidFill>
                  <a:srgbClr val="9A0000"/>
                </a:solidFill>
                <a:latin typeface="Microsoft Sans Serif"/>
                <a:cs typeface="Microsoft Sans Serif"/>
              </a:rPr>
              <a:t>(system </a:t>
            </a:r>
            <a:r>
              <a:rPr sz="23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perception) </a:t>
            </a:r>
            <a:r>
              <a:rPr sz="2350" spc="994" dirty="0">
                <a:latin typeface="Microsoft Sans Serif"/>
                <a:cs typeface="Microsoft Sans Serif"/>
              </a:rPr>
              <a:t>— </a:t>
            </a:r>
            <a:r>
              <a:rPr sz="2350" spc="5" dirty="0">
                <a:latin typeface="Microsoft Sans Serif"/>
                <a:cs typeface="Microsoft Sans Serif"/>
              </a:rPr>
              <a:t>the </a:t>
            </a:r>
            <a:r>
              <a:rPr sz="2350" spc="10" dirty="0">
                <a:latin typeface="Microsoft Sans Serif"/>
                <a:cs typeface="Microsoft Sans Serif"/>
              </a:rPr>
              <a:t> </a:t>
            </a:r>
            <a:r>
              <a:rPr sz="2350" spc="-30" dirty="0">
                <a:latin typeface="Microsoft Sans Serif"/>
                <a:cs typeface="Microsoft Sans Serif"/>
              </a:rPr>
              <a:t>user</a:t>
            </a:r>
            <a:r>
              <a:rPr sz="2350" spc="-30" dirty="0">
                <a:latin typeface="Lucida Sans Unicode"/>
                <a:cs typeface="Lucida Sans Unicode"/>
              </a:rPr>
              <a:t>ʼ</a:t>
            </a:r>
            <a:r>
              <a:rPr sz="2350" spc="-30" dirty="0">
                <a:latin typeface="Microsoft Sans Serif"/>
                <a:cs typeface="Microsoft Sans Serif"/>
              </a:rPr>
              <a:t>s</a:t>
            </a:r>
            <a:r>
              <a:rPr sz="2350" spc="30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mental</a:t>
            </a:r>
            <a:r>
              <a:rPr sz="2350" spc="35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image</a:t>
            </a:r>
            <a:r>
              <a:rPr sz="2350" spc="40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of</a:t>
            </a:r>
            <a:r>
              <a:rPr sz="2350" spc="30" dirty="0">
                <a:latin typeface="Microsoft Sans Serif"/>
                <a:cs typeface="Microsoft Sans Serif"/>
              </a:rPr>
              <a:t> </a:t>
            </a:r>
            <a:r>
              <a:rPr sz="2350" spc="10" dirty="0">
                <a:latin typeface="Microsoft Sans Serif"/>
                <a:cs typeface="Microsoft Sans Serif"/>
              </a:rPr>
              <a:t>what</a:t>
            </a:r>
            <a:r>
              <a:rPr sz="2350" spc="30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the</a:t>
            </a:r>
            <a:r>
              <a:rPr sz="2350" spc="40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interface</a:t>
            </a:r>
            <a:r>
              <a:rPr sz="2350" spc="35" dirty="0">
                <a:latin typeface="Microsoft Sans Serif"/>
                <a:cs typeface="Microsoft Sans Serif"/>
              </a:rPr>
              <a:t> </a:t>
            </a:r>
            <a:r>
              <a:rPr sz="2350" dirty="0">
                <a:latin typeface="Microsoft Sans Serif"/>
                <a:cs typeface="Microsoft Sans Serif"/>
              </a:rPr>
              <a:t>is</a:t>
            </a:r>
            <a:endParaRPr sz="2350">
              <a:latin typeface="Microsoft Sans Serif"/>
              <a:cs typeface="Microsoft Sans Serif"/>
            </a:endParaRPr>
          </a:p>
          <a:p>
            <a:pPr marL="351155" marR="5080" indent="-339090">
              <a:lnSpc>
                <a:spcPct val="102099"/>
              </a:lnSpc>
              <a:spcBef>
                <a:spcPts val="459"/>
              </a:spcBef>
              <a:buSzPct val="74468"/>
              <a:buFont typeface="Wingdings"/>
              <a:buChar char=""/>
              <a:tabLst>
                <a:tab pos="351155" algn="l"/>
                <a:tab pos="351790" algn="l"/>
              </a:tabLst>
            </a:pPr>
            <a:r>
              <a:rPr sz="2350" spc="5" dirty="0">
                <a:solidFill>
                  <a:srgbClr val="9A0000"/>
                </a:solidFill>
                <a:latin typeface="Microsoft Sans Serif"/>
                <a:cs typeface="Microsoft Sans Serif"/>
              </a:rPr>
              <a:t>Implementation model </a:t>
            </a:r>
            <a:r>
              <a:rPr sz="2350" spc="994" dirty="0">
                <a:latin typeface="Microsoft Sans Serif"/>
                <a:cs typeface="Microsoft Sans Serif"/>
              </a:rPr>
              <a:t>— </a:t>
            </a:r>
            <a:r>
              <a:rPr sz="2350" spc="5" dirty="0">
                <a:latin typeface="Microsoft Sans Serif"/>
                <a:cs typeface="Microsoft Sans Serif"/>
              </a:rPr>
              <a:t>the interface “look </a:t>
            </a:r>
            <a:r>
              <a:rPr sz="2350" spc="-610" dirty="0">
                <a:latin typeface="Microsoft Sans Serif"/>
                <a:cs typeface="Microsoft Sans Serif"/>
              </a:rPr>
              <a:t> </a:t>
            </a:r>
            <a:r>
              <a:rPr sz="2350" spc="10" dirty="0">
                <a:latin typeface="Microsoft Sans Serif"/>
                <a:cs typeface="Microsoft Sans Serif"/>
              </a:rPr>
              <a:t>and</a:t>
            </a:r>
            <a:r>
              <a:rPr sz="2350" spc="30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feel”</a:t>
            </a:r>
            <a:r>
              <a:rPr sz="2350" spc="30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coupled</a:t>
            </a:r>
            <a:r>
              <a:rPr sz="2350" spc="35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with</a:t>
            </a:r>
            <a:r>
              <a:rPr sz="2350" spc="35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supporting</a:t>
            </a:r>
            <a:r>
              <a:rPr sz="2350" spc="35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information </a:t>
            </a:r>
            <a:r>
              <a:rPr sz="2350" spc="-605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that</a:t>
            </a:r>
            <a:r>
              <a:rPr sz="2350" spc="30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describe</a:t>
            </a:r>
            <a:r>
              <a:rPr sz="2350" spc="35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interface</a:t>
            </a:r>
            <a:r>
              <a:rPr sz="2350" spc="40" dirty="0">
                <a:latin typeface="Microsoft Sans Serif"/>
                <a:cs typeface="Microsoft Sans Serif"/>
              </a:rPr>
              <a:t> </a:t>
            </a:r>
            <a:r>
              <a:rPr sz="2350" spc="10" dirty="0">
                <a:latin typeface="Microsoft Sans Serif"/>
                <a:cs typeface="Microsoft Sans Serif"/>
              </a:rPr>
              <a:t>syntax</a:t>
            </a:r>
            <a:r>
              <a:rPr sz="2350" spc="30" dirty="0">
                <a:latin typeface="Microsoft Sans Serif"/>
                <a:cs typeface="Microsoft Sans Serif"/>
              </a:rPr>
              <a:t> </a:t>
            </a:r>
            <a:r>
              <a:rPr sz="2350" spc="10" dirty="0">
                <a:latin typeface="Microsoft Sans Serif"/>
                <a:cs typeface="Microsoft Sans Serif"/>
              </a:rPr>
              <a:t>and</a:t>
            </a:r>
            <a:r>
              <a:rPr sz="2350" spc="40" dirty="0">
                <a:latin typeface="Microsoft Sans Serif"/>
                <a:cs typeface="Microsoft Sans Serif"/>
              </a:rPr>
              <a:t> </a:t>
            </a:r>
            <a:r>
              <a:rPr sz="2350" spc="5" dirty="0">
                <a:latin typeface="Microsoft Sans Serif"/>
                <a:cs typeface="Microsoft Sans Serif"/>
              </a:rPr>
              <a:t>semantics</a:t>
            </a:r>
            <a:endParaRPr sz="23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3875">
              <a:lnSpc>
                <a:spcPct val="100000"/>
              </a:lnSpc>
              <a:spcBef>
                <a:spcPts val="105"/>
              </a:spcBef>
            </a:pPr>
            <a:r>
              <a:rPr dirty="0"/>
              <a:t>User</a:t>
            </a:r>
            <a:r>
              <a:rPr spc="25" dirty="0"/>
              <a:t> </a:t>
            </a:r>
            <a:r>
              <a:rPr dirty="0"/>
              <a:t>Interface</a:t>
            </a:r>
            <a:r>
              <a:rPr spc="35" dirty="0"/>
              <a:t> </a:t>
            </a:r>
            <a:r>
              <a:rPr spc="-5" dirty="0"/>
              <a:t>Design</a:t>
            </a:r>
            <a:r>
              <a:rPr spc="30" dirty="0"/>
              <a:t> </a:t>
            </a:r>
            <a:r>
              <a:rPr dirty="0"/>
              <a:t>Process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3410" y="2270018"/>
            <a:ext cx="6693952" cy="30015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20" dirty="0"/>
              <a:pPr marL="38100">
                <a:lnSpc>
                  <a:spcPts val="1050"/>
                </a:lnSpc>
              </a:pPr>
              <a:t>9</a:t>
            </a:fld>
            <a:endParaRPr spc="2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1498</Words>
  <Application>Microsoft Office PowerPoint</Application>
  <PresentationFormat>Custom</PresentationFormat>
  <Paragraphs>189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Slide 1</vt:lpstr>
      <vt:lpstr>Interface Design</vt:lpstr>
      <vt:lpstr>Interface Design</vt:lpstr>
      <vt:lpstr>Golden Rules</vt:lpstr>
      <vt:lpstr>Place the User in Control</vt:lpstr>
      <vt:lpstr>Reduce the Userʼs Memory Load</vt:lpstr>
      <vt:lpstr>Make the Interface Consistent</vt:lpstr>
      <vt:lpstr>User Interface Design Models</vt:lpstr>
      <vt:lpstr>User Interface Design Process</vt:lpstr>
      <vt:lpstr>Interface Analysis</vt:lpstr>
      <vt:lpstr>User Analysis</vt:lpstr>
      <vt:lpstr>Task Analysis and Modeling</vt:lpstr>
      <vt:lpstr>Swimlane Diagram</vt:lpstr>
      <vt:lpstr>Analysis of Display Content</vt:lpstr>
      <vt:lpstr>Interface Design Steps</vt:lpstr>
      <vt:lpstr>Design Issues</vt:lpstr>
      <vt:lpstr>WebApp Interface Design</vt:lpstr>
      <vt:lpstr>Effective WebApp Interfaces</vt:lpstr>
      <vt:lpstr>Interface Design Principles-I</vt:lpstr>
      <vt:lpstr>Interface Design Principles-II</vt:lpstr>
      <vt:lpstr>Interface Design Principles-III</vt:lpstr>
      <vt:lpstr>Interface Design Workflow-I</vt:lpstr>
      <vt:lpstr>Mapping User Objectives</vt:lpstr>
      <vt:lpstr>Interface Design Workflow-II</vt:lpstr>
      <vt:lpstr>Aesthetic Design</vt:lpstr>
      <vt:lpstr>Design Evaluation Cycle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farzana</dc:creator>
  <cp:lastModifiedBy>Shakil Shaikh</cp:lastModifiedBy>
  <cp:revision>1</cp:revision>
  <dcterms:created xsi:type="dcterms:W3CDTF">2023-08-29T06:17:07Z</dcterms:created>
  <dcterms:modified xsi:type="dcterms:W3CDTF">2023-08-29T07:36:43Z</dcterms:modified>
</cp:coreProperties>
</file>