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5"/>
  </p:notesMasterIdLst>
  <p:sldIdLst>
    <p:sldId id="274" r:id="rId3"/>
    <p:sldId id="256" r:id="rId4"/>
    <p:sldId id="257" r:id="rId6"/>
    <p:sldId id="258" r:id="rId7"/>
    <p:sldId id="259" r:id="rId8"/>
    <p:sldId id="260" r:id="rId9"/>
    <p:sldId id="261" r:id="rId10"/>
    <p:sldId id="262" r:id="rId11"/>
    <p:sldId id="263" r:id="rId12"/>
    <p:sldId id="264" r:id="rId13"/>
    <p:sldId id="273" r:id="rId14"/>
    <p:sldId id="265" r:id="rId15"/>
    <p:sldId id="266" r:id="rId16"/>
    <p:sldId id="267" r:id="rId17"/>
    <p:sldId id="268" r:id="rId18"/>
    <p:sldId id="269" r:id="rId19"/>
    <p:sldId id="270" r:id="rId20"/>
    <p:sldId id="271"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4" name="Google Shape;13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
        <p:cNvGrpSpPr/>
        <p:nvPr/>
      </p:nvGrpSpPr>
      <p:grpSpPr>
        <a:xfrm>
          <a:off x="0" y="0"/>
          <a:ext cx="0" cy="0"/>
          <a:chOff x="0" y="0"/>
          <a:chExt cx="0" cy="0"/>
        </a:xfrm>
      </p:grpSpPr>
      <p:sp>
        <p:nvSpPr>
          <p:cNvPr id="139" name="Google Shape;13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0" name="Google Shape;14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1" name="Google Shape;15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
        <p:cNvGrpSpPr/>
        <p:nvPr/>
      </p:nvGrpSpPr>
      <p:grpSpPr>
        <a:xfrm>
          <a:off x="0" y="0"/>
          <a:ext cx="0" cy="0"/>
          <a:chOff x="0" y="0"/>
          <a:chExt cx="0" cy="0"/>
        </a:xfrm>
      </p:grpSpPr>
      <p:sp>
        <p:nvSpPr>
          <p:cNvPr id="160" name="Google Shape;160;g1502b4ada1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502b4ada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8" name="Google Shape;9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3" name="Google Shape;1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8" name="Google Shape;1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g1502b4ada1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02b4ada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3" name="Google Shape;12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4" name="Google Shape;1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a:spLocks noGrp="1"/>
          </p:cNvSpPr>
          <p:nvPr>
            <p:ph type="pic" idx="2"/>
          </p:nvPr>
        </p:nvSpPr>
        <p:spPr>
          <a:xfrm>
            <a:off x="1792288" y="612775"/>
            <a:ext cx="5486400" cy="4114800"/>
          </a:xfrm>
          <a:prstGeom prst="rect">
            <a:avLst/>
          </a:prstGeom>
          <a:noFill/>
          <a:ln>
            <a:noFill/>
          </a:ln>
        </p:spPr>
      </p:sp>
      <p:sp>
        <p:nvSpPr>
          <p:cNvPr id="64" name="Google Shape;64;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 03</a:t>
            </a:r>
            <a:endParaRPr lang="en-IN" altLang="en-US"/>
          </a:p>
        </p:txBody>
      </p:sp>
      <p:sp>
        <p:nvSpPr>
          <p:cNvPr id="3" name="Text Placeholder 2"/>
          <p:cNvSpPr>
            <a:spLocks noGrp="1"/>
          </p:cNvSpPr>
          <p:nvPr>
            <p:ph type="body" idx="1"/>
          </p:nvPr>
        </p:nvSpPr>
        <p:spPr/>
        <p:txBody>
          <a:bodyPr/>
          <a:p>
            <a:pPr marL="114300" indent="0">
              <a:buNone/>
            </a:pPr>
            <a:r>
              <a:rPr lang="en-IN" altLang="en-US"/>
              <a:t>Software Estimation &amp; Scheduling</a:t>
            </a:r>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8"/>
          <p:cNvSpPr/>
          <p:nvPr/>
        </p:nvSpPr>
        <p:spPr>
          <a:xfrm>
            <a:off x="762000" y="685800"/>
            <a:ext cx="7696200" cy="564462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5-6-2 an Example of FP-Based Estimation</a:t>
            </a:r>
            <a:endPar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Decomposition for FP-based estimation focuses on information domain values rather than software functions. Referring to the function point calculation table presented in Figure 5.3, the project planner estimates inputs, outputs, inquiries, files, and external interfaces for the CAD software. For the purposes of this estimate, the complexity weighting factor is assumed to be average. Figure 5.3 presents the results of this estimate.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4" name="Rectangle 3"/>
          <p:cNvSpPr/>
          <p:nvPr/>
        </p:nvSpPr>
        <p:spPr>
          <a:xfrm>
            <a:off x="4454820" y="3275112"/>
            <a:ext cx="234360" cy="307777"/>
          </a:xfrm>
          <a:prstGeom prst="rect">
            <a:avLst/>
          </a:prstGeom>
        </p:spPr>
        <p:txBody>
          <a:bodyPr wrap="none">
            <a:spAutoFit/>
          </a:bodyPr>
          <a:lstStyle/>
          <a:p>
            <a:r>
              <a:rPr lang="en-US" dirty="0" smtClean="0"/>
              <a:t> </a:t>
            </a:r>
            <a:endParaRPr lang="en-US" dirty="0"/>
          </a:p>
        </p:txBody>
      </p:sp>
      <p:sp>
        <p:nvSpPr>
          <p:cNvPr id="5" name="Rectangle 4"/>
          <p:cNvSpPr/>
          <p:nvPr/>
        </p:nvSpPr>
        <p:spPr>
          <a:xfrm>
            <a:off x="4454820" y="3275112"/>
            <a:ext cx="234360" cy="307777"/>
          </a:xfrm>
          <a:prstGeom prst="rect">
            <a:avLst/>
          </a:prstGeom>
        </p:spPr>
        <p:txBody>
          <a:bodyPr wrap="none">
            <a:spAutoFit/>
          </a:bodyPr>
          <a:lstStyle/>
          <a:p>
            <a:r>
              <a:rPr lang="en-US" dirty="0" smtClean="0"/>
              <a:t> </a:t>
            </a:r>
            <a:endParaRPr lang="en-US" dirty="0"/>
          </a:p>
        </p:txBody>
      </p:sp>
      <p:pic>
        <p:nvPicPr>
          <p:cNvPr id="1026" name="Picture 2"/>
          <p:cNvPicPr>
            <a:picLocks noChangeAspect="1" noChangeArrowheads="1"/>
          </p:cNvPicPr>
          <p:nvPr/>
        </p:nvPicPr>
        <p:blipFill>
          <a:blip r:embed="rId1"/>
          <a:srcRect/>
          <a:stretch>
            <a:fillRect/>
          </a:stretch>
        </p:blipFill>
        <p:spPr bwMode="auto">
          <a:xfrm>
            <a:off x="2039815" y="1809455"/>
            <a:ext cx="5008099" cy="388795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9"/>
          <p:cNvPicPr preferRelativeResize="0"/>
          <p:nvPr/>
        </p:nvPicPr>
        <p:blipFill rotWithShape="1">
          <a:blip r:embed="rId1"/>
          <a:srcRect/>
          <a:stretch>
            <a:fillRect/>
          </a:stretch>
        </p:blipFill>
        <p:spPr>
          <a:xfrm>
            <a:off x="609600" y="990600"/>
            <a:ext cx="8077200" cy="5257800"/>
          </a:xfrm>
          <a:prstGeom prst="rect">
            <a:avLst/>
          </a:prstGeom>
          <a:noFill/>
          <a:ln>
            <a:noFill/>
          </a:ln>
        </p:spPr>
      </p:pic>
      <p:sp>
        <p:nvSpPr>
          <p:cNvPr id="131" name="Google Shape;131;p9"/>
          <p:cNvSpPr/>
          <p:nvPr/>
        </p:nvSpPr>
        <p:spPr>
          <a:xfrm>
            <a:off x="4724400" y="0"/>
            <a:ext cx="2923814"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(Sopt + 4*Sm + Spess) / 6</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(20+4*24+30)/6=24</a:t>
            </a:r>
            <a:endParaRPr lang="en-US"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1800">
                <a:solidFill>
                  <a:schemeClr val="dk1"/>
                </a:solidFill>
                <a:latin typeface="Calibri" panose="020F0502020204030204"/>
                <a:ea typeface="Calibri" panose="020F0502020204030204"/>
                <a:cs typeface="Calibri" panose="020F0502020204030204"/>
                <a:sym typeface="Calibri" panose="020F0502020204030204"/>
              </a:rPr>
              <a:t>FP count= Est count * Weight</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pic>
        <p:nvPicPr>
          <p:cNvPr id="137" name="Google Shape;137;p10"/>
          <p:cNvPicPr preferRelativeResize="0">
            <a:picLocks noGrp="1"/>
          </p:cNvPicPr>
          <p:nvPr>
            <p:ph type="body" idx="1"/>
          </p:nvPr>
        </p:nvPicPr>
        <p:blipFill rotWithShape="1">
          <a:blip r:embed="rId1"/>
          <a:srcRect/>
          <a:stretch>
            <a:fillRect/>
          </a:stretch>
        </p:blipFill>
        <p:spPr>
          <a:xfrm>
            <a:off x="1676400" y="1752600"/>
            <a:ext cx="5608320" cy="388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pic>
        <p:nvPicPr>
          <p:cNvPr id="143" name="Google Shape;143;p11"/>
          <p:cNvPicPr preferRelativeResize="0">
            <a:picLocks noGrp="1"/>
          </p:cNvPicPr>
          <p:nvPr>
            <p:ph type="body" idx="1"/>
          </p:nvPr>
        </p:nvPicPr>
        <p:blipFill rotWithShape="1">
          <a:blip r:embed="rId1"/>
          <a:srcRect/>
          <a:stretch>
            <a:fillRect/>
          </a:stretch>
        </p:blipFill>
        <p:spPr>
          <a:xfrm>
            <a:off x="685800" y="1524000"/>
            <a:ext cx="7924800" cy="480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152400" y="838200"/>
            <a:ext cx="8534400" cy="5078313"/>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Each of the complexity weighting factors is estimated and the complexity adjustment factor is computed as described in Chapter 4:</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Factor                                                         Value</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Backup and recovery                         	      4</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Data communications                        	      2</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Distributed processing                      	       0</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Performance critical                           	       4</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Existing operating environment       	       3</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3"/>
          <p:cNvSpPr/>
          <p:nvPr/>
        </p:nvSpPr>
        <p:spPr>
          <a:xfrm>
            <a:off x="265471" y="304800"/>
            <a:ext cx="8534400" cy="7294305"/>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On-line data entry 				     4</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Input transaction over multiple screens 	     5</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Master files updated on-line                           3</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Information domain values complex              5</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Internal processing complex                           5</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Code designed for reuse                                  4</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Conversion/installation in design                   3</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Multiple installations                                      5</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Application designed for change                    5</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Total                                                               52</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[0.65 + 0.01 X ∑(Fi)] = 0.65+0.01*52=1.17</a:t>
            </a:r>
            <a:endPar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Complexity adjustment factor                      1.17</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p:nvPr/>
        </p:nvSpPr>
        <p:spPr>
          <a:xfrm>
            <a:off x="762000" y="228600"/>
            <a:ext cx="7696200" cy="7294305"/>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Finally, the estimated number of FP is derived:</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FP estimated = count-total X </a:t>
            </a: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[0.65 + 0.01 X ∑(Fi)]</a:t>
            </a:r>
            <a:endPar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=318*1.17=372</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The organizational </a:t>
            </a: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productivity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for systems of this type is </a:t>
            </a: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6.5 FP/pm</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 Based on a burdened </a:t>
            </a: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labor rate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of </a:t>
            </a:r>
            <a:r>
              <a:rPr lang="en-US" sz="2400" u="sng">
                <a:solidFill>
                  <a:schemeClr val="dk1"/>
                </a:solidFill>
                <a:latin typeface="Times New Roman" panose="02020603050405020304"/>
                <a:ea typeface="Times New Roman" panose="02020603050405020304"/>
                <a:cs typeface="Times New Roman" panose="02020603050405020304"/>
                <a:sym typeface="Times New Roman" panose="02020603050405020304"/>
              </a:rPr>
              <a:t>$8000 </a:t>
            </a: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per month;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Calculate</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Cost per FP</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Total estimated project cost</a:t>
            </a:r>
            <a:endParaRPr sz="18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Estimated effort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1502b4ada13_0_0"/>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0" lvl="0" indent="431800" algn="just" rtl="0">
              <a:lnSpc>
                <a:spcPct val="150000"/>
              </a:lnSpc>
              <a:spcBef>
                <a:spcPts val="0"/>
              </a:spcBef>
              <a:spcAft>
                <a:spcPts val="0"/>
              </a:spcAft>
              <a:buClr>
                <a:schemeClr val="dk1"/>
              </a:buClr>
              <a:buFont typeface="Arial" panose="020B0604020202020204"/>
              <a:buNone/>
            </a:pPr>
            <a:r>
              <a:rPr lang="en-US" sz="2400" u="sng">
                <a:latin typeface="Times New Roman" panose="02020603050405020304"/>
                <a:ea typeface="Times New Roman" panose="02020603050405020304"/>
                <a:cs typeface="Times New Roman" panose="02020603050405020304"/>
                <a:sym typeface="Times New Roman" panose="02020603050405020304"/>
              </a:rPr>
              <a:t>the cost per FP ?   Labour rate/average productivity </a:t>
            </a:r>
            <a:endParaRPr sz="1400">
              <a:latin typeface="Arial" panose="020B0604020202020204"/>
              <a:ea typeface="Arial" panose="020B0604020202020204"/>
              <a:cs typeface="Arial" panose="020B0604020202020204"/>
              <a:sym typeface="Arial" panose="020B0604020202020204"/>
            </a:endParaRPr>
          </a:p>
          <a:p>
            <a:pPr marL="0" lvl="0" indent="431800" algn="just" rtl="0">
              <a:lnSpc>
                <a:spcPct val="150000"/>
              </a:lnSpc>
              <a:spcBef>
                <a:spcPts val="0"/>
              </a:spcBef>
              <a:spcAft>
                <a:spcPts val="0"/>
              </a:spcAft>
              <a:buClr>
                <a:schemeClr val="dk1"/>
              </a:buClr>
              <a:buFont typeface="Arial" panose="020B0604020202020204"/>
              <a:buNone/>
            </a:pPr>
            <a:r>
              <a:rPr lang="en-US" sz="2400" u="sng">
                <a:latin typeface="Times New Roman" panose="02020603050405020304"/>
                <a:ea typeface="Times New Roman" panose="02020603050405020304"/>
                <a:cs typeface="Times New Roman" panose="02020603050405020304"/>
                <a:sym typeface="Times New Roman" panose="02020603050405020304"/>
              </a:rPr>
              <a:t>8000/6.5=1230</a:t>
            </a:r>
            <a:r>
              <a:rPr lang="en-US" sz="2400">
                <a:latin typeface="Times New Roman" panose="02020603050405020304"/>
                <a:ea typeface="Times New Roman" panose="02020603050405020304"/>
                <a:cs typeface="Times New Roman" panose="02020603050405020304"/>
                <a:sym typeface="Times New Roman" panose="02020603050405020304"/>
              </a:rPr>
              <a:t>is approximately $1230.</a:t>
            </a:r>
            <a:endParaRPr sz="1400">
              <a:latin typeface="Arial" panose="020B0604020202020204"/>
              <a:ea typeface="Arial" panose="020B0604020202020204"/>
              <a:cs typeface="Arial" panose="020B0604020202020204"/>
              <a:sym typeface="Arial" panose="020B0604020202020204"/>
            </a:endParaRPr>
          </a:p>
          <a:p>
            <a:pPr marL="0" lvl="0" indent="431800" algn="just" rtl="0">
              <a:lnSpc>
                <a:spcPct val="150000"/>
              </a:lnSpc>
              <a:spcBef>
                <a:spcPts val="0"/>
              </a:spcBef>
              <a:spcAft>
                <a:spcPts val="0"/>
              </a:spcAft>
              <a:buClr>
                <a:schemeClr val="dk1"/>
              </a:buClr>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 Based on the LOC estimate and the historical productivity data, the </a:t>
            </a:r>
            <a:r>
              <a:rPr lang="en-US" sz="2400" u="sng">
                <a:latin typeface="Times New Roman" panose="02020603050405020304"/>
                <a:ea typeface="Times New Roman" panose="02020603050405020304"/>
                <a:cs typeface="Times New Roman" panose="02020603050405020304"/>
                <a:sym typeface="Times New Roman" panose="02020603050405020304"/>
              </a:rPr>
              <a:t>total estimated project cost </a:t>
            </a:r>
            <a:r>
              <a:rPr lang="en-US" sz="2400">
                <a:latin typeface="Times New Roman" panose="02020603050405020304"/>
                <a:ea typeface="Times New Roman" panose="02020603050405020304"/>
                <a:cs typeface="Times New Roman" panose="02020603050405020304"/>
                <a:sym typeface="Times New Roman" panose="02020603050405020304"/>
              </a:rPr>
              <a:t>? </a:t>
            </a:r>
            <a:endParaRPr sz="1400">
              <a:latin typeface="Arial" panose="020B0604020202020204"/>
              <a:ea typeface="Arial" panose="020B0604020202020204"/>
              <a:cs typeface="Arial" panose="020B0604020202020204"/>
              <a:sym typeface="Arial" panose="020B0604020202020204"/>
            </a:endParaRPr>
          </a:p>
          <a:p>
            <a:pPr marL="0" lvl="0" indent="431800" algn="just" rtl="0">
              <a:lnSpc>
                <a:spcPct val="150000"/>
              </a:lnSpc>
              <a:spcBef>
                <a:spcPts val="0"/>
              </a:spcBef>
              <a:spcAft>
                <a:spcPts val="0"/>
              </a:spcAft>
              <a:buClr>
                <a:schemeClr val="dk1"/>
              </a:buClr>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372 *</a:t>
            </a:r>
            <a:r>
              <a:rPr lang="en-US" sz="2400" u="sng">
                <a:latin typeface="Times New Roman" panose="02020603050405020304"/>
                <a:ea typeface="Times New Roman" panose="02020603050405020304"/>
                <a:cs typeface="Times New Roman" panose="02020603050405020304"/>
                <a:sym typeface="Times New Roman" panose="02020603050405020304"/>
              </a:rPr>
              <a:t>1230=</a:t>
            </a:r>
            <a:r>
              <a:rPr lang="en-US" sz="2400">
                <a:latin typeface="Times New Roman" panose="02020603050405020304"/>
                <a:ea typeface="Times New Roman" panose="02020603050405020304"/>
                <a:cs typeface="Times New Roman" panose="02020603050405020304"/>
                <a:sym typeface="Times New Roman" panose="02020603050405020304"/>
              </a:rPr>
              <a:t> $ </a:t>
            </a:r>
            <a:r>
              <a:rPr lang="en-US" sz="2400" u="sng">
                <a:latin typeface="Times New Roman" panose="02020603050405020304"/>
                <a:ea typeface="Times New Roman" panose="02020603050405020304"/>
                <a:cs typeface="Times New Roman" panose="02020603050405020304"/>
                <a:sym typeface="Times New Roman" panose="02020603050405020304"/>
              </a:rPr>
              <a:t>457560 </a:t>
            </a:r>
            <a:r>
              <a:rPr lang="en-US" sz="2400">
                <a:latin typeface="Times New Roman" panose="02020603050405020304"/>
                <a:ea typeface="Times New Roman" panose="02020603050405020304"/>
                <a:cs typeface="Times New Roman" panose="02020603050405020304"/>
                <a:sym typeface="Times New Roman" panose="02020603050405020304"/>
              </a:rPr>
              <a:t> is $461,000 and the </a:t>
            </a:r>
            <a:r>
              <a:rPr lang="en-US" sz="2400" u="sng">
                <a:latin typeface="Times New Roman" panose="02020603050405020304"/>
                <a:ea typeface="Times New Roman" panose="02020603050405020304"/>
                <a:cs typeface="Times New Roman" panose="02020603050405020304"/>
                <a:sym typeface="Times New Roman" panose="02020603050405020304"/>
              </a:rPr>
              <a:t>estimated effort</a:t>
            </a:r>
            <a:r>
              <a:rPr lang="en-US" sz="2400">
                <a:latin typeface="Times New Roman" panose="02020603050405020304"/>
                <a:ea typeface="Times New Roman" panose="02020603050405020304"/>
                <a:cs typeface="Times New Roman" panose="02020603050405020304"/>
                <a:sym typeface="Times New Roman" panose="02020603050405020304"/>
              </a:rPr>
              <a:t> ? Total estimated fp/ productivity= 372/6.5= is 58 person-months.</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81000" y="990600"/>
            <a:ext cx="8305800" cy="4961358"/>
          </a:xfrm>
          <a:prstGeom prst="rect">
            <a:avLst/>
          </a:prstGeom>
          <a:noFill/>
          <a:ln>
            <a:noFill/>
          </a:ln>
        </p:spPr>
        <p:txBody>
          <a:bodyPr spcFirstLastPara="1" wrap="square" lIns="91425" tIns="45700" rIns="91425" bIns="45700" anchor="t" anchorCtr="0">
            <a:spAutoFit/>
          </a:bodyPr>
          <a:lstStyle/>
          <a:p>
            <a:pPr marL="0" marR="0" lvl="0" indent="431800" algn="l" rtl="0">
              <a:lnSpc>
                <a:spcPct val="115000"/>
              </a:lnSpc>
              <a:spcBef>
                <a:spcPts val="0"/>
              </a:spcBef>
              <a:spcAft>
                <a:spcPts val="0"/>
              </a:spcAft>
              <a:buNone/>
            </a:pPr>
            <a:r>
              <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Example of LOC-Based Estimation</a:t>
            </a:r>
            <a:endParaRPr lang="en-US" sz="32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15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 an example of </a:t>
            </a:r>
            <a:r>
              <a:rPr lang="en-US" sz="24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LOC</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US" sz="24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FP</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problem-based estimation techniques, let us consider a software package to be developed for a computer-aided design application for mechanical components. A review of the System Specification indicates that the software is to execute on an engineering workstation and must interface with various computer graphics peripherals including a mouse, digitizer, high resolution color display and laser printer.</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609600" y="1752600"/>
            <a:ext cx="7855974" cy="424731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CAD software will accept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two</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three-dimensional geometric data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from an engineer. The engineer will interact and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CAD system through a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user interface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that will exhibit characteristics of good human/machine interface design. All geometric data and other supporting information will be maintained in a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CAD database</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analysis modules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will be developed to produce the required output, which will be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displayed on a variety of graphics devices</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The software will be designed to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and interact with peripheral devices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that include a mouse, digitizer, laser printer, and plotter.</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0" name="Google Shape;90;p2"/>
          <p:cNvSpPr/>
          <p:nvPr/>
        </p:nvSpPr>
        <p:spPr>
          <a:xfrm>
            <a:off x="609600" y="381000"/>
            <a:ext cx="7696200" cy="1133965"/>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Using the System </a:t>
            </a:r>
            <a:r>
              <a:rPr lang="en-US" sz="24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Specification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as a guide, a preliminary statement of software </a:t>
            </a:r>
            <a:r>
              <a:rPr lang="en-US" sz="2400" b="0" i="0" u="none" strike="noStrike" cap="none">
                <a:solidFill>
                  <a:srgbClr val="00B050"/>
                </a:solidFill>
                <a:latin typeface="Times New Roman" panose="02020603050405020304"/>
                <a:ea typeface="Times New Roman" panose="02020603050405020304"/>
                <a:cs typeface="Times New Roman" panose="02020603050405020304"/>
                <a:sym typeface="Times New Roman" panose="02020603050405020304"/>
              </a:rPr>
              <a:t>scope</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can be developed:</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p:nvPr/>
        </p:nvSpPr>
        <p:spPr>
          <a:xfrm>
            <a:off x="742335" y="1219200"/>
            <a:ext cx="7239000" cy="3970318"/>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This statement of scope is preliminary—it is not bounded. Every sentence would have to be expanded to provide concrete detail and quantitative bounding. For example, before estimation can begin the planner must determine what "characteristics of good human/machine interface design" means or what the size and sophistication of the "CAD database" are to be.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p:nvPr/>
        </p:nvSpPr>
        <p:spPr>
          <a:xfrm>
            <a:off x="457200" y="533400"/>
            <a:ext cx="7696200" cy="5632311"/>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our purposes, we assume that further refinement has occurred and that the following major software functions are identified:</a:t>
            </a:r>
            <a:endPara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User interface and control facilities (UICF)</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Two-dimensional geometric analysis (2DGA)</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Three-dimensional geometric analysis (3DGA)</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Database management (DBM)</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Computer graphics display facilities (CGDF)</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Peripheral control function (PCF)</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Design analysis modules (DAM)</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p:nvPr/>
        </p:nvSpPr>
        <p:spPr>
          <a:xfrm>
            <a:off x="597310" y="304800"/>
            <a:ext cx="8001000" cy="6555641"/>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Following the decomposition technique for LOC, an estimation table, shown in Figure 5.2, is developed.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range of LOC estimates is developed for each function. For example, the range of LOC estimates for the </a:t>
            </a:r>
            <a:r>
              <a:rPr lang="en-US" sz="20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3D geometric analysis function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Optimistic= 4600 LOC. (Best Case)</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Most likely=6900 LOC.  (Average Case)</a:t>
            </a: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Pessimistic=8600 LOC. (Worst Case)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The estimated LOC = (Sopt + 4*Sm + Spess) / 6</a:t>
            </a: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(4600+4*6900+8600)/ 6</a:t>
            </a:r>
            <a:endPar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2000" b="0" i="0" u="sng" strike="noStrike" cap="none">
                <a:solidFill>
                  <a:schemeClr val="dk1"/>
                </a:solidFill>
                <a:latin typeface="Calibri" panose="020F0502020204030204"/>
                <a:ea typeface="Calibri" panose="020F0502020204030204"/>
                <a:cs typeface="Calibri" panose="020F0502020204030204"/>
                <a:sym typeface="Calibri" panose="020F0502020204030204"/>
              </a:rPr>
              <a:t>6800 LOC</a:t>
            </a:r>
            <a:endParaRPr lang="en-US" sz="2000" b="0" i="0" u="sng"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431800" algn="just" rtl="0">
              <a:lnSpc>
                <a:spcPct val="150000"/>
              </a:lnSpc>
              <a:spcBef>
                <a:spcPts val="0"/>
              </a:spcBef>
              <a:spcAft>
                <a:spcPts val="0"/>
              </a:spcAft>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431800" algn="just" rtl="0">
              <a:lnSpc>
                <a:spcPct val="150000"/>
              </a:lnSpc>
              <a:spcBef>
                <a:spcPts val="0"/>
              </a:spcBef>
              <a:spcAft>
                <a:spcPts val="0"/>
              </a:spcAft>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Applying Equation (5-1), the expected value for the 3D geometric analysis function is 6800 LOC. Other estimates are derived in a similar fashion.</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6"/>
          <p:cNvPicPr preferRelativeResize="0"/>
          <p:nvPr/>
        </p:nvPicPr>
        <p:blipFill rotWithShape="1">
          <a:blip r:embed="rId1"/>
          <a:srcRect/>
          <a:stretch>
            <a:fillRect/>
          </a:stretch>
        </p:blipFill>
        <p:spPr>
          <a:xfrm>
            <a:off x="685800" y="762000"/>
            <a:ext cx="7467600" cy="495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7"/>
          <p:cNvSpPr/>
          <p:nvPr/>
        </p:nvSpPr>
        <p:spPr>
          <a:xfrm>
            <a:off x="457200" y="31955"/>
            <a:ext cx="8458200" cy="6740307"/>
          </a:xfrm>
          <a:prstGeom prst="rect">
            <a:avLst/>
          </a:prstGeom>
          <a:noFill/>
          <a:ln>
            <a:noFill/>
          </a:ln>
        </p:spPr>
        <p:txBody>
          <a:bodyPr spcFirstLastPara="1" wrap="square" lIns="91425" tIns="45700" rIns="91425" bIns="45700" anchor="t" anchorCtr="0">
            <a:spAutoFit/>
          </a:bodyPr>
          <a:lstStyle/>
          <a:p>
            <a:pPr marL="0" marR="0" lvl="0" indent="431800" algn="just" rtl="0">
              <a:lnSpc>
                <a:spcPct val="150000"/>
              </a:lnSpc>
              <a:spcBef>
                <a:spcPts val="0"/>
              </a:spcBef>
              <a:spcAft>
                <a:spcPts val="0"/>
              </a:spcAft>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By summing vertically in the estimated LOC column, an estimate of 33,200 lines of code is established for the CAD system. A review of </a:t>
            </a:r>
            <a:r>
              <a:rPr lang="en-US" sz="18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historical data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indicates that:</a:t>
            </a:r>
            <a:endPar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organizational </a:t>
            </a:r>
            <a:r>
              <a:rPr lang="en-US" sz="18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average productivity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systems of this type is </a:t>
            </a:r>
            <a:r>
              <a:rPr lang="en-US" sz="18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620 LOC/pm.</a:t>
            </a:r>
            <a:endParaRPr lang="en-US" sz="18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Based on a burdened </a:t>
            </a:r>
            <a:r>
              <a:rPr lang="en-US" sz="1800" b="0" i="0" u="sng"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labor rate of $8000 </a:t>
            </a: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per month.</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     Calculate </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Cost per line of code</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Total estimated project cost</a:t>
            </a:r>
            <a:endParaRPr sz="18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just" rtl="0">
              <a:lnSpc>
                <a:spcPct val="150000"/>
              </a:lnSpc>
              <a:spcBef>
                <a:spcPts val="0"/>
              </a:spcBef>
              <a:spcAft>
                <a:spcPts val="0"/>
              </a:spcAft>
              <a:buClr>
                <a:schemeClr val="dk1"/>
              </a:buClr>
              <a:buSzPts val="1800"/>
              <a:buFont typeface="Times New Roman" panose="02020603050405020304"/>
              <a:buAutoNum type="arabicPeriod"/>
            </a:pPr>
            <a:r>
              <a:rPr lang="en-US" sz="1800" u="sng">
                <a:solidFill>
                  <a:schemeClr val="dk1"/>
                </a:solidFill>
                <a:latin typeface="Times New Roman" panose="02020603050405020304"/>
                <a:ea typeface="Times New Roman" panose="02020603050405020304"/>
                <a:cs typeface="Times New Roman" panose="02020603050405020304"/>
                <a:sym typeface="Times New Roman" panose="02020603050405020304"/>
              </a:rPr>
              <a:t>Estimated effort</a:t>
            </a:r>
            <a:endParaRPr sz="1800" u="sng">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lnSpc>
                <a:spcPct val="150000"/>
              </a:lnSpc>
              <a:spcBef>
                <a:spcPts val="0"/>
              </a:spcBef>
              <a:spcAft>
                <a:spcPts val="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502b4ada13_0_5"/>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fontScale="92500" lnSpcReduction="10000"/>
          </a:bodyPr>
          <a:lstStyle/>
          <a:p>
            <a:pPr marL="0" lvl="0" indent="4318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Therefore </a:t>
            </a:r>
            <a:endParaRPr sz="1400">
              <a:latin typeface="Arial" panose="020B0604020202020204"/>
              <a:ea typeface="Arial" panose="020B0604020202020204"/>
              <a:cs typeface="Arial" panose="020B0604020202020204"/>
              <a:sym typeface="Arial" panose="020B0604020202020204"/>
            </a:endParaRPr>
          </a:p>
          <a:p>
            <a:pPr marL="342900" lvl="0" indent="-334010" algn="just" rtl="0">
              <a:lnSpc>
                <a:spcPct val="150000"/>
              </a:lnSpc>
              <a:spcBef>
                <a:spcPts val="0"/>
              </a:spcBef>
              <a:spcAft>
                <a:spcPts val="0"/>
              </a:spcAft>
              <a:buSzPct val="100000"/>
              <a:buChar char="•"/>
            </a:pPr>
            <a:r>
              <a:rPr lang="en-US" sz="1800">
                <a:latin typeface="Times New Roman" panose="02020603050405020304"/>
                <a:ea typeface="Times New Roman" panose="02020603050405020304"/>
                <a:cs typeface="Times New Roman" panose="02020603050405020304"/>
                <a:sym typeface="Times New Roman" panose="02020603050405020304"/>
              </a:rPr>
              <a:t>The </a:t>
            </a:r>
            <a:r>
              <a:rPr lang="en-US" sz="1800" u="sng">
                <a:latin typeface="Times New Roman" panose="02020603050405020304"/>
                <a:ea typeface="Times New Roman" panose="02020603050405020304"/>
                <a:cs typeface="Times New Roman" panose="02020603050405020304"/>
                <a:sym typeface="Times New Roman" panose="02020603050405020304"/>
              </a:rPr>
              <a:t>cost per line of code</a:t>
            </a:r>
            <a:r>
              <a:rPr lang="en-US" sz="1800">
                <a:latin typeface="Times New Roman" panose="02020603050405020304"/>
                <a:ea typeface="Times New Roman" panose="02020603050405020304"/>
                <a:cs typeface="Times New Roman" panose="02020603050405020304"/>
                <a:sym typeface="Times New Roman" panose="02020603050405020304"/>
              </a:rPr>
              <a:t>?   </a:t>
            </a:r>
            <a:endParaRPr sz="1400">
              <a:latin typeface="Arial" panose="020B0604020202020204"/>
              <a:ea typeface="Arial" panose="020B0604020202020204"/>
              <a:cs typeface="Arial" panose="020B0604020202020204"/>
              <a:sym typeface="Arial" panose="020B0604020202020204"/>
            </a:endParaRPr>
          </a:p>
          <a:p>
            <a:pPr marL="342900" lvl="0" indent="-3429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Labour rate per month/average productivity---8000/620=13</a:t>
            </a:r>
            <a:endParaRPr sz="1400">
              <a:latin typeface="Arial" panose="020B0604020202020204"/>
              <a:ea typeface="Arial" panose="020B0604020202020204"/>
              <a:cs typeface="Arial" panose="020B0604020202020204"/>
              <a:sym typeface="Arial" panose="020B0604020202020204"/>
            </a:endParaRPr>
          </a:p>
          <a:p>
            <a:pPr marL="342900" lvl="0" indent="-3429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sz="1800" u="sng">
                <a:latin typeface="Times New Roman" panose="02020603050405020304"/>
                <a:ea typeface="Times New Roman" panose="02020603050405020304"/>
                <a:cs typeface="Times New Roman" panose="02020603050405020304"/>
                <a:sym typeface="Times New Roman" panose="02020603050405020304"/>
              </a:rPr>
              <a:t>cost per line of code is </a:t>
            </a:r>
            <a:r>
              <a:rPr lang="en-US" sz="1800">
                <a:latin typeface="Times New Roman" panose="02020603050405020304"/>
                <a:ea typeface="Times New Roman" panose="02020603050405020304"/>
                <a:cs typeface="Times New Roman" panose="02020603050405020304"/>
                <a:sym typeface="Times New Roman" panose="02020603050405020304"/>
              </a:rPr>
              <a:t>$13 </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34010" algn="just" rtl="0">
              <a:lnSpc>
                <a:spcPct val="150000"/>
              </a:lnSpc>
              <a:spcBef>
                <a:spcPts val="0"/>
              </a:spcBef>
              <a:spcAft>
                <a:spcPts val="0"/>
              </a:spcAft>
              <a:buSzPct val="100000"/>
              <a:buChar char="•"/>
            </a:pPr>
            <a:r>
              <a:rPr lang="en-US" sz="1800">
                <a:latin typeface="Times New Roman" panose="02020603050405020304"/>
                <a:ea typeface="Times New Roman" panose="02020603050405020304"/>
                <a:cs typeface="Times New Roman" panose="02020603050405020304"/>
                <a:sym typeface="Times New Roman" panose="02020603050405020304"/>
              </a:rPr>
              <a:t>is approximately $13. (8000$ pm/620 LOC/ pm)</a:t>
            </a:r>
            <a:endParaRPr sz="1400">
              <a:latin typeface="Arial" panose="020B0604020202020204"/>
              <a:ea typeface="Arial" panose="020B0604020202020204"/>
              <a:cs typeface="Arial" panose="020B0604020202020204"/>
              <a:sym typeface="Arial" panose="020B0604020202020204"/>
            </a:endParaRPr>
          </a:p>
          <a:p>
            <a:pPr marL="0" lvl="0" indent="4318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Based on the LOC estimate and the historical productivity data:</a:t>
            </a:r>
            <a:endParaRPr sz="1400">
              <a:latin typeface="Arial" panose="020B0604020202020204"/>
              <a:ea typeface="Arial" panose="020B0604020202020204"/>
              <a:cs typeface="Arial" panose="020B0604020202020204"/>
              <a:sym typeface="Arial" panose="020B0604020202020204"/>
            </a:endParaRPr>
          </a:p>
          <a:p>
            <a:pPr marL="342900" lvl="0" indent="-334010" algn="just" rtl="0">
              <a:lnSpc>
                <a:spcPct val="150000"/>
              </a:lnSpc>
              <a:spcBef>
                <a:spcPts val="0"/>
              </a:spcBef>
              <a:spcAft>
                <a:spcPts val="0"/>
              </a:spcAft>
              <a:buSzPct val="100000"/>
              <a:buChar char="•"/>
            </a:pPr>
            <a:r>
              <a:rPr lang="en-US" sz="1800">
                <a:latin typeface="Times New Roman" panose="02020603050405020304"/>
                <a:ea typeface="Times New Roman" panose="02020603050405020304"/>
                <a:cs typeface="Times New Roman" panose="02020603050405020304"/>
                <a:sym typeface="Times New Roman" panose="02020603050405020304"/>
              </a:rPr>
              <a:t>The </a:t>
            </a:r>
            <a:r>
              <a:rPr lang="en-US" sz="1800" u="sng">
                <a:latin typeface="Times New Roman" panose="02020603050405020304"/>
                <a:ea typeface="Times New Roman" panose="02020603050405020304"/>
                <a:cs typeface="Times New Roman" panose="02020603050405020304"/>
                <a:sym typeface="Times New Roman" panose="02020603050405020304"/>
              </a:rPr>
              <a:t>total estimated project cost</a:t>
            </a:r>
            <a:r>
              <a:rPr lang="en-US" sz="1800">
                <a:latin typeface="Times New Roman" panose="02020603050405020304"/>
                <a:ea typeface="Times New Roman" panose="02020603050405020304"/>
                <a:cs typeface="Times New Roman" panose="02020603050405020304"/>
                <a:sym typeface="Times New Roman" panose="02020603050405020304"/>
              </a:rPr>
              <a:t>? Total estimated LOC* Cost per LOC</a:t>
            </a:r>
            <a:endParaRPr sz="1400">
              <a:latin typeface="Arial" panose="020B0604020202020204"/>
              <a:ea typeface="Arial" panose="020B0604020202020204"/>
              <a:cs typeface="Arial" panose="020B0604020202020204"/>
              <a:sym typeface="Arial" panose="020B0604020202020204"/>
            </a:endParaRPr>
          </a:p>
          <a:p>
            <a:pPr marL="342900" lvl="0" indent="-3429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33,200*13= $431,000.</a:t>
            </a: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334010" algn="just" rtl="0">
              <a:lnSpc>
                <a:spcPct val="150000"/>
              </a:lnSpc>
              <a:spcBef>
                <a:spcPts val="0"/>
              </a:spcBef>
              <a:spcAft>
                <a:spcPts val="0"/>
              </a:spcAft>
              <a:buSzPct val="100000"/>
              <a:buChar char="•"/>
            </a:pPr>
            <a:r>
              <a:rPr lang="en-US" sz="1800">
                <a:latin typeface="Times New Roman" panose="02020603050405020304"/>
                <a:ea typeface="Times New Roman" panose="02020603050405020304"/>
                <a:cs typeface="Times New Roman" panose="02020603050405020304"/>
                <a:sym typeface="Times New Roman" panose="02020603050405020304"/>
              </a:rPr>
              <a:t> is $431,000.  (13$ * 33200)</a:t>
            </a:r>
            <a:endParaRPr sz="1400">
              <a:latin typeface="Arial" panose="020B0604020202020204"/>
              <a:ea typeface="Arial" panose="020B0604020202020204"/>
              <a:cs typeface="Arial" panose="020B0604020202020204"/>
              <a:sym typeface="Arial" panose="020B0604020202020204"/>
            </a:endParaRPr>
          </a:p>
          <a:p>
            <a:pPr marL="342900" lvl="0" indent="-334010" algn="just" rtl="0">
              <a:lnSpc>
                <a:spcPct val="150000"/>
              </a:lnSpc>
              <a:spcBef>
                <a:spcPts val="0"/>
              </a:spcBef>
              <a:spcAft>
                <a:spcPts val="0"/>
              </a:spcAft>
              <a:buSzPct val="100000"/>
              <a:buChar char="•"/>
            </a:pPr>
            <a:r>
              <a:rPr lang="en-US" sz="1800">
                <a:latin typeface="Times New Roman" panose="02020603050405020304"/>
                <a:ea typeface="Times New Roman" panose="02020603050405020304"/>
                <a:cs typeface="Times New Roman" panose="02020603050405020304"/>
                <a:sym typeface="Times New Roman" panose="02020603050405020304"/>
              </a:rPr>
              <a:t>The </a:t>
            </a:r>
            <a:r>
              <a:rPr lang="en-US" sz="1800" u="sng">
                <a:latin typeface="Times New Roman" panose="02020603050405020304"/>
                <a:ea typeface="Times New Roman" panose="02020603050405020304"/>
                <a:cs typeface="Times New Roman" panose="02020603050405020304"/>
                <a:sym typeface="Times New Roman" panose="02020603050405020304"/>
              </a:rPr>
              <a:t>estimated effort </a:t>
            </a:r>
            <a:r>
              <a:rPr lang="en-US" sz="1800">
                <a:latin typeface="Times New Roman" panose="02020603050405020304"/>
                <a:ea typeface="Times New Roman" panose="02020603050405020304"/>
                <a:cs typeface="Times New Roman" panose="02020603050405020304"/>
                <a:sym typeface="Times New Roman" panose="02020603050405020304"/>
              </a:rPr>
              <a:t>? Total estimated LOC/average productivity</a:t>
            </a:r>
            <a:endParaRPr sz="1400">
              <a:latin typeface="Arial" panose="020B0604020202020204"/>
              <a:ea typeface="Arial" panose="020B0604020202020204"/>
              <a:cs typeface="Arial" panose="020B0604020202020204"/>
              <a:sym typeface="Arial" panose="020B0604020202020204"/>
            </a:endParaRPr>
          </a:p>
          <a:p>
            <a:pPr marL="342900" lvl="0" indent="-3429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33200/620=54    </a:t>
            </a:r>
            <a:endParaRPr sz="1400">
              <a:latin typeface="Arial" panose="020B0604020202020204"/>
              <a:ea typeface="Arial" panose="020B0604020202020204"/>
              <a:cs typeface="Arial" panose="020B0604020202020204"/>
              <a:sym typeface="Arial" panose="020B0604020202020204"/>
            </a:endParaRPr>
          </a:p>
          <a:p>
            <a:pPr marL="342900" lvl="0" indent="-342900" algn="just" rtl="0">
              <a:lnSpc>
                <a:spcPct val="150000"/>
              </a:lnSpc>
              <a:spcBef>
                <a:spcPts val="0"/>
              </a:spcBef>
              <a:spcAft>
                <a:spcPts val="0"/>
              </a:spcAft>
              <a:buClr>
                <a:schemeClr val="dk1"/>
              </a:buClr>
              <a:buFont typeface="Arial" panose="020B0604020202020204"/>
              <a:buNone/>
            </a:pPr>
            <a:r>
              <a:rPr lang="en-US" sz="1800">
                <a:latin typeface="Times New Roman" panose="02020603050405020304"/>
                <a:ea typeface="Times New Roman" panose="02020603050405020304"/>
                <a:cs typeface="Times New Roman" panose="02020603050405020304"/>
                <a:sym typeface="Times New Roman" panose="02020603050405020304"/>
              </a:rPr>
              <a:t>       is 54 person-months.  (33200/620)</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360"/>
              </a:spcBef>
              <a:spcAft>
                <a:spcPts val="0"/>
              </a:spcAft>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5734</Words>
  <Application>WPS Presentation</Application>
  <PresentationFormat>On-screen Show (4:3)</PresentationFormat>
  <Paragraphs>114</Paragraphs>
  <Slides>18</Slides>
  <Notes>16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Arial</vt:lpstr>
      <vt:lpstr>Calibri</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Farzana Shaikh</cp:lastModifiedBy>
  <cp:revision>3</cp:revision>
  <dcterms:created xsi:type="dcterms:W3CDTF">2006-08-16T00:00:00Z</dcterms:created>
  <dcterms:modified xsi:type="dcterms:W3CDTF">2025-09-24T08:22:54Z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95A36A308FD14F98885A91CE24FD0E8E_12</vt:lpwstr>
  </property>
  <property fmtid="{D5CDD505-2E9C-101B-9397-08002B2CF9AE}" pid="3" name="KSOProductBuildVer">
    <vt:lpwstr>1033-12.2.0.22549</vt:lpwstr>
  </property>
</Properties>
</file>