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63"/>
    <p:restoredTop sz="94660"/>
  </p:normalViewPr>
  <p:slideViewPr>
    <p:cSldViewPr showGuides="1"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3174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2057" name="Group 3"/>
            <p:cNvGrpSpPr/>
            <p:nvPr userDrawn="1"/>
          </p:nvGrpSpPr>
          <p:grpSpPr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73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74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76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77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1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2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3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4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5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6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7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8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89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0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1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2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3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4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5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6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7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8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99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0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1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2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3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4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5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6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7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8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09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0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1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2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3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4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5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6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8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19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0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1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2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3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4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5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6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7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8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29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30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31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  <p:sp>
            <p:nvSpPr>
              <p:cNvPr id="132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-128" charset="-128"/>
                  <a:cs typeface="+mn-cs"/>
                </a:endParaRPr>
              </a:p>
            </p:txBody>
          </p:sp>
        </p:grpSp>
        <p:sp>
          <p:nvSpPr>
            <p:cNvPr id="71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</p:grpSp>
      <p:sp>
        <p:nvSpPr>
          <p:cNvPr id="133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A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447800"/>
            <a:ext cx="7678737" cy="108108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34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35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36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/>
            <a:fld id="{9A0DB2DC-4C9A-4742-B13C-FB6460FD3503}" type="slidenum">
              <a:rPr lang="en-US" sz="1400" dirty="0">
                <a:latin typeface="Helvetica" pitchFamily="-128" charset="0"/>
              </a:rPr>
            </a:fld>
            <a:endParaRPr lang="en-US" sz="1400" dirty="0">
              <a:latin typeface="Helvetica" pitchFamily="-12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990600"/>
            <a:ext cx="1885950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990600"/>
            <a:ext cx="5505450" cy="510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1905000"/>
            <a:ext cx="33909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1219200" y="-9525"/>
            <a:ext cx="7924800" cy="6867525"/>
            <a:chOff x="0" y="0"/>
            <a:chExt cx="5762" cy="4326"/>
          </a:xfrm>
        </p:grpSpPr>
        <p:sp>
          <p:nvSpPr>
            <p:cNvPr id="512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6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8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2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4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6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7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0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80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82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83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  <p:sp>
          <p:nvSpPr>
            <p:cNvPr id="5184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endParaRPr>
            </a:p>
          </p:txBody>
        </p:sp>
      </p:grpSp>
      <p:sp>
        <p:nvSpPr>
          <p:cNvPr id="1027" name="Rectangle 65"/>
          <p:cNvSpPr>
            <a:spLocks noGrp="1"/>
          </p:cNvSpPr>
          <p:nvPr>
            <p:ph type="title"/>
          </p:nvPr>
        </p:nvSpPr>
        <p:spPr>
          <a:xfrm>
            <a:off x="1219200" y="990600"/>
            <a:ext cx="6705600" cy="6334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8" name="Rectangle 66"/>
          <p:cNvSpPr>
            <a:spLocks noGrp="1"/>
          </p:cNvSpPr>
          <p:nvPr>
            <p:ph type="body" idx="1"/>
          </p:nvPr>
        </p:nvSpPr>
        <p:spPr>
          <a:xfrm>
            <a:off x="1828800" y="1905000"/>
            <a:ext cx="693420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000">
                <a:latin typeface="Helvetica" pitchFamily="-12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dirty="0"/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248400"/>
            <a:ext cx="548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0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These slides are designed to accompany </a:t>
            </a:r>
            <a:r>
              <a:rPr kumimoji="0" lang="en-US" sz="10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Software Engineering: A Practitioner’s Approach, 7/e </a:t>
            </a: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-128" charset="-128"/>
                <a:cs typeface="+mn-cs"/>
              </a:rPr>
              <a:t>(McGraw-Hill 2009). Slides copyright 2009 by Roger Pressman. </a:t>
            </a:r>
            <a:endParaRPr kumimoji="0" 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128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itchFamily="-12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Continued…</a:t>
            </a:r>
            <a:endParaRPr dirty="0"/>
          </a:p>
        </p:txBody>
      </p:sp>
      <p:sp>
        <p:nvSpPr>
          <p:cNvPr id="30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b="1" dirty="0">
                <a:solidFill>
                  <a:schemeClr val="folHlink"/>
                </a:solidFill>
              </a:rPr>
              <a:t>Estimation for Software Projects</a:t>
            </a:r>
            <a:endParaRPr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Project Estimation</a:t>
            </a:r>
            <a:endParaRPr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4343400" y="2057400"/>
            <a:ext cx="4267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sz="2000" dirty="0"/>
              <a:t>Project scope must be understood</a:t>
            </a:r>
            <a:endParaRPr sz="2000" dirty="0"/>
          </a:p>
          <a:p>
            <a:pPr eaLnBrk="1" hangingPunct="1"/>
            <a:r>
              <a:rPr sz="2000" dirty="0"/>
              <a:t>Elaboration (decomposition) is necessary</a:t>
            </a:r>
            <a:endParaRPr sz="2000" dirty="0"/>
          </a:p>
          <a:p>
            <a:pPr eaLnBrk="1" hangingPunct="1"/>
            <a:r>
              <a:rPr sz="2000" dirty="0"/>
              <a:t>Historical metrics are very helpful</a:t>
            </a:r>
            <a:endParaRPr sz="2000" dirty="0"/>
          </a:p>
          <a:p>
            <a:pPr eaLnBrk="1" hangingPunct="1"/>
            <a:r>
              <a:rPr sz="2000" dirty="0"/>
              <a:t>At least two different techniques should be used</a:t>
            </a:r>
            <a:endParaRPr sz="2000" dirty="0"/>
          </a:p>
          <a:p>
            <a:pPr eaLnBrk="1" hangingPunct="1"/>
            <a:r>
              <a:rPr sz="2000" dirty="0"/>
              <a:t>Uncertainty is inherent in the process</a:t>
            </a:r>
            <a:endParaRPr sz="1600" dirty="0"/>
          </a:p>
        </p:txBody>
      </p:sp>
      <p:pic>
        <p:nvPicPr>
          <p:cNvPr id="1229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2133600"/>
            <a:ext cx="1860550" cy="1754188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275388" cy="525463"/>
          </a:xfrm>
          <a:ln/>
        </p:spPr>
        <p:txBody>
          <a:bodyPr vert="horz" wrap="square" lIns="90487" tIns="44450" rIns="90487" bIns="44450" anchor="ctr" anchorCtr="0"/>
          <a:p>
            <a:pPr eaLnBrk="1" hangingPunct="1"/>
            <a:r>
              <a:rPr dirty="0"/>
              <a:t>Estimation Techniques</a:t>
            </a:r>
            <a:endParaRPr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828800" y="2057400"/>
            <a:ext cx="6400800" cy="4038600"/>
          </a:xfrm>
          <a:ln/>
        </p:spPr>
        <p:txBody>
          <a:bodyPr vert="horz" wrap="square" lIns="90487" tIns="44450" rIns="90487" bIns="44450" anchor="t" anchorCtr="0"/>
          <a:p>
            <a:pPr eaLnBrk="1" hangingPunct="1"/>
            <a:r>
              <a:rPr dirty="0"/>
              <a:t>Past (similar) project experience</a:t>
            </a:r>
            <a:endParaRPr dirty="0"/>
          </a:p>
          <a:p>
            <a:pPr eaLnBrk="1" hangingPunct="1"/>
            <a:r>
              <a:rPr dirty="0"/>
              <a:t>Conventional estimation techniques</a:t>
            </a:r>
            <a:endParaRPr dirty="0"/>
          </a:p>
          <a:p>
            <a:pPr lvl="1" eaLnBrk="1" hangingPunct="1"/>
            <a:r>
              <a:rPr dirty="0"/>
              <a:t> task breakdown and effort estimates</a:t>
            </a:r>
            <a:endParaRPr dirty="0"/>
          </a:p>
          <a:p>
            <a:pPr lvl="1" eaLnBrk="1" hangingPunct="1"/>
            <a:r>
              <a:rPr dirty="0"/>
              <a:t> size (e.g., FP) estimates</a:t>
            </a:r>
            <a:endParaRPr dirty="0"/>
          </a:p>
          <a:p>
            <a:pPr eaLnBrk="1" hangingPunct="1"/>
            <a:r>
              <a:rPr dirty="0"/>
              <a:t>Empirical models</a:t>
            </a:r>
            <a:endParaRPr dirty="0"/>
          </a:p>
          <a:p>
            <a:pPr eaLnBrk="1" hangingPunct="1"/>
            <a:r>
              <a:rPr dirty="0"/>
              <a:t>Automated tools</a:t>
            </a:r>
            <a:endParaRPr dirty="0"/>
          </a:p>
        </p:txBody>
      </p:sp>
      <p:pic>
        <p:nvPicPr>
          <p:cNvPr id="13316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562600" y="3352800"/>
            <a:ext cx="2239963" cy="26225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705600" cy="6334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Estimation Accuracy</a:t>
            </a:r>
            <a:endParaRPr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dirty="0"/>
              <a:t>Predicated on …</a:t>
            </a:r>
            <a:endParaRPr dirty="0"/>
          </a:p>
          <a:p>
            <a:pPr lvl="1" eaLnBrk="1" hangingPunct="1"/>
            <a:r>
              <a:rPr dirty="0">
                <a:solidFill>
                  <a:schemeClr val="folHlink"/>
                </a:solidFill>
              </a:rPr>
              <a:t>the degree to which the planner has properly estimated the size of the product to be built</a:t>
            </a:r>
            <a:endParaRPr dirty="0">
              <a:solidFill>
                <a:schemeClr val="folHlink"/>
              </a:solidFill>
            </a:endParaRPr>
          </a:p>
          <a:p>
            <a:pPr lvl="1" eaLnBrk="1" hangingPunct="1"/>
            <a:r>
              <a:rPr dirty="0"/>
              <a:t>the</a:t>
            </a:r>
            <a:r>
              <a:rPr dirty="0">
                <a:solidFill>
                  <a:schemeClr val="folHlink"/>
                </a:solidFill>
              </a:rPr>
              <a:t> ability to translate</a:t>
            </a:r>
            <a:r>
              <a:rPr dirty="0"/>
              <a:t> the size estimate into human effort, calendar time, and dollars (a function of the availability of reliable software metrics from past projects)</a:t>
            </a:r>
            <a:endParaRPr dirty="0"/>
          </a:p>
          <a:p>
            <a:pPr lvl="1" eaLnBrk="1" hangingPunct="1"/>
            <a:r>
              <a:rPr dirty="0"/>
              <a:t>the degree to which the project plan reflects the </a:t>
            </a:r>
            <a:r>
              <a:rPr dirty="0">
                <a:solidFill>
                  <a:schemeClr val="folHlink"/>
                </a:solidFill>
              </a:rPr>
              <a:t>abilities of the software team</a:t>
            </a:r>
            <a:endParaRPr dirty="0">
              <a:solidFill>
                <a:schemeClr val="folHlink"/>
              </a:solidFill>
            </a:endParaRPr>
          </a:p>
          <a:p>
            <a:pPr lvl="1" eaLnBrk="1" hangingPunct="1"/>
            <a:r>
              <a:rPr dirty="0"/>
              <a:t>the </a:t>
            </a:r>
            <a:r>
              <a:rPr dirty="0">
                <a:solidFill>
                  <a:schemeClr val="folHlink"/>
                </a:solidFill>
              </a:rPr>
              <a:t>stability of product requirements </a:t>
            </a:r>
            <a:r>
              <a:rPr dirty="0"/>
              <a:t>and the environment that supports the software engineering effort.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Oval 2"/>
          <p:cNvSpPr>
            <a:spLocks noChangeArrowheads="1"/>
          </p:cNvSpPr>
          <p:nvPr/>
        </p:nvSpPr>
        <p:spPr bwMode="auto">
          <a:xfrm>
            <a:off x="3200400" y="2590800"/>
            <a:ext cx="3111500" cy="1714500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title"/>
          </p:nvPr>
        </p:nvSpPr>
        <p:spPr>
          <a:xfrm>
            <a:off x="1219200" y="1143000"/>
            <a:ext cx="6911975" cy="509588"/>
          </a:xfrm>
          <a:ln/>
        </p:spPr>
        <p:txBody>
          <a:bodyPr vert="horz" wrap="square" lIns="90487" tIns="44450" rIns="90487" bIns="44450" anchor="ctr" anchorCtr="0"/>
          <a:p>
            <a:pPr eaLnBrk="1" hangingPunct="1"/>
            <a:r>
              <a:rPr dirty="0"/>
              <a:t>Functional Decomposition</a:t>
            </a:r>
            <a:endParaRPr dirty="0"/>
          </a:p>
        </p:txBody>
      </p:sp>
      <p:sp>
        <p:nvSpPr>
          <p:cNvPr id="15364" name="Rectangle 4"/>
          <p:cNvSpPr/>
          <p:nvPr/>
        </p:nvSpPr>
        <p:spPr>
          <a:xfrm>
            <a:off x="1854200" y="2135188"/>
            <a:ext cx="1638300" cy="25654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1854200" y="2136775"/>
            <a:ext cx="1638300" cy="2562225"/>
          </a:xfrm>
          <a:prstGeom prst="rect">
            <a:avLst/>
          </a:prstGeom>
          <a:solidFill>
            <a:srgbClr val="D1039B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66" name="Rectangle 6"/>
          <p:cNvSpPr/>
          <p:nvPr/>
        </p:nvSpPr>
        <p:spPr>
          <a:xfrm>
            <a:off x="1765300" y="2084388"/>
            <a:ext cx="1638300" cy="2552700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67" name="Rectangle 7"/>
          <p:cNvSpPr/>
          <p:nvPr/>
        </p:nvSpPr>
        <p:spPr>
          <a:xfrm>
            <a:off x="1765300" y="2085975"/>
            <a:ext cx="1638300" cy="2549525"/>
          </a:xfrm>
          <a:prstGeom prst="rect">
            <a:avLst/>
          </a:prstGeom>
          <a:solidFill>
            <a:srgbClr val="8C4881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68" name="Rectangle 8"/>
          <p:cNvSpPr/>
          <p:nvPr/>
        </p:nvSpPr>
        <p:spPr>
          <a:xfrm>
            <a:off x="1676400" y="1995488"/>
            <a:ext cx="1651000" cy="2566987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69" name="Rectangle 9"/>
          <p:cNvSpPr/>
          <p:nvPr/>
        </p:nvSpPr>
        <p:spPr>
          <a:xfrm>
            <a:off x="1676400" y="1997075"/>
            <a:ext cx="1651000" cy="2562225"/>
          </a:xfrm>
          <a:prstGeom prst="rect">
            <a:avLst/>
          </a:prstGeom>
          <a:solidFill>
            <a:srgbClr val="AD278D"/>
          </a:solidFill>
          <a:ln w="254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0" name="Rectangle 10"/>
          <p:cNvSpPr/>
          <p:nvPr/>
        </p:nvSpPr>
        <p:spPr>
          <a:xfrm>
            <a:off x="6381750" y="3297238"/>
            <a:ext cx="698500" cy="10001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1" name="Rectangle 11"/>
          <p:cNvSpPr/>
          <p:nvPr/>
        </p:nvSpPr>
        <p:spPr>
          <a:xfrm>
            <a:off x="5530850" y="3868738"/>
            <a:ext cx="698500" cy="10001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2" name="Rectangle 12"/>
          <p:cNvSpPr/>
          <p:nvPr/>
        </p:nvSpPr>
        <p:spPr>
          <a:xfrm>
            <a:off x="6496050" y="3868738"/>
            <a:ext cx="698500" cy="10001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3" name="Rectangle 13"/>
          <p:cNvSpPr/>
          <p:nvPr/>
        </p:nvSpPr>
        <p:spPr>
          <a:xfrm>
            <a:off x="7473950" y="3868738"/>
            <a:ext cx="698500" cy="10001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4" name="Rectangle 14"/>
          <p:cNvSpPr/>
          <p:nvPr/>
        </p:nvSpPr>
        <p:spPr>
          <a:xfrm>
            <a:off x="5073650" y="4505325"/>
            <a:ext cx="698500" cy="100013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5" name="Rectangle 15"/>
          <p:cNvSpPr/>
          <p:nvPr/>
        </p:nvSpPr>
        <p:spPr>
          <a:xfrm>
            <a:off x="5581650" y="4897438"/>
            <a:ext cx="698500" cy="10001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6" name="Rectangle 16"/>
          <p:cNvSpPr/>
          <p:nvPr/>
        </p:nvSpPr>
        <p:spPr>
          <a:xfrm>
            <a:off x="6102350" y="5305425"/>
            <a:ext cx="698500" cy="100013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7" name="Rectangle 17"/>
          <p:cNvSpPr/>
          <p:nvPr/>
        </p:nvSpPr>
        <p:spPr>
          <a:xfrm>
            <a:off x="6356350" y="4505325"/>
            <a:ext cx="698500" cy="100013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8" name="Rectangle 18"/>
          <p:cNvSpPr/>
          <p:nvPr/>
        </p:nvSpPr>
        <p:spPr>
          <a:xfrm>
            <a:off x="7042150" y="4872038"/>
            <a:ext cx="698500" cy="10001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79" name="Rectangle 19"/>
          <p:cNvSpPr/>
          <p:nvPr/>
        </p:nvSpPr>
        <p:spPr>
          <a:xfrm>
            <a:off x="7550150" y="4505325"/>
            <a:ext cx="711200" cy="100013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5380" name="Line 20"/>
          <p:cNvSpPr/>
          <p:nvPr/>
        </p:nvSpPr>
        <p:spPr>
          <a:xfrm flipH="1">
            <a:off x="5969000" y="3482975"/>
            <a:ext cx="749300" cy="3143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1" name="Line 21"/>
          <p:cNvSpPr/>
          <p:nvPr/>
        </p:nvSpPr>
        <p:spPr>
          <a:xfrm>
            <a:off x="6743700" y="3470275"/>
            <a:ext cx="0" cy="3270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2" name="Line 22"/>
          <p:cNvSpPr/>
          <p:nvPr/>
        </p:nvSpPr>
        <p:spPr>
          <a:xfrm>
            <a:off x="6743700" y="3482975"/>
            <a:ext cx="939800" cy="3143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3" name="Line 23"/>
          <p:cNvSpPr/>
          <p:nvPr/>
        </p:nvSpPr>
        <p:spPr>
          <a:xfrm flipH="1">
            <a:off x="5448300" y="4067175"/>
            <a:ext cx="431800" cy="3397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4" name="Line 24"/>
          <p:cNvSpPr/>
          <p:nvPr/>
        </p:nvSpPr>
        <p:spPr>
          <a:xfrm>
            <a:off x="5880100" y="4067175"/>
            <a:ext cx="25400" cy="7334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5" name="Line 25"/>
          <p:cNvSpPr/>
          <p:nvPr/>
        </p:nvSpPr>
        <p:spPr>
          <a:xfrm>
            <a:off x="5867400" y="4067175"/>
            <a:ext cx="647700" cy="1166813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6" name="Line 26"/>
          <p:cNvSpPr/>
          <p:nvPr/>
        </p:nvSpPr>
        <p:spPr>
          <a:xfrm flipH="1">
            <a:off x="6718300" y="4041775"/>
            <a:ext cx="88900" cy="3778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7" name="Line 27"/>
          <p:cNvSpPr/>
          <p:nvPr/>
        </p:nvSpPr>
        <p:spPr>
          <a:xfrm>
            <a:off x="6807200" y="4041775"/>
            <a:ext cx="546100" cy="7715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88" name="Line 28"/>
          <p:cNvSpPr/>
          <p:nvPr/>
        </p:nvSpPr>
        <p:spPr>
          <a:xfrm>
            <a:off x="7835900" y="4041775"/>
            <a:ext cx="0" cy="377825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6716713" y="2486025"/>
            <a:ext cx="1806575" cy="6381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functional 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decomposition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84350" name="Text Box 30"/>
          <p:cNvSpPr txBox="1">
            <a:spLocks noChangeArrowheads="1"/>
          </p:cNvSpPr>
          <p:nvPr/>
        </p:nvSpPr>
        <p:spPr bwMode="auto">
          <a:xfrm>
            <a:off x="1866900" y="2438400"/>
            <a:ext cx="1289050" cy="8350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sz="1800" b="1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Statement</a:t>
            </a:r>
            <a:endParaRPr kumimoji="0" lang="en-US" sz="1800" b="1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algn="ctr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sz="1800" b="1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of</a:t>
            </a:r>
            <a:endParaRPr kumimoji="0" lang="en-US" sz="1800" b="1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algn="ctr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0" lang="en-US" sz="1800" b="1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Scope</a:t>
            </a:r>
            <a:endParaRPr kumimoji="0" lang="en-US" sz="1800" b="1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84351" name="Text Box 31"/>
          <p:cNvSpPr txBox="1">
            <a:spLocks noChangeArrowheads="1"/>
          </p:cNvSpPr>
          <p:nvPr/>
        </p:nvSpPr>
        <p:spPr bwMode="auto">
          <a:xfrm>
            <a:off x="3584575" y="3109913"/>
            <a:ext cx="2524125" cy="5873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1800" b="1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Perform a Grammatical “parse”</a:t>
            </a:r>
            <a:endParaRPr kumimoji="0" lang="en-US" sz="1800" b="1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162800" cy="773113"/>
          </a:xfrm>
          <a:ln/>
        </p:spPr>
        <p:txBody>
          <a:bodyPr vert="horz" wrap="square" lIns="90487" tIns="44450" rIns="90487" bIns="44450" anchor="ctr" anchorCtr="0"/>
          <a:p>
            <a:pPr eaLnBrk="1" hangingPunct="1"/>
            <a:r>
              <a:rPr sz="3600" dirty="0"/>
              <a:t>Conventional Methods:</a:t>
            </a:r>
            <a:br>
              <a:rPr sz="3600" dirty="0"/>
            </a:br>
            <a:r>
              <a:rPr sz="3600" dirty="0"/>
              <a:t>LOC/FP Approach</a:t>
            </a:r>
            <a:endParaRPr dirty="0"/>
          </a:p>
        </p:txBody>
      </p:sp>
      <p:sp>
        <p:nvSpPr>
          <p:cNvPr id="16387" name="Rectangle 4"/>
          <p:cNvSpPr>
            <a:spLocks noGrp="1"/>
          </p:cNvSpPr>
          <p:nvPr>
            <p:ph idx="1"/>
          </p:nvPr>
        </p:nvSpPr>
        <p:spPr>
          <a:xfrm>
            <a:off x="1905000" y="2057400"/>
            <a:ext cx="6172200" cy="2662238"/>
          </a:xfrm>
          <a:ln/>
        </p:spPr>
        <p:txBody>
          <a:bodyPr vert="horz" wrap="square" lIns="90487" tIns="44450" rIns="90487" bIns="44450" anchor="t" anchorCtr="0"/>
          <a:p>
            <a:pPr eaLnBrk="1" hangingPunct="1"/>
            <a:r>
              <a:rPr dirty="0"/>
              <a:t>compute LOC/FP using estimates of information domain values</a:t>
            </a:r>
            <a:endParaRPr dirty="0"/>
          </a:p>
          <a:p>
            <a:pPr eaLnBrk="1" hangingPunct="1"/>
            <a:r>
              <a:rPr dirty="0"/>
              <a:t>use historical data to build estimates for the project</a:t>
            </a:r>
            <a:endParaRPr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3"/>
          <p:cNvSpPr>
            <a:spLocks noGrp="1"/>
          </p:cNvSpPr>
          <p:nvPr>
            <p:ph type="title"/>
          </p:nvPr>
        </p:nvSpPr>
        <p:spPr>
          <a:xfrm>
            <a:off x="1295400" y="1066800"/>
            <a:ext cx="5746750" cy="660400"/>
          </a:xfrm>
          <a:ln/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dirty="0"/>
              <a:t>Example: LOC Approach</a:t>
            </a:r>
            <a:endParaRPr dirty="0"/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905000"/>
            <a:ext cx="4191000" cy="242887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1905000" y="4419600"/>
            <a:ext cx="6564313" cy="1854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Average productivity for systems of this type = 620 LOC/pm. </a:t>
            </a:r>
            <a:endParaRPr kumimoji="0" lang="en-US" sz="1800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Burdened labor rate =$8000 per month, the cost per line of code is approximately $13. </a:t>
            </a:r>
            <a:endParaRPr kumimoji="0" lang="en-US" sz="1800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Based on the LOC estimate and the historical productivity data, the total estimated project cost is </a:t>
            </a:r>
            <a:r>
              <a:rPr kumimoji="0" lang="en-US" sz="1800" b="1" kern="1200" cap="none" spc="0" normalizeH="0" baseline="0" noProof="0" smtClean="0">
                <a:solidFill>
                  <a:schemeClr val="folHlink"/>
                </a:solidFill>
                <a:latin typeface="Palatino" pitchFamily="-128" charset="0"/>
                <a:ea typeface="MS PGothic" panose="020B0600070205080204" pitchFamily="-128" charset="-128"/>
                <a:cs typeface="+mn-cs"/>
              </a:rPr>
              <a:t>$431,000 and the estimated effort is 54 person-months.</a:t>
            </a:r>
            <a:endParaRPr kumimoji="0" lang="en-US" sz="1800" b="1" kern="1200" cap="none" spc="0" normalizeH="0" baseline="0" noProof="0" smtClean="0">
              <a:solidFill>
                <a:schemeClr val="folHlink"/>
              </a:solidFill>
              <a:latin typeface="Palatino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/>
          </p:cNvSpPr>
          <p:nvPr>
            <p:ph type="title"/>
          </p:nvPr>
        </p:nvSpPr>
        <p:spPr>
          <a:xfrm>
            <a:off x="1219200" y="990600"/>
            <a:ext cx="5349875" cy="660400"/>
          </a:xfrm>
          <a:ln/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dirty="0"/>
              <a:t>Example: FP Approach</a:t>
            </a:r>
            <a:endParaRPr dirty="0"/>
          </a:p>
        </p:txBody>
      </p:sp>
      <p:pic>
        <p:nvPicPr>
          <p:cNvPr id="1843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752600"/>
            <a:ext cx="5651500" cy="2143125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1905000" y="4038600"/>
            <a:ext cx="7239000" cy="237966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The estimated number of FP is derived:</a:t>
            </a:r>
            <a:endParaRPr kumimoji="0" lang="en-US" sz="1600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		FP</a:t>
            </a:r>
            <a:r>
              <a:rPr kumimoji="0" lang="en-US" sz="1600" kern="1200" cap="none" spc="0" normalizeH="0" baseline="-2500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estimated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 = count-total 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MathematicalPi 1" pitchFamily="-128" charset="0"/>
                <a:ea typeface="MS PGothic" panose="020B0600070205080204" pitchFamily="-128" charset="-128"/>
                <a:cs typeface="+mn-cs"/>
              </a:rPr>
              <a:t>3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 [0.65 + 0.01 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MathematicalPi 1" pitchFamily="-128" charset="0"/>
                <a:ea typeface="MS PGothic" panose="020B0600070205080204" pitchFamily="-128" charset="-128"/>
                <a:cs typeface="+mn-cs"/>
              </a:rPr>
              <a:t>3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 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MathematicalPi 1" pitchFamily="-128" charset="0"/>
                <a:ea typeface="MS PGothic" panose="020B0600070205080204" pitchFamily="-128" charset="-128"/>
                <a:cs typeface="+mn-cs"/>
              </a:rPr>
              <a:t>S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 (F</a:t>
            </a:r>
            <a:r>
              <a:rPr kumimoji="0" lang="en-US" sz="1600" kern="1200" cap="none" spc="0" normalizeH="0" baseline="-2500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i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)]</a:t>
            </a:r>
            <a:endParaRPr kumimoji="0" lang="en-US" sz="1600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		FP</a:t>
            </a:r>
            <a:r>
              <a:rPr kumimoji="0" lang="en-US" sz="1600" kern="1200" cap="none" spc="0" normalizeH="0" baseline="-2500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estimated</a:t>
            </a: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 = 375</a:t>
            </a:r>
            <a:endParaRPr kumimoji="0" lang="en-US" sz="1600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organizational average productivity =  6.5 FP/pm. </a:t>
            </a:r>
            <a:endParaRPr kumimoji="0" lang="en-US" sz="1600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burdened labor rate = $8000 per month, approximately $1230/FP. </a:t>
            </a:r>
            <a:endParaRPr kumimoji="0" lang="en-US" sz="1600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sz="16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Based on the FP estimate and the historical productivity data, </a:t>
            </a:r>
            <a:r>
              <a:rPr kumimoji="0" lang="en-US" sz="1600" b="1" kern="1200" cap="none" spc="0" normalizeH="0" baseline="0" noProof="0" smtClean="0">
                <a:solidFill>
                  <a:schemeClr val="folHlink"/>
                </a:solidFill>
                <a:latin typeface="Palatino" pitchFamily="-128" charset="0"/>
                <a:ea typeface="MS PGothic" panose="020B0600070205080204" pitchFamily="-128" charset="-128"/>
                <a:cs typeface="+mn-cs"/>
              </a:rPr>
              <a:t>total estimated project cost is $461,000 and estimated effort is 58 person-months.</a:t>
            </a:r>
            <a:endParaRPr kumimoji="0" lang="en-US" sz="1600" b="1" kern="1200" cap="none" spc="0" normalizeH="0" baseline="0" noProof="0" smtClean="0">
              <a:solidFill>
                <a:schemeClr val="folHlink"/>
              </a:solidFill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sz="1800" b="1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7162800" cy="647700"/>
          </a:xfrm>
          <a:ln/>
        </p:spPr>
        <p:txBody>
          <a:bodyPr vert="horz" wrap="square" lIns="90487" tIns="44450" rIns="90487" bIns="44450" anchor="ctr" anchorCtr="0"/>
          <a:p>
            <a:pPr eaLnBrk="1" hangingPunct="1"/>
            <a:r>
              <a:rPr dirty="0"/>
              <a:t>Process-Based Estimation</a:t>
            </a:r>
            <a:endParaRPr dirty="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1981200" y="1905000"/>
            <a:ext cx="5448300" cy="41751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rPr>
              <a:t>Obtained from “process framework”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460" name="Rectangle 5"/>
          <p:cNvSpPr/>
          <p:nvPr/>
        </p:nvSpPr>
        <p:spPr>
          <a:xfrm>
            <a:off x="2120900" y="2820988"/>
            <a:ext cx="5499100" cy="32734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461" name="Rectangle 6"/>
          <p:cNvSpPr/>
          <p:nvPr/>
        </p:nvSpPr>
        <p:spPr>
          <a:xfrm>
            <a:off x="2095500" y="2819400"/>
            <a:ext cx="1320800" cy="32766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462" name="Rectangle 7"/>
          <p:cNvSpPr/>
          <p:nvPr/>
        </p:nvSpPr>
        <p:spPr>
          <a:xfrm>
            <a:off x="2095500" y="2820988"/>
            <a:ext cx="1320800" cy="3273425"/>
          </a:xfrm>
          <a:prstGeom prst="rect">
            <a:avLst/>
          </a:prstGeom>
          <a:solidFill>
            <a:srgbClr val="DADADA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463" name="Rectangle 8"/>
          <p:cNvSpPr/>
          <p:nvPr/>
        </p:nvSpPr>
        <p:spPr>
          <a:xfrm>
            <a:off x="3429000" y="2819400"/>
            <a:ext cx="4191000" cy="558800"/>
          </a:xfrm>
          <a:prstGeom prst="rect">
            <a:avLst/>
          </a:prstGeom>
          <a:solidFill>
            <a:srgbClr val="000000"/>
          </a:solidFill>
          <a:ln w="254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464" name="Rectangle 9"/>
          <p:cNvSpPr/>
          <p:nvPr/>
        </p:nvSpPr>
        <p:spPr>
          <a:xfrm>
            <a:off x="3429000" y="2820988"/>
            <a:ext cx="4191000" cy="5556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465" name="Rectangle 10"/>
          <p:cNvSpPr/>
          <p:nvPr/>
        </p:nvSpPr>
        <p:spPr>
          <a:xfrm>
            <a:off x="4200525" y="3767138"/>
            <a:ext cx="2640013" cy="9255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466" name="Rectangle 11" descr="50%"/>
          <p:cNvSpPr/>
          <p:nvPr/>
        </p:nvSpPr>
        <p:spPr>
          <a:xfrm>
            <a:off x="2095500" y="2819400"/>
            <a:ext cx="1320800" cy="533400"/>
          </a:xfrm>
          <a:prstGeom prst="rect">
            <a:avLst/>
          </a:prstGeom>
          <a:pattFill prst="pct50">
            <a:fgClr>
              <a:srgbClr val="000000"/>
            </a:fgClr>
            <a:bgClr>
              <a:srgbClr val="FFFFFF"/>
            </a:bgClr>
          </a:pattFill>
          <a:ln w="254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467" name="Rectangle 12"/>
          <p:cNvSpPr/>
          <p:nvPr/>
        </p:nvSpPr>
        <p:spPr>
          <a:xfrm>
            <a:off x="2095500" y="2820988"/>
            <a:ext cx="1320800" cy="555625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88429" name="Rectangle 13"/>
          <p:cNvSpPr>
            <a:spLocks noChangeArrowheads="1"/>
          </p:cNvSpPr>
          <p:nvPr/>
        </p:nvSpPr>
        <p:spPr bwMode="auto">
          <a:xfrm>
            <a:off x="2068513" y="3905250"/>
            <a:ext cx="1387475" cy="6381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rPr>
              <a:t>application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-128" charset="-128"/>
                <a:cs typeface="+mn-cs"/>
              </a:rPr>
              <a:t>functions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88430" name="Rectangle 14"/>
          <p:cNvSpPr>
            <a:spLocks noChangeArrowheads="1"/>
          </p:cNvSpPr>
          <p:nvPr/>
        </p:nvSpPr>
        <p:spPr bwMode="auto">
          <a:xfrm>
            <a:off x="3960813" y="2884488"/>
            <a:ext cx="3111500" cy="4540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framework activities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470" name="Line 15"/>
          <p:cNvSpPr/>
          <p:nvPr/>
        </p:nvSpPr>
        <p:spPr>
          <a:xfrm>
            <a:off x="4267200" y="2209800"/>
            <a:ext cx="368300" cy="538163"/>
          </a:xfrm>
          <a:prstGeom prst="line">
            <a:avLst/>
          </a:prstGeom>
          <a:ln w="508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71" name="Rectangle 16"/>
          <p:cNvSpPr/>
          <p:nvPr/>
        </p:nvSpPr>
        <p:spPr>
          <a:xfrm>
            <a:off x="4887913" y="4011613"/>
            <a:ext cx="2454275" cy="1462087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r>
              <a:rPr sz="1800" b="1" dirty="0">
                <a:solidFill>
                  <a:schemeClr val="folHlink"/>
                </a:solidFill>
                <a:latin typeface="Helvetica" pitchFamily="-128" charset="0"/>
              </a:rPr>
              <a:t>Effort required to accomplish</a:t>
            </a:r>
            <a:endParaRPr sz="1800" b="1" dirty="0">
              <a:solidFill>
                <a:schemeClr val="folHlink"/>
              </a:solidFill>
              <a:latin typeface="Helvetica" pitchFamily="-128" charset="0"/>
            </a:endParaRPr>
          </a:p>
          <a:p>
            <a:r>
              <a:rPr sz="1800" b="1" dirty="0">
                <a:solidFill>
                  <a:schemeClr val="folHlink"/>
                </a:solidFill>
                <a:latin typeface="Helvetica" pitchFamily="-128" charset="0"/>
              </a:rPr>
              <a:t>each framework activity for each application function</a:t>
            </a:r>
            <a:endParaRPr sz="18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188433" name="Rectangle 17"/>
          <p:cNvSpPr>
            <a:spLocks noChangeArrowheads="1"/>
          </p:cNvSpPr>
          <p:nvPr/>
        </p:nvSpPr>
        <p:spPr bwMode="auto">
          <a:xfrm>
            <a:off x="4013200" y="3965575"/>
            <a:ext cx="546100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88434" name="Line 18"/>
          <p:cNvSpPr>
            <a:spLocks noChangeShapeType="1"/>
          </p:cNvSpPr>
          <p:nvPr/>
        </p:nvSpPr>
        <p:spPr bwMode="auto">
          <a:xfrm>
            <a:off x="4292600" y="3436938"/>
            <a:ext cx="0" cy="528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88435" name="Line 19"/>
          <p:cNvSpPr>
            <a:spLocks noChangeShapeType="1"/>
          </p:cNvSpPr>
          <p:nvPr/>
        </p:nvSpPr>
        <p:spPr bwMode="auto">
          <a:xfrm>
            <a:off x="3441700" y="4208463"/>
            <a:ext cx="546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88436" name="Rectangle 20"/>
          <p:cNvSpPr>
            <a:spLocks noChangeArrowheads="1"/>
          </p:cNvSpPr>
          <p:nvPr/>
        </p:nvSpPr>
        <p:spPr bwMode="auto">
          <a:xfrm>
            <a:off x="4013200" y="4479925"/>
            <a:ext cx="546100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88437" name="Rectangle 21"/>
          <p:cNvSpPr>
            <a:spLocks noChangeArrowheads="1"/>
          </p:cNvSpPr>
          <p:nvPr/>
        </p:nvSpPr>
        <p:spPr bwMode="auto">
          <a:xfrm>
            <a:off x="4013200" y="4994275"/>
            <a:ext cx="546100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4013200" y="5522913"/>
            <a:ext cx="546100" cy="400050"/>
          </a:xfrm>
          <a:prstGeom prst="rect">
            <a:avLst/>
          </a:prstGeom>
          <a:solidFill>
            <a:schemeClr val="tx2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705600" cy="6334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sz="3200" dirty="0"/>
              <a:t>Process-Based Estimation Example</a:t>
            </a:r>
            <a:endParaRPr dirty="0"/>
          </a:p>
        </p:txBody>
      </p:sp>
      <p:pic>
        <p:nvPicPr>
          <p:cNvPr id="2048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1981200"/>
            <a:ext cx="5435600" cy="352901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1905000" y="5486400"/>
            <a:ext cx="6340475" cy="83502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Based on an average burdened labor rate of $8,000 per month, </a:t>
            </a:r>
            <a:r>
              <a:rPr kumimoji="0" lang="en-US" sz="1800" b="1" kern="1200" cap="none" spc="0" normalizeH="0" baseline="0" noProof="0" smtClean="0">
                <a:solidFill>
                  <a:schemeClr val="folHlink"/>
                </a:solidFill>
                <a:latin typeface="Palatino" pitchFamily="-128" charset="0"/>
                <a:ea typeface="MS PGothic" panose="020B0600070205080204" pitchFamily="-128" charset="-128"/>
                <a:cs typeface="+mn-cs"/>
              </a:rPr>
              <a:t>the total estimated project cost is $368,000 and the estimated effort is 46 person-months.</a:t>
            </a:r>
            <a:endParaRPr kumimoji="0" lang="en-US" sz="1800" b="1" kern="1200" cap="none" spc="0" normalizeH="0" baseline="0" noProof="0" smtClean="0">
              <a:solidFill>
                <a:schemeClr val="folHlink"/>
              </a:solidFill>
              <a:latin typeface="Palatino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5622925" cy="585788"/>
          </a:xfrm>
          <a:ln/>
        </p:spPr>
        <p:txBody>
          <a:bodyPr vert="horz" wrap="square" lIns="90487" tIns="44450" rIns="90487" bIns="44450" anchor="ctr" anchorCtr="0"/>
          <a:p>
            <a:pPr eaLnBrk="1" hangingPunct="1"/>
            <a:r>
              <a:rPr dirty="0"/>
              <a:t>Tool-Based Estimation</a:t>
            </a:r>
            <a:endParaRPr dirty="0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1447800" y="2819400"/>
            <a:ext cx="3433763" cy="45402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project characteristics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1701800" y="3490913"/>
            <a:ext cx="2822575" cy="45402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calibration factors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0470" name="Rectangle 6"/>
          <p:cNvSpPr>
            <a:spLocks noChangeArrowheads="1"/>
          </p:cNvSpPr>
          <p:nvPr/>
        </p:nvSpPr>
        <p:spPr bwMode="auto">
          <a:xfrm>
            <a:off x="1587500" y="4148138"/>
            <a:ext cx="2009775" cy="45402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LOC/FP data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5170488" y="2978150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chemeClr val="tx2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0472" name="AutoShape 8"/>
          <p:cNvSpPr>
            <a:spLocks noChangeArrowheads="1"/>
          </p:cNvSpPr>
          <p:nvPr/>
        </p:nvSpPr>
        <p:spPr bwMode="auto">
          <a:xfrm>
            <a:off x="4573588" y="3621088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chemeClr val="tx2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3595688" y="4306888"/>
            <a:ext cx="736600" cy="228600"/>
          </a:xfrm>
          <a:prstGeom prst="rightArrow">
            <a:avLst>
              <a:gd name="adj1" fmla="val 50000"/>
              <a:gd name="adj2" fmla="val 161126"/>
            </a:avLst>
          </a:prstGeom>
          <a:solidFill>
            <a:schemeClr val="tx2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21513" name="Rectangle 10"/>
          <p:cNvSpPr/>
          <p:nvPr/>
        </p:nvSpPr>
        <p:spPr>
          <a:xfrm>
            <a:off x="1419225" y="1311275"/>
            <a:ext cx="4672013" cy="514350"/>
          </a:xfrm>
          <a:prstGeom prst="rect">
            <a:avLst/>
          </a:prstGeom>
          <a:noFill/>
          <a:ln w="25400">
            <a:noFill/>
          </a:ln>
        </p:spPr>
        <p:txBody>
          <a:bodyPr wrap="none" anchor="ctr" anchorCtr="0"/>
          <a:p>
            <a:endParaRPr dirty="0">
              <a:latin typeface="Arial" panose="020B0604020202020204" pitchFamily="34" charset="0"/>
            </a:endParaRPr>
          </a:p>
        </p:txBody>
      </p:sp>
      <p:pic>
        <p:nvPicPr>
          <p:cNvPr id="21514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2613" y="2557463"/>
            <a:ext cx="2667000" cy="245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981200" y="1870075"/>
            <a:ext cx="6508750" cy="17875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4099" name="Rectangle 4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5972175" cy="660400"/>
          </a:xfrm>
          <a:ln/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dirty="0"/>
              <a:t>Software Project Planning</a:t>
            </a:r>
            <a:endParaRPr dirty="0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057400" y="1981200"/>
            <a:ext cx="6591300" cy="271780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-128" charset="-128"/>
                <a:cs typeface="+mn-cs"/>
              </a:rPr>
              <a:t>The overall goal of project planning is to establish a pragmatic strategy for controlling, tracking, and monitoring a complex technical project.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-128" charset="-128"/>
                <a:cs typeface="+mn-cs"/>
              </a:rPr>
              <a:t>Why?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1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Palatino" pitchFamily="-128" charset="0"/>
                <a:ea typeface="MS PGothic" panose="020B0600070205080204" pitchFamily="-128" charset="-128"/>
                <a:cs typeface="+mn-cs"/>
              </a:rPr>
              <a:t>So the end result gets done on time, with quality!</a:t>
            </a:r>
            <a:endParaRPr kumimoji="0" lang="en-US" sz="2400" b="0" i="1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Palatino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Estimation with Use-Cases</a:t>
            </a:r>
            <a:endParaRPr dirty="0"/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209800"/>
            <a:ext cx="7099300" cy="1385888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2057400" y="4114800"/>
            <a:ext cx="6473825" cy="17399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Using 620 LOC/pm as the average productivity for systems of this type and a burdened labor rate of $8000 per month, the cost per line of code is approximately $13. Based on the use-case estimate and the historical productivity data, </a:t>
            </a:r>
            <a:r>
              <a:rPr kumimoji="0" lang="en-US" sz="1800" b="1" kern="1200" cap="none" spc="0" normalizeH="0" baseline="0" noProof="0" smtClean="0">
                <a:solidFill>
                  <a:schemeClr val="folHlink"/>
                </a:solidFill>
                <a:latin typeface="Palatino" pitchFamily="-128" charset="0"/>
                <a:ea typeface="MS PGothic" panose="020B0600070205080204" pitchFamily="-128" charset="-128"/>
                <a:cs typeface="+mn-cs"/>
              </a:rPr>
              <a:t>the total estimated project cost is $552,000 and the estimated effort is 68 person-months.</a:t>
            </a:r>
            <a:endParaRPr kumimoji="0" lang="en-US" sz="1800" b="1" kern="1200" cap="none" spc="0" normalizeH="0" baseline="0" noProof="0" smtClean="0">
              <a:solidFill>
                <a:schemeClr val="folHlink"/>
              </a:solidFill>
              <a:latin typeface="Palatino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2286000" y="2438400"/>
            <a:ext cx="5548313" cy="877888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2209800" y="2362200"/>
            <a:ext cx="5548313" cy="877888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title"/>
          </p:nvPr>
        </p:nvSpPr>
        <p:spPr>
          <a:xfrm>
            <a:off x="1295400" y="1066800"/>
            <a:ext cx="6507163" cy="660400"/>
          </a:xfrm>
          <a:ln/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dirty="0"/>
              <a:t>Empirical Estimation Models</a:t>
            </a:r>
            <a:endParaRPr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905000" y="1981200"/>
            <a:ext cx="1498600" cy="24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General form: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23558" name="Rectangle 5"/>
          <p:cNvSpPr/>
          <p:nvPr/>
        </p:nvSpPr>
        <p:spPr>
          <a:xfrm>
            <a:off x="2616200" y="2760663"/>
            <a:ext cx="339725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90000"/>
              </a:lnSpc>
            </a:pPr>
            <a:r>
              <a:rPr sz="1800" b="1" dirty="0">
                <a:solidFill>
                  <a:schemeClr val="accent1"/>
                </a:solidFill>
                <a:latin typeface="Helvetica" pitchFamily="-128" charset="0"/>
              </a:rPr>
              <a:t>effort = tuning coefficient * size</a:t>
            </a:r>
            <a:endParaRPr sz="1800" b="1" dirty="0">
              <a:solidFill>
                <a:schemeClr val="accent1"/>
              </a:solidFill>
              <a:latin typeface="Helvetica" pitchFamily="-128" charset="0"/>
            </a:endParaRPr>
          </a:p>
        </p:txBody>
      </p:sp>
      <p:sp>
        <p:nvSpPr>
          <p:cNvPr id="23559" name="Rectangle 6"/>
          <p:cNvSpPr/>
          <p:nvPr/>
        </p:nvSpPr>
        <p:spPr>
          <a:xfrm>
            <a:off x="5872163" y="2532063"/>
            <a:ext cx="1016000" cy="2476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p>
            <a:pPr>
              <a:lnSpc>
                <a:spcPct val="90000"/>
              </a:lnSpc>
            </a:pPr>
            <a:r>
              <a:rPr sz="1800" b="1" dirty="0">
                <a:solidFill>
                  <a:schemeClr val="accent1"/>
                </a:solidFill>
                <a:latin typeface="Helvetica" pitchFamily="-128" charset="0"/>
              </a:rPr>
              <a:t>exponent</a:t>
            </a:r>
            <a:endParaRPr sz="1800" b="1" dirty="0">
              <a:solidFill>
                <a:schemeClr val="accent1"/>
              </a:solidFill>
              <a:latin typeface="Helvetica" pitchFamily="-128" charset="0"/>
            </a:endParaRPr>
          </a:p>
        </p:txBody>
      </p:sp>
      <p:sp>
        <p:nvSpPr>
          <p:cNvPr id="23560" name="Line 7"/>
          <p:cNvSpPr/>
          <p:nvPr/>
        </p:nvSpPr>
        <p:spPr>
          <a:xfrm flipH="1">
            <a:off x="2489200" y="3074988"/>
            <a:ext cx="315913" cy="982662"/>
          </a:xfrm>
          <a:prstGeom prst="line">
            <a:avLst/>
          </a:prstGeom>
          <a:ln w="1746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1" name="Line 8"/>
          <p:cNvSpPr/>
          <p:nvPr/>
        </p:nvSpPr>
        <p:spPr>
          <a:xfrm>
            <a:off x="4086225" y="3074988"/>
            <a:ext cx="163513" cy="2206625"/>
          </a:xfrm>
          <a:prstGeom prst="line">
            <a:avLst/>
          </a:prstGeom>
          <a:ln w="1746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2" name="Line 9"/>
          <p:cNvSpPr/>
          <p:nvPr/>
        </p:nvSpPr>
        <p:spPr>
          <a:xfrm>
            <a:off x="5543550" y="3103563"/>
            <a:ext cx="25400" cy="1665287"/>
          </a:xfrm>
          <a:prstGeom prst="line">
            <a:avLst/>
          </a:prstGeom>
          <a:ln w="1746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3" name="Line 10"/>
          <p:cNvSpPr/>
          <p:nvPr/>
        </p:nvSpPr>
        <p:spPr>
          <a:xfrm>
            <a:off x="6454775" y="2846388"/>
            <a:ext cx="419100" cy="1311275"/>
          </a:xfrm>
          <a:prstGeom prst="line">
            <a:avLst/>
          </a:prstGeom>
          <a:ln w="17463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2349500" y="4211638"/>
            <a:ext cx="1293813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usually derived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2349500" y="4425950"/>
            <a:ext cx="1541463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as person-months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2349500" y="4638675"/>
            <a:ext cx="1431925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of effort required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3059113" y="5451475"/>
            <a:ext cx="1649413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either a constant or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27" name="Rectangle 15"/>
          <p:cNvSpPr>
            <a:spLocks noChangeArrowheads="1"/>
          </p:cNvSpPr>
          <p:nvPr/>
        </p:nvSpPr>
        <p:spPr bwMode="auto">
          <a:xfrm>
            <a:off x="3059113" y="5665788"/>
            <a:ext cx="2095500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a number derived based 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28" name="Rectangle 16"/>
          <p:cNvSpPr>
            <a:spLocks noChangeArrowheads="1"/>
          </p:cNvSpPr>
          <p:nvPr/>
        </p:nvSpPr>
        <p:spPr bwMode="auto">
          <a:xfrm>
            <a:off x="3059113" y="5878513"/>
            <a:ext cx="2054225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on complexity of project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5289550" y="4924425"/>
            <a:ext cx="1363663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usually LOC but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5289550" y="5138738"/>
            <a:ext cx="1017588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may also be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31" name="Rectangle 19"/>
          <p:cNvSpPr>
            <a:spLocks noChangeArrowheads="1"/>
          </p:cNvSpPr>
          <p:nvPr/>
        </p:nvSpPr>
        <p:spPr bwMode="auto">
          <a:xfrm>
            <a:off x="5289550" y="5351463"/>
            <a:ext cx="1184275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function point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32" name="Rectangle 20"/>
          <p:cNvSpPr>
            <a:spLocks noChangeArrowheads="1"/>
          </p:cNvSpPr>
          <p:nvPr/>
        </p:nvSpPr>
        <p:spPr bwMode="auto">
          <a:xfrm>
            <a:off x="6746875" y="4340225"/>
            <a:ext cx="928688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empirically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6746875" y="4554538"/>
            <a:ext cx="631825" cy="1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derived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COCOMO-II</a:t>
            </a:r>
            <a:endParaRPr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300"/>
              </a:spcBef>
            </a:pPr>
            <a:r>
              <a:rPr dirty="0"/>
              <a:t> COCOMO II is actually a hierarchy of estimation models that address the following areas:</a:t>
            </a:r>
            <a:endParaRPr dirty="0"/>
          </a:p>
          <a:p>
            <a:pPr lvl="2" eaLnBrk="1" hangingPunct="1">
              <a:spcBef>
                <a:spcPts val="600"/>
              </a:spcBef>
            </a:pPr>
            <a:r>
              <a:rPr sz="1800" i="1" dirty="0">
                <a:solidFill>
                  <a:schemeClr val="folHlink"/>
                </a:solidFill>
              </a:rPr>
              <a:t>Application composition model. </a:t>
            </a:r>
            <a:r>
              <a:rPr sz="1800" dirty="0"/>
              <a:t>Used during the early stages of software engineering, when prototyping of user interfaces, consideration of software and system interaction, assessment of performance, and evaluation of technology maturity are paramount.</a:t>
            </a:r>
            <a:endParaRPr sz="1800" dirty="0"/>
          </a:p>
          <a:p>
            <a:pPr lvl="2" eaLnBrk="1" hangingPunct="1">
              <a:spcBef>
                <a:spcPts val="300"/>
              </a:spcBef>
            </a:pPr>
            <a:r>
              <a:rPr sz="1800" i="1" dirty="0">
                <a:solidFill>
                  <a:schemeClr val="folHlink"/>
                </a:solidFill>
              </a:rPr>
              <a:t>Early design stage model.</a:t>
            </a:r>
            <a:r>
              <a:rPr sz="1800" dirty="0"/>
              <a:t> Used once requirements have been stabilized and basic software architecture has been established.</a:t>
            </a:r>
            <a:endParaRPr sz="1800" dirty="0"/>
          </a:p>
          <a:p>
            <a:pPr lvl="2" eaLnBrk="1" hangingPunct="1"/>
            <a:r>
              <a:rPr sz="1800" i="1" dirty="0">
                <a:solidFill>
                  <a:schemeClr val="folHlink"/>
                </a:solidFill>
              </a:rPr>
              <a:t>Post-architecture-stage model.</a:t>
            </a:r>
            <a:r>
              <a:rPr sz="1800" dirty="0"/>
              <a:t> Used during the construction of the software.</a:t>
            </a:r>
            <a:endParaRPr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505200" y="2514600"/>
            <a:ext cx="4800600" cy="1063625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3429000" y="2438400"/>
            <a:ext cx="4800600" cy="1063625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The Software Equation</a:t>
            </a:r>
            <a:endParaRPr dirty="0"/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1905000" y="1905000"/>
            <a:ext cx="7239000" cy="4357688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i="1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A dynamic multivariable model</a:t>
            </a:r>
            <a:endParaRPr kumimoji="0" lang="en-US" i="1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endParaRPr kumimoji="0" lang="en-US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		</a:t>
            </a:r>
            <a:r>
              <a:rPr kumimoji="0" lang="en-US" b="1" kern="1200" cap="none" spc="0" normalizeH="0" baseline="0" noProof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E = [LOC x B</a:t>
            </a:r>
            <a:r>
              <a:rPr kumimoji="0" lang="en-US" b="1" kern="1200" cap="none" spc="0" normalizeH="0" baseline="30000" noProof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0.333</a:t>
            </a:r>
            <a:r>
              <a:rPr kumimoji="0" lang="en-US" b="1" kern="1200" cap="none" spc="0" normalizeH="0" baseline="0" noProof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/P]</a:t>
            </a:r>
            <a:r>
              <a:rPr kumimoji="0" lang="en-US" b="1" kern="1200" cap="none" spc="0" normalizeH="0" baseline="30000" noProof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3</a:t>
            </a:r>
            <a:r>
              <a:rPr kumimoji="0" lang="en-US" b="1" kern="1200" cap="none" spc="0" normalizeH="0" baseline="0" noProof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  x (1/t</a:t>
            </a:r>
            <a:r>
              <a:rPr kumimoji="0" lang="en-US" b="1" kern="1200" cap="none" spc="0" normalizeH="0" baseline="30000" noProof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4</a:t>
            </a:r>
            <a:r>
              <a:rPr kumimoji="0" lang="en-US" b="1" kern="1200" cap="none" spc="0" normalizeH="0" baseline="0" noProof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)</a:t>
            </a:r>
            <a:r>
              <a:rPr kumimoji="0" lang="en-US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MS PGothic" panose="020B0600070205080204" pitchFamily="-128" charset="-128"/>
                <a:cs typeface="+mn-cs"/>
              </a:rPr>
              <a:t>		</a:t>
            </a:r>
            <a:endParaRPr kumimoji="0" lang="en-US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where </a:t>
            </a:r>
            <a:endParaRPr kumimoji="0" lang="en-US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	E = effort in person-months or person-years</a:t>
            </a:r>
            <a:endParaRPr kumimoji="0" lang="en-US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	t = project duration in months or years</a:t>
            </a:r>
            <a:endParaRPr kumimoji="0" lang="en-US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	B = “special skills factor”</a:t>
            </a:r>
            <a:endParaRPr kumimoji="0" lang="en-US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spcBef>
                <a:spcPts val="300"/>
              </a:spcBef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smtClean="0">
                <a:latin typeface="Helvetica" pitchFamily="-128" charset="0"/>
                <a:ea typeface="MS PGothic" panose="020B0600070205080204" pitchFamily="-128" charset="-128"/>
                <a:cs typeface="+mn-cs"/>
              </a:rPr>
              <a:t>	</a:t>
            </a:r>
            <a:r>
              <a:rPr kumimoji="0" lang="en-US" kern="1200" cap="none" spc="0" normalizeH="0" baseline="0" noProof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MS PGothic" panose="020B0600070205080204" pitchFamily="-128" charset="-128"/>
                <a:cs typeface="+mn-cs"/>
              </a:rPr>
              <a:t>P = “productivity parameter”</a:t>
            </a:r>
            <a:endParaRPr kumimoji="0" lang="en-US" kern="1200" cap="none" spc="0" normalizeH="0" baseline="0" noProof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sz="1400" kern="1200" cap="none" spc="0" normalizeH="0" baseline="0" noProof="0" smtClean="0"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sz="1800" b="1" kern="1200" cap="none" spc="0" normalizeH="0" baseline="0" noProof="0" smtClean="0"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295400" y="990600"/>
            <a:ext cx="6705600" cy="6858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Estimation for OO Projects-I</a:t>
            </a:r>
            <a:endParaRPr dirty="0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828800" y="1905000"/>
            <a:ext cx="6934200" cy="40481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sz="1800" dirty="0"/>
              <a:t>Develop estimates using effort decomposition, FP analysis, and any other method that is applicable for conventional applications.</a:t>
            </a:r>
            <a:endParaRPr sz="1800" dirty="0"/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sz="1800" dirty="0"/>
              <a:t>Using object-oriented requirements modeling (Chapter 6), develop use-cases and determine a count. </a:t>
            </a:r>
            <a:endParaRPr sz="1800" dirty="0"/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sz="1800" dirty="0"/>
              <a:t>From the analysis model, determine the number of key classes (called analysis classes in Chapter 6).</a:t>
            </a:r>
            <a:endParaRPr sz="1800" dirty="0"/>
          </a:p>
          <a:p>
            <a:pPr eaLnBrk="1" hangingPunct="1">
              <a:lnSpc>
                <a:spcPct val="90000"/>
              </a:lnSpc>
            </a:pPr>
            <a:r>
              <a:rPr sz="1800" dirty="0"/>
              <a:t>Categorize the type of interface for the application and develop a multiplier for support classes:</a:t>
            </a:r>
            <a:endParaRPr sz="1800" dirty="0"/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sz="1600" b="1" dirty="0"/>
              <a:t>Interface type			Multiplier</a:t>
            </a:r>
            <a:endParaRPr sz="1600" b="1" dirty="0"/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sz="1600" dirty="0"/>
              <a:t>No GUI			    	    2.0</a:t>
            </a:r>
            <a:endParaRPr sz="1600" dirty="0"/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sz="1600" dirty="0"/>
              <a:t>Text-based user interface		    2.25</a:t>
            </a:r>
            <a:endParaRPr sz="1600" dirty="0"/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sz="1600" dirty="0"/>
              <a:t>GUI			                    2.5</a:t>
            </a:r>
            <a:endParaRPr sz="1600" dirty="0"/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sz="1600" dirty="0"/>
              <a:t>Complex GUI			    3.0</a:t>
            </a:r>
            <a:endParaRPr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Estimation for OO Projects-II</a:t>
            </a:r>
            <a:endParaRPr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300"/>
              </a:spcBef>
            </a:pPr>
            <a:r>
              <a:rPr sz="2000" dirty="0"/>
              <a:t>Multiply the number of key classes (step 3) by the multiplier to obtain an estimate for the number of support classes.</a:t>
            </a:r>
            <a:endParaRPr sz="2000" dirty="0"/>
          </a:p>
          <a:p>
            <a:pPr eaLnBrk="1" hangingPunct="1">
              <a:spcBef>
                <a:spcPts val="300"/>
              </a:spcBef>
            </a:pPr>
            <a:r>
              <a:rPr sz="2000" dirty="0"/>
              <a:t>Multiply the total number of classes (key + support) by the average number of work-units per class. Lorenz and Kidd suggest 15 to 20 person-days per class.</a:t>
            </a:r>
            <a:endParaRPr sz="2000" dirty="0"/>
          </a:p>
          <a:p>
            <a:pPr eaLnBrk="1" hangingPunct="1">
              <a:spcBef>
                <a:spcPts val="300"/>
              </a:spcBef>
            </a:pPr>
            <a:r>
              <a:rPr sz="2000" dirty="0"/>
              <a:t>Cross check the class-based estimate by multiplying the average number of work-units per use-case</a:t>
            </a:r>
            <a:endParaRPr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Estimation for Agile Projects</a:t>
            </a:r>
            <a:endParaRPr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905000" y="1905000"/>
            <a:ext cx="7024688" cy="44989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sz="1800" dirty="0"/>
              <a:t>Each user scenario (a mini-use-case) is considered separately for estimation purposes.</a:t>
            </a:r>
            <a:endParaRPr sz="1800" dirty="0"/>
          </a:p>
          <a:p>
            <a:pPr eaLnBrk="1" hangingPunct="1">
              <a:lnSpc>
                <a:spcPct val="90000"/>
              </a:lnSpc>
            </a:pPr>
            <a:r>
              <a:rPr sz="1800" dirty="0"/>
              <a:t>The scenario is decomposed into the set of software engineering tasks that will be required to develop it.</a:t>
            </a:r>
            <a:endParaRPr sz="1800" dirty="0"/>
          </a:p>
          <a:p>
            <a:pPr eaLnBrk="1" hangingPunct="1">
              <a:lnSpc>
                <a:spcPct val="90000"/>
              </a:lnSpc>
            </a:pPr>
            <a:r>
              <a:rPr sz="1800" dirty="0"/>
              <a:t>Each task is estimated separately. Note: estimation can be based on historical data, an empirical model, or “experience.”</a:t>
            </a:r>
            <a:endParaRPr sz="1800" dirty="0"/>
          </a:p>
          <a:p>
            <a:pPr lvl="1" eaLnBrk="1" hangingPunct="1">
              <a:lnSpc>
                <a:spcPct val="90000"/>
              </a:lnSpc>
            </a:pPr>
            <a:r>
              <a:rPr sz="1600" dirty="0">
                <a:solidFill>
                  <a:schemeClr val="folHlink"/>
                </a:solidFill>
              </a:rPr>
              <a:t>Alternatively, the ‘volume’ of the scenario can be estimated in LOC, FP or some other volume-oriented measure (e.g., use-case count).</a:t>
            </a:r>
            <a:endParaRPr sz="1600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sz="1800" dirty="0"/>
              <a:t>Estimates for each task are summed to create an estimate for the scenario.</a:t>
            </a:r>
            <a:endParaRPr sz="1800" dirty="0"/>
          </a:p>
          <a:p>
            <a:pPr lvl="1" eaLnBrk="1" hangingPunct="1">
              <a:lnSpc>
                <a:spcPct val="90000"/>
              </a:lnSpc>
            </a:pPr>
            <a:r>
              <a:rPr sz="1600" dirty="0">
                <a:solidFill>
                  <a:schemeClr val="folHlink"/>
                </a:solidFill>
              </a:rPr>
              <a:t>Alternatively, the volume estimate for the scenario is translated into effort using historical data.</a:t>
            </a:r>
            <a:endParaRPr sz="1600" dirty="0"/>
          </a:p>
          <a:p>
            <a:pPr eaLnBrk="1" hangingPunct="1">
              <a:lnSpc>
                <a:spcPct val="90000"/>
              </a:lnSpc>
            </a:pPr>
            <a:r>
              <a:rPr sz="1800" dirty="0"/>
              <a:t>The effort estimates for all scenarios that are to be implemented for a given software increment are summed to develop the effort estimate for the increment.</a:t>
            </a:r>
            <a:endParaRPr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type="title"/>
          </p:nvPr>
        </p:nvSpPr>
        <p:spPr>
          <a:xfrm>
            <a:off x="1219200" y="990600"/>
            <a:ext cx="5519738" cy="660400"/>
          </a:xfrm>
          <a:ln/>
        </p:spPr>
        <p:txBody>
          <a:bodyPr vert="horz" wrap="none" lIns="63500" tIns="25400" rIns="63500" bIns="25400" anchor="t" anchorCtr="0">
            <a:spAutoFit/>
          </a:bodyPr>
          <a:p>
            <a:pPr eaLnBrk="1" hangingPunct="1"/>
            <a:r>
              <a:rPr dirty="0"/>
              <a:t>The Make-Buy Decision</a:t>
            </a:r>
            <a:endParaRPr dirty="0"/>
          </a:p>
        </p:txBody>
      </p:sp>
      <p:pic>
        <p:nvPicPr>
          <p:cNvPr id="29699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1828800"/>
            <a:ext cx="4483100" cy="428625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2435225" y="1993900"/>
            <a:ext cx="5867400" cy="1250950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title"/>
          </p:nvPr>
        </p:nvSpPr>
        <p:spPr>
          <a:xfrm>
            <a:off x="1143000" y="990600"/>
            <a:ext cx="6191250" cy="6334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Computing Expected Cost</a:t>
            </a:r>
            <a:endParaRPr dirty="0"/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933700" y="2543175"/>
            <a:ext cx="4968875" cy="363538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(path probability)  </a:t>
            </a: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x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 (estimated path cost) 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5026025" y="2755900"/>
            <a:ext cx="244475" cy="363538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i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7769225" y="2755900"/>
            <a:ext cx="244475" cy="363538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i</a:t>
            </a:r>
            <a:endParaRPr kumimoji="0" 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30727" name="Freeform 7"/>
          <p:cNvSpPr/>
          <p:nvPr/>
        </p:nvSpPr>
        <p:spPr>
          <a:xfrm>
            <a:off x="3044825" y="2527300"/>
            <a:ext cx="179388" cy="384175"/>
          </a:xfrm>
          <a:custGeom>
            <a:avLst/>
            <a:gdLst>
              <a:gd name="txL" fmla="*/ 0 w 113"/>
              <a:gd name="txT" fmla="*/ 0 h 215"/>
              <a:gd name="txR" fmla="*/ 113 w 113"/>
              <a:gd name="txB" fmla="*/ 215 h 215"/>
            </a:gdLst>
            <a:ahLst/>
            <a:cxnLst>
              <a:cxn ang="0">
                <a:pos x="112" y="0"/>
              </a:cxn>
              <a:cxn ang="0">
                <a:pos x="0" y="0"/>
              </a:cxn>
              <a:cxn ang="0">
                <a:pos x="65" y="113"/>
              </a:cxn>
              <a:cxn ang="0">
                <a:pos x="9" y="214"/>
              </a:cxn>
              <a:cxn ang="0">
                <a:pos x="103" y="214"/>
              </a:cxn>
            </a:cxnLst>
            <a:rect l="txL" t="txT" r="txR" b="txB"/>
            <a:pathLst>
              <a:path w="113" h="215">
                <a:moveTo>
                  <a:pt x="112" y="0"/>
                </a:moveTo>
                <a:lnTo>
                  <a:pt x="0" y="0"/>
                </a:lnTo>
                <a:lnTo>
                  <a:pt x="65" y="113"/>
                </a:lnTo>
                <a:lnTo>
                  <a:pt x="9" y="214"/>
                </a:lnTo>
                <a:lnTo>
                  <a:pt x="103" y="214"/>
                </a:lnTo>
              </a:path>
            </a:pathLst>
          </a:custGeom>
          <a:noFill/>
          <a:ln w="508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2057400" y="3276600"/>
            <a:ext cx="4291013" cy="3333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For example, the expected cost to build is:</a:t>
            </a:r>
            <a:endParaRPr kumimoji="0" lang="en-US" sz="16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6337300" y="3390900"/>
            <a:ext cx="180975" cy="5778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2057400" y="3873500"/>
            <a:ext cx="180975" cy="5778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2413000" y="3808413"/>
            <a:ext cx="4879975" cy="5778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expected cost         = 0.30 ($380K) + 0.70 ($450K) 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2057400" y="4254500"/>
            <a:ext cx="180975" cy="5778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99693" name="Rectangle 13"/>
          <p:cNvSpPr>
            <a:spLocks noChangeArrowheads="1"/>
          </p:cNvSpPr>
          <p:nvPr/>
        </p:nvSpPr>
        <p:spPr bwMode="auto">
          <a:xfrm>
            <a:off x="2057400" y="4419600"/>
            <a:ext cx="1062038" cy="3333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similarly,</a:t>
            </a:r>
            <a:endParaRPr kumimoji="0" lang="en-US" sz="16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30734" name="Rectangle 14"/>
          <p:cNvSpPr/>
          <p:nvPr/>
        </p:nvSpPr>
        <p:spPr>
          <a:xfrm>
            <a:off x="2933700" y="4483100"/>
            <a:ext cx="180975" cy="577850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p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  <a:p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199695" name="Rectangle 15"/>
          <p:cNvSpPr>
            <a:spLocks noChangeArrowheads="1"/>
          </p:cNvSpPr>
          <p:nvPr/>
        </p:nvSpPr>
        <p:spPr bwMode="auto">
          <a:xfrm>
            <a:off x="2057400" y="4392613"/>
            <a:ext cx="180975" cy="5778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30736" name="Rectangle 16"/>
          <p:cNvSpPr/>
          <p:nvPr/>
        </p:nvSpPr>
        <p:spPr>
          <a:xfrm>
            <a:off x="2057400" y="4876800"/>
            <a:ext cx="5907088" cy="577850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r>
              <a:rPr sz="1600" b="1" dirty="0">
                <a:solidFill>
                  <a:schemeClr val="folHlink"/>
                </a:solidFill>
                <a:latin typeface="Helvetica" pitchFamily="-128" charset="0"/>
              </a:rPr>
              <a:t>expected cost          = $382K</a:t>
            </a:r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  <a:p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37" name="Rectangle 17"/>
          <p:cNvSpPr/>
          <p:nvPr/>
        </p:nvSpPr>
        <p:spPr>
          <a:xfrm>
            <a:off x="2057400" y="4849813"/>
            <a:ext cx="180975" cy="577850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  <a:p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38" name="Rectangle 18"/>
          <p:cNvSpPr/>
          <p:nvPr/>
        </p:nvSpPr>
        <p:spPr>
          <a:xfrm>
            <a:off x="2057400" y="5334000"/>
            <a:ext cx="5907088" cy="577850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r>
              <a:rPr sz="1600" b="1" dirty="0">
                <a:solidFill>
                  <a:schemeClr val="folHlink"/>
                </a:solidFill>
                <a:latin typeface="Helvetica" pitchFamily="-128" charset="0"/>
              </a:rPr>
              <a:t>expected cost          = $267K</a:t>
            </a:r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  <a:p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39" name="Rectangle 19"/>
          <p:cNvSpPr/>
          <p:nvPr/>
        </p:nvSpPr>
        <p:spPr>
          <a:xfrm>
            <a:off x="2057400" y="5307013"/>
            <a:ext cx="180975" cy="577850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  <a:p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40" name="Rectangle 20"/>
          <p:cNvSpPr/>
          <p:nvPr/>
        </p:nvSpPr>
        <p:spPr>
          <a:xfrm>
            <a:off x="2057400" y="5775325"/>
            <a:ext cx="5678488" cy="333375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r>
              <a:rPr sz="1600" b="1" dirty="0">
                <a:solidFill>
                  <a:schemeClr val="folHlink"/>
                </a:solidFill>
                <a:latin typeface="Helvetica" pitchFamily="-128" charset="0"/>
              </a:rPr>
              <a:t>expected cost          = $410K</a:t>
            </a:r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199701" name="Rectangle 21"/>
          <p:cNvSpPr>
            <a:spLocks noChangeArrowheads="1"/>
          </p:cNvSpPr>
          <p:nvPr/>
        </p:nvSpPr>
        <p:spPr bwMode="auto">
          <a:xfrm>
            <a:off x="3733800" y="3962400"/>
            <a:ext cx="666750" cy="3333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build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30742" name="Rectangle 22"/>
          <p:cNvSpPr/>
          <p:nvPr/>
        </p:nvSpPr>
        <p:spPr>
          <a:xfrm>
            <a:off x="3429000" y="5029200"/>
            <a:ext cx="1028700" cy="333375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r>
              <a:rPr sz="1600" b="1" dirty="0">
                <a:solidFill>
                  <a:schemeClr val="folHlink"/>
                </a:solidFill>
                <a:latin typeface="Helvetica" pitchFamily="-128" charset="0"/>
              </a:rPr>
              <a:t>reuse</a:t>
            </a:r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43" name="Rectangle 23"/>
          <p:cNvSpPr/>
          <p:nvPr/>
        </p:nvSpPr>
        <p:spPr>
          <a:xfrm>
            <a:off x="3429000" y="5486400"/>
            <a:ext cx="868363" cy="333375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r>
              <a:rPr sz="1600" b="1" dirty="0">
                <a:solidFill>
                  <a:schemeClr val="folHlink"/>
                </a:solidFill>
                <a:latin typeface="Helvetica" pitchFamily="-128" charset="0"/>
              </a:rPr>
              <a:t>buy</a:t>
            </a:r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44" name="Rectangle 24"/>
          <p:cNvSpPr/>
          <p:nvPr/>
        </p:nvSpPr>
        <p:spPr>
          <a:xfrm>
            <a:off x="3429000" y="5943600"/>
            <a:ext cx="941388" cy="333375"/>
          </a:xfrm>
          <a:prstGeom prst="rect">
            <a:avLst/>
          </a:prstGeom>
          <a:noFill/>
          <a:ln w="25400">
            <a:noFill/>
          </a:ln>
        </p:spPr>
        <p:txBody>
          <a:bodyPr lIns="90487" tIns="44450" rIns="90487" bIns="44450">
            <a:spAutoFit/>
          </a:bodyPr>
          <a:p>
            <a:r>
              <a:rPr sz="1600" b="1" dirty="0">
                <a:solidFill>
                  <a:schemeClr val="folHlink"/>
                </a:solidFill>
                <a:latin typeface="Helvetica" pitchFamily="-128" charset="0"/>
              </a:rPr>
              <a:t>contr</a:t>
            </a:r>
            <a:endParaRPr sz="1600" b="1" dirty="0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30745" name="Rectangle 25"/>
          <p:cNvSpPr/>
          <p:nvPr/>
        </p:nvSpPr>
        <p:spPr>
          <a:xfrm>
            <a:off x="2667000" y="2057400"/>
            <a:ext cx="1903413" cy="363538"/>
          </a:xfrm>
          <a:prstGeom prst="rect">
            <a:avLst/>
          </a:prstGeom>
          <a:noFill/>
          <a:ln w="25400">
            <a:noFill/>
          </a:ln>
        </p:spPr>
        <p:txBody>
          <a:bodyPr wrap="none" lIns="90487" tIns="44450" rIns="90487" bIns="44450">
            <a:spAutoFit/>
          </a:bodyPr>
          <a:p>
            <a:r>
              <a:rPr sz="1800" b="1" dirty="0">
                <a:solidFill>
                  <a:schemeClr val="accent1"/>
                </a:solidFill>
                <a:latin typeface="Helvetica" pitchFamily="-128" charset="0"/>
              </a:rPr>
              <a:t>expected cost =</a:t>
            </a:r>
            <a:endParaRPr sz="1800" b="1" dirty="0">
              <a:solidFill>
                <a:schemeClr val="accent1"/>
              </a:solidFill>
              <a:latin typeface="Helvetica" pitchFamily="-128" charset="0"/>
            </a:endParaRPr>
          </a:p>
        </p:txBody>
      </p:sp>
      <p:sp>
        <p:nvSpPr>
          <p:cNvPr id="199706" name="Rectangle 26"/>
          <p:cNvSpPr>
            <a:spLocks noChangeArrowheads="1"/>
          </p:cNvSpPr>
          <p:nvPr/>
        </p:nvSpPr>
        <p:spPr bwMode="auto">
          <a:xfrm>
            <a:off x="4267200" y="4191000"/>
            <a:ext cx="1011238" cy="3333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= $429 K</a:t>
            </a:r>
            <a:endParaRPr kumimoji="0" lang="en-US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705600" cy="6334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Project Planning Task Set-I</a:t>
            </a:r>
            <a:endParaRPr dirty="0"/>
          </a:p>
        </p:txBody>
      </p:sp>
      <p:sp>
        <p:nvSpPr>
          <p:cNvPr id="5123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600"/>
              </a:spcBef>
            </a:pPr>
            <a:r>
              <a:rPr dirty="0"/>
              <a:t>Establish project scope</a:t>
            </a:r>
            <a:endParaRPr dirty="0"/>
          </a:p>
          <a:p>
            <a:pPr eaLnBrk="1" hangingPunct="1">
              <a:spcBef>
                <a:spcPts val="300"/>
              </a:spcBef>
            </a:pPr>
            <a:r>
              <a:rPr dirty="0"/>
              <a:t>Determine feasibility</a:t>
            </a:r>
            <a:endParaRPr dirty="0"/>
          </a:p>
          <a:p>
            <a:pPr eaLnBrk="1" hangingPunct="1"/>
            <a:r>
              <a:rPr dirty="0"/>
              <a:t>Analyze risks</a:t>
            </a:r>
            <a:endParaRPr dirty="0"/>
          </a:p>
          <a:p>
            <a:pPr lvl="1" eaLnBrk="1" hangingPunct="1"/>
            <a:r>
              <a:rPr dirty="0"/>
              <a:t> Risk analysis is considered in detail in Chapter 25.</a:t>
            </a:r>
            <a:endParaRPr dirty="0"/>
          </a:p>
          <a:p>
            <a:pPr eaLnBrk="1" hangingPunct="1"/>
            <a:r>
              <a:rPr dirty="0"/>
              <a:t>Define required resources</a:t>
            </a:r>
            <a:endParaRPr dirty="0"/>
          </a:p>
          <a:p>
            <a:pPr lvl="1" eaLnBrk="1" hangingPunct="1">
              <a:spcBef>
                <a:spcPts val="300"/>
              </a:spcBef>
            </a:pPr>
            <a:r>
              <a:rPr dirty="0"/>
              <a:t>Determine require human resources</a:t>
            </a:r>
            <a:endParaRPr dirty="0"/>
          </a:p>
          <a:p>
            <a:pPr lvl="1" eaLnBrk="1" hangingPunct="1"/>
            <a:r>
              <a:rPr dirty="0"/>
              <a:t>Define reusable software resources</a:t>
            </a:r>
            <a:endParaRPr dirty="0"/>
          </a:p>
          <a:p>
            <a:pPr lvl="1" eaLnBrk="1" hangingPunct="1"/>
            <a:r>
              <a:rPr dirty="0"/>
              <a:t>Identify environmental resources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Project Planning Task Set-II</a:t>
            </a:r>
            <a:endParaRPr dirty="0"/>
          </a:p>
        </p:txBody>
      </p:sp>
      <p:sp>
        <p:nvSpPr>
          <p:cNvPr id="6147" name="Rectangle 4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300"/>
              </a:spcBef>
            </a:pPr>
            <a:r>
              <a:rPr dirty="0"/>
              <a:t>Estimate cost and effort</a:t>
            </a:r>
            <a:endParaRPr dirty="0"/>
          </a:p>
          <a:p>
            <a:pPr lvl="1" eaLnBrk="1" hangingPunct="1">
              <a:spcBef>
                <a:spcPts val="300"/>
              </a:spcBef>
            </a:pPr>
            <a:r>
              <a:rPr dirty="0"/>
              <a:t>Decompose the problem</a:t>
            </a:r>
            <a:endParaRPr dirty="0"/>
          </a:p>
          <a:p>
            <a:pPr lvl="1" eaLnBrk="1" hangingPunct="1"/>
            <a:r>
              <a:rPr dirty="0"/>
              <a:t>Develop two or more estimates using size, function points, process tasks or use-cases</a:t>
            </a:r>
            <a:endParaRPr dirty="0"/>
          </a:p>
          <a:p>
            <a:pPr lvl="1" eaLnBrk="1" hangingPunct="1"/>
            <a:r>
              <a:rPr dirty="0"/>
              <a:t>Reconcile the estimates</a:t>
            </a:r>
            <a:endParaRPr dirty="0"/>
          </a:p>
          <a:p>
            <a:pPr eaLnBrk="1" hangingPunct="1">
              <a:spcBef>
                <a:spcPts val="300"/>
              </a:spcBef>
            </a:pPr>
            <a:r>
              <a:rPr dirty="0"/>
              <a:t>Develop a project schedule</a:t>
            </a:r>
            <a:endParaRPr dirty="0"/>
          </a:p>
          <a:p>
            <a:pPr lvl="1" eaLnBrk="1" hangingPunct="1"/>
            <a:r>
              <a:rPr dirty="0"/>
              <a:t>Scheduling is considered in detail in Chapter 27.</a:t>
            </a:r>
            <a:endParaRPr dirty="0"/>
          </a:p>
          <a:p>
            <a:pPr lvl="2" eaLnBrk="1" hangingPunct="1">
              <a:spcBef>
                <a:spcPts val="300"/>
              </a:spcBef>
            </a:pPr>
            <a:r>
              <a:rPr sz="1800" dirty="0"/>
              <a:t>Establish a meaningful task set</a:t>
            </a:r>
            <a:endParaRPr sz="1800" dirty="0"/>
          </a:p>
          <a:p>
            <a:pPr lvl="2" eaLnBrk="1" hangingPunct="1"/>
            <a:r>
              <a:rPr sz="1800" dirty="0"/>
              <a:t>Define a task network</a:t>
            </a:r>
            <a:endParaRPr sz="1800" dirty="0"/>
          </a:p>
          <a:p>
            <a:pPr lvl="2" eaLnBrk="1" hangingPunct="1"/>
            <a:r>
              <a:rPr sz="1800" dirty="0"/>
              <a:t>Use scheduling tools to develop a timeline chart</a:t>
            </a:r>
            <a:endParaRPr sz="1800" dirty="0"/>
          </a:p>
          <a:p>
            <a:pPr lvl="2" eaLnBrk="1" hangingPunct="1"/>
            <a:r>
              <a:rPr sz="1800" dirty="0"/>
              <a:t>Define schedule tracking mechanisms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Estimation</a:t>
            </a:r>
            <a:endParaRPr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300"/>
              </a:spcBef>
            </a:pPr>
            <a:r>
              <a:rPr dirty="0"/>
              <a:t>Estimation of resources, cost, and schedule for a software engineering effort requires </a:t>
            </a:r>
            <a:endParaRPr dirty="0"/>
          </a:p>
          <a:p>
            <a:pPr lvl="1" eaLnBrk="1" hangingPunct="1">
              <a:spcBef>
                <a:spcPts val="300"/>
              </a:spcBef>
            </a:pPr>
            <a:r>
              <a:rPr dirty="0">
                <a:solidFill>
                  <a:schemeClr val="folHlink"/>
                </a:solidFill>
              </a:rPr>
              <a:t>experience</a:t>
            </a:r>
            <a:endParaRPr dirty="0">
              <a:solidFill>
                <a:schemeClr val="folHlink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dirty="0">
                <a:solidFill>
                  <a:schemeClr val="folHlink"/>
                </a:solidFill>
              </a:rPr>
              <a:t>access to good historical information (metrics)</a:t>
            </a:r>
            <a:endParaRPr dirty="0">
              <a:solidFill>
                <a:schemeClr val="folHlink"/>
              </a:solidFill>
            </a:endParaRPr>
          </a:p>
          <a:p>
            <a:pPr lvl="1" eaLnBrk="1" hangingPunct="1">
              <a:spcBef>
                <a:spcPts val="300"/>
              </a:spcBef>
            </a:pPr>
            <a:r>
              <a:rPr dirty="0">
                <a:solidFill>
                  <a:schemeClr val="folHlink"/>
                </a:solidFill>
              </a:rPr>
              <a:t>the courage to commit to quantitative predictions when qualitative information is all that exists</a:t>
            </a:r>
            <a:endParaRPr dirty="0">
              <a:solidFill>
                <a:schemeClr val="folHlink"/>
              </a:solidFill>
            </a:endParaRPr>
          </a:p>
          <a:p>
            <a:pPr eaLnBrk="1" hangingPunct="1">
              <a:spcBef>
                <a:spcPts val="300"/>
              </a:spcBef>
            </a:pPr>
            <a:r>
              <a:rPr dirty="0"/>
              <a:t>Estimation carries inherent risk and this risk leads to uncertainty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219200" y="990600"/>
            <a:ext cx="5114925" cy="6334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Write it Down!</a:t>
            </a:r>
            <a:endParaRPr dirty="0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5943600" y="2362200"/>
            <a:ext cx="1917700" cy="3028950"/>
          </a:xfrm>
          <a:prstGeom prst="rect">
            <a:avLst/>
          </a:prstGeom>
          <a:solidFill>
            <a:srgbClr val="AD278D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196013" y="2874963"/>
            <a:ext cx="1468438" cy="11842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Software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Project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Plan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247900" y="2519363"/>
            <a:ext cx="2667000" cy="2857500"/>
          </a:xfrm>
          <a:prstGeom prst="rect">
            <a:avLst/>
          </a:prstGeom>
          <a:solidFill>
            <a:schemeClr val="hlink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2347913" y="2817813"/>
            <a:ext cx="2535238" cy="191452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Project Scope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Estimates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Risks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Schedule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Control strategy</a:t>
            </a:r>
            <a:endParaRPr kumimoji="0" 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4165600" y="2847975"/>
            <a:ext cx="1892300" cy="1952625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tx2"/>
          </a:solidFill>
          <a:ln w="25400">
            <a:noFill/>
            <a:miter lim="800000"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6413500" cy="63341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To Understand Scope ...</a:t>
            </a:r>
            <a:endParaRPr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1828800" y="1828800"/>
            <a:ext cx="6400800" cy="4371975"/>
          </a:xfrm>
          <a:ln/>
        </p:spPr>
        <p:txBody>
          <a:bodyPr vert="horz" wrap="square" lIns="90487" tIns="44450" rIns="90487" bIns="44450" anchor="t" anchorCtr="0"/>
          <a:p>
            <a:pPr eaLnBrk="1" hangingPunct="1"/>
            <a:r>
              <a:rPr dirty="0"/>
              <a:t>Understand the customers needs</a:t>
            </a:r>
            <a:endParaRPr dirty="0"/>
          </a:p>
          <a:p>
            <a:pPr eaLnBrk="1" hangingPunct="1"/>
            <a:r>
              <a:rPr dirty="0"/>
              <a:t>understand the business context</a:t>
            </a:r>
            <a:endParaRPr dirty="0"/>
          </a:p>
          <a:p>
            <a:pPr eaLnBrk="1" hangingPunct="1"/>
            <a:r>
              <a:rPr dirty="0"/>
              <a:t>understand the project boundaries</a:t>
            </a:r>
            <a:endParaRPr dirty="0"/>
          </a:p>
          <a:p>
            <a:pPr eaLnBrk="1" hangingPunct="1"/>
            <a:r>
              <a:rPr dirty="0"/>
              <a:t>understand the customer’s motivation</a:t>
            </a:r>
            <a:endParaRPr dirty="0"/>
          </a:p>
          <a:p>
            <a:pPr eaLnBrk="1" hangingPunct="1"/>
            <a:r>
              <a:rPr dirty="0"/>
              <a:t>understand the likely paths for change</a:t>
            </a:r>
            <a:endParaRPr dirty="0"/>
          </a:p>
          <a:p>
            <a:pPr eaLnBrk="1" hangingPunct="1"/>
            <a:r>
              <a:rPr dirty="0"/>
              <a:t>understand that ...</a:t>
            </a:r>
            <a:endParaRPr dirty="0"/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3276600" y="4724400"/>
            <a:ext cx="4229100" cy="81915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Even when you understand,</a:t>
            </a:r>
            <a:endParaRPr kumimoji="0" lang="en-US" sz="2400" b="1" i="1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 pitchFamily="-128" charset="0"/>
                <a:ea typeface="MS PGothic" panose="020B0600070205080204" pitchFamily="-128" charset="-128"/>
                <a:cs typeface="+mn-cs"/>
              </a:rPr>
              <a:t>nothing is guaranteed!</a:t>
            </a:r>
            <a:endParaRPr kumimoji="0" lang="en-US" sz="2400" b="1" i="1" u="none" strike="noStrike" kern="1200" cap="none" spc="0" normalizeH="0" baseline="0" noProof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elvetica" pitchFamily="-128" charset="0"/>
              <a:ea typeface="MS PGothic" panose="020B0600070205080204" pitchFamily="-128" charset="-128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What is Scope?</a:t>
            </a:r>
            <a:endParaRPr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ts val="300"/>
              </a:spcBef>
            </a:pPr>
            <a:r>
              <a:rPr i="1" dirty="0">
                <a:solidFill>
                  <a:schemeClr val="folHlink"/>
                </a:solidFill>
              </a:rPr>
              <a:t>Software scope</a:t>
            </a:r>
            <a:r>
              <a:rPr dirty="0">
                <a:solidFill>
                  <a:schemeClr val="folHlink"/>
                </a:solidFill>
              </a:rPr>
              <a:t> </a:t>
            </a:r>
            <a:r>
              <a:rPr dirty="0"/>
              <a:t>describes </a:t>
            </a:r>
            <a:endParaRPr dirty="0"/>
          </a:p>
          <a:p>
            <a:pPr lvl="1" eaLnBrk="1" hangingPunct="1">
              <a:spcBef>
                <a:spcPts val="300"/>
              </a:spcBef>
            </a:pPr>
            <a:r>
              <a:rPr dirty="0"/>
              <a:t>the functions and features that are to be delivered to end-users</a:t>
            </a:r>
            <a:endParaRPr dirty="0"/>
          </a:p>
          <a:p>
            <a:pPr lvl="1" eaLnBrk="1" hangingPunct="1">
              <a:spcBef>
                <a:spcPts val="300"/>
              </a:spcBef>
            </a:pPr>
            <a:r>
              <a:rPr dirty="0"/>
              <a:t>the data that are input and output</a:t>
            </a:r>
            <a:endParaRPr dirty="0"/>
          </a:p>
          <a:p>
            <a:pPr lvl="1" eaLnBrk="1" hangingPunct="1">
              <a:spcBef>
                <a:spcPts val="300"/>
              </a:spcBef>
            </a:pPr>
            <a:r>
              <a:rPr dirty="0"/>
              <a:t>the “content” that is presented to users as a consequence of using the software</a:t>
            </a:r>
            <a:endParaRPr dirty="0"/>
          </a:p>
          <a:p>
            <a:pPr lvl="1" eaLnBrk="1" hangingPunct="1">
              <a:spcBef>
                <a:spcPts val="300"/>
              </a:spcBef>
            </a:pPr>
            <a:r>
              <a:rPr dirty="0"/>
              <a:t>the performance, constraints, interfaces, and reliability that </a:t>
            </a:r>
            <a:r>
              <a:rPr i="1" dirty="0"/>
              <a:t>bound</a:t>
            </a:r>
            <a:r>
              <a:rPr dirty="0"/>
              <a:t> the system. </a:t>
            </a:r>
            <a:endParaRPr dirty="0"/>
          </a:p>
          <a:p>
            <a:pPr eaLnBrk="1" hangingPunct="1">
              <a:spcBef>
                <a:spcPts val="300"/>
              </a:spcBef>
            </a:pPr>
            <a:r>
              <a:rPr dirty="0"/>
              <a:t>Scope is defined using one of two techniques:</a:t>
            </a:r>
            <a:endParaRPr dirty="0"/>
          </a:p>
          <a:p>
            <a:pPr lvl="2" eaLnBrk="1" hangingPunct="1">
              <a:spcBef>
                <a:spcPts val="300"/>
              </a:spcBef>
            </a:pPr>
            <a:r>
              <a:rPr sz="1800" dirty="0"/>
              <a:t>A narrative description of software scope is developed after communication with all stakeholders.</a:t>
            </a:r>
            <a:endParaRPr sz="1800" dirty="0"/>
          </a:p>
          <a:p>
            <a:pPr lvl="2" eaLnBrk="1" hangingPunct="1"/>
            <a:r>
              <a:rPr sz="1800" dirty="0"/>
              <a:t>A set of use-cases is developed by end-users.</a:t>
            </a: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Resources</a:t>
            </a:r>
            <a:endParaRPr dirty="0"/>
          </a:p>
        </p:txBody>
      </p:sp>
      <p:pic>
        <p:nvPicPr>
          <p:cNvPr id="1126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1447800"/>
            <a:ext cx="4203700" cy="487680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-1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-128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2004:Templates:Presentations:Designs:Bold Stripes</Template>
  <TotalTime>0</TotalTime>
  <Words>7837</Words>
  <Application>WPS Presentation</Application>
  <PresentationFormat/>
  <Paragraphs>294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MS PGothic</vt:lpstr>
      <vt:lpstr>Helvetica</vt:lpstr>
      <vt:lpstr>Palatino</vt:lpstr>
      <vt:lpstr>Palatino Linotype</vt:lpstr>
      <vt:lpstr>MathematicalPi 1</vt:lpstr>
      <vt:lpstr>Segoe Print</vt:lpstr>
      <vt:lpstr>Microsoft YaHei</vt:lpstr>
      <vt:lpstr>Arial Unicode MS</vt:lpstr>
      <vt:lpstr>Bold Stripes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Farzana Shaikh</cp:lastModifiedBy>
  <cp:revision>76</cp:revision>
  <dcterms:created xsi:type="dcterms:W3CDTF">2008-02-08T18:09:54Z</dcterms:created>
  <dcterms:modified xsi:type="dcterms:W3CDTF">2025-09-26T08:26:05Z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02C726B0128E47B484C0BAC19F3BDFA9_13</vt:lpwstr>
  </property>
  <property fmtid="{D5CDD505-2E9C-101B-9397-08002B2CF9AE}" pid="3" name="KSOProductBuildVer">
    <vt:lpwstr>1033-12.2.0.22549</vt:lpwstr>
  </property>
</Properties>
</file>