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301" r:id="rId4"/>
    <p:sldId id="302" r:id="rId6"/>
    <p:sldId id="303" r:id="rId7"/>
    <p:sldId id="304" r:id="rId8"/>
    <p:sldId id="289" r:id="rId9"/>
    <p:sldId id="294" r:id="rId10"/>
    <p:sldId id="310" r:id="rId11"/>
    <p:sldId id="290" r:id="rId12"/>
    <p:sldId id="291" r:id="rId13"/>
    <p:sldId id="292" r:id="rId14"/>
    <p:sldId id="295" r:id="rId15"/>
    <p:sldId id="293" r:id="rId16"/>
    <p:sldId id="307" r:id="rId17"/>
    <p:sldId id="308" r:id="rId18"/>
    <p:sldId id="309" r:id="rId1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tr-T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tr-T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tr-T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tr-T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tr-TR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altLang="tr-TR" sz="1200" dirty="0"/>
            </a:fld>
            <a:endParaRPr lang="en-US" altLang="tr-TR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t" anchorCtr="0"/>
          <a:p>
            <a:pPr lvl="0"/>
            <a:endParaRPr lang="tr-TR" altLang="en-US" dirty="0"/>
          </a:p>
        </p:txBody>
      </p:sp>
      <p:sp>
        <p:nvSpPr>
          <p:cNvPr id="532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/>
            <a:fld id="{9A0DB2DC-4C9A-4742-B13C-FB6460FD3503}" type="slidenum">
              <a:rPr lang="en-US" altLang="tr-TR" sz="1200" dirty="0"/>
            </a:fld>
            <a:endParaRPr lang="en-US" altLang="tr-TR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tr-T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tr-TR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p>
            <a:pPr algn="r">
              <a:buNone/>
            </a:pPr>
            <a:fld id="{9A0DB2DC-4C9A-4742-B13C-FB6460FD3503}" type="slidenum">
              <a:rPr lang="en-US" altLang="tr-TR" dirty="0"/>
            </a:fld>
            <a:endParaRPr lang="en-US" altLang="tr-T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tr-TR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tr-TR" smtClean="0"/>
              <a:t>Click to edit Master title style</a:t>
            </a:r>
            <a:endParaRPr lang="en-US" altLang="tr-TR" smtClean="0"/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tr-TR" dirty="0"/>
              <a:t>Click to edit Master text styles</a:t>
            </a:r>
            <a:endParaRPr lang="en-US" altLang="tr-TR" dirty="0"/>
          </a:p>
          <a:p>
            <a:pPr lvl="1"/>
            <a:r>
              <a:rPr lang="en-US" altLang="tr-TR" dirty="0"/>
              <a:t>Second level</a:t>
            </a:r>
            <a:endParaRPr lang="en-US" altLang="tr-TR" dirty="0"/>
          </a:p>
          <a:p>
            <a:pPr lvl="2"/>
            <a:r>
              <a:rPr lang="en-US" altLang="tr-TR" dirty="0"/>
              <a:t>Third level</a:t>
            </a:r>
            <a:endParaRPr lang="en-US" altLang="tr-TR" dirty="0"/>
          </a:p>
          <a:p>
            <a:pPr lvl="3"/>
            <a:r>
              <a:rPr lang="en-US" altLang="tr-TR" dirty="0"/>
              <a:t>Fourth level</a:t>
            </a:r>
            <a:endParaRPr lang="en-US" altLang="tr-TR" dirty="0"/>
          </a:p>
          <a:p>
            <a:pPr lvl="4"/>
            <a:r>
              <a:rPr lang="en-US" altLang="tr-TR" dirty="0"/>
              <a:t>Fifth level</a:t>
            </a:r>
            <a:endParaRPr lang="en-US" altLang="tr-T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tr-TR" smtClean="0"/>
              <a:t>Click to edit Master title style</a:t>
            </a:r>
            <a:endParaRPr lang="en-US" altLang="tr-TR" smtClean="0"/>
          </a:p>
        </p:txBody>
      </p:sp>
      <p:sp>
        <p:nvSpPr>
          <p:cNvPr id="10243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tr-TR" dirty="0"/>
              <a:t>Click to edit Master text styles</a:t>
            </a:r>
            <a:endParaRPr lang="en-US" altLang="tr-TR" dirty="0"/>
          </a:p>
          <a:p>
            <a:pPr lvl="1"/>
            <a:r>
              <a:rPr lang="en-US" altLang="tr-TR" dirty="0"/>
              <a:t>Second level</a:t>
            </a:r>
            <a:endParaRPr lang="en-US" altLang="tr-TR" dirty="0"/>
          </a:p>
          <a:p>
            <a:pPr lvl="2"/>
            <a:r>
              <a:rPr lang="en-US" altLang="tr-TR" dirty="0"/>
              <a:t>Third level</a:t>
            </a:r>
            <a:endParaRPr lang="en-US" altLang="tr-TR" dirty="0"/>
          </a:p>
          <a:p>
            <a:pPr lvl="3"/>
            <a:r>
              <a:rPr lang="en-US" altLang="tr-TR" dirty="0"/>
              <a:t>Fourth level</a:t>
            </a:r>
            <a:endParaRPr lang="en-US" altLang="tr-TR" dirty="0"/>
          </a:p>
          <a:p>
            <a:pPr lvl="4"/>
            <a:r>
              <a:rPr lang="en-US" altLang="tr-TR" dirty="0"/>
              <a:t>Fifth level</a:t>
            </a:r>
            <a:endParaRPr lang="en-US" altLang="tr-T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26/12/2016</a:t>
            </a: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tr-TR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>
              <a:buNone/>
            </a:pPr>
            <a:fld id="{9A0DB2DC-4C9A-4742-B13C-FB6460FD3503}" type="slidenum">
              <a:rPr lang="en-US" altLang="tr-TR" dirty="0">
                <a:latin typeface="Times New Roman" panose="02020603050405020304" pitchFamily="18" charset="0"/>
              </a:rPr>
            </a:fld>
            <a:endParaRPr lang="en-US" altLang="tr-TR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oleObject" Target="../embeddings/oleObject2.bin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35843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COCOMO models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The </a:t>
            </a:r>
            <a:r>
              <a:rPr lang="en-US" altLang="tr-TR" b="1" dirty="0">
                <a:solidFill>
                  <a:srgbClr val="FF0000"/>
                </a:solidFill>
              </a:rPr>
              <a:t>COstructive COst Model</a:t>
            </a:r>
            <a:r>
              <a:rPr lang="en-US" altLang="tr-TR" dirty="0"/>
              <a:t> (COCOMO) is the most widely used software estimation model</a:t>
            </a:r>
            <a:r>
              <a:rPr lang="tr-TR" altLang="tr-TR" dirty="0"/>
              <a:t>. </a:t>
            </a:r>
            <a:endParaRPr lang="en-US" altLang="tr-TR" dirty="0"/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The COCOMO model predicts the</a:t>
            </a:r>
            <a:r>
              <a:rPr lang="en-US" altLang="tr-TR" b="1" dirty="0"/>
              <a:t> </a:t>
            </a:r>
            <a:r>
              <a:rPr lang="en-US" altLang="tr-TR" b="1" dirty="0">
                <a:solidFill>
                  <a:srgbClr val="FF0000"/>
                </a:solidFill>
              </a:rPr>
              <a:t>effort</a:t>
            </a:r>
            <a:r>
              <a:rPr lang="en-US" altLang="tr-TR" dirty="0">
                <a:solidFill>
                  <a:srgbClr val="FF0000"/>
                </a:solidFill>
              </a:rPr>
              <a:t> </a:t>
            </a:r>
            <a:r>
              <a:rPr lang="en-US" altLang="tr-TR" dirty="0"/>
              <a:t>and </a:t>
            </a:r>
            <a:r>
              <a:rPr lang="en-US" altLang="tr-TR" b="1" dirty="0">
                <a:solidFill>
                  <a:srgbClr val="FF0000"/>
                </a:solidFill>
              </a:rPr>
              <a:t>duration</a:t>
            </a:r>
            <a:r>
              <a:rPr lang="en-US" altLang="tr-TR" dirty="0"/>
              <a:t> of a project based on inputs relating to the size of the resulting systems and a number of "</a:t>
            </a:r>
            <a:r>
              <a:rPr lang="en-US" altLang="tr-TR" b="1" dirty="0"/>
              <a:t>cost drives</a:t>
            </a:r>
            <a:r>
              <a:rPr lang="en-US" altLang="tr-TR" dirty="0"/>
              <a:t>" that affect productivity. </a:t>
            </a:r>
            <a:endParaRPr lang="en-US" altLang="tr-T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43011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Effort Computation (..)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CA" altLang="tr-TR" sz="2400" b="1" dirty="0">
                <a:cs typeface="Arial" panose="020B0604020202020204" pitchFamily="34" charset="0"/>
              </a:rPr>
              <a:t>Total EAF = </a:t>
            </a:r>
            <a:r>
              <a:rPr lang="en-CA" altLang="tr-TR" sz="2400" dirty="0">
                <a:cs typeface="Arial" panose="020B0604020202020204" pitchFamily="34" charset="0"/>
              </a:rPr>
              <a:t>Product of the selected factors</a:t>
            </a:r>
            <a:endParaRPr lang="en-CA" altLang="tr-TR" sz="2400" dirty="0">
              <a:ea typeface="Arial Unicode MS" panose="020B0604020202020204" pitchFamily="34" charset="-128"/>
            </a:endParaRPr>
          </a:p>
          <a:p>
            <a:pPr>
              <a:buNone/>
            </a:pPr>
            <a:r>
              <a:rPr lang="en-CA" altLang="tr-TR" sz="2400" b="1" dirty="0">
                <a:cs typeface="Arial" panose="020B0604020202020204" pitchFamily="34" charset="0"/>
              </a:rPr>
              <a:t> </a:t>
            </a:r>
            <a:endParaRPr lang="en-CA" altLang="tr-TR" sz="2400" dirty="0">
              <a:ea typeface="Arial Unicode MS" panose="020B0604020202020204" pitchFamily="34" charset="-128"/>
            </a:endParaRPr>
          </a:p>
          <a:p>
            <a:pPr>
              <a:buNone/>
            </a:pPr>
            <a:r>
              <a:rPr lang="en-CA" altLang="tr-TR" sz="2400" b="1" dirty="0">
                <a:cs typeface="Arial" panose="020B0604020202020204" pitchFamily="34" charset="0"/>
              </a:rPr>
              <a:t>	     Adjusted value of Effort: Adjusted Person Months:</a:t>
            </a:r>
            <a:endParaRPr lang="en-CA" altLang="tr-TR" sz="2400" dirty="0">
              <a:ea typeface="Arial Unicode MS" panose="020B0604020202020204" pitchFamily="34" charset="-128"/>
            </a:endParaRPr>
          </a:p>
          <a:p>
            <a:pPr>
              <a:buNone/>
            </a:pPr>
            <a:r>
              <a:rPr lang="en-CA" altLang="tr-TR" b="1" dirty="0">
                <a:latin typeface="Arial" panose="020B0604020202020204" pitchFamily="34" charset="0"/>
                <a:cs typeface="Arial" panose="020B0604020202020204" pitchFamily="34" charset="0"/>
              </a:rPr>
              <a:t>	     APM = (Total EAF) * PM</a:t>
            </a:r>
            <a:endParaRPr lang="en-CA" altLang="tr-TR" dirty="0">
              <a:ea typeface="Arial Unicode MS" panose="020B0604020202020204" pitchFamily="34" charset="-128"/>
            </a:endParaRPr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44035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4037" name="Picture 5" descr="CostEffort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676400"/>
            <a:ext cx="4724400" cy="88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Picture 7" descr="CostEffort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600200"/>
            <a:ext cx="3429000" cy="1143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9" name="Picture 9" descr="CostEffort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124200"/>
            <a:ext cx="4876800" cy="34655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40" name="Line 10"/>
          <p:cNvSpPr/>
          <p:nvPr/>
        </p:nvSpPr>
        <p:spPr>
          <a:xfrm>
            <a:off x="228600" y="2895600"/>
            <a:ext cx="861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45059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Software Development Time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CA" altLang="tr-TR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Development Time Equation Parameter Table:</a:t>
            </a:r>
            <a:r>
              <a:rPr lang="en-CA" alt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en-CA" altLang="tr-TR" sz="2400" dirty="0">
              <a:ea typeface="Arial Unicode MS" panose="020B0604020202020204" pitchFamily="34" charset="-128"/>
            </a:endParaRPr>
          </a:p>
          <a:p>
            <a:pPr>
              <a:buNone/>
            </a:pPr>
            <a:endParaRPr lang="en-CA" alt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CA" alt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CA" alt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CA" alt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CA" altLang="tr-TR" sz="2400" dirty="0">
                <a:latin typeface="Arial" panose="020B0604020202020204" pitchFamily="34" charset="0"/>
                <a:cs typeface="Arial" panose="020B0604020202020204" pitchFamily="34" charset="0"/>
              </a:rPr>
              <a:t> Development Time,</a:t>
            </a:r>
            <a:r>
              <a:rPr lang="en-CA" alt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	TDEV = C * (</a:t>
            </a:r>
            <a:r>
              <a:rPr lang="en-IN" alt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E)</a:t>
            </a:r>
            <a:r>
              <a:rPr lang="en-US" altLang="tr-TR" sz="2400" b="1" i="1" dirty="0">
                <a:sym typeface="+mn-ea"/>
              </a:rPr>
              <a:t>^</a:t>
            </a:r>
            <a:r>
              <a:rPr lang="en-CA" alt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US" altLang="tr-TR" sz="2400" dirty="0"/>
          </a:p>
          <a:p>
            <a:pPr>
              <a:buNone/>
            </a:pPr>
            <a:endParaRPr lang="en-US" altLang="tr-TR" sz="2400" dirty="0"/>
          </a:p>
          <a:p>
            <a:pPr>
              <a:buNone/>
            </a:pPr>
            <a:r>
              <a:rPr lang="en-CA" altLang="tr-TR" sz="2400" dirty="0">
                <a:latin typeface="Arial" panose="020B0604020202020204" pitchFamily="34" charset="0"/>
                <a:ea typeface="Arial Unicode MS" panose="020B0604020202020204" pitchFamily="34" charset="-128"/>
              </a:rPr>
              <a:t>Number of Personnel</a:t>
            </a:r>
            <a:r>
              <a:rPr lang="en-CA" altLang="tr-TR" sz="2400" b="1" dirty="0">
                <a:latin typeface="Arial" panose="020B0604020202020204" pitchFamily="34" charset="0"/>
                <a:ea typeface="Arial Unicode MS" panose="020B0604020202020204" pitchFamily="34" charset="-128"/>
              </a:rPr>
              <a:t>, 	NP = </a:t>
            </a:r>
            <a:r>
              <a:rPr lang="en-IN" altLang="en-CA" sz="2400" b="1" dirty="0">
                <a:latin typeface="Arial" panose="020B0604020202020204" pitchFamily="34" charset="0"/>
                <a:ea typeface="Arial Unicode MS" panose="020B0604020202020204" pitchFamily="34" charset="-128"/>
              </a:rPr>
              <a:t>E</a:t>
            </a:r>
            <a:r>
              <a:rPr lang="en-CA" altLang="tr-TR" sz="2400" b="1" dirty="0">
                <a:latin typeface="Arial" panose="020B0604020202020204" pitchFamily="34" charset="0"/>
                <a:ea typeface="Arial Unicode MS" panose="020B0604020202020204" pitchFamily="34" charset="-128"/>
              </a:rPr>
              <a:t> / TDEV</a:t>
            </a:r>
            <a:endParaRPr lang="en-CA" altLang="tr-TR" sz="2400" b="1" dirty="0">
              <a:latin typeface="Arial" panose="020B0604020202020204" pitchFamily="34" charset="0"/>
              <a:ea typeface="Arial Unicode MS" panose="020B0604020202020204" pitchFamily="34" charset="-128"/>
            </a:endParaRPr>
          </a:p>
          <a:p>
            <a:pPr>
              <a:buNone/>
            </a:pPr>
            <a:endParaRPr lang="en-US" altLang="tr-TR" sz="2400" dirty="0"/>
          </a:p>
          <a:p>
            <a:endParaRPr lang="en-US" altLang="tr-TR" sz="2400" dirty="0"/>
          </a:p>
        </p:txBody>
      </p:sp>
      <p:graphicFrame>
        <p:nvGraphicFramePr>
          <p:cNvPr id="3" name="Group 6"/>
          <p:cNvGraphicFramePr>
            <a:graphicFrameLocks noGrp="1"/>
          </p:cNvGraphicFramePr>
          <p:nvPr/>
        </p:nvGraphicFramePr>
        <p:xfrm>
          <a:off x="1752600" y="2590800"/>
          <a:ext cx="4800600" cy="1406525"/>
        </p:xfrm>
        <a:graphic>
          <a:graphicData uri="http://schemas.openxmlformats.org/drawingml/2006/table">
            <a:tbl>
              <a:tblPr/>
              <a:tblGrid>
                <a:gridCol w="1200150"/>
                <a:gridCol w="1200150"/>
                <a:gridCol w="1200150"/>
                <a:gridCol w="1200150"/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Parameter</a:t>
                      </a:r>
                      <a:endParaRPr kumimoji="0" lang="en-US" altLang="tr-T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Organic</a:t>
                      </a:r>
                      <a:endParaRPr kumimoji="0" lang="en-US" altLang="tr-T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Semi-detached</a:t>
                      </a:r>
                      <a:endParaRPr kumimoji="0" lang="en-US" altLang="tr-T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Embedded</a:t>
                      </a:r>
                      <a:endParaRPr kumimoji="0" lang="en-US" altLang="tr-TR" sz="1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  <a:endParaRPr kumimoji="0" lang="en-US" altLang="tr-TR" sz="17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  <a:endParaRPr kumimoji="0" lang="en-US" altLang="tr-T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  <a:endParaRPr kumimoji="0" lang="en-US" altLang="tr-T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2.5</a:t>
                      </a:r>
                      <a:endParaRPr kumimoji="0" lang="en-US" altLang="tr-T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</a:t>
                      </a:r>
                      <a:endParaRPr kumimoji="0" lang="en-US" altLang="tr-TR" sz="17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0.38</a:t>
                      </a:r>
                      <a:endParaRPr kumimoji="0" lang="en-US" altLang="tr-T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0.35</a:t>
                      </a:r>
                      <a:endParaRPr kumimoji="0" lang="en-US" altLang="tr-T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0.32</a:t>
                      </a:r>
                      <a:endParaRPr kumimoji="0" lang="en-US" altLang="tr-TR" sz="17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533400" y="685800"/>
            <a:ext cx="7772400" cy="4876800"/>
          </a:xfrm>
          <a:ln/>
        </p:spPr>
        <p:txBody>
          <a:bodyPr vert="horz" wrap="square" lIns="91440" tIns="45720" rIns="91440" bIns="45720" anchor="t" anchorCtr="0"/>
          <a:p>
            <a:pPr marL="342900" lvl="1" indent="-342900">
              <a:buFontTx/>
              <a:buChar char="•"/>
            </a:pPr>
            <a:r>
              <a:rPr lang="en-US" altLang="tr-TR" b="1" i="1" dirty="0"/>
              <a:t>E = a*(KLOC)^b*EAF</a:t>
            </a:r>
            <a:endParaRPr lang="en-US" altLang="tr-TR" b="1" i="1" dirty="0"/>
          </a:p>
          <a:p>
            <a:pPr marL="342900" lvl="1" indent="-342900">
              <a:buFontTx/>
              <a:buChar char="•"/>
            </a:pPr>
            <a:r>
              <a:rPr lang="en-US" altLang="tr-TR" b="1" i="1" dirty="0"/>
              <a:t>D=c*(E) )^d</a:t>
            </a:r>
            <a:endParaRPr lang="en-US" altLang="tr-TR" b="1" i="1" dirty="0"/>
          </a:p>
          <a:p>
            <a:r>
              <a:rPr dirty="0"/>
              <a:t>For a given project was estimated with a size of 300 KLOC. Calculate the Effort, Scheduled time for development by considering developer </a:t>
            </a:r>
            <a:r>
              <a:rPr b="1" dirty="0"/>
              <a:t>having high application experience </a:t>
            </a:r>
            <a:r>
              <a:rPr dirty="0"/>
              <a:t>and </a:t>
            </a:r>
            <a:r>
              <a:rPr b="1" dirty="0"/>
              <a:t>very low experience in programming.</a:t>
            </a:r>
            <a:endParaRPr b="1" dirty="0"/>
          </a:p>
          <a:p>
            <a:r>
              <a:rPr b="1" dirty="0"/>
              <a:t>EAF=0.42*0.91=1.29</a:t>
            </a:r>
            <a:endParaRPr b="1" dirty="0"/>
          </a:p>
          <a:p>
            <a:r>
              <a:rPr b="1" dirty="0"/>
              <a:t>E=2.4*(300)</a:t>
            </a:r>
            <a:r>
              <a:rPr lang="en-US" altLang="tr-TR" b="1" i="1" dirty="0"/>
              <a:t> ^1.05 *1.29= 1235 Man-Month</a:t>
            </a:r>
            <a:endParaRPr lang="en-US" altLang="tr-TR" b="1" i="1" dirty="0"/>
          </a:p>
          <a:p>
            <a:r>
              <a:rPr b="1" i="1" dirty="0"/>
              <a:t>D= 2.5*(1235)</a:t>
            </a:r>
            <a:r>
              <a:rPr lang="en-US" altLang="tr-TR" b="1" i="1" dirty="0"/>
              <a:t> ^0.38= 37 Months</a:t>
            </a:r>
            <a:endParaRPr b="1" dirty="0"/>
          </a:p>
        </p:txBody>
      </p:sp>
      <p:sp>
        <p:nvSpPr>
          <p:cNvPr id="49156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dirty="0"/>
          </a:p>
        </p:txBody>
      </p:sp>
      <p:sp>
        <p:nvSpPr>
          <p:cNvPr id="50180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endParaRPr lang="en-US" altLang="tr-TR" sz="1400" dirty="0"/>
          </a:p>
        </p:txBody>
      </p:sp>
      <p:sp>
        <p:nvSpPr>
          <p:cNvPr id="50181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4400" b="0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endParaRPr dirty="0"/>
          </a:p>
        </p:txBody>
      </p:sp>
      <p:sp>
        <p:nvSpPr>
          <p:cNvPr id="51204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endParaRPr lang="en-US" altLang="tr-TR" sz="1400" dirty="0"/>
          </a:p>
        </p:txBody>
      </p:sp>
      <p:sp>
        <p:nvSpPr>
          <p:cNvPr id="51205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36867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COCOMO Models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COCOMO is defined in terms of three different models: </a:t>
            </a:r>
            <a:endParaRPr lang="en-US" altLang="tr-TR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the </a:t>
            </a:r>
            <a:r>
              <a:rPr lang="en-US" altLang="tr-TR" b="1" dirty="0">
                <a:solidFill>
                  <a:srgbClr val="FF0000"/>
                </a:solidFill>
              </a:rPr>
              <a:t>Basic model</a:t>
            </a:r>
            <a:r>
              <a:rPr lang="en-US" altLang="tr-TR" dirty="0"/>
              <a:t>, </a:t>
            </a:r>
            <a:endParaRPr lang="en-US" altLang="tr-TR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the </a:t>
            </a:r>
            <a:r>
              <a:rPr lang="en-US" altLang="tr-TR" b="1" dirty="0">
                <a:solidFill>
                  <a:srgbClr val="FF0000"/>
                </a:solidFill>
              </a:rPr>
              <a:t>Intermediate model</a:t>
            </a:r>
            <a:r>
              <a:rPr lang="en-US" altLang="tr-TR" dirty="0"/>
              <a:t>, and </a:t>
            </a:r>
            <a:endParaRPr lang="en-US" altLang="tr-TR" dirty="0"/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the </a:t>
            </a:r>
            <a:r>
              <a:rPr lang="en-US" altLang="tr-TR" b="1" dirty="0">
                <a:solidFill>
                  <a:srgbClr val="FF0000"/>
                </a:solidFill>
              </a:rPr>
              <a:t>Detailed model</a:t>
            </a:r>
            <a:r>
              <a:rPr lang="en-US" altLang="tr-TR" dirty="0"/>
              <a:t>. </a:t>
            </a:r>
            <a:endParaRPr lang="en-US" altLang="tr-TR" dirty="0"/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The more complex models account for more factors that influence software projects, and make more accurate estimates.</a:t>
            </a:r>
            <a:endParaRPr lang="en-US" altLang="tr-TR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37891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The Development mode</a:t>
            </a:r>
            <a:endParaRPr kumimoji="0" lang="en-US" altLang="tr-TR" sz="44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4191000"/>
          </a:xfrm>
          <a:ln/>
        </p:spPr>
        <p:txBody>
          <a:bodyPr vert="horz" wrap="square" lIns="91440" tIns="45720" rIns="91440" bIns="45720" anchor="t" anchorCtr="0"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tr-TR" altLang="tr-TR" dirty="0"/>
              <a:t>T</a:t>
            </a:r>
            <a:r>
              <a:rPr lang="en-US" altLang="tr-TR" dirty="0"/>
              <a:t>he most important factors contributing to a project's duration and cost is the Development Mode</a:t>
            </a:r>
            <a:endParaRPr lang="en-US" altLang="tr-TR" dirty="0"/>
          </a:p>
          <a:p>
            <a:pPr lvl="2" algn="just">
              <a:spcBef>
                <a:spcPts val="500"/>
              </a:spcBef>
              <a:spcAft>
                <a:spcPts val="500"/>
              </a:spcAft>
            </a:pPr>
            <a:r>
              <a:rPr lang="en-US" altLang="tr-TR" b="1" dirty="0">
                <a:solidFill>
                  <a:srgbClr val="FF0000"/>
                </a:solidFill>
              </a:rPr>
              <a:t>Organic Mode</a:t>
            </a:r>
            <a:r>
              <a:rPr lang="en-US" altLang="tr-TR" b="1" dirty="0"/>
              <a:t>:</a:t>
            </a:r>
            <a:r>
              <a:rPr lang="en-US" altLang="tr-TR" dirty="0"/>
              <a:t> The project is developed in a familiar, stable environment, and the product is similar to previously developed products. The product is relatively small, and requires little innovation. </a:t>
            </a:r>
            <a:endParaRPr lang="en-US" altLang="tr-TR" dirty="0"/>
          </a:p>
          <a:p>
            <a:pPr lvl="2" algn="just">
              <a:spcBef>
                <a:spcPts val="500"/>
              </a:spcBef>
              <a:spcAft>
                <a:spcPts val="500"/>
              </a:spcAft>
            </a:pPr>
            <a:r>
              <a:rPr lang="en-US" altLang="tr-TR" b="1" dirty="0">
                <a:solidFill>
                  <a:srgbClr val="FF0000"/>
                </a:solidFill>
              </a:rPr>
              <a:t>Semidetached Mode</a:t>
            </a:r>
            <a:r>
              <a:rPr lang="en-US" altLang="tr-TR" b="1" dirty="0"/>
              <a:t>:</a:t>
            </a:r>
            <a:r>
              <a:rPr lang="en-US" altLang="tr-TR" dirty="0"/>
              <a:t> The project's characteristics are intermediate between Organic and Embedded.</a:t>
            </a:r>
            <a:endParaRPr lang="tr-TR" altLang="tr-TR" dirty="0"/>
          </a:p>
          <a:p>
            <a:pPr lvl="2" algn="just">
              <a:spcBef>
                <a:spcPts val="500"/>
              </a:spcBef>
              <a:spcAft>
                <a:spcPts val="500"/>
              </a:spcAft>
            </a:pPr>
            <a:r>
              <a:rPr lang="en-US" altLang="tr-TR" dirty="0"/>
              <a:t> </a:t>
            </a:r>
            <a:r>
              <a:rPr lang="en-US" altLang="tr-TR" b="1" dirty="0">
                <a:solidFill>
                  <a:srgbClr val="FF0000"/>
                </a:solidFill>
              </a:rPr>
              <a:t>Embedded Mode</a:t>
            </a:r>
            <a:r>
              <a:rPr lang="en-US" altLang="tr-TR" b="1" dirty="0"/>
              <a:t>:</a:t>
            </a:r>
            <a:r>
              <a:rPr lang="en-US" altLang="tr-TR" dirty="0"/>
              <a:t> The project is characterized by tight, inflexible constraints and interface requirements. An embedded mode project will require a great deal of innovation. </a:t>
            </a:r>
            <a:endParaRPr lang="en-US" altLang="tr-TR" dirty="0"/>
          </a:p>
          <a:p>
            <a:endParaRPr lang="en-US" altLang="tr-T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1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7172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Modes 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>
            <p:ph type="tbl" idx="1"/>
          </p:nvPr>
        </p:nvGraphicFramePr>
        <p:xfrm>
          <a:off x="1215390" y="1189355"/>
          <a:ext cx="7025640" cy="529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7664450" imgH="6202680" progId="Word.Document.8">
                  <p:embed/>
                </p:oleObj>
              </mc:Choice>
              <mc:Fallback>
                <p:oleObj name="" r:id="rId1" imgW="7664450" imgH="6202680" progId="Word.Document.8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15390" y="1189355"/>
                        <a:ext cx="7025640" cy="5295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38915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Effort Computation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The </a:t>
            </a:r>
            <a:r>
              <a:rPr lang="en-US" altLang="tr-TR" sz="2400" b="1" dirty="0">
                <a:solidFill>
                  <a:srgbClr val="FF0000"/>
                </a:solidFill>
              </a:rPr>
              <a:t>Basic COCOMO model</a:t>
            </a:r>
            <a:r>
              <a:rPr lang="en-US" altLang="tr-TR" sz="2400" dirty="0"/>
              <a:t> computes effort as a function of program size. The Basic COCOMO equation is:</a:t>
            </a:r>
            <a:endParaRPr lang="en-US" altLang="tr-TR" b="1" i="1" dirty="0"/>
          </a:p>
          <a:p>
            <a:pPr lvl="1"/>
            <a:r>
              <a:rPr lang="en-US" altLang="tr-TR" b="1" i="1" dirty="0"/>
              <a:t>E = aKLOC^b</a:t>
            </a:r>
            <a:endParaRPr lang="en-US" altLang="tr-TR" b="1" i="1" dirty="0"/>
          </a:p>
          <a:p>
            <a:r>
              <a:rPr lang="en-US" altLang="tr-TR" sz="2400" dirty="0"/>
              <a:t>Effort for three modes of Basic COCOMO.</a:t>
            </a:r>
            <a:r>
              <a:rPr lang="en-US" altLang="tr-TR" sz="2400" b="1" i="1" dirty="0"/>
              <a:t> </a:t>
            </a:r>
            <a:endParaRPr lang="en-US" altLang="tr-TR" sz="2400" b="1" i="1" dirty="0"/>
          </a:p>
          <a:p>
            <a:endParaRPr lang="en-US" altLang="tr-TR" sz="2400" b="1" dirty="0"/>
          </a:p>
          <a:p>
            <a:endParaRPr lang="en-US" altLang="tr-TR" b="1" dirty="0"/>
          </a:p>
        </p:txBody>
      </p:sp>
      <p:graphicFrame>
        <p:nvGraphicFramePr>
          <p:cNvPr id="37915" name="Group 27"/>
          <p:cNvGraphicFramePr>
            <a:graphicFrameLocks noGrp="1"/>
          </p:cNvGraphicFramePr>
          <p:nvPr/>
        </p:nvGraphicFramePr>
        <p:xfrm>
          <a:off x="2057400" y="4114800"/>
          <a:ext cx="4419600" cy="2133600"/>
        </p:xfrm>
        <a:graphic>
          <a:graphicData uri="http://schemas.openxmlformats.org/drawingml/2006/table">
            <a:tbl>
              <a:tblPr/>
              <a:tblGrid>
                <a:gridCol w="1473200"/>
                <a:gridCol w="1473200"/>
                <a:gridCol w="1473200"/>
              </a:tblGrid>
              <a:tr h="694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Mode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b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Organic</a:t>
                      </a:r>
                      <a:endParaRPr kumimoji="0" lang="en-US" altLang="tr-TR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2.4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Semi-detached</a:t>
                      </a:r>
                      <a:endParaRPr kumimoji="0" lang="en-US" altLang="tr-TR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1.12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Embedded</a:t>
                      </a:r>
                      <a:endParaRPr kumimoji="0" lang="en-US" altLang="tr-TR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3.6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1.20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9220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22" name="Picture 5" descr="CostEffort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447800"/>
            <a:ext cx="3810000" cy="13747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9218" name="Object 6"/>
          <p:cNvGraphicFramePr>
            <a:graphicFrameLocks noChangeAspect="1"/>
          </p:cNvGraphicFramePr>
          <p:nvPr/>
        </p:nvGraphicFramePr>
        <p:xfrm>
          <a:off x="1524000" y="3733800"/>
          <a:ext cx="54864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3162300" imgH="1104900" progId="Paint.Picture">
                  <p:embed/>
                </p:oleObj>
              </mc:Choice>
              <mc:Fallback>
                <p:oleObj name="" r:id="rId2" imgW="3162300" imgH="1104900" progId="Paint.Picture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3733800"/>
                        <a:ext cx="5486400" cy="191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Basic COCOMO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63" name="Slide Number Placeholder 5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pic>
        <p:nvPicPr>
          <p:cNvPr id="40964" name="Picture 2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838200" y="838200"/>
            <a:ext cx="7772400" cy="1295400"/>
          </a:xfrm>
        </p:spPr>
      </p:pic>
      <p:sp>
        <p:nvSpPr>
          <p:cNvPr id="40965" name="Rectangle 8"/>
          <p:cNvSpPr/>
          <p:nvPr/>
        </p:nvSpPr>
        <p:spPr>
          <a:xfrm>
            <a:off x="838200" y="2133600"/>
            <a:ext cx="7848600" cy="6002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For 300 KLOC, 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Organic E = 2.4*(300)^1.05= 958 Man-Month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Semi-detached E=3*(300)^1.12=1785 Man-Month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Embedded E=3.6*(300)^1.2=3380 Man –Month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Time Duration  D= c*(E) ^d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Organic D=2.5*(958) ^ 0.38=34 Months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Semi-detached D=2.5*(1785) ^ 0.35= 34 Months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Embedded D=2.5*(3380) ^0.32=34 Months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Average Resource Size=E/D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                                     =958/34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r>
              <a:rPr lang="en-US" altLang="tr-TR" b="1" i="1" dirty="0">
                <a:latin typeface="Times New Roman" panose="02020603050405020304" pitchFamily="18" charset="0"/>
              </a:rPr>
              <a:t>                                      =28 Man</a:t>
            </a:r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endParaRPr lang="en-US" altLang="tr-TR" b="1" i="1" dirty="0">
              <a:latin typeface="Times New Roman" panose="02020603050405020304" pitchFamily="18" charset="0"/>
            </a:endParaRPr>
          </a:p>
          <a:p>
            <a:pPr lvl="1"/>
            <a:endParaRPr lang="en-US" altLang="tr-TR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39939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Effort Computation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994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tr-TR" sz="2400" dirty="0"/>
              <a:t>The </a:t>
            </a:r>
            <a:r>
              <a:rPr lang="en-US" altLang="tr-TR" sz="2400" b="1" dirty="0">
                <a:solidFill>
                  <a:srgbClr val="FF0000"/>
                </a:solidFill>
              </a:rPr>
              <a:t>intermediate COCOMO model</a:t>
            </a:r>
            <a:r>
              <a:rPr lang="en-US" altLang="tr-TR" sz="2400" dirty="0"/>
              <a:t> computes effort as a function of program size and a set of cost drivers. The Intermediate COCOMO equation is:</a:t>
            </a:r>
            <a:endParaRPr lang="en-US" altLang="tr-TR" b="1" i="1" dirty="0"/>
          </a:p>
          <a:p>
            <a:pPr lvl="1"/>
            <a:r>
              <a:rPr lang="en-US" altLang="tr-TR" b="1" i="1" dirty="0"/>
              <a:t>E = aKLOC^b*EAF</a:t>
            </a:r>
            <a:endParaRPr lang="en-US" altLang="tr-TR" b="1" i="1" dirty="0"/>
          </a:p>
          <a:p>
            <a:r>
              <a:rPr lang="en-US" altLang="tr-TR" sz="2400" dirty="0"/>
              <a:t>Effort for three modes of intermediate COCOMO.</a:t>
            </a:r>
            <a:r>
              <a:rPr lang="en-US" altLang="tr-TR" sz="2400" b="1" i="1" dirty="0"/>
              <a:t> </a:t>
            </a:r>
            <a:endParaRPr lang="en-US" altLang="tr-TR" sz="2400" b="1" i="1" dirty="0"/>
          </a:p>
          <a:p>
            <a:endParaRPr lang="en-US" altLang="tr-TR" sz="2400" b="1" dirty="0"/>
          </a:p>
          <a:p>
            <a:endParaRPr lang="en-US" altLang="tr-TR" b="1" dirty="0"/>
          </a:p>
        </p:txBody>
      </p:sp>
      <p:graphicFrame>
        <p:nvGraphicFramePr>
          <p:cNvPr id="40964" name="Group 4"/>
          <p:cNvGraphicFramePr>
            <a:graphicFrameLocks noGrp="1"/>
          </p:cNvGraphicFramePr>
          <p:nvPr/>
        </p:nvGraphicFramePr>
        <p:xfrm>
          <a:off x="2819400" y="4191000"/>
          <a:ext cx="4419600" cy="2133600"/>
        </p:xfrm>
        <a:graphic>
          <a:graphicData uri="http://schemas.openxmlformats.org/drawingml/2006/table">
            <a:tbl>
              <a:tblPr/>
              <a:tblGrid>
                <a:gridCol w="1473200"/>
                <a:gridCol w="1473200"/>
                <a:gridCol w="1473200"/>
              </a:tblGrid>
              <a:tr h="69496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Mode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b</a:t>
                      </a: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tr-TR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32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Organic</a:t>
                      </a:r>
                      <a:endParaRPr kumimoji="0" lang="en-US" altLang="tr-TR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3.2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1.05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09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Semi-detached</a:t>
                      </a:r>
                      <a:endParaRPr kumimoji="0" lang="en-US" altLang="tr-TR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3.0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1.12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3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Embedded</a:t>
                      </a:r>
                      <a:endParaRPr kumimoji="0" lang="en-US" altLang="tr-TR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2.8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tr-TR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1.20</a:t>
                      </a:r>
                      <a:endParaRPr kumimoji="0" lang="en-US" altLang="tr-TR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Footer Placeholder 4"/>
          <p:cNvSpPr txBox="1">
            <a:spLocks noGrp="1"/>
          </p:cNvSpPr>
          <p:nvPr>
            <p:ph type="ftr" sz="quarter" idx="3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ctr"/>
            <a:endParaRPr lang="en-US" altLang="tr-TR" sz="1400" dirty="0"/>
          </a:p>
        </p:txBody>
      </p:sp>
      <p:sp>
        <p:nvSpPr>
          <p:cNvPr id="41987" name="Slide Number Placeholder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tr-TR" sz="1400" dirty="0"/>
            </a:fld>
            <a:endParaRPr lang="en-US" altLang="tr-TR" sz="1400" dirty="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tr-TR" sz="4400" b="0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Effort computation(.)</a:t>
            </a:r>
            <a:endParaRPr kumimoji="0" lang="en-US" altLang="tr-TR" sz="4400" b="0" i="0" u="none" strike="noStrike" kern="1200" cap="none" spc="0" normalizeH="0" baseline="0" noProof="0" smtClean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9" name="Rectangle 3"/>
          <p:cNvSpPr>
            <a:spLocks noGrp="1"/>
          </p:cNvSpPr>
          <p:nvPr>
            <p:ph idx="1"/>
          </p:nvPr>
        </p:nvSpPr>
        <p:spPr>
          <a:xfrm>
            <a:off x="762000" y="1371600"/>
            <a:ext cx="7772400" cy="4572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tr-TR" sz="2000" b="1" dirty="0"/>
              <a:t>Effort Adjustment Factor </a:t>
            </a:r>
            <a:endParaRPr lang="en-US" altLang="tr-TR" sz="2000" b="1" dirty="0"/>
          </a:p>
        </p:txBody>
      </p:sp>
      <p:grpSp>
        <p:nvGrpSpPr>
          <p:cNvPr id="41990" name="Group 342"/>
          <p:cNvGrpSpPr/>
          <p:nvPr/>
        </p:nvGrpSpPr>
        <p:grpSpPr>
          <a:xfrm>
            <a:off x="228600" y="1676400"/>
            <a:ext cx="8763000" cy="4648200"/>
            <a:chOff x="-2" y="-2"/>
            <a:chExt cx="4117" cy="6567"/>
          </a:xfrm>
        </p:grpSpPr>
        <p:grpSp>
          <p:nvGrpSpPr>
            <p:cNvPr id="41991" name="Group 340"/>
            <p:cNvGrpSpPr/>
            <p:nvPr/>
          </p:nvGrpSpPr>
          <p:grpSpPr>
            <a:xfrm>
              <a:off x="0" y="0"/>
              <a:ext cx="4113" cy="6563"/>
              <a:chOff x="0" y="0"/>
              <a:chExt cx="4113" cy="6563"/>
            </a:xfrm>
          </p:grpSpPr>
          <p:grpSp>
            <p:nvGrpSpPr>
              <p:cNvPr id="41993" name="Group 117"/>
              <p:cNvGrpSpPr/>
              <p:nvPr/>
            </p:nvGrpSpPr>
            <p:grpSpPr>
              <a:xfrm>
                <a:off x="0" y="0"/>
                <a:ext cx="1455" cy="518"/>
                <a:chOff x="0" y="0"/>
                <a:chExt cx="1455" cy="518"/>
              </a:xfrm>
            </p:grpSpPr>
            <p:sp>
              <p:nvSpPr>
                <p:cNvPr id="42327" name="Rectangle 4"/>
                <p:cNvSpPr/>
                <p:nvPr/>
              </p:nvSpPr>
              <p:spPr>
                <a:xfrm>
                  <a:off x="43" y="0"/>
                  <a:ext cx="1369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0" tIns="0" rIns="0" bIns="0"/>
                <a:p>
                  <a:r>
                    <a:rPr lang="en-US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Cost Driver</a:t>
                  </a:r>
                  <a:endParaRPr lang="en-US" altLang="tr-TR" sz="12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28" name="Rectangle 116"/>
                <p:cNvSpPr/>
                <p:nvPr/>
              </p:nvSpPr>
              <p:spPr>
                <a:xfrm>
                  <a:off x="0" y="0"/>
                  <a:ext cx="1455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994" name="Group 119"/>
              <p:cNvGrpSpPr/>
              <p:nvPr/>
            </p:nvGrpSpPr>
            <p:grpSpPr>
              <a:xfrm>
                <a:off x="1455" y="0"/>
                <a:ext cx="409" cy="518"/>
                <a:chOff x="1455" y="0"/>
                <a:chExt cx="409" cy="518"/>
              </a:xfrm>
            </p:grpSpPr>
            <p:sp>
              <p:nvSpPr>
                <p:cNvPr id="42325" name="Rectangle 5"/>
                <p:cNvSpPr/>
                <p:nvPr/>
              </p:nvSpPr>
              <p:spPr>
                <a:xfrm>
                  <a:off x="1498" y="0"/>
                  <a:ext cx="323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Low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26" name="Rectangle 118"/>
                <p:cNvSpPr/>
                <p:nvPr/>
              </p:nvSpPr>
              <p:spPr>
                <a:xfrm>
                  <a:off x="1455" y="0"/>
                  <a:ext cx="409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995" name="Group 121"/>
              <p:cNvGrpSpPr/>
              <p:nvPr/>
            </p:nvGrpSpPr>
            <p:grpSpPr>
              <a:xfrm>
                <a:off x="1864" y="0"/>
                <a:ext cx="395" cy="518"/>
                <a:chOff x="1864" y="0"/>
                <a:chExt cx="395" cy="518"/>
              </a:xfrm>
            </p:grpSpPr>
            <p:sp>
              <p:nvSpPr>
                <p:cNvPr id="42323" name="Rectangle 6"/>
                <p:cNvSpPr/>
                <p:nvPr/>
              </p:nvSpPr>
              <p:spPr>
                <a:xfrm>
                  <a:off x="1907" y="0"/>
                  <a:ext cx="309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Low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24" name="Rectangle 120"/>
                <p:cNvSpPr/>
                <p:nvPr/>
              </p:nvSpPr>
              <p:spPr>
                <a:xfrm>
                  <a:off x="1864" y="0"/>
                  <a:ext cx="395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996" name="Group 123"/>
              <p:cNvGrpSpPr/>
              <p:nvPr/>
            </p:nvGrpSpPr>
            <p:grpSpPr>
              <a:xfrm>
                <a:off x="2259" y="0"/>
                <a:ext cx="581" cy="518"/>
                <a:chOff x="2259" y="0"/>
                <a:chExt cx="581" cy="518"/>
              </a:xfrm>
            </p:grpSpPr>
            <p:sp>
              <p:nvSpPr>
                <p:cNvPr id="42321" name="Rectangle 7"/>
                <p:cNvSpPr/>
                <p:nvPr/>
              </p:nvSpPr>
              <p:spPr>
                <a:xfrm>
                  <a:off x="2302" y="0"/>
                  <a:ext cx="495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Nominal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22" name="Rectangle 122"/>
                <p:cNvSpPr/>
                <p:nvPr/>
              </p:nvSpPr>
              <p:spPr>
                <a:xfrm>
                  <a:off x="2259" y="0"/>
                  <a:ext cx="581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997" name="Group 125"/>
              <p:cNvGrpSpPr/>
              <p:nvPr/>
            </p:nvGrpSpPr>
            <p:grpSpPr>
              <a:xfrm>
                <a:off x="2840" y="0"/>
                <a:ext cx="416" cy="518"/>
                <a:chOff x="2840" y="0"/>
                <a:chExt cx="416" cy="518"/>
              </a:xfrm>
            </p:grpSpPr>
            <p:sp>
              <p:nvSpPr>
                <p:cNvPr id="42319" name="Rectangle 8"/>
                <p:cNvSpPr/>
                <p:nvPr/>
              </p:nvSpPr>
              <p:spPr>
                <a:xfrm>
                  <a:off x="2883" y="0"/>
                  <a:ext cx="330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High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20" name="Rectangle 124"/>
                <p:cNvSpPr/>
                <p:nvPr/>
              </p:nvSpPr>
              <p:spPr>
                <a:xfrm>
                  <a:off x="2840" y="0"/>
                  <a:ext cx="416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998" name="Group 127"/>
              <p:cNvGrpSpPr/>
              <p:nvPr/>
            </p:nvGrpSpPr>
            <p:grpSpPr>
              <a:xfrm>
                <a:off x="3256" y="0"/>
                <a:ext cx="416" cy="518"/>
                <a:chOff x="3256" y="0"/>
                <a:chExt cx="416" cy="518"/>
              </a:xfrm>
            </p:grpSpPr>
            <p:sp>
              <p:nvSpPr>
                <p:cNvPr id="42317" name="Rectangle 9"/>
                <p:cNvSpPr/>
                <p:nvPr/>
              </p:nvSpPr>
              <p:spPr>
                <a:xfrm>
                  <a:off x="3299" y="0"/>
                  <a:ext cx="330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Very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High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18" name="Rectangle 126"/>
                <p:cNvSpPr/>
                <p:nvPr/>
              </p:nvSpPr>
              <p:spPr>
                <a:xfrm>
                  <a:off x="3256" y="0"/>
                  <a:ext cx="416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999" name="Group 129"/>
              <p:cNvGrpSpPr/>
              <p:nvPr/>
            </p:nvGrpSpPr>
            <p:grpSpPr>
              <a:xfrm>
                <a:off x="3672" y="0"/>
                <a:ext cx="441" cy="518"/>
                <a:chOff x="3672" y="0"/>
                <a:chExt cx="441" cy="518"/>
              </a:xfrm>
            </p:grpSpPr>
            <p:sp>
              <p:nvSpPr>
                <p:cNvPr id="42315" name="Rectangle 10"/>
                <p:cNvSpPr/>
                <p:nvPr/>
              </p:nvSpPr>
              <p:spPr>
                <a:xfrm>
                  <a:off x="3715" y="0"/>
                  <a:ext cx="355" cy="5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Extra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High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16" name="Rectangle 128"/>
                <p:cNvSpPr/>
                <p:nvPr/>
              </p:nvSpPr>
              <p:spPr>
                <a:xfrm>
                  <a:off x="3672" y="0"/>
                  <a:ext cx="441" cy="518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0" name="Group 131"/>
              <p:cNvGrpSpPr/>
              <p:nvPr/>
            </p:nvGrpSpPr>
            <p:grpSpPr>
              <a:xfrm>
                <a:off x="0" y="518"/>
                <a:ext cx="1455" cy="403"/>
                <a:chOff x="0" y="518"/>
                <a:chExt cx="1455" cy="403"/>
              </a:xfrm>
            </p:grpSpPr>
            <p:sp>
              <p:nvSpPr>
                <p:cNvPr id="42313" name="Rectangle 11"/>
                <p:cNvSpPr/>
                <p:nvPr/>
              </p:nvSpPr>
              <p:spPr>
                <a:xfrm>
                  <a:off x="43" y="518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Required Reliability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14" name="Rectangle 130"/>
                <p:cNvSpPr/>
                <p:nvPr/>
              </p:nvSpPr>
              <p:spPr>
                <a:xfrm>
                  <a:off x="0" y="518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1" name="Group 133"/>
              <p:cNvGrpSpPr/>
              <p:nvPr/>
            </p:nvGrpSpPr>
            <p:grpSpPr>
              <a:xfrm>
                <a:off x="1455" y="518"/>
                <a:ext cx="409" cy="403"/>
                <a:chOff x="1455" y="518"/>
                <a:chExt cx="409" cy="403"/>
              </a:xfrm>
            </p:grpSpPr>
            <p:sp>
              <p:nvSpPr>
                <p:cNvPr id="42311" name="Rectangle 12"/>
                <p:cNvSpPr/>
                <p:nvPr/>
              </p:nvSpPr>
              <p:spPr>
                <a:xfrm>
                  <a:off x="1498" y="518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.75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12" name="Rectangle 132"/>
                <p:cNvSpPr/>
                <p:nvPr/>
              </p:nvSpPr>
              <p:spPr>
                <a:xfrm>
                  <a:off x="1455" y="518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2" name="Group 135"/>
              <p:cNvGrpSpPr/>
              <p:nvPr/>
            </p:nvGrpSpPr>
            <p:grpSpPr>
              <a:xfrm>
                <a:off x="1864" y="518"/>
                <a:ext cx="395" cy="403"/>
                <a:chOff x="1864" y="518"/>
                <a:chExt cx="395" cy="403"/>
              </a:xfrm>
            </p:grpSpPr>
            <p:sp>
              <p:nvSpPr>
                <p:cNvPr id="42309" name="Rectangle 13"/>
                <p:cNvSpPr/>
                <p:nvPr/>
              </p:nvSpPr>
              <p:spPr>
                <a:xfrm>
                  <a:off x="1907" y="518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.88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10" name="Rectangle 134"/>
                <p:cNvSpPr/>
                <p:nvPr/>
              </p:nvSpPr>
              <p:spPr>
                <a:xfrm>
                  <a:off x="1864" y="518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3" name="Group 137"/>
              <p:cNvGrpSpPr/>
              <p:nvPr/>
            </p:nvGrpSpPr>
            <p:grpSpPr>
              <a:xfrm>
                <a:off x="2259" y="518"/>
                <a:ext cx="581" cy="403"/>
                <a:chOff x="2259" y="518"/>
                <a:chExt cx="581" cy="403"/>
              </a:xfrm>
            </p:grpSpPr>
            <p:sp>
              <p:nvSpPr>
                <p:cNvPr id="42307" name="Rectangle 14"/>
                <p:cNvSpPr/>
                <p:nvPr/>
              </p:nvSpPr>
              <p:spPr>
                <a:xfrm>
                  <a:off x="2302" y="518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08" name="Rectangle 136"/>
                <p:cNvSpPr/>
                <p:nvPr/>
              </p:nvSpPr>
              <p:spPr>
                <a:xfrm>
                  <a:off x="2259" y="518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4" name="Group 139"/>
              <p:cNvGrpSpPr/>
              <p:nvPr/>
            </p:nvGrpSpPr>
            <p:grpSpPr>
              <a:xfrm>
                <a:off x="2840" y="518"/>
                <a:ext cx="416" cy="403"/>
                <a:chOff x="2840" y="518"/>
                <a:chExt cx="416" cy="403"/>
              </a:xfrm>
            </p:grpSpPr>
            <p:sp>
              <p:nvSpPr>
                <p:cNvPr id="42305" name="Rectangle 15"/>
                <p:cNvSpPr/>
                <p:nvPr/>
              </p:nvSpPr>
              <p:spPr>
                <a:xfrm>
                  <a:off x="2883" y="518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06" name="Rectangle 138"/>
                <p:cNvSpPr/>
                <p:nvPr/>
              </p:nvSpPr>
              <p:spPr>
                <a:xfrm>
                  <a:off x="2840" y="518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5" name="Group 141"/>
              <p:cNvGrpSpPr/>
              <p:nvPr/>
            </p:nvGrpSpPr>
            <p:grpSpPr>
              <a:xfrm>
                <a:off x="3256" y="518"/>
                <a:ext cx="416" cy="403"/>
                <a:chOff x="3256" y="518"/>
                <a:chExt cx="416" cy="403"/>
              </a:xfrm>
            </p:grpSpPr>
            <p:sp>
              <p:nvSpPr>
                <p:cNvPr id="42303" name="Rectangle 16"/>
                <p:cNvSpPr/>
                <p:nvPr/>
              </p:nvSpPr>
              <p:spPr>
                <a:xfrm>
                  <a:off x="3299" y="518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1.40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04" name="Rectangle 140"/>
                <p:cNvSpPr/>
                <p:nvPr/>
              </p:nvSpPr>
              <p:spPr>
                <a:xfrm>
                  <a:off x="3256" y="518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6" name="Group 143"/>
              <p:cNvGrpSpPr/>
              <p:nvPr/>
            </p:nvGrpSpPr>
            <p:grpSpPr>
              <a:xfrm>
                <a:off x="3672" y="518"/>
                <a:ext cx="441" cy="403"/>
                <a:chOff x="3672" y="518"/>
                <a:chExt cx="441" cy="403"/>
              </a:xfrm>
            </p:grpSpPr>
            <p:sp>
              <p:nvSpPr>
                <p:cNvPr id="42301" name="Rectangle 17"/>
                <p:cNvSpPr/>
                <p:nvPr/>
              </p:nvSpPr>
              <p:spPr>
                <a:xfrm>
                  <a:off x="3715" y="518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1.40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02" name="Rectangle 142"/>
                <p:cNvSpPr/>
                <p:nvPr/>
              </p:nvSpPr>
              <p:spPr>
                <a:xfrm>
                  <a:off x="3672" y="518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7" name="Group 145"/>
              <p:cNvGrpSpPr/>
              <p:nvPr/>
            </p:nvGrpSpPr>
            <p:grpSpPr>
              <a:xfrm>
                <a:off x="0" y="921"/>
                <a:ext cx="1455" cy="403"/>
                <a:chOff x="0" y="921"/>
                <a:chExt cx="1455" cy="403"/>
              </a:xfrm>
            </p:grpSpPr>
            <p:sp>
              <p:nvSpPr>
                <p:cNvPr id="42299" name="Rectangle 18"/>
                <p:cNvSpPr/>
                <p:nvPr/>
              </p:nvSpPr>
              <p:spPr>
                <a:xfrm>
                  <a:off x="43" y="921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Database Size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00" name="Rectangle 144"/>
                <p:cNvSpPr/>
                <p:nvPr/>
              </p:nvSpPr>
              <p:spPr>
                <a:xfrm>
                  <a:off x="0" y="921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8" name="Group 147"/>
              <p:cNvGrpSpPr/>
              <p:nvPr/>
            </p:nvGrpSpPr>
            <p:grpSpPr>
              <a:xfrm>
                <a:off x="1455" y="921"/>
                <a:ext cx="409" cy="403"/>
                <a:chOff x="1455" y="921"/>
                <a:chExt cx="409" cy="403"/>
              </a:xfrm>
            </p:grpSpPr>
            <p:sp>
              <p:nvSpPr>
                <p:cNvPr id="42297" name="Rectangle 19"/>
                <p:cNvSpPr/>
                <p:nvPr/>
              </p:nvSpPr>
              <p:spPr>
                <a:xfrm>
                  <a:off x="1498" y="921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.94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98" name="Rectangle 146"/>
                <p:cNvSpPr/>
                <p:nvPr/>
              </p:nvSpPr>
              <p:spPr>
                <a:xfrm>
                  <a:off x="1455" y="921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09" name="Group 149"/>
              <p:cNvGrpSpPr/>
              <p:nvPr/>
            </p:nvGrpSpPr>
            <p:grpSpPr>
              <a:xfrm>
                <a:off x="1864" y="921"/>
                <a:ext cx="395" cy="403"/>
                <a:chOff x="1864" y="921"/>
                <a:chExt cx="395" cy="403"/>
              </a:xfrm>
            </p:grpSpPr>
            <p:sp>
              <p:nvSpPr>
                <p:cNvPr id="42295" name="Rectangle 20"/>
                <p:cNvSpPr/>
                <p:nvPr/>
              </p:nvSpPr>
              <p:spPr>
                <a:xfrm>
                  <a:off x="1907" y="921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.94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96" name="Rectangle 148"/>
                <p:cNvSpPr/>
                <p:nvPr/>
              </p:nvSpPr>
              <p:spPr>
                <a:xfrm>
                  <a:off x="1864" y="921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0" name="Group 151"/>
              <p:cNvGrpSpPr/>
              <p:nvPr/>
            </p:nvGrpSpPr>
            <p:grpSpPr>
              <a:xfrm>
                <a:off x="2259" y="921"/>
                <a:ext cx="581" cy="403"/>
                <a:chOff x="2259" y="921"/>
                <a:chExt cx="581" cy="403"/>
              </a:xfrm>
            </p:grpSpPr>
            <p:sp>
              <p:nvSpPr>
                <p:cNvPr id="42293" name="Rectangle 21"/>
                <p:cNvSpPr/>
                <p:nvPr/>
              </p:nvSpPr>
              <p:spPr>
                <a:xfrm>
                  <a:off x="2302" y="921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94" name="Rectangle 150"/>
                <p:cNvSpPr/>
                <p:nvPr/>
              </p:nvSpPr>
              <p:spPr>
                <a:xfrm>
                  <a:off x="2259" y="921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1" name="Group 153"/>
              <p:cNvGrpSpPr/>
              <p:nvPr/>
            </p:nvGrpSpPr>
            <p:grpSpPr>
              <a:xfrm>
                <a:off x="2840" y="921"/>
                <a:ext cx="416" cy="403"/>
                <a:chOff x="2840" y="921"/>
                <a:chExt cx="416" cy="403"/>
              </a:xfrm>
            </p:grpSpPr>
            <p:sp>
              <p:nvSpPr>
                <p:cNvPr id="42291" name="Rectangle 22"/>
                <p:cNvSpPr/>
                <p:nvPr/>
              </p:nvSpPr>
              <p:spPr>
                <a:xfrm>
                  <a:off x="2883" y="921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1.08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92" name="Rectangle 152"/>
                <p:cNvSpPr/>
                <p:nvPr/>
              </p:nvSpPr>
              <p:spPr>
                <a:xfrm>
                  <a:off x="2840" y="921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2" name="Group 155"/>
              <p:cNvGrpSpPr/>
              <p:nvPr/>
            </p:nvGrpSpPr>
            <p:grpSpPr>
              <a:xfrm>
                <a:off x="3256" y="921"/>
                <a:ext cx="416" cy="403"/>
                <a:chOff x="3256" y="921"/>
                <a:chExt cx="416" cy="403"/>
              </a:xfrm>
            </p:grpSpPr>
            <p:sp>
              <p:nvSpPr>
                <p:cNvPr id="42289" name="Rectangle 23"/>
                <p:cNvSpPr/>
                <p:nvPr/>
              </p:nvSpPr>
              <p:spPr>
                <a:xfrm>
                  <a:off x="3299" y="921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90" name="Rectangle 154"/>
                <p:cNvSpPr/>
                <p:nvPr/>
              </p:nvSpPr>
              <p:spPr>
                <a:xfrm>
                  <a:off x="3256" y="921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3" name="Group 157"/>
              <p:cNvGrpSpPr/>
              <p:nvPr/>
            </p:nvGrpSpPr>
            <p:grpSpPr>
              <a:xfrm>
                <a:off x="3672" y="921"/>
                <a:ext cx="441" cy="403"/>
                <a:chOff x="3672" y="921"/>
                <a:chExt cx="441" cy="403"/>
              </a:xfrm>
            </p:grpSpPr>
            <p:sp>
              <p:nvSpPr>
                <p:cNvPr id="42287" name="Rectangle 24"/>
                <p:cNvSpPr/>
                <p:nvPr/>
              </p:nvSpPr>
              <p:spPr>
                <a:xfrm>
                  <a:off x="3715" y="921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88" name="Rectangle 156"/>
                <p:cNvSpPr/>
                <p:nvPr/>
              </p:nvSpPr>
              <p:spPr>
                <a:xfrm>
                  <a:off x="3672" y="921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4" name="Group 159"/>
              <p:cNvGrpSpPr/>
              <p:nvPr/>
            </p:nvGrpSpPr>
            <p:grpSpPr>
              <a:xfrm>
                <a:off x="0" y="1324"/>
                <a:ext cx="1455" cy="403"/>
                <a:chOff x="0" y="1324"/>
                <a:chExt cx="1455" cy="403"/>
              </a:xfrm>
            </p:grpSpPr>
            <p:sp>
              <p:nvSpPr>
                <p:cNvPr id="42285" name="Rectangle 25"/>
                <p:cNvSpPr/>
                <p:nvPr/>
              </p:nvSpPr>
              <p:spPr>
                <a:xfrm>
                  <a:off x="43" y="1324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Product Complexity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86" name="Rectangle 158"/>
                <p:cNvSpPr/>
                <p:nvPr/>
              </p:nvSpPr>
              <p:spPr>
                <a:xfrm>
                  <a:off x="0" y="1324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5" name="Group 161"/>
              <p:cNvGrpSpPr/>
              <p:nvPr/>
            </p:nvGrpSpPr>
            <p:grpSpPr>
              <a:xfrm>
                <a:off x="1455" y="1324"/>
                <a:ext cx="409" cy="403"/>
                <a:chOff x="1455" y="1324"/>
                <a:chExt cx="409" cy="403"/>
              </a:xfrm>
            </p:grpSpPr>
            <p:sp>
              <p:nvSpPr>
                <p:cNvPr id="42283" name="Rectangle 26"/>
                <p:cNvSpPr/>
                <p:nvPr/>
              </p:nvSpPr>
              <p:spPr>
                <a:xfrm>
                  <a:off x="1498" y="1324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.70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84" name="Rectangle 160"/>
                <p:cNvSpPr/>
                <p:nvPr/>
              </p:nvSpPr>
              <p:spPr>
                <a:xfrm>
                  <a:off x="1455" y="1324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6" name="Group 163"/>
              <p:cNvGrpSpPr/>
              <p:nvPr/>
            </p:nvGrpSpPr>
            <p:grpSpPr>
              <a:xfrm>
                <a:off x="1864" y="1324"/>
                <a:ext cx="395" cy="403"/>
                <a:chOff x="1864" y="1324"/>
                <a:chExt cx="395" cy="403"/>
              </a:xfrm>
            </p:grpSpPr>
            <p:sp>
              <p:nvSpPr>
                <p:cNvPr id="42281" name="Rectangle 27"/>
                <p:cNvSpPr/>
                <p:nvPr/>
              </p:nvSpPr>
              <p:spPr>
                <a:xfrm>
                  <a:off x="1907" y="1324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82" name="Rectangle 162"/>
                <p:cNvSpPr/>
                <p:nvPr/>
              </p:nvSpPr>
              <p:spPr>
                <a:xfrm>
                  <a:off x="1864" y="1324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7" name="Group 165"/>
              <p:cNvGrpSpPr/>
              <p:nvPr/>
            </p:nvGrpSpPr>
            <p:grpSpPr>
              <a:xfrm>
                <a:off x="2259" y="1324"/>
                <a:ext cx="581" cy="403"/>
                <a:chOff x="2259" y="1324"/>
                <a:chExt cx="581" cy="403"/>
              </a:xfrm>
            </p:grpSpPr>
            <p:sp>
              <p:nvSpPr>
                <p:cNvPr id="42279" name="Rectangle 28"/>
                <p:cNvSpPr/>
                <p:nvPr/>
              </p:nvSpPr>
              <p:spPr>
                <a:xfrm>
                  <a:off x="2302" y="1324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80" name="Rectangle 164"/>
                <p:cNvSpPr/>
                <p:nvPr/>
              </p:nvSpPr>
              <p:spPr>
                <a:xfrm>
                  <a:off x="2259" y="1324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8" name="Group 167"/>
              <p:cNvGrpSpPr/>
              <p:nvPr/>
            </p:nvGrpSpPr>
            <p:grpSpPr>
              <a:xfrm>
                <a:off x="2840" y="1324"/>
                <a:ext cx="416" cy="403"/>
                <a:chOff x="2840" y="1324"/>
                <a:chExt cx="416" cy="403"/>
              </a:xfrm>
            </p:grpSpPr>
            <p:sp>
              <p:nvSpPr>
                <p:cNvPr id="42277" name="Rectangle 29"/>
                <p:cNvSpPr/>
                <p:nvPr/>
              </p:nvSpPr>
              <p:spPr>
                <a:xfrm>
                  <a:off x="2883" y="1324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78" name="Rectangle 166"/>
                <p:cNvSpPr/>
                <p:nvPr/>
              </p:nvSpPr>
              <p:spPr>
                <a:xfrm>
                  <a:off x="2840" y="1324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19" name="Group 169"/>
              <p:cNvGrpSpPr/>
              <p:nvPr/>
            </p:nvGrpSpPr>
            <p:grpSpPr>
              <a:xfrm>
                <a:off x="3256" y="1324"/>
                <a:ext cx="416" cy="403"/>
                <a:chOff x="3256" y="1324"/>
                <a:chExt cx="416" cy="403"/>
              </a:xfrm>
            </p:grpSpPr>
            <p:sp>
              <p:nvSpPr>
                <p:cNvPr id="42275" name="Rectangle 30"/>
                <p:cNvSpPr/>
                <p:nvPr/>
              </p:nvSpPr>
              <p:spPr>
                <a:xfrm>
                  <a:off x="3299" y="1324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1.30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76" name="Rectangle 168"/>
                <p:cNvSpPr/>
                <p:nvPr/>
              </p:nvSpPr>
              <p:spPr>
                <a:xfrm>
                  <a:off x="3256" y="1324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0" name="Group 171"/>
              <p:cNvGrpSpPr/>
              <p:nvPr/>
            </p:nvGrpSpPr>
            <p:grpSpPr>
              <a:xfrm>
                <a:off x="3672" y="1324"/>
                <a:ext cx="441" cy="403"/>
                <a:chOff x="3672" y="1324"/>
                <a:chExt cx="441" cy="403"/>
              </a:xfrm>
            </p:grpSpPr>
            <p:sp>
              <p:nvSpPr>
                <p:cNvPr id="42273" name="Rectangle 31"/>
                <p:cNvSpPr/>
                <p:nvPr/>
              </p:nvSpPr>
              <p:spPr>
                <a:xfrm>
                  <a:off x="3715" y="1324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1.65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74" name="Rectangle 170"/>
                <p:cNvSpPr/>
                <p:nvPr/>
              </p:nvSpPr>
              <p:spPr>
                <a:xfrm>
                  <a:off x="3672" y="1324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1" name="Group 173"/>
              <p:cNvGrpSpPr/>
              <p:nvPr/>
            </p:nvGrpSpPr>
            <p:grpSpPr>
              <a:xfrm>
                <a:off x="0" y="1727"/>
                <a:ext cx="1455" cy="403"/>
                <a:chOff x="0" y="1727"/>
                <a:chExt cx="1455" cy="403"/>
              </a:xfrm>
            </p:grpSpPr>
            <p:sp>
              <p:nvSpPr>
                <p:cNvPr id="42271" name="Rectangle 32"/>
                <p:cNvSpPr/>
                <p:nvPr/>
              </p:nvSpPr>
              <p:spPr>
                <a:xfrm>
                  <a:off x="43" y="1727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Execution Time Constraint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72" name="Rectangle 172"/>
                <p:cNvSpPr/>
                <p:nvPr/>
              </p:nvSpPr>
              <p:spPr>
                <a:xfrm>
                  <a:off x="0" y="1727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2" name="Group 175"/>
              <p:cNvGrpSpPr/>
              <p:nvPr/>
            </p:nvGrpSpPr>
            <p:grpSpPr>
              <a:xfrm>
                <a:off x="1455" y="1727"/>
                <a:ext cx="409" cy="403"/>
                <a:chOff x="1455" y="1727"/>
                <a:chExt cx="409" cy="403"/>
              </a:xfrm>
            </p:grpSpPr>
            <p:sp>
              <p:nvSpPr>
                <p:cNvPr id="42269" name="Rectangle 33"/>
                <p:cNvSpPr/>
                <p:nvPr/>
              </p:nvSpPr>
              <p:spPr>
                <a:xfrm>
                  <a:off x="1498" y="1727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70" name="Rectangle 174"/>
                <p:cNvSpPr/>
                <p:nvPr/>
              </p:nvSpPr>
              <p:spPr>
                <a:xfrm>
                  <a:off x="1455" y="1727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3" name="Group 177"/>
              <p:cNvGrpSpPr/>
              <p:nvPr/>
            </p:nvGrpSpPr>
            <p:grpSpPr>
              <a:xfrm>
                <a:off x="1864" y="1727"/>
                <a:ext cx="395" cy="403"/>
                <a:chOff x="1864" y="1727"/>
                <a:chExt cx="395" cy="403"/>
              </a:xfrm>
            </p:grpSpPr>
            <p:sp>
              <p:nvSpPr>
                <p:cNvPr id="42267" name="Rectangle 34"/>
                <p:cNvSpPr/>
                <p:nvPr/>
              </p:nvSpPr>
              <p:spPr>
                <a:xfrm>
                  <a:off x="1907" y="1727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68" name="Rectangle 176"/>
                <p:cNvSpPr/>
                <p:nvPr/>
              </p:nvSpPr>
              <p:spPr>
                <a:xfrm>
                  <a:off x="1864" y="1727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4" name="Group 179"/>
              <p:cNvGrpSpPr/>
              <p:nvPr/>
            </p:nvGrpSpPr>
            <p:grpSpPr>
              <a:xfrm>
                <a:off x="2259" y="1727"/>
                <a:ext cx="581" cy="403"/>
                <a:chOff x="2259" y="1727"/>
                <a:chExt cx="581" cy="403"/>
              </a:xfrm>
            </p:grpSpPr>
            <p:sp>
              <p:nvSpPr>
                <p:cNvPr id="42265" name="Rectangle 35"/>
                <p:cNvSpPr/>
                <p:nvPr/>
              </p:nvSpPr>
              <p:spPr>
                <a:xfrm>
                  <a:off x="2302" y="1727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66" name="Rectangle 178"/>
                <p:cNvSpPr/>
                <p:nvPr/>
              </p:nvSpPr>
              <p:spPr>
                <a:xfrm>
                  <a:off x="2259" y="1727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5" name="Group 181"/>
              <p:cNvGrpSpPr/>
              <p:nvPr/>
            </p:nvGrpSpPr>
            <p:grpSpPr>
              <a:xfrm>
                <a:off x="2840" y="1727"/>
                <a:ext cx="416" cy="403"/>
                <a:chOff x="2840" y="1727"/>
                <a:chExt cx="416" cy="403"/>
              </a:xfrm>
            </p:grpSpPr>
            <p:sp>
              <p:nvSpPr>
                <p:cNvPr id="42263" name="Rectangle 36"/>
                <p:cNvSpPr/>
                <p:nvPr/>
              </p:nvSpPr>
              <p:spPr>
                <a:xfrm>
                  <a:off x="2883" y="1727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64" name="Rectangle 180"/>
                <p:cNvSpPr/>
                <p:nvPr/>
              </p:nvSpPr>
              <p:spPr>
                <a:xfrm>
                  <a:off x="2840" y="1727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6" name="Group 183"/>
              <p:cNvGrpSpPr/>
              <p:nvPr/>
            </p:nvGrpSpPr>
            <p:grpSpPr>
              <a:xfrm>
                <a:off x="3256" y="1727"/>
                <a:ext cx="416" cy="403"/>
                <a:chOff x="3256" y="1727"/>
                <a:chExt cx="416" cy="403"/>
              </a:xfrm>
            </p:grpSpPr>
            <p:sp>
              <p:nvSpPr>
                <p:cNvPr id="42261" name="Rectangle 37"/>
                <p:cNvSpPr/>
                <p:nvPr/>
              </p:nvSpPr>
              <p:spPr>
                <a:xfrm>
                  <a:off x="3299" y="1727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1.30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62" name="Rectangle 182"/>
                <p:cNvSpPr/>
                <p:nvPr/>
              </p:nvSpPr>
              <p:spPr>
                <a:xfrm>
                  <a:off x="3256" y="1727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7" name="Group 185"/>
              <p:cNvGrpSpPr/>
              <p:nvPr/>
            </p:nvGrpSpPr>
            <p:grpSpPr>
              <a:xfrm>
                <a:off x="3672" y="1727"/>
                <a:ext cx="441" cy="403"/>
                <a:chOff x="3672" y="1727"/>
                <a:chExt cx="441" cy="403"/>
              </a:xfrm>
            </p:grpSpPr>
            <p:sp>
              <p:nvSpPr>
                <p:cNvPr id="42259" name="Rectangle 38"/>
                <p:cNvSpPr/>
                <p:nvPr/>
              </p:nvSpPr>
              <p:spPr>
                <a:xfrm>
                  <a:off x="3715" y="1727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1.66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60" name="Rectangle 184"/>
                <p:cNvSpPr/>
                <p:nvPr/>
              </p:nvSpPr>
              <p:spPr>
                <a:xfrm>
                  <a:off x="3672" y="1727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8" name="Group 187"/>
              <p:cNvGrpSpPr/>
              <p:nvPr/>
            </p:nvGrpSpPr>
            <p:grpSpPr>
              <a:xfrm>
                <a:off x="0" y="2130"/>
                <a:ext cx="1455" cy="403"/>
                <a:chOff x="0" y="2130"/>
                <a:chExt cx="1455" cy="403"/>
              </a:xfrm>
            </p:grpSpPr>
            <p:sp>
              <p:nvSpPr>
                <p:cNvPr id="42257" name="Rectangle 39"/>
                <p:cNvSpPr/>
                <p:nvPr/>
              </p:nvSpPr>
              <p:spPr>
                <a:xfrm>
                  <a:off x="43" y="2130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Main Storage Constraint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58" name="Rectangle 186"/>
                <p:cNvSpPr/>
                <p:nvPr/>
              </p:nvSpPr>
              <p:spPr>
                <a:xfrm>
                  <a:off x="0" y="2130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29" name="Group 189"/>
              <p:cNvGrpSpPr/>
              <p:nvPr/>
            </p:nvGrpSpPr>
            <p:grpSpPr>
              <a:xfrm>
                <a:off x="1455" y="2130"/>
                <a:ext cx="409" cy="403"/>
                <a:chOff x="1455" y="2130"/>
                <a:chExt cx="409" cy="403"/>
              </a:xfrm>
            </p:grpSpPr>
            <p:sp>
              <p:nvSpPr>
                <p:cNvPr id="42255" name="Rectangle 40"/>
                <p:cNvSpPr/>
                <p:nvPr/>
              </p:nvSpPr>
              <p:spPr>
                <a:xfrm>
                  <a:off x="1498" y="2130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56" name="Rectangle 188"/>
                <p:cNvSpPr/>
                <p:nvPr/>
              </p:nvSpPr>
              <p:spPr>
                <a:xfrm>
                  <a:off x="1455" y="2130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0" name="Group 191"/>
              <p:cNvGrpSpPr/>
              <p:nvPr/>
            </p:nvGrpSpPr>
            <p:grpSpPr>
              <a:xfrm>
                <a:off x="1864" y="2130"/>
                <a:ext cx="395" cy="403"/>
                <a:chOff x="1864" y="2130"/>
                <a:chExt cx="395" cy="403"/>
              </a:xfrm>
            </p:grpSpPr>
            <p:sp>
              <p:nvSpPr>
                <p:cNvPr id="42253" name="Rectangle 41"/>
                <p:cNvSpPr/>
                <p:nvPr/>
              </p:nvSpPr>
              <p:spPr>
                <a:xfrm>
                  <a:off x="1907" y="2130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54" name="Rectangle 190"/>
                <p:cNvSpPr/>
                <p:nvPr/>
              </p:nvSpPr>
              <p:spPr>
                <a:xfrm>
                  <a:off x="1864" y="2130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1" name="Group 193"/>
              <p:cNvGrpSpPr/>
              <p:nvPr/>
            </p:nvGrpSpPr>
            <p:grpSpPr>
              <a:xfrm>
                <a:off x="2259" y="2130"/>
                <a:ext cx="581" cy="403"/>
                <a:chOff x="2259" y="2130"/>
                <a:chExt cx="581" cy="403"/>
              </a:xfrm>
            </p:grpSpPr>
            <p:sp>
              <p:nvSpPr>
                <p:cNvPr id="42251" name="Rectangle 42"/>
                <p:cNvSpPr/>
                <p:nvPr/>
              </p:nvSpPr>
              <p:spPr>
                <a:xfrm>
                  <a:off x="2302" y="2130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52" name="Rectangle 192"/>
                <p:cNvSpPr/>
                <p:nvPr/>
              </p:nvSpPr>
              <p:spPr>
                <a:xfrm>
                  <a:off x="2259" y="2130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2" name="Group 195"/>
              <p:cNvGrpSpPr/>
              <p:nvPr/>
            </p:nvGrpSpPr>
            <p:grpSpPr>
              <a:xfrm>
                <a:off x="2840" y="2130"/>
                <a:ext cx="416" cy="403"/>
                <a:chOff x="2840" y="2130"/>
                <a:chExt cx="416" cy="403"/>
              </a:xfrm>
            </p:grpSpPr>
            <p:sp>
              <p:nvSpPr>
                <p:cNvPr id="42249" name="Rectangle 43"/>
                <p:cNvSpPr/>
                <p:nvPr/>
              </p:nvSpPr>
              <p:spPr>
                <a:xfrm>
                  <a:off x="2883" y="2130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50" name="Rectangle 194"/>
                <p:cNvSpPr/>
                <p:nvPr/>
              </p:nvSpPr>
              <p:spPr>
                <a:xfrm>
                  <a:off x="2840" y="2130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3" name="Group 197"/>
              <p:cNvGrpSpPr/>
              <p:nvPr/>
            </p:nvGrpSpPr>
            <p:grpSpPr>
              <a:xfrm>
                <a:off x="3256" y="2130"/>
                <a:ext cx="416" cy="403"/>
                <a:chOff x="3256" y="2130"/>
                <a:chExt cx="416" cy="403"/>
              </a:xfrm>
            </p:grpSpPr>
            <p:sp>
              <p:nvSpPr>
                <p:cNvPr id="42247" name="Rectangle 44"/>
                <p:cNvSpPr/>
                <p:nvPr/>
              </p:nvSpPr>
              <p:spPr>
                <a:xfrm>
                  <a:off x="3299" y="2130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48" name="Rectangle 196"/>
                <p:cNvSpPr/>
                <p:nvPr/>
              </p:nvSpPr>
              <p:spPr>
                <a:xfrm>
                  <a:off x="3256" y="2130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4" name="Group 199"/>
              <p:cNvGrpSpPr/>
              <p:nvPr/>
            </p:nvGrpSpPr>
            <p:grpSpPr>
              <a:xfrm>
                <a:off x="3672" y="2130"/>
                <a:ext cx="441" cy="403"/>
                <a:chOff x="3672" y="2130"/>
                <a:chExt cx="441" cy="403"/>
              </a:xfrm>
            </p:grpSpPr>
            <p:sp>
              <p:nvSpPr>
                <p:cNvPr id="42245" name="Rectangle 45"/>
                <p:cNvSpPr/>
                <p:nvPr/>
              </p:nvSpPr>
              <p:spPr>
                <a:xfrm>
                  <a:off x="3715" y="2130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1.56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46" name="Rectangle 198"/>
                <p:cNvSpPr/>
                <p:nvPr/>
              </p:nvSpPr>
              <p:spPr>
                <a:xfrm>
                  <a:off x="3672" y="2130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5" name="Group 201"/>
              <p:cNvGrpSpPr/>
              <p:nvPr/>
            </p:nvGrpSpPr>
            <p:grpSpPr>
              <a:xfrm>
                <a:off x="0" y="2533"/>
                <a:ext cx="1455" cy="403"/>
                <a:chOff x="0" y="2533"/>
                <a:chExt cx="1455" cy="403"/>
              </a:xfrm>
            </p:grpSpPr>
            <p:sp>
              <p:nvSpPr>
                <p:cNvPr id="42243" name="Rectangle 46"/>
                <p:cNvSpPr/>
                <p:nvPr/>
              </p:nvSpPr>
              <p:spPr>
                <a:xfrm>
                  <a:off x="43" y="2533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Virtual Machine Volatility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44" name="Rectangle 200"/>
                <p:cNvSpPr/>
                <p:nvPr/>
              </p:nvSpPr>
              <p:spPr>
                <a:xfrm>
                  <a:off x="0" y="2533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6" name="Group 203"/>
              <p:cNvGrpSpPr/>
              <p:nvPr/>
            </p:nvGrpSpPr>
            <p:grpSpPr>
              <a:xfrm>
                <a:off x="1455" y="2533"/>
                <a:ext cx="409" cy="403"/>
                <a:chOff x="1455" y="2533"/>
                <a:chExt cx="409" cy="403"/>
              </a:xfrm>
            </p:grpSpPr>
            <p:sp>
              <p:nvSpPr>
                <p:cNvPr id="42241" name="Rectangle 47"/>
                <p:cNvSpPr/>
                <p:nvPr/>
              </p:nvSpPr>
              <p:spPr>
                <a:xfrm>
                  <a:off x="1498" y="2533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42" name="Rectangle 202"/>
                <p:cNvSpPr/>
                <p:nvPr/>
              </p:nvSpPr>
              <p:spPr>
                <a:xfrm>
                  <a:off x="1455" y="2533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7" name="Group 205"/>
              <p:cNvGrpSpPr/>
              <p:nvPr/>
            </p:nvGrpSpPr>
            <p:grpSpPr>
              <a:xfrm>
                <a:off x="1864" y="2533"/>
                <a:ext cx="395" cy="403"/>
                <a:chOff x="1864" y="2533"/>
                <a:chExt cx="395" cy="403"/>
              </a:xfrm>
            </p:grpSpPr>
            <p:sp>
              <p:nvSpPr>
                <p:cNvPr id="42239" name="Rectangle 48"/>
                <p:cNvSpPr/>
                <p:nvPr/>
              </p:nvSpPr>
              <p:spPr>
                <a:xfrm>
                  <a:off x="1907" y="2533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40" name="Rectangle 204"/>
                <p:cNvSpPr/>
                <p:nvPr/>
              </p:nvSpPr>
              <p:spPr>
                <a:xfrm>
                  <a:off x="1864" y="2533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8" name="Group 207"/>
              <p:cNvGrpSpPr/>
              <p:nvPr/>
            </p:nvGrpSpPr>
            <p:grpSpPr>
              <a:xfrm>
                <a:off x="2259" y="2533"/>
                <a:ext cx="581" cy="403"/>
                <a:chOff x="2259" y="2533"/>
                <a:chExt cx="581" cy="403"/>
              </a:xfrm>
            </p:grpSpPr>
            <p:sp>
              <p:nvSpPr>
                <p:cNvPr id="42237" name="Rectangle 49"/>
                <p:cNvSpPr/>
                <p:nvPr/>
              </p:nvSpPr>
              <p:spPr>
                <a:xfrm>
                  <a:off x="2302" y="2533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38" name="Rectangle 206"/>
                <p:cNvSpPr/>
                <p:nvPr/>
              </p:nvSpPr>
              <p:spPr>
                <a:xfrm>
                  <a:off x="2259" y="2533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39" name="Group 209"/>
              <p:cNvGrpSpPr/>
              <p:nvPr/>
            </p:nvGrpSpPr>
            <p:grpSpPr>
              <a:xfrm>
                <a:off x="2840" y="2533"/>
                <a:ext cx="416" cy="403"/>
                <a:chOff x="2840" y="2533"/>
                <a:chExt cx="416" cy="403"/>
              </a:xfrm>
            </p:grpSpPr>
            <p:sp>
              <p:nvSpPr>
                <p:cNvPr id="42235" name="Rectangle 50"/>
                <p:cNvSpPr/>
                <p:nvPr/>
              </p:nvSpPr>
              <p:spPr>
                <a:xfrm>
                  <a:off x="2883" y="2533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36" name="Rectangle 208"/>
                <p:cNvSpPr/>
                <p:nvPr/>
              </p:nvSpPr>
              <p:spPr>
                <a:xfrm>
                  <a:off x="2840" y="2533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0" name="Group 211"/>
              <p:cNvGrpSpPr/>
              <p:nvPr/>
            </p:nvGrpSpPr>
            <p:grpSpPr>
              <a:xfrm>
                <a:off x="3256" y="2533"/>
                <a:ext cx="416" cy="403"/>
                <a:chOff x="3256" y="2533"/>
                <a:chExt cx="416" cy="403"/>
              </a:xfrm>
            </p:grpSpPr>
            <p:sp>
              <p:nvSpPr>
                <p:cNvPr id="42233" name="Rectangle 51"/>
                <p:cNvSpPr/>
                <p:nvPr/>
              </p:nvSpPr>
              <p:spPr>
                <a:xfrm>
                  <a:off x="3299" y="2533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1.30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34" name="Rectangle 210"/>
                <p:cNvSpPr/>
                <p:nvPr/>
              </p:nvSpPr>
              <p:spPr>
                <a:xfrm>
                  <a:off x="3256" y="2533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1" name="Group 213"/>
              <p:cNvGrpSpPr/>
              <p:nvPr/>
            </p:nvGrpSpPr>
            <p:grpSpPr>
              <a:xfrm>
                <a:off x="3672" y="2533"/>
                <a:ext cx="441" cy="403"/>
                <a:chOff x="3672" y="2533"/>
                <a:chExt cx="441" cy="403"/>
              </a:xfrm>
            </p:grpSpPr>
            <p:sp>
              <p:nvSpPr>
                <p:cNvPr id="42231" name="Rectangle 52"/>
                <p:cNvSpPr/>
                <p:nvPr/>
              </p:nvSpPr>
              <p:spPr>
                <a:xfrm>
                  <a:off x="3715" y="2533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1.30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32" name="Rectangle 212"/>
                <p:cNvSpPr/>
                <p:nvPr/>
              </p:nvSpPr>
              <p:spPr>
                <a:xfrm>
                  <a:off x="3672" y="2533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2" name="Group 215"/>
              <p:cNvGrpSpPr/>
              <p:nvPr/>
            </p:nvGrpSpPr>
            <p:grpSpPr>
              <a:xfrm>
                <a:off x="0" y="2936"/>
                <a:ext cx="1455" cy="403"/>
                <a:chOff x="0" y="2936"/>
                <a:chExt cx="1455" cy="403"/>
              </a:xfrm>
            </p:grpSpPr>
            <p:sp>
              <p:nvSpPr>
                <p:cNvPr id="42229" name="Rectangle 53"/>
                <p:cNvSpPr/>
                <p:nvPr/>
              </p:nvSpPr>
              <p:spPr>
                <a:xfrm>
                  <a:off x="43" y="2936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Comp Turn Around Time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30" name="Rectangle 214"/>
                <p:cNvSpPr/>
                <p:nvPr/>
              </p:nvSpPr>
              <p:spPr>
                <a:xfrm>
                  <a:off x="0" y="2936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3" name="Group 217"/>
              <p:cNvGrpSpPr/>
              <p:nvPr/>
            </p:nvGrpSpPr>
            <p:grpSpPr>
              <a:xfrm>
                <a:off x="1455" y="2936"/>
                <a:ext cx="409" cy="403"/>
                <a:chOff x="1455" y="2936"/>
                <a:chExt cx="409" cy="403"/>
              </a:xfrm>
            </p:grpSpPr>
            <p:sp>
              <p:nvSpPr>
                <p:cNvPr id="42227" name="Rectangle 54"/>
                <p:cNvSpPr/>
                <p:nvPr/>
              </p:nvSpPr>
              <p:spPr>
                <a:xfrm>
                  <a:off x="1498" y="2936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28" name="Rectangle 216"/>
                <p:cNvSpPr/>
                <p:nvPr/>
              </p:nvSpPr>
              <p:spPr>
                <a:xfrm>
                  <a:off x="1455" y="2936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4" name="Group 219"/>
              <p:cNvGrpSpPr/>
              <p:nvPr/>
            </p:nvGrpSpPr>
            <p:grpSpPr>
              <a:xfrm>
                <a:off x="1864" y="2936"/>
                <a:ext cx="395" cy="403"/>
                <a:chOff x="1864" y="2936"/>
                <a:chExt cx="395" cy="403"/>
              </a:xfrm>
            </p:grpSpPr>
            <p:sp>
              <p:nvSpPr>
                <p:cNvPr id="42225" name="Rectangle 55"/>
                <p:cNvSpPr/>
                <p:nvPr/>
              </p:nvSpPr>
              <p:spPr>
                <a:xfrm>
                  <a:off x="1907" y="2936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26" name="Rectangle 218"/>
                <p:cNvSpPr/>
                <p:nvPr/>
              </p:nvSpPr>
              <p:spPr>
                <a:xfrm>
                  <a:off x="1864" y="2936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5" name="Group 221"/>
              <p:cNvGrpSpPr/>
              <p:nvPr/>
            </p:nvGrpSpPr>
            <p:grpSpPr>
              <a:xfrm>
                <a:off x="2259" y="2936"/>
                <a:ext cx="581" cy="403"/>
                <a:chOff x="2259" y="2936"/>
                <a:chExt cx="581" cy="403"/>
              </a:xfrm>
            </p:grpSpPr>
            <p:sp>
              <p:nvSpPr>
                <p:cNvPr id="42223" name="Rectangle 56"/>
                <p:cNvSpPr/>
                <p:nvPr/>
              </p:nvSpPr>
              <p:spPr>
                <a:xfrm>
                  <a:off x="2302" y="2936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24" name="Rectangle 220"/>
                <p:cNvSpPr/>
                <p:nvPr/>
              </p:nvSpPr>
              <p:spPr>
                <a:xfrm>
                  <a:off x="2259" y="2936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6" name="Group 223"/>
              <p:cNvGrpSpPr/>
              <p:nvPr/>
            </p:nvGrpSpPr>
            <p:grpSpPr>
              <a:xfrm>
                <a:off x="2840" y="2936"/>
                <a:ext cx="416" cy="403"/>
                <a:chOff x="2840" y="2936"/>
                <a:chExt cx="416" cy="403"/>
              </a:xfrm>
            </p:grpSpPr>
            <p:sp>
              <p:nvSpPr>
                <p:cNvPr id="42221" name="Rectangle 57"/>
                <p:cNvSpPr/>
                <p:nvPr/>
              </p:nvSpPr>
              <p:spPr>
                <a:xfrm>
                  <a:off x="2883" y="2936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22" name="Rectangle 222"/>
                <p:cNvSpPr/>
                <p:nvPr/>
              </p:nvSpPr>
              <p:spPr>
                <a:xfrm>
                  <a:off x="2840" y="2936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7" name="Group 225"/>
              <p:cNvGrpSpPr/>
              <p:nvPr/>
            </p:nvGrpSpPr>
            <p:grpSpPr>
              <a:xfrm>
                <a:off x="3256" y="2936"/>
                <a:ext cx="416" cy="403"/>
                <a:chOff x="3256" y="2936"/>
                <a:chExt cx="416" cy="403"/>
              </a:xfrm>
            </p:grpSpPr>
            <p:sp>
              <p:nvSpPr>
                <p:cNvPr id="42219" name="Rectangle 58"/>
                <p:cNvSpPr/>
                <p:nvPr/>
              </p:nvSpPr>
              <p:spPr>
                <a:xfrm>
                  <a:off x="3299" y="2936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20" name="Rectangle 224"/>
                <p:cNvSpPr/>
                <p:nvPr/>
              </p:nvSpPr>
              <p:spPr>
                <a:xfrm>
                  <a:off x="3256" y="2936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8" name="Group 227"/>
              <p:cNvGrpSpPr/>
              <p:nvPr/>
            </p:nvGrpSpPr>
            <p:grpSpPr>
              <a:xfrm>
                <a:off x="3672" y="2936"/>
                <a:ext cx="441" cy="403"/>
                <a:chOff x="3672" y="2936"/>
                <a:chExt cx="441" cy="403"/>
              </a:xfrm>
            </p:grpSpPr>
            <p:sp>
              <p:nvSpPr>
                <p:cNvPr id="42217" name="Rectangle 59"/>
                <p:cNvSpPr/>
                <p:nvPr/>
              </p:nvSpPr>
              <p:spPr>
                <a:xfrm>
                  <a:off x="3715" y="2936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18" name="Rectangle 226"/>
                <p:cNvSpPr/>
                <p:nvPr/>
              </p:nvSpPr>
              <p:spPr>
                <a:xfrm>
                  <a:off x="3672" y="2936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49" name="Group 229"/>
              <p:cNvGrpSpPr/>
              <p:nvPr/>
            </p:nvGrpSpPr>
            <p:grpSpPr>
              <a:xfrm>
                <a:off x="0" y="3339"/>
                <a:ext cx="1455" cy="403"/>
                <a:chOff x="0" y="3339"/>
                <a:chExt cx="1455" cy="403"/>
              </a:xfrm>
            </p:grpSpPr>
            <p:sp>
              <p:nvSpPr>
                <p:cNvPr id="42215" name="Rectangle 60"/>
                <p:cNvSpPr/>
                <p:nvPr/>
              </p:nvSpPr>
              <p:spPr>
                <a:xfrm>
                  <a:off x="43" y="3339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Analyst Capability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16" name="Rectangle 228"/>
                <p:cNvSpPr/>
                <p:nvPr/>
              </p:nvSpPr>
              <p:spPr>
                <a:xfrm>
                  <a:off x="0" y="3339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0" name="Group 231"/>
              <p:cNvGrpSpPr/>
              <p:nvPr/>
            </p:nvGrpSpPr>
            <p:grpSpPr>
              <a:xfrm>
                <a:off x="1455" y="3339"/>
                <a:ext cx="409" cy="403"/>
                <a:chOff x="1455" y="3339"/>
                <a:chExt cx="409" cy="403"/>
              </a:xfrm>
            </p:grpSpPr>
            <p:sp>
              <p:nvSpPr>
                <p:cNvPr id="42213" name="Rectangle 61"/>
                <p:cNvSpPr/>
                <p:nvPr/>
              </p:nvSpPr>
              <p:spPr>
                <a:xfrm>
                  <a:off x="1498" y="3339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1.46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14" name="Rectangle 230"/>
                <p:cNvSpPr/>
                <p:nvPr/>
              </p:nvSpPr>
              <p:spPr>
                <a:xfrm>
                  <a:off x="1455" y="3339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1" name="Group 233"/>
              <p:cNvGrpSpPr/>
              <p:nvPr/>
            </p:nvGrpSpPr>
            <p:grpSpPr>
              <a:xfrm>
                <a:off x="1864" y="3339"/>
                <a:ext cx="395" cy="403"/>
                <a:chOff x="1864" y="3339"/>
                <a:chExt cx="395" cy="403"/>
              </a:xfrm>
            </p:grpSpPr>
            <p:sp>
              <p:nvSpPr>
                <p:cNvPr id="42211" name="Rectangle 62"/>
                <p:cNvSpPr/>
                <p:nvPr/>
              </p:nvSpPr>
              <p:spPr>
                <a:xfrm>
                  <a:off x="1907" y="3339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1.19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12" name="Rectangle 232"/>
                <p:cNvSpPr/>
                <p:nvPr/>
              </p:nvSpPr>
              <p:spPr>
                <a:xfrm>
                  <a:off x="1864" y="3339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2" name="Group 235"/>
              <p:cNvGrpSpPr/>
              <p:nvPr/>
            </p:nvGrpSpPr>
            <p:grpSpPr>
              <a:xfrm>
                <a:off x="2259" y="3339"/>
                <a:ext cx="581" cy="403"/>
                <a:chOff x="2259" y="3339"/>
                <a:chExt cx="581" cy="403"/>
              </a:xfrm>
            </p:grpSpPr>
            <p:sp>
              <p:nvSpPr>
                <p:cNvPr id="42209" name="Rectangle 63"/>
                <p:cNvSpPr/>
                <p:nvPr/>
              </p:nvSpPr>
              <p:spPr>
                <a:xfrm>
                  <a:off x="2302" y="3339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10" name="Rectangle 234"/>
                <p:cNvSpPr/>
                <p:nvPr/>
              </p:nvSpPr>
              <p:spPr>
                <a:xfrm>
                  <a:off x="2259" y="3339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3" name="Group 237"/>
              <p:cNvGrpSpPr/>
              <p:nvPr/>
            </p:nvGrpSpPr>
            <p:grpSpPr>
              <a:xfrm>
                <a:off x="2840" y="3339"/>
                <a:ext cx="416" cy="403"/>
                <a:chOff x="2840" y="3339"/>
                <a:chExt cx="416" cy="403"/>
              </a:xfrm>
            </p:grpSpPr>
            <p:sp>
              <p:nvSpPr>
                <p:cNvPr id="42207" name="Rectangle 64"/>
                <p:cNvSpPr/>
                <p:nvPr/>
              </p:nvSpPr>
              <p:spPr>
                <a:xfrm>
                  <a:off x="2883" y="3339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08" name="Rectangle 236"/>
                <p:cNvSpPr/>
                <p:nvPr/>
              </p:nvSpPr>
              <p:spPr>
                <a:xfrm>
                  <a:off x="2840" y="3339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4" name="Group 239"/>
              <p:cNvGrpSpPr/>
              <p:nvPr/>
            </p:nvGrpSpPr>
            <p:grpSpPr>
              <a:xfrm>
                <a:off x="3256" y="3339"/>
                <a:ext cx="416" cy="403"/>
                <a:chOff x="3256" y="3339"/>
                <a:chExt cx="416" cy="403"/>
              </a:xfrm>
            </p:grpSpPr>
            <p:sp>
              <p:nvSpPr>
                <p:cNvPr id="42205" name="Rectangle 65"/>
                <p:cNvSpPr/>
                <p:nvPr/>
              </p:nvSpPr>
              <p:spPr>
                <a:xfrm>
                  <a:off x="3299" y="3339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.71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06" name="Rectangle 238"/>
                <p:cNvSpPr/>
                <p:nvPr/>
              </p:nvSpPr>
              <p:spPr>
                <a:xfrm>
                  <a:off x="3256" y="3339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5" name="Group 241"/>
              <p:cNvGrpSpPr/>
              <p:nvPr/>
            </p:nvGrpSpPr>
            <p:grpSpPr>
              <a:xfrm>
                <a:off x="3672" y="3339"/>
                <a:ext cx="441" cy="403"/>
                <a:chOff x="3672" y="3339"/>
                <a:chExt cx="441" cy="403"/>
              </a:xfrm>
            </p:grpSpPr>
            <p:sp>
              <p:nvSpPr>
                <p:cNvPr id="42203" name="Rectangle 66"/>
                <p:cNvSpPr/>
                <p:nvPr/>
              </p:nvSpPr>
              <p:spPr>
                <a:xfrm>
                  <a:off x="3715" y="3339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.71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04" name="Rectangle 240"/>
                <p:cNvSpPr/>
                <p:nvPr/>
              </p:nvSpPr>
              <p:spPr>
                <a:xfrm>
                  <a:off x="3672" y="3339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6" name="Group 243"/>
              <p:cNvGrpSpPr/>
              <p:nvPr/>
            </p:nvGrpSpPr>
            <p:grpSpPr>
              <a:xfrm>
                <a:off x="0" y="3742"/>
                <a:ext cx="1455" cy="403"/>
                <a:chOff x="0" y="3742"/>
                <a:chExt cx="1455" cy="403"/>
              </a:xfrm>
            </p:grpSpPr>
            <p:sp>
              <p:nvSpPr>
                <p:cNvPr id="42201" name="Rectangle 67"/>
                <p:cNvSpPr/>
                <p:nvPr/>
              </p:nvSpPr>
              <p:spPr>
                <a:xfrm>
                  <a:off x="43" y="3742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Application Experience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02" name="Rectangle 242"/>
                <p:cNvSpPr/>
                <p:nvPr/>
              </p:nvSpPr>
              <p:spPr>
                <a:xfrm>
                  <a:off x="0" y="3742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7" name="Group 245"/>
              <p:cNvGrpSpPr/>
              <p:nvPr/>
            </p:nvGrpSpPr>
            <p:grpSpPr>
              <a:xfrm>
                <a:off x="1455" y="3742"/>
                <a:ext cx="409" cy="403"/>
                <a:chOff x="1455" y="3742"/>
                <a:chExt cx="409" cy="403"/>
              </a:xfrm>
            </p:grpSpPr>
            <p:sp>
              <p:nvSpPr>
                <p:cNvPr id="42199" name="Rectangle 68"/>
                <p:cNvSpPr/>
                <p:nvPr/>
              </p:nvSpPr>
              <p:spPr>
                <a:xfrm>
                  <a:off x="1498" y="3742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1.29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200" name="Rectangle 244"/>
                <p:cNvSpPr/>
                <p:nvPr/>
              </p:nvSpPr>
              <p:spPr>
                <a:xfrm>
                  <a:off x="1455" y="3742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8" name="Group 247"/>
              <p:cNvGrpSpPr/>
              <p:nvPr/>
            </p:nvGrpSpPr>
            <p:grpSpPr>
              <a:xfrm>
                <a:off x="1864" y="3742"/>
                <a:ext cx="395" cy="403"/>
                <a:chOff x="1864" y="3742"/>
                <a:chExt cx="395" cy="403"/>
              </a:xfrm>
            </p:grpSpPr>
            <p:sp>
              <p:nvSpPr>
                <p:cNvPr id="42197" name="Rectangle 69"/>
                <p:cNvSpPr/>
                <p:nvPr/>
              </p:nvSpPr>
              <p:spPr>
                <a:xfrm>
                  <a:off x="1907" y="3742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1.13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98" name="Rectangle 246"/>
                <p:cNvSpPr/>
                <p:nvPr/>
              </p:nvSpPr>
              <p:spPr>
                <a:xfrm>
                  <a:off x="1864" y="3742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59" name="Group 249"/>
              <p:cNvGrpSpPr/>
              <p:nvPr/>
            </p:nvGrpSpPr>
            <p:grpSpPr>
              <a:xfrm>
                <a:off x="2259" y="3742"/>
                <a:ext cx="581" cy="403"/>
                <a:chOff x="2259" y="3742"/>
                <a:chExt cx="581" cy="403"/>
              </a:xfrm>
            </p:grpSpPr>
            <p:sp>
              <p:nvSpPr>
                <p:cNvPr id="42195" name="Rectangle 70"/>
                <p:cNvSpPr/>
                <p:nvPr/>
              </p:nvSpPr>
              <p:spPr>
                <a:xfrm>
                  <a:off x="2302" y="3742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96" name="Rectangle 248"/>
                <p:cNvSpPr/>
                <p:nvPr/>
              </p:nvSpPr>
              <p:spPr>
                <a:xfrm>
                  <a:off x="2259" y="3742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0" name="Group 251"/>
              <p:cNvGrpSpPr/>
              <p:nvPr/>
            </p:nvGrpSpPr>
            <p:grpSpPr>
              <a:xfrm>
                <a:off x="2840" y="3742"/>
                <a:ext cx="416" cy="403"/>
                <a:chOff x="2840" y="3742"/>
                <a:chExt cx="416" cy="403"/>
              </a:xfrm>
            </p:grpSpPr>
            <p:sp>
              <p:nvSpPr>
                <p:cNvPr id="42193" name="Rectangle 71"/>
                <p:cNvSpPr/>
                <p:nvPr/>
              </p:nvSpPr>
              <p:spPr>
                <a:xfrm>
                  <a:off x="2883" y="3742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94" name="Rectangle 250"/>
                <p:cNvSpPr/>
                <p:nvPr/>
              </p:nvSpPr>
              <p:spPr>
                <a:xfrm>
                  <a:off x="2840" y="3742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1" name="Group 253"/>
              <p:cNvGrpSpPr/>
              <p:nvPr/>
            </p:nvGrpSpPr>
            <p:grpSpPr>
              <a:xfrm>
                <a:off x="3256" y="3742"/>
                <a:ext cx="416" cy="403"/>
                <a:chOff x="3256" y="3742"/>
                <a:chExt cx="416" cy="403"/>
              </a:xfrm>
            </p:grpSpPr>
            <p:sp>
              <p:nvSpPr>
                <p:cNvPr id="42191" name="Rectangle 72"/>
                <p:cNvSpPr/>
                <p:nvPr/>
              </p:nvSpPr>
              <p:spPr>
                <a:xfrm>
                  <a:off x="3299" y="3742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.82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92" name="Rectangle 252"/>
                <p:cNvSpPr/>
                <p:nvPr/>
              </p:nvSpPr>
              <p:spPr>
                <a:xfrm>
                  <a:off x="3256" y="3742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2" name="Group 255"/>
              <p:cNvGrpSpPr/>
              <p:nvPr/>
            </p:nvGrpSpPr>
            <p:grpSpPr>
              <a:xfrm>
                <a:off x="3672" y="3742"/>
                <a:ext cx="441" cy="403"/>
                <a:chOff x="3672" y="3742"/>
                <a:chExt cx="441" cy="403"/>
              </a:xfrm>
            </p:grpSpPr>
            <p:sp>
              <p:nvSpPr>
                <p:cNvPr id="42189" name="Rectangle 73"/>
                <p:cNvSpPr/>
                <p:nvPr/>
              </p:nvSpPr>
              <p:spPr>
                <a:xfrm>
                  <a:off x="3715" y="3742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.82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90" name="Rectangle 254"/>
                <p:cNvSpPr/>
                <p:nvPr/>
              </p:nvSpPr>
              <p:spPr>
                <a:xfrm>
                  <a:off x="3672" y="3742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3" name="Group 257"/>
              <p:cNvGrpSpPr/>
              <p:nvPr/>
            </p:nvGrpSpPr>
            <p:grpSpPr>
              <a:xfrm>
                <a:off x="0" y="4145"/>
                <a:ext cx="1455" cy="403"/>
                <a:chOff x="0" y="4145"/>
                <a:chExt cx="1455" cy="403"/>
              </a:xfrm>
            </p:grpSpPr>
            <p:sp>
              <p:nvSpPr>
                <p:cNvPr id="42187" name="Rectangle 74"/>
                <p:cNvSpPr/>
                <p:nvPr/>
              </p:nvSpPr>
              <p:spPr>
                <a:xfrm>
                  <a:off x="43" y="4145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Programmers Capability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88" name="Rectangle 256"/>
                <p:cNvSpPr/>
                <p:nvPr/>
              </p:nvSpPr>
              <p:spPr>
                <a:xfrm>
                  <a:off x="0" y="4145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4" name="Group 259"/>
              <p:cNvGrpSpPr/>
              <p:nvPr/>
            </p:nvGrpSpPr>
            <p:grpSpPr>
              <a:xfrm>
                <a:off x="1455" y="4145"/>
                <a:ext cx="409" cy="403"/>
                <a:chOff x="1455" y="4145"/>
                <a:chExt cx="409" cy="403"/>
              </a:xfrm>
            </p:grpSpPr>
            <p:sp>
              <p:nvSpPr>
                <p:cNvPr id="42185" name="Rectangle 75"/>
                <p:cNvSpPr/>
                <p:nvPr/>
              </p:nvSpPr>
              <p:spPr>
                <a:xfrm>
                  <a:off x="1498" y="4145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1.42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86" name="Rectangle 258"/>
                <p:cNvSpPr/>
                <p:nvPr/>
              </p:nvSpPr>
              <p:spPr>
                <a:xfrm>
                  <a:off x="1455" y="4145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5" name="Group 261"/>
              <p:cNvGrpSpPr/>
              <p:nvPr/>
            </p:nvGrpSpPr>
            <p:grpSpPr>
              <a:xfrm>
                <a:off x="1864" y="4145"/>
                <a:ext cx="395" cy="403"/>
                <a:chOff x="1864" y="4145"/>
                <a:chExt cx="395" cy="403"/>
              </a:xfrm>
            </p:grpSpPr>
            <p:sp>
              <p:nvSpPr>
                <p:cNvPr id="42183" name="Rectangle 76"/>
                <p:cNvSpPr/>
                <p:nvPr/>
              </p:nvSpPr>
              <p:spPr>
                <a:xfrm>
                  <a:off x="1907" y="4145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84" name="Rectangle 260"/>
                <p:cNvSpPr/>
                <p:nvPr/>
              </p:nvSpPr>
              <p:spPr>
                <a:xfrm>
                  <a:off x="1864" y="4145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6" name="Group 263"/>
              <p:cNvGrpSpPr/>
              <p:nvPr/>
            </p:nvGrpSpPr>
            <p:grpSpPr>
              <a:xfrm>
                <a:off x="2259" y="4145"/>
                <a:ext cx="581" cy="403"/>
                <a:chOff x="2259" y="4145"/>
                <a:chExt cx="581" cy="403"/>
              </a:xfrm>
            </p:grpSpPr>
            <p:sp>
              <p:nvSpPr>
                <p:cNvPr id="42181" name="Rectangle 77"/>
                <p:cNvSpPr/>
                <p:nvPr/>
              </p:nvSpPr>
              <p:spPr>
                <a:xfrm>
                  <a:off x="2302" y="4145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82" name="Rectangle 262"/>
                <p:cNvSpPr/>
                <p:nvPr/>
              </p:nvSpPr>
              <p:spPr>
                <a:xfrm>
                  <a:off x="2259" y="4145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7" name="Group 265"/>
              <p:cNvGrpSpPr/>
              <p:nvPr/>
            </p:nvGrpSpPr>
            <p:grpSpPr>
              <a:xfrm>
                <a:off x="2840" y="4145"/>
                <a:ext cx="416" cy="403"/>
                <a:chOff x="2840" y="4145"/>
                <a:chExt cx="416" cy="403"/>
              </a:xfrm>
            </p:grpSpPr>
            <p:sp>
              <p:nvSpPr>
                <p:cNvPr id="42179" name="Rectangle 78"/>
                <p:cNvSpPr/>
                <p:nvPr/>
              </p:nvSpPr>
              <p:spPr>
                <a:xfrm>
                  <a:off x="2883" y="4145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.86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80" name="Rectangle 264"/>
                <p:cNvSpPr/>
                <p:nvPr/>
              </p:nvSpPr>
              <p:spPr>
                <a:xfrm>
                  <a:off x="2840" y="4145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8" name="Group 267"/>
              <p:cNvGrpSpPr/>
              <p:nvPr/>
            </p:nvGrpSpPr>
            <p:grpSpPr>
              <a:xfrm>
                <a:off x="3256" y="4145"/>
                <a:ext cx="416" cy="403"/>
                <a:chOff x="3256" y="4145"/>
                <a:chExt cx="416" cy="403"/>
              </a:xfrm>
            </p:grpSpPr>
            <p:sp>
              <p:nvSpPr>
                <p:cNvPr id="42177" name="Rectangle 79"/>
                <p:cNvSpPr/>
                <p:nvPr/>
              </p:nvSpPr>
              <p:spPr>
                <a:xfrm>
                  <a:off x="3299" y="4145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.70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78" name="Rectangle 266"/>
                <p:cNvSpPr/>
                <p:nvPr/>
              </p:nvSpPr>
              <p:spPr>
                <a:xfrm>
                  <a:off x="3256" y="4145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69" name="Group 269"/>
              <p:cNvGrpSpPr/>
              <p:nvPr/>
            </p:nvGrpSpPr>
            <p:grpSpPr>
              <a:xfrm>
                <a:off x="3672" y="4145"/>
                <a:ext cx="441" cy="403"/>
                <a:chOff x="3672" y="4145"/>
                <a:chExt cx="441" cy="403"/>
              </a:xfrm>
            </p:grpSpPr>
            <p:sp>
              <p:nvSpPr>
                <p:cNvPr id="42175" name="Rectangle 80"/>
                <p:cNvSpPr/>
                <p:nvPr/>
              </p:nvSpPr>
              <p:spPr>
                <a:xfrm>
                  <a:off x="3715" y="4145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.70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76" name="Rectangle 268"/>
                <p:cNvSpPr/>
                <p:nvPr/>
              </p:nvSpPr>
              <p:spPr>
                <a:xfrm>
                  <a:off x="3672" y="4145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0" name="Group 271"/>
              <p:cNvGrpSpPr/>
              <p:nvPr/>
            </p:nvGrpSpPr>
            <p:grpSpPr>
              <a:xfrm>
                <a:off x="0" y="4548"/>
                <a:ext cx="1455" cy="403"/>
                <a:chOff x="0" y="4548"/>
                <a:chExt cx="1455" cy="403"/>
              </a:xfrm>
            </p:grpSpPr>
            <p:sp>
              <p:nvSpPr>
                <p:cNvPr id="42173" name="Rectangle 81"/>
                <p:cNvSpPr/>
                <p:nvPr/>
              </p:nvSpPr>
              <p:spPr>
                <a:xfrm>
                  <a:off x="43" y="4548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Virtual machine Experience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74" name="Rectangle 270"/>
                <p:cNvSpPr/>
                <p:nvPr/>
              </p:nvSpPr>
              <p:spPr>
                <a:xfrm>
                  <a:off x="0" y="4548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1" name="Group 273"/>
              <p:cNvGrpSpPr/>
              <p:nvPr/>
            </p:nvGrpSpPr>
            <p:grpSpPr>
              <a:xfrm>
                <a:off x="1455" y="4548"/>
                <a:ext cx="409" cy="403"/>
                <a:chOff x="1455" y="4548"/>
                <a:chExt cx="409" cy="403"/>
              </a:xfrm>
            </p:grpSpPr>
            <p:sp>
              <p:nvSpPr>
                <p:cNvPr id="42171" name="Rectangle 82"/>
                <p:cNvSpPr/>
                <p:nvPr/>
              </p:nvSpPr>
              <p:spPr>
                <a:xfrm>
                  <a:off x="1498" y="4548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1.21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72" name="Rectangle 272"/>
                <p:cNvSpPr/>
                <p:nvPr/>
              </p:nvSpPr>
              <p:spPr>
                <a:xfrm>
                  <a:off x="1455" y="4548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2" name="Group 275"/>
              <p:cNvGrpSpPr/>
              <p:nvPr/>
            </p:nvGrpSpPr>
            <p:grpSpPr>
              <a:xfrm>
                <a:off x="1864" y="4548"/>
                <a:ext cx="395" cy="403"/>
                <a:chOff x="1864" y="4548"/>
                <a:chExt cx="395" cy="403"/>
              </a:xfrm>
            </p:grpSpPr>
            <p:sp>
              <p:nvSpPr>
                <p:cNvPr id="42169" name="Rectangle 83"/>
                <p:cNvSpPr/>
                <p:nvPr/>
              </p:nvSpPr>
              <p:spPr>
                <a:xfrm>
                  <a:off x="1907" y="4548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1.10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70" name="Rectangle 274"/>
                <p:cNvSpPr/>
                <p:nvPr/>
              </p:nvSpPr>
              <p:spPr>
                <a:xfrm>
                  <a:off x="1864" y="4548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3" name="Group 277"/>
              <p:cNvGrpSpPr/>
              <p:nvPr/>
            </p:nvGrpSpPr>
            <p:grpSpPr>
              <a:xfrm>
                <a:off x="2259" y="4548"/>
                <a:ext cx="581" cy="403"/>
                <a:chOff x="2259" y="4548"/>
                <a:chExt cx="581" cy="403"/>
              </a:xfrm>
            </p:grpSpPr>
            <p:sp>
              <p:nvSpPr>
                <p:cNvPr id="42167" name="Rectangle 84"/>
                <p:cNvSpPr/>
                <p:nvPr/>
              </p:nvSpPr>
              <p:spPr>
                <a:xfrm>
                  <a:off x="2302" y="4548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68" name="Rectangle 276"/>
                <p:cNvSpPr/>
                <p:nvPr/>
              </p:nvSpPr>
              <p:spPr>
                <a:xfrm>
                  <a:off x="2259" y="4548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4" name="Group 279"/>
              <p:cNvGrpSpPr/>
              <p:nvPr/>
            </p:nvGrpSpPr>
            <p:grpSpPr>
              <a:xfrm>
                <a:off x="2840" y="4548"/>
                <a:ext cx="416" cy="403"/>
                <a:chOff x="2840" y="4548"/>
                <a:chExt cx="416" cy="403"/>
              </a:xfrm>
            </p:grpSpPr>
            <p:sp>
              <p:nvSpPr>
                <p:cNvPr id="42165" name="Rectangle 85"/>
                <p:cNvSpPr/>
                <p:nvPr/>
              </p:nvSpPr>
              <p:spPr>
                <a:xfrm>
                  <a:off x="2883" y="4548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.90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66" name="Rectangle 278"/>
                <p:cNvSpPr/>
                <p:nvPr/>
              </p:nvSpPr>
              <p:spPr>
                <a:xfrm>
                  <a:off x="2840" y="4548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5" name="Group 281"/>
              <p:cNvGrpSpPr/>
              <p:nvPr/>
            </p:nvGrpSpPr>
            <p:grpSpPr>
              <a:xfrm>
                <a:off x="3256" y="4548"/>
                <a:ext cx="416" cy="403"/>
                <a:chOff x="3256" y="4548"/>
                <a:chExt cx="416" cy="403"/>
              </a:xfrm>
            </p:grpSpPr>
            <p:sp>
              <p:nvSpPr>
                <p:cNvPr id="42163" name="Rectangle 86"/>
                <p:cNvSpPr/>
                <p:nvPr/>
              </p:nvSpPr>
              <p:spPr>
                <a:xfrm>
                  <a:off x="3299" y="4548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.90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64" name="Rectangle 280"/>
                <p:cNvSpPr/>
                <p:nvPr/>
              </p:nvSpPr>
              <p:spPr>
                <a:xfrm>
                  <a:off x="3256" y="4548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6" name="Group 283"/>
              <p:cNvGrpSpPr/>
              <p:nvPr/>
            </p:nvGrpSpPr>
            <p:grpSpPr>
              <a:xfrm>
                <a:off x="3672" y="4548"/>
                <a:ext cx="441" cy="403"/>
                <a:chOff x="3672" y="4548"/>
                <a:chExt cx="441" cy="403"/>
              </a:xfrm>
            </p:grpSpPr>
            <p:sp>
              <p:nvSpPr>
                <p:cNvPr id="42161" name="Rectangle 87"/>
                <p:cNvSpPr/>
                <p:nvPr/>
              </p:nvSpPr>
              <p:spPr>
                <a:xfrm>
                  <a:off x="3715" y="4548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.90</a:t>
                  </a:r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62" name="Rectangle 282"/>
                <p:cNvSpPr/>
                <p:nvPr/>
              </p:nvSpPr>
              <p:spPr>
                <a:xfrm>
                  <a:off x="3672" y="4548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7" name="Group 285"/>
              <p:cNvGrpSpPr/>
              <p:nvPr/>
            </p:nvGrpSpPr>
            <p:grpSpPr>
              <a:xfrm>
                <a:off x="0" y="4951"/>
                <a:ext cx="1455" cy="403"/>
                <a:chOff x="0" y="4951"/>
                <a:chExt cx="1455" cy="403"/>
              </a:xfrm>
            </p:grpSpPr>
            <p:sp>
              <p:nvSpPr>
                <p:cNvPr id="42159" name="Rectangle 88"/>
                <p:cNvSpPr/>
                <p:nvPr/>
              </p:nvSpPr>
              <p:spPr>
                <a:xfrm>
                  <a:off x="43" y="4951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Language Experience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60" name="Rectangle 284"/>
                <p:cNvSpPr/>
                <p:nvPr/>
              </p:nvSpPr>
              <p:spPr>
                <a:xfrm>
                  <a:off x="0" y="4951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8" name="Group 287"/>
              <p:cNvGrpSpPr/>
              <p:nvPr/>
            </p:nvGrpSpPr>
            <p:grpSpPr>
              <a:xfrm>
                <a:off x="1455" y="4951"/>
                <a:ext cx="409" cy="403"/>
                <a:chOff x="1455" y="4951"/>
                <a:chExt cx="409" cy="403"/>
              </a:xfrm>
            </p:grpSpPr>
            <p:sp>
              <p:nvSpPr>
                <p:cNvPr id="42157" name="Rectangle 89"/>
                <p:cNvSpPr/>
                <p:nvPr/>
              </p:nvSpPr>
              <p:spPr>
                <a:xfrm>
                  <a:off x="1498" y="4951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1.14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58" name="Rectangle 286"/>
                <p:cNvSpPr/>
                <p:nvPr/>
              </p:nvSpPr>
              <p:spPr>
                <a:xfrm>
                  <a:off x="1455" y="4951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79" name="Group 289"/>
              <p:cNvGrpSpPr/>
              <p:nvPr/>
            </p:nvGrpSpPr>
            <p:grpSpPr>
              <a:xfrm>
                <a:off x="1864" y="4951"/>
                <a:ext cx="395" cy="403"/>
                <a:chOff x="1864" y="4951"/>
                <a:chExt cx="395" cy="403"/>
              </a:xfrm>
            </p:grpSpPr>
            <p:sp>
              <p:nvSpPr>
                <p:cNvPr id="42155" name="Rectangle 90"/>
                <p:cNvSpPr/>
                <p:nvPr/>
              </p:nvSpPr>
              <p:spPr>
                <a:xfrm>
                  <a:off x="1907" y="4951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1.07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56" name="Rectangle 288"/>
                <p:cNvSpPr/>
                <p:nvPr/>
              </p:nvSpPr>
              <p:spPr>
                <a:xfrm>
                  <a:off x="1864" y="4951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0" name="Group 291"/>
              <p:cNvGrpSpPr/>
              <p:nvPr/>
            </p:nvGrpSpPr>
            <p:grpSpPr>
              <a:xfrm>
                <a:off x="2259" y="4951"/>
                <a:ext cx="581" cy="403"/>
                <a:chOff x="2259" y="4951"/>
                <a:chExt cx="581" cy="403"/>
              </a:xfrm>
            </p:grpSpPr>
            <p:sp>
              <p:nvSpPr>
                <p:cNvPr id="42153" name="Rectangle 91"/>
                <p:cNvSpPr/>
                <p:nvPr/>
              </p:nvSpPr>
              <p:spPr>
                <a:xfrm>
                  <a:off x="2302" y="4951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54" name="Rectangle 290"/>
                <p:cNvSpPr/>
                <p:nvPr/>
              </p:nvSpPr>
              <p:spPr>
                <a:xfrm>
                  <a:off x="2259" y="4951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1" name="Group 293"/>
              <p:cNvGrpSpPr/>
              <p:nvPr/>
            </p:nvGrpSpPr>
            <p:grpSpPr>
              <a:xfrm>
                <a:off x="2840" y="4951"/>
                <a:ext cx="416" cy="403"/>
                <a:chOff x="2840" y="4951"/>
                <a:chExt cx="416" cy="403"/>
              </a:xfrm>
            </p:grpSpPr>
            <p:sp>
              <p:nvSpPr>
                <p:cNvPr id="42151" name="Rectangle 92"/>
                <p:cNvSpPr/>
                <p:nvPr/>
              </p:nvSpPr>
              <p:spPr>
                <a:xfrm>
                  <a:off x="2883" y="4951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52" name="Rectangle 292"/>
                <p:cNvSpPr/>
                <p:nvPr/>
              </p:nvSpPr>
              <p:spPr>
                <a:xfrm>
                  <a:off x="2840" y="4951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2" name="Group 295"/>
              <p:cNvGrpSpPr/>
              <p:nvPr/>
            </p:nvGrpSpPr>
            <p:grpSpPr>
              <a:xfrm>
                <a:off x="3256" y="4951"/>
                <a:ext cx="416" cy="403"/>
                <a:chOff x="3256" y="4951"/>
                <a:chExt cx="416" cy="403"/>
              </a:xfrm>
            </p:grpSpPr>
            <p:sp>
              <p:nvSpPr>
                <p:cNvPr id="42149" name="Rectangle 93"/>
                <p:cNvSpPr/>
                <p:nvPr/>
              </p:nvSpPr>
              <p:spPr>
                <a:xfrm>
                  <a:off x="3299" y="4951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50" name="Rectangle 294"/>
                <p:cNvSpPr/>
                <p:nvPr/>
              </p:nvSpPr>
              <p:spPr>
                <a:xfrm>
                  <a:off x="3256" y="4951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3" name="Group 297"/>
              <p:cNvGrpSpPr/>
              <p:nvPr/>
            </p:nvGrpSpPr>
            <p:grpSpPr>
              <a:xfrm>
                <a:off x="3672" y="4951"/>
                <a:ext cx="441" cy="403"/>
                <a:chOff x="3672" y="4951"/>
                <a:chExt cx="441" cy="403"/>
              </a:xfrm>
            </p:grpSpPr>
            <p:sp>
              <p:nvSpPr>
                <p:cNvPr id="42147" name="Rectangle 94"/>
                <p:cNvSpPr/>
                <p:nvPr/>
              </p:nvSpPr>
              <p:spPr>
                <a:xfrm>
                  <a:off x="3715" y="4951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.95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48" name="Rectangle 296"/>
                <p:cNvSpPr/>
                <p:nvPr/>
              </p:nvSpPr>
              <p:spPr>
                <a:xfrm>
                  <a:off x="3672" y="4951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4" name="Group 299"/>
              <p:cNvGrpSpPr/>
              <p:nvPr/>
            </p:nvGrpSpPr>
            <p:grpSpPr>
              <a:xfrm>
                <a:off x="0" y="5354"/>
                <a:ext cx="1455" cy="403"/>
                <a:chOff x="0" y="5354"/>
                <a:chExt cx="1455" cy="403"/>
              </a:xfrm>
            </p:grpSpPr>
            <p:sp>
              <p:nvSpPr>
                <p:cNvPr id="42145" name="Rectangle 95"/>
                <p:cNvSpPr/>
                <p:nvPr/>
              </p:nvSpPr>
              <p:spPr>
                <a:xfrm>
                  <a:off x="43" y="5354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Modern Prog Practices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46" name="Rectangle 298"/>
                <p:cNvSpPr/>
                <p:nvPr/>
              </p:nvSpPr>
              <p:spPr>
                <a:xfrm>
                  <a:off x="0" y="5354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5" name="Group 301"/>
              <p:cNvGrpSpPr/>
              <p:nvPr/>
            </p:nvGrpSpPr>
            <p:grpSpPr>
              <a:xfrm>
                <a:off x="1455" y="5354"/>
                <a:ext cx="409" cy="403"/>
                <a:chOff x="1455" y="5354"/>
                <a:chExt cx="409" cy="403"/>
              </a:xfrm>
            </p:grpSpPr>
            <p:sp>
              <p:nvSpPr>
                <p:cNvPr id="42143" name="Rectangle 96"/>
                <p:cNvSpPr/>
                <p:nvPr/>
              </p:nvSpPr>
              <p:spPr>
                <a:xfrm>
                  <a:off x="1498" y="5354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1.24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44" name="Rectangle 300"/>
                <p:cNvSpPr/>
                <p:nvPr/>
              </p:nvSpPr>
              <p:spPr>
                <a:xfrm>
                  <a:off x="1455" y="5354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6" name="Group 303"/>
              <p:cNvGrpSpPr/>
              <p:nvPr/>
            </p:nvGrpSpPr>
            <p:grpSpPr>
              <a:xfrm>
                <a:off x="1864" y="5354"/>
                <a:ext cx="395" cy="403"/>
                <a:chOff x="1864" y="5354"/>
                <a:chExt cx="395" cy="403"/>
              </a:xfrm>
            </p:grpSpPr>
            <p:sp>
              <p:nvSpPr>
                <p:cNvPr id="42141" name="Rectangle 97"/>
                <p:cNvSpPr/>
                <p:nvPr/>
              </p:nvSpPr>
              <p:spPr>
                <a:xfrm>
                  <a:off x="1907" y="5354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42" name="Rectangle 302"/>
                <p:cNvSpPr/>
                <p:nvPr/>
              </p:nvSpPr>
              <p:spPr>
                <a:xfrm>
                  <a:off x="1864" y="5354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7" name="Group 305"/>
              <p:cNvGrpSpPr/>
              <p:nvPr/>
            </p:nvGrpSpPr>
            <p:grpSpPr>
              <a:xfrm>
                <a:off x="2259" y="5354"/>
                <a:ext cx="581" cy="403"/>
                <a:chOff x="2259" y="5354"/>
                <a:chExt cx="581" cy="403"/>
              </a:xfrm>
            </p:grpSpPr>
            <p:sp>
              <p:nvSpPr>
                <p:cNvPr id="42139" name="Rectangle 98"/>
                <p:cNvSpPr/>
                <p:nvPr/>
              </p:nvSpPr>
              <p:spPr>
                <a:xfrm>
                  <a:off x="2302" y="5354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40" name="Rectangle 304"/>
                <p:cNvSpPr/>
                <p:nvPr/>
              </p:nvSpPr>
              <p:spPr>
                <a:xfrm>
                  <a:off x="2259" y="5354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8" name="Group 307"/>
              <p:cNvGrpSpPr/>
              <p:nvPr/>
            </p:nvGrpSpPr>
            <p:grpSpPr>
              <a:xfrm>
                <a:off x="2840" y="5354"/>
                <a:ext cx="416" cy="403"/>
                <a:chOff x="2840" y="5354"/>
                <a:chExt cx="416" cy="403"/>
              </a:xfrm>
            </p:grpSpPr>
            <p:sp>
              <p:nvSpPr>
                <p:cNvPr id="42137" name="Rectangle 99"/>
                <p:cNvSpPr/>
                <p:nvPr/>
              </p:nvSpPr>
              <p:spPr>
                <a:xfrm>
                  <a:off x="2883" y="5354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38" name="Rectangle 306"/>
                <p:cNvSpPr/>
                <p:nvPr/>
              </p:nvSpPr>
              <p:spPr>
                <a:xfrm>
                  <a:off x="2840" y="5354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89" name="Group 309"/>
              <p:cNvGrpSpPr/>
              <p:nvPr/>
            </p:nvGrpSpPr>
            <p:grpSpPr>
              <a:xfrm>
                <a:off x="3256" y="5354"/>
                <a:ext cx="416" cy="403"/>
                <a:chOff x="3256" y="5354"/>
                <a:chExt cx="416" cy="403"/>
              </a:xfrm>
            </p:grpSpPr>
            <p:sp>
              <p:nvSpPr>
                <p:cNvPr id="42135" name="Rectangle 100"/>
                <p:cNvSpPr/>
                <p:nvPr/>
              </p:nvSpPr>
              <p:spPr>
                <a:xfrm>
                  <a:off x="3299" y="5354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.82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36" name="Rectangle 308"/>
                <p:cNvSpPr/>
                <p:nvPr/>
              </p:nvSpPr>
              <p:spPr>
                <a:xfrm>
                  <a:off x="3256" y="5354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0" name="Group 311"/>
              <p:cNvGrpSpPr/>
              <p:nvPr/>
            </p:nvGrpSpPr>
            <p:grpSpPr>
              <a:xfrm>
                <a:off x="3672" y="5354"/>
                <a:ext cx="441" cy="403"/>
                <a:chOff x="3672" y="5354"/>
                <a:chExt cx="441" cy="403"/>
              </a:xfrm>
            </p:grpSpPr>
            <p:sp>
              <p:nvSpPr>
                <p:cNvPr id="42133" name="Rectangle 101"/>
                <p:cNvSpPr/>
                <p:nvPr/>
              </p:nvSpPr>
              <p:spPr>
                <a:xfrm>
                  <a:off x="3715" y="5354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.82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34" name="Rectangle 310"/>
                <p:cNvSpPr/>
                <p:nvPr/>
              </p:nvSpPr>
              <p:spPr>
                <a:xfrm>
                  <a:off x="3672" y="5354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1" name="Group 313"/>
              <p:cNvGrpSpPr/>
              <p:nvPr/>
            </p:nvGrpSpPr>
            <p:grpSpPr>
              <a:xfrm>
                <a:off x="0" y="5757"/>
                <a:ext cx="1455" cy="403"/>
                <a:chOff x="0" y="5757"/>
                <a:chExt cx="1455" cy="403"/>
              </a:xfrm>
            </p:grpSpPr>
            <p:sp>
              <p:nvSpPr>
                <p:cNvPr id="42131" name="Rectangle 102"/>
                <p:cNvSpPr/>
                <p:nvPr/>
              </p:nvSpPr>
              <p:spPr>
                <a:xfrm>
                  <a:off x="43" y="5757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SW Tools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32" name="Rectangle 312"/>
                <p:cNvSpPr/>
                <p:nvPr/>
              </p:nvSpPr>
              <p:spPr>
                <a:xfrm>
                  <a:off x="0" y="5757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2" name="Group 315"/>
              <p:cNvGrpSpPr/>
              <p:nvPr/>
            </p:nvGrpSpPr>
            <p:grpSpPr>
              <a:xfrm>
                <a:off x="1455" y="5757"/>
                <a:ext cx="409" cy="403"/>
                <a:chOff x="1455" y="5757"/>
                <a:chExt cx="409" cy="403"/>
              </a:xfrm>
            </p:grpSpPr>
            <p:sp>
              <p:nvSpPr>
                <p:cNvPr id="42129" name="Rectangle 103"/>
                <p:cNvSpPr/>
                <p:nvPr/>
              </p:nvSpPr>
              <p:spPr>
                <a:xfrm>
                  <a:off x="1498" y="5757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1.24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30" name="Rectangle 314"/>
                <p:cNvSpPr/>
                <p:nvPr/>
              </p:nvSpPr>
              <p:spPr>
                <a:xfrm>
                  <a:off x="1455" y="5757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3" name="Group 317"/>
              <p:cNvGrpSpPr/>
              <p:nvPr/>
            </p:nvGrpSpPr>
            <p:grpSpPr>
              <a:xfrm>
                <a:off x="1864" y="5757"/>
                <a:ext cx="395" cy="403"/>
                <a:chOff x="1864" y="5757"/>
                <a:chExt cx="395" cy="403"/>
              </a:xfrm>
            </p:grpSpPr>
            <p:sp>
              <p:nvSpPr>
                <p:cNvPr id="42127" name="Rectangle 104"/>
                <p:cNvSpPr/>
                <p:nvPr/>
              </p:nvSpPr>
              <p:spPr>
                <a:xfrm>
                  <a:off x="1907" y="5757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28" name="Rectangle 316"/>
                <p:cNvSpPr/>
                <p:nvPr/>
              </p:nvSpPr>
              <p:spPr>
                <a:xfrm>
                  <a:off x="1864" y="5757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4" name="Group 319"/>
              <p:cNvGrpSpPr/>
              <p:nvPr/>
            </p:nvGrpSpPr>
            <p:grpSpPr>
              <a:xfrm>
                <a:off x="2259" y="5757"/>
                <a:ext cx="581" cy="403"/>
                <a:chOff x="2259" y="5757"/>
                <a:chExt cx="581" cy="403"/>
              </a:xfrm>
            </p:grpSpPr>
            <p:sp>
              <p:nvSpPr>
                <p:cNvPr id="42125" name="Rectangle 105"/>
                <p:cNvSpPr/>
                <p:nvPr/>
              </p:nvSpPr>
              <p:spPr>
                <a:xfrm>
                  <a:off x="2302" y="5757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26" name="Rectangle 318"/>
                <p:cNvSpPr/>
                <p:nvPr/>
              </p:nvSpPr>
              <p:spPr>
                <a:xfrm>
                  <a:off x="2259" y="5757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5" name="Group 321"/>
              <p:cNvGrpSpPr/>
              <p:nvPr/>
            </p:nvGrpSpPr>
            <p:grpSpPr>
              <a:xfrm>
                <a:off x="2840" y="5757"/>
                <a:ext cx="416" cy="403"/>
                <a:chOff x="2840" y="5757"/>
                <a:chExt cx="416" cy="403"/>
              </a:xfrm>
            </p:grpSpPr>
            <p:sp>
              <p:nvSpPr>
                <p:cNvPr id="42123" name="Rectangle 106"/>
                <p:cNvSpPr/>
                <p:nvPr/>
              </p:nvSpPr>
              <p:spPr>
                <a:xfrm>
                  <a:off x="2883" y="5757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.91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24" name="Rectangle 320"/>
                <p:cNvSpPr/>
                <p:nvPr/>
              </p:nvSpPr>
              <p:spPr>
                <a:xfrm>
                  <a:off x="2840" y="5757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6" name="Group 323"/>
              <p:cNvGrpSpPr/>
              <p:nvPr/>
            </p:nvGrpSpPr>
            <p:grpSpPr>
              <a:xfrm>
                <a:off x="3256" y="5757"/>
                <a:ext cx="416" cy="403"/>
                <a:chOff x="3256" y="5757"/>
                <a:chExt cx="416" cy="403"/>
              </a:xfrm>
            </p:grpSpPr>
            <p:sp>
              <p:nvSpPr>
                <p:cNvPr id="42121" name="Rectangle 107"/>
                <p:cNvSpPr/>
                <p:nvPr/>
              </p:nvSpPr>
              <p:spPr>
                <a:xfrm>
                  <a:off x="3299" y="5757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.83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22" name="Rectangle 322"/>
                <p:cNvSpPr/>
                <p:nvPr/>
              </p:nvSpPr>
              <p:spPr>
                <a:xfrm>
                  <a:off x="3256" y="5757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7" name="Group 325"/>
              <p:cNvGrpSpPr/>
              <p:nvPr/>
            </p:nvGrpSpPr>
            <p:grpSpPr>
              <a:xfrm>
                <a:off x="3672" y="5757"/>
                <a:ext cx="441" cy="403"/>
                <a:chOff x="3672" y="5757"/>
                <a:chExt cx="441" cy="403"/>
              </a:xfrm>
            </p:grpSpPr>
            <p:sp>
              <p:nvSpPr>
                <p:cNvPr id="42119" name="Rectangle 108"/>
                <p:cNvSpPr/>
                <p:nvPr/>
              </p:nvSpPr>
              <p:spPr>
                <a:xfrm>
                  <a:off x="3715" y="5757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.83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20" name="Rectangle 324"/>
                <p:cNvSpPr/>
                <p:nvPr/>
              </p:nvSpPr>
              <p:spPr>
                <a:xfrm>
                  <a:off x="3672" y="5757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8" name="Group 327"/>
              <p:cNvGrpSpPr/>
              <p:nvPr/>
            </p:nvGrpSpPr>
            <p:grpSpPr>
              <a:xfrm>
                <a:off x="0" y="6160"/>
                <a:ext cx="1455" cy="403"/>
                <a:chOff x="0" y="6160"/>
                <a:chExt cx="1455" cy="403"/>
              </a:xfrm>
            </p:grpSpPr>
            <p:sp>
              <p:nvSpPr>
                <p:cNvPr id="42117" name="Rectangle 109"/>
                <p:cNvSpPr/>
                <p:nvPr/>
              </p:nvSpPr>
              <p:spPr>
                <a:xfrm>
                  <a:off x="43" y="6160"/>
                  <a:ext cx="136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Required Dev Schedule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18" name="Rectangle 326"/>
                <p:cNvSpPr/>
                <p:nvPr/>
              </p:nvSpPr>
              <p:spPr>
                <a:xfrm>
                  <a:off x="0" y="6160"/>
                  <a:ext cx="145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099" name="Group 329"/>
              <p:cNvGrpSpPr/>
              <p:nvPr/>
            </p:nvGrpSpPr>
            <p:grpSpPr>
              <a:xfrm>
                <a:off x="1455" y="6160"/>
                <a:ext cx="409" cy="403"/>
                <a:chOff x="1455" y="6160"/>
                <a:chExt cx="409" cy="403"/>
              </a:xfrm>
            </p:grpSpPr>
            <p:sp>
              <p:nvSpPr>
                <p:cNvPr id="42115" name="Rectangle 110"/>
                <p:cNvSpPr/>
                <p:nvPr/>
              </p:nvSpPr>
              <p:spPr>
                <a:xfrm>
                  <a:off x="1498" y="6160"/>
                  <a:ext cx="323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1.23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16" name="Rectangle 328"/>
                <p:cNvSpPr/>
                <p:nvPr/>
              </p:nvSpPr>
              <p:spPr>
                <a:xfrm>
                  <a:off x="1455" y="6160"/>
                  <a:ext cx="409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100" name="Group 331"/>
              <p:cNvGrpSpPr/>
              <p:nvPr/>
            </p:nvGrpSpPr>
            <p:grpSpPr>
              <a:xfrm>
                <a:off x="1864" y="6160"/>
                <a:ext cx="395" cy="403"/>
                <a:chOff x="1864" y="6160"/>
                <a:chExt cx="395" cy="403"/>
              </a:xfrm>
            </p:grpSpPr>
            <p:sp>
              <p:nvSpPr>
                <p:cNvPr id="42113" name="Rectangle 111"/>
                <p:cNvSpPr/>
                <p:nvPr/>
              </p:nvSpPr>
              <p:spPr>
                <a:xfrm>
                  <a:off x="1907" y="6160"/>
                  <a:ext cx="309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1.08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14" name="Rectangle 330"/>
                <p:cNvSpPr/>
                <p:nvPr/>
              </p:nvSpPr>
              <p:spPr>
                <a:xfrm>
                  <a:off x="1864" y="6160"/>
                  <a:ext cx="395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101" name="Group 333"/>
              <p:cNvGrpSpPr/>
              <p:nvPr/>
            </p:nvGrpSpPr>
            <p:grpSpPr>
              <a:xfrm>
                <a:off x="2259" y="6160"/>
                <a:ext cx="581" cy="403"/>
                <a:chOff x="2259" y="6160"/>
                <a:chExt cx="581" cy="403"/>
              </a:xfrm>
            </p:grpSpPr>
            <p:sp>
              <p:nvSpPr>
                <p:cNvPr id="42111" name="Rectangle 112"/>
                <p:cNvSpPr/>
                <p:nvPr/>
              </p:nvSpPr>
              <p:spPr>
                <a:xfrm>
                  <a:off x="2302" y="6160"/>
                  <a:ext cx="49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12" name="Rectangle 332"/>
                <p:cNvSpPr/>
                <p:nvPr/>
              </p:nvSpPr>
              <p:spPr>
                <a:xfrm>
                  <a:off x="2259" y="6160"/>
                  <a:ext cx="58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102" name="Group 335"/>
              <p:cNvGrpSpPr/>
              <p:nvPr/>
            </p:nvGrpSpPr>
            <p:grpSpPr>
              <a:xfrm>
                <a:off x="2840" y="6160"/>
                <a:ext cx="416" cy="403"/>
                <a:chOff x="2840" y="6160"/>
                <a:chExt cx="416" cy="403"/>
              </a:xfrm>
            </p:grpSpPr>
            <p:sp>
              <p:nvSpPr>
                <p:cNvPr id="42109" name="Rectangle 113"/>
                <p:cNvSpPr/>
                <p:nvPr/>
              </p:nvSpPr>
              <p:spPr>
                <a:xfrm>
                  <a:off x="2883" y="6160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1.04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10" name="Rectangle 334"/>
                <p:cNvSpPr/>
                <p:nvPr/>
              </p:nvSpPr>
              <p:spPr>
                <a:xfrm>
                  <a:off x="2840" y="6160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103" name="Group 337"/>
              <p:cNvGrpSpPr/>
              <p:nvPr/>
            </p:nvGrpSpPr>
            <p:grpSpPr>
              <a:xfrm>
                <a:off x="3256" y="6160"/>
                <a:ext cx="416" cy="403"/>
                <a:chOff x="3256" y="6160"/>
                <a:chExt cx="416" cy="403"/>
              </a:xfrm>
            </p:grpSpPr>
            <p:sp>
              <p:nvSpPr>
                <p:cNvPr id="42107" name="Rectangle 114"/>
                <p:cNvSpPr/>
                <p:nvPr/>
              </p:nvSpPr>
              <p:spPr>
                <a:xfrm>
                  <a:off x="3299" y="6160"/>
                  <a:ext cx="330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1.10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08" name="Rectangle 336"/>
                <p:cNvSpPr/>
                <p:nvPr/>
              </p:nvSpPr>
              <p:spPr>
                <a:xfrm>
                  <a:off x="3256" y="6160"/>
                  <a:ext cx="416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2104" name="Group 339"/>
              <p:cNvGrpSpPr/>
              <p:nvPr/>
            </p:nvGrpSpPr>
            <p:grpSpPr>
              <a:xfrm>
                <a:off x="3672" y="6160"/>
                <a:ext cx="441" cy="403"/>
                <a:chOff x="3672" y="6160"/>
                <a:chExt cx="441" cy="403"/>
              </a:xfrm>
            </p:grpSpPr>
            <p:sp>
              <p:nvSpPr>
                <p:cNvPr id="42105" name="Rectangle 115"/>
                <p:cNvSpPr/>
                <p:nvPr/>
              </p:nvSpPr>
              <p:spPr>
                <a:xfrm>
                  <a:off x="3715" y="6160"/>
                  <a:ext cx="355" cy="4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CA" altLang="tr-T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1,10</a:t>
                  </a:r>
                  <a:endParaRPr lang="en-CA" altLang="tr-TR" sz="1200" dirty="0">
                    <a:latin typeface="Times New Roman" panose="02020603050405020304" pitchFamily="18" charset="0"/>
                    <a:ea typeface="Arial Unicode MS" panose="020B0604020202020204" pitchFamily="34" charset="-128"/>
                  </a:endParaRPr>
                </a:p>
                <a:p>
                  <a:endParaRPr lang="en-CA" altLang="tr-TR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106" name="Rectangle 338"/>
                <p:cNvSpPr/>
                <p:nvPr/>
              </p:nvSpPr>
              <p:spPr>
                <a:xfrm>
                  <a:off x="3672" y="6160"/>
                  <a:ext cx="441" cy="403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tr-TR" altLang="en-US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1992" name="Rectangle 341"/>
            <p:cNvSpPr/>
            <p:nvPr/>
          </p:nvSpPr>
          <p:spPr>
            <a:xfrm>
              <a:off x="-2" y="-2"/>
              <a:ext cx="4117" cy="6567"/>
            </a:xfrm>
            <a:prstGeom prst="rect">
              <a:avLst/>
            </a:prstGeom>
            <a:noFill/>
            <a:ln w="7937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tr-TR" altLang="en-US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3474</Words>
  <Application>WPS Presentation</Application>
  <PresentationFormat>On-screen Show (4:3)</PresentationFormat>
  <Paragraphs>531</Paragraphs>
  <Slides>15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SimSun</vt:lpstr>
      <vt:lpstr>Wingdings</vt:lpstr>
      <vt:lpstr>Times New Roman</vt:lpstr>
      <vt:lpstr>Helvetica</vt:lpstr>
      <vt:lpstr>Verdana</vt:lpstr>
      <vt:lpstr>BatangChe</vt:lpstr>
      <vt:lpstr>Malgun Gothic</vt:lpstr>
      <vt:lpstr>Arial Unicode MS</vt:lpstr>
      <vt:lpstr>Impact</vt:lpstr>
      <vt:lpstr>Microsoft YaHei</vt:lpstr>
      <vt:lpstr>Arial Unicode MS</vt:lpstr>
      <vt:lpstr>Calibri</vt:lpstr>
      <vt:lpstr>Default Design</vt:lpstr>
      <vt:lpstr>1_Default Design</vt:lpstr>
      <vt:lpstr>Word.Document.8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Basic COCOMO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COCOMO Models</dc:title>
  <dc:creator>OGNIAN KABRANOV</dc:creator>
  <cp:lastModifiedBy>Farzana Shaikh</cp:lastModifiedBy>
  <cp:revision>50</cp:revision>
  <dcterms:created xsi:type="dcterms:W3CDTF">2003-03-12T05:10:34Z</dcterms:created>
  <dcterms:modified xsi:type="dcterms:W3CDTF">2025-09-26T08:27:34Z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ingExpirationDate">
    <vt:lpwstr/>
  </property>
  <property fmtid="{D5CDD505-2E9C-101B-9397-08002B2CF9AE}" pid="3" name="PublishingStartDate">
    <vt:lpwstr/>
  </property>
  <property fmtid="{D5CDD505-2E9C-101B-9397-08002B2CF9AE}" pid="4" name="ICV">
    <vt:lpwstr>F7C15F724AF643C4A9A55E9E11A322E7_13</vt:lpwstr>
  </property>
  <property fmtid="{D5CDD505-2E9C-101B-9397-08002B2CF9AE}" pid="5" name="KSOProductBuildVer">
    <vt:lpwstr>1033-12.2.0.22549</vt:lpwstr>
  </property>
</Properties>
</file>