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51" r:id="rId5"/>
    <p:sldId id="286" r:id="rId6"/>
    <p:sldId id="259" r:id="rId7"/>
    <p:sldId id="260" r:id="rId8"/>
    <p:sldId id="261" r:id="rId9"/>
    <p:sldId id="287" r:id="rId10"/>
    <p:sldId id="274" r:id="rId11"/>
    <p:sldId id="291" r:id="rId12"/>
    <p:sldId id="289" r:id="rId13"/>
    <p:sldId id="368" r:id="rId14"/>
    <p:sldId id="366" r:id="rId15"/>
    <p:sldId id="367" r:id="rId16"/>
    <p:sldId id="263" r:id="rId17"/>
    <p:sldId id="264" r:id="rId18"/>
    <p:sldId id="265" r:id="rId19"/>
    <p:sldId id="266" r:id="rId20"/>
    <p:sldId id="267" r:id="rId21"/>
    <p:sldId id="268" r:id="rId22"/>
    <p:sldId id="269" r:id="rId23"/>
    <p:sldId id="370" r:id="rId24"/>
    <p:sldId id="275" r:id="rId25"/>
    <p:sldId id="279" r:id="rId26"/>
    <p:sldId id="353" r:id="rId27"/>
    <p:sldId id="354" r:id="rId28"/>
    <p:sldId id="276" r:id="rId29"/>
    <p:sldId id="359" r:id="rId30"/>
    <p:sldId id="277" r:id="rId31"/>
    <p:sldId id="278" r:id="rId32"/>
    <p:sldId id="270" r:id="rId33"/>
    <p:sldId id="271" r:id="rId34"/>
    <p:sldId id="272" r:id="rId35"/>
    <p:sldId id="273" r:id="rId36"/>
    <p:sldId id="369" r:id="rId37"/>
    <p:sldId id="280" r:id="rId38"/>
    <p:sldId id="281" r:id="rId39"/>
    <p:sldId id="283" r:id="rId40"/>
    <p:sldId id="282" r:id="rId41"/>
    <p:sldId id="284" r:id="rId42"/>
    <p:sldId id="292" r:id="rId43"/>
    <p:sldId id="298" r:id="rId44"/>
    <p:sldId id="296" r:id="rId45"/>
    <p:sldId id="360" r:id="rId46"/>
    <p:sldId id="297" r:id="rId47"/>
    <p:sldId id="294" r:id="rId48"/>
    <p:sldId id="295" r:id="rId49"/>
    <p:sldId id="300" r:id="rId50"/>
    <p:sldId id="293" r:id="rId51"/>
    <p:sldId id="352" r:id="rId52"/>
    <p:sldId id="301" r:id="rId53"/>
    <p:sldId id="302" r:id="rId54"/>
    <p:sldId id="303" r:id="rId55"/>
    <p:sldId id="305" r:id="rId56"/>
    <p:sldId id="306" r:id="rId57"/>
    <p:sldId id="307" r:id="rId58"/>
    <p:sldId id="373" r:id="rId59"/>
    <p:sldId id="375" r:id="rId60"/>
    <p:sldId id="374" r:id="rId61"/>
    <p:sldId id="377" r:id="rId62"/>
    <p:sldId id="376" r:id="rId63"/>
    <p:sldId id="308" r:id="rId64"/>
    <p:sldId id="321" r:id="rId65"/>
    <p:sldId id="322" r:id="rId66"/>
    <p:sldId id="323" r:id="rId67"/>
    <p:sldId id="371" r:id="rId68"/>
    <p:sldId id="362" r:id="rId69"/>
    <p:sldId id="363" r:id="rId70"/>
    <p:sldId id="310" r:id="rId71"/>
    <p:sldId id="311" r:id="rId72"/>
    <p:sldId id="372" r:id="rId73"/>
    <p:sldId id="315" r:id="rId74"/>
    <p:sldId id="327" r:id="rId75"/>
    <p:sldId id="320" r:id="rId76"/>
    <p:sldId id="314" r:id="rId77"/>
    <p:sldId id="316" r:id="rId78"/>
    <p:sldId id="319" r:id="rId79"/>
    <p:sldId id="317" r:id="rId80"/>
    <p:sldId id="318" r:id="rId81"/>
    <p:sldId id="328" r:id="rId82"/>
    <p:sldId id="312" r:id="rId83"/>
    <p:sldId id="329" r:id="rId84"/>
    <p:sldId id="313" r:id="rId85"/>
    <p:sldId id="330" r:id="rId86"/>
    <p:sldId id="336" r:id="rId87"/>
    <p:sldId id="324" r:id="rId88"/>
    <p:sldId id="326" r:id="rId89"/>
    <p:sldId id="325" r:id="rId90"/>
    <p:sldId id="355" r:id="rId91"/>
    <p:sldId id="381" r:id="rId92"/>
    <p:sldId id="332" r:id="rId93"/>
    <p:sldId id="333" r:id="rId94"/>
    <p:sldId id="339" r:id="rId95"/>
    <p:sldId id="337" r:id="rId96"/>
    <p:sldId id="358" r:id="rId97"/>
    <p:sldId id="347" r:id="rId98"/>
    <p:sldId id="348" r:id="rId99"/>
    <p:sldId id="349" r:id="rId100"/>
    <p:sldId id="350" r:id="rId101"/>
    <p:sldId id="357" r:id="rId102"/>
    <p:sldId id="341" r:id="rId103"/>
    <p:sldId id="344" r:id="rId104"/>
    <p:sldId id="342" r:id="rId105"/>
    <p:sldId id="346" r:id="rId106"/>
    <p:sldId id="343" r:id="rId107"/>
    <p:sldId id="345" r:id="rId108"/>
    <p:sldId id="383" r:id="rId109"/>
    <p:sldId id="364" r:id="rId110"/>
    <p:sldId id="384" r:id="rId111"/>
    <p:sldId id="386" r:id="rId112"/>
    <p:sldId id="385"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77" d="100"/>
          <a:sy n="77" d="100"/>
        </p:scale>
        <p:origin x="139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abhiandroid.com/ui/datepicker/"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bhiandroid.com/ui/switch/" TargetMode="External"/><Relationship Id="rId2" Type="http://schemas.openxmlformats.org/officeDocument/2006/relationships/hyperlink" Target="https://abhiandroid.com/ui/togglebutt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bhiandroid.com/ui/gallery/" TargetMode="External"/><Relationship Id="rId2" Type="http://schemas.openxmlformats.org/officeDocument/2006/relationships/hyperlink" Target="https://abhiandroid.com/ui/gridview/" TargetMode="External"/><Relationship Id="rId1" Type="http://schemas.openxmlformats.org/officeDocument/2006/relationships/slideLayout" Target="../slideLayouts/slideLayout2.xml"/><Relationship Id="rId4" Type="http://schemas.openxmlformats.org/officeDocument/2006/relationships/hyperlink" Target="https://abhiandroid.com/ui/adapter/"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tutlane.com/tutorial/android/android-ui-layouts-linear-relative-frame-table-listview-gridview-webview"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IV </a:t>
            </a:r>
          </a:p>
        </p:txBody>
      </p:sp>
      <p:sp>
        <p:nvSpPr>
          <p:cNvPr id="3" name="Subtitle 2"/>
          <p:cNvSpPr>
            <a:spLocks noGrp="1"/>
          </p:cNvSpPr>
          <p:nvPr>
            <p:ph type="subTitle" idx="1"/>
          </p:nvPr>
        </p:nvSpPr>
        <p:spPr/>
        <p:txBody>
          <a:bodyPr/>
          <a:lstStyle/>
          <a:p>
            <a:r>
              <a:rPr lang="en-US" dirty="0"/>
              <a:t>Designing user interface using views</a:t>
            </a:r>
          </a:p>
          <a:p>
            <a:r>
              <a:rPr lang="en-US" dirty="0"/>
              <a:t>(10 </a:t>
            </a:r>
            <a:r>
              <a:rPr lang="en-US" dirty="0" err="1"/>
              <a:t>hrs</a:t>
            </a:r>
            <a:r>
              <a:rPr lang="en-US" dirty="0"/>
              <a:t> -12 Marks)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a:t>
            </a:r>
          </a:p>
        </p:txBody>
      </p:sp>
      <p:sp>
        <p:nvSpPr>
          <p:cNvPr id="3" name="Content Placeholder 2"/>
          <p:cNvSpPr>
            <a:spLocks noGrp="1"/>
          </p:cNvSpPr>
          <p:nvPr>
            <p:ph idx="1"/>
          </p:nvPr>
        </p:nvSpPr>
        <p:spPr/>
        <p:txBody>
          <a:bodyPr>
            <a:normAutofit lnSpcReduction="10000"/>
          </a:bodyPr>
          <a:lstStyle/>
          <a:p>
            <a:r>
              <a:rPr lang="en-US" b="1" dirty="0"/>
              <a:t>Attributes:&lt;input type&gt;</a:t>
            </a:r>
          </a:p>
          <a:p>
            <a:r>
              <a:rPr lang="en-US" dirty="0"/>
              <a:t>specify the input type for each </a:t>
            </a:r>
          </a:p>
          <a:p>
            <a:pPr>
              <a:buNone/>
            </a:pPr>
            <a:r>
              <a:rPr lang="en-US" dirty="0"/>
              <a:t>text field in your app so the </a:t>
            </a:r>
          </a:p>
          <a:p>
            <a:pPr>
              <a:buNone/>
            </a:pPr>
            <a:r>
              <a:rPr lang="en-US" dirty="0"/>
              <a:t>system displays the appropriate </a:t>
            </a:r>
          </a:p>
          <a:p>
            <a:pPr>
              <a:buNone/>
            </a:pPr>
            <a:r>
              <a:rPr lang="en-US" dirty="0"/>
              <a:t>soft input method </a:t>
            </a:r>
          </a:p>
          <a:p>
            <a:r>
              <a:rPr lang="en-US" dirty="0"/>
              <a:t>(such as an on-screen keyboard).</a:t>
            </a:r>
          </a:p>
          <a:p>
            <a:r>
              <a:rPr lang="en-US" dirty="0" err="1"/>
              <a:t>Eg</a:t>
            </a:r>
            <a:r>
              <a:rPr lang="en-US" dirty="0"/>
              <a:t> : </a:t>
            </a:r>
            <a:r>
              <a:rPr lang="en-US" dirty="0" err="1"/>
              <a:t>android:inputType</a:t>
            </a:r>
            <a:r>
              <a:rPr lang="en-US" dirty="0"/>
              <a:t>="phone" </a:t>
            </a:r>
          </a:p>
          <a:p>
            <a:r>
              <a:rPr lang="en-US" dirty="0"/>
              <a:t>       </a:t>
            </a:r>
            <a:r>
              <a:rPr lang="en-US" dirty="0" err="1"/>
              <a:t>android:inputType</a:t>
            </a:r>
            <a:r>
              <a:rPr lang="en-US" dirty="0"/>
              <a:t>="text"</a:t>
            </a:r>
          </a:p>
        </p:txBody>
      </p:sp>
      <p:pic>
        <p:nvPicPr>
          <p:cNvPr id="1027" name="Picture 3"/>
          <p:cNvPicPr>
            <a:picLocks noChangeAspect="1" noChangeArrowheads="1"/>
          </p:cNvPicPr>
          <p:nvPr/>
        </p:nvPicPr>
        <p:blipFill>
          <a:blip r:embed="rId2"/>
          <a:srcRect/>
          <a:stretch>
            <a:fillRect/>
          </a:stretch>
        </p:blipFill>
        <p:spPr bwMode="auto">
          <a:xfrm>
            <a:off x="6172200" y="1981200"/>
            <a:ext cx="2838450" cy="23622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Autofit/>
          </a:bodyPr>
          <a:lstStyle/>
          <a:p>
            <a:r>
              <a:rPr lang="en-US" sz="1800" i="1" dirty="0">
                <a:solidFill>
                  <a:srgbClr val="FF0000"/>
                </a:solidFill>
              </a:rPr>
              <a:t>// perform </a:t>
            </a:r>
            <a:r>
              <a:rPr lang="en-US" sz="1800" i="1" dirty="0" err="1">
                <a:solidFill>
                  <a:srgbClr val="FF0000"/>
                </a:solidFill>
              </a:rPr>
              <a:t>setOnClickListener</a:t>
            </a:r>
            <a:r>
              <a:rPr lang="en-US" sz="1800" i="1" dirty="0">
                <a:solidFill>
                  <a:srgbClr val="FF0000"/>
                </a:solidFill>
              </a:rPr>
              <a:t> event on custom Toast Button</a:t>
            </a:r>
            <a:br>
              <a:rPr lang="en-US" sz="1800" i="1" dirty="0">
                <a:solidFill>
                  <a:srgbClr val="FF0000"/>
                </a:solidFill>
              </a:rPr>
            </a:br>
            <a:r>
              <a:rPr lang="en-US" sz="1800" i="1" dirty="0"/>
              <a:t>        </a:t>
            </a:r>
            <a:r>
              <a:rPr lang="en-US" sz="1800" b="1" dirty="0" err="1"/>
              <a:t>customToast</a:t>
            </a:r>
            <a:r>
              <a:rPr lang="en-US" sz="1800" dirty="0" err="1"/>
              <a:t>.setOnClickListener</a:t>
            </a:r>
            <a:r>
              <a:rPr lang="en-US" sz="1800" dirty="0"/>
              <a:t>(</a:t>
            </a:r>
            <a:r>
              <a:rPr lang="en-US" sz="1800" b="1" dirty="0"/>
              <a:t>new </a:t>
            </a:r>
            <a:r>
              <a:rPr lang="en-US" sz="1800" dirty="0" err="1"/>
              <a:t>View.OnClickListener</a:t>
            </a:r>
            <a:r>
              <a:rPr lang="en-US" sz="1800" dirty="0"/>
              <a:t>() {</a:t>
            </a:r>
            <a:br>
              <a:rPr lang="en-US" sz="1800" dirty="0"/>
            </a:br>
            <a:r>
              <a:rPr lang="en-US" sz="1800" dirty="0"/>
              <a:t>            @Override</a:t>
            </a:r>
            <a:br>
              <a:rPr lang="en-US" sz="1800" dirty="0"/>
            </a:br>
            <a:r>
              <a:rPr lang="en-US" sz="1800" dirty="0"/>
              <a:t>            </a:t>
            </a:r>
            <a:r>
              <a:rPr lang="en-US" sz="1800" b="1" dirty="0"/>
              <a:t>public void </a:t>
            </a:r>
            <a:r>
              <a:rPr lang="en-US" sz="1800" dirty="0" err="1"/>
              <a:t>onClick</a:t>
            </a:r>
            <a:r>
              <a:rPr lang="en-US" sz="1800" dirty="0"/>
              <a:t>(View v) {</a:t>
            </a:r>
          </a:p>
          <a:p>
            <a:br>
              <a:rPr lang="en-US" sz="1800" dirty="0"/>
            </a:br>
            <a:r>
              <a:rPr lang="en-US" sz="1800" dirty="0"/>
              <a:t>                </a:t>
            </a:r>
            <a:r>
              <a:rPr lang="en-US" sz="1800" i="1" dirty="0">
                <a:solidFill>
                  <a:srgbClr val="FF0000"/>
                </a:solidFill>
              </a:rPr>
              <a:t>//  created an instance of </a:t>
            </a:r>
            <a:r>
              <a:rPr lang="en-US" sz="1800" i="1" dirty="0" err="1">
                <a:solidFill>
                  <a:srgbClr val="FF0000"/>
                </a:solidFill>
              </a:rPr>
              <a:t>LayoutInflater</a:t>
            </a:r>
            <a:br>
              <a:rPr lang="en-US" sz="1800" i="1" dirty="0"/>
            </a:br>
            <a:r>
              <a:rPr lang="en-US" sz="1800" i="1" dirty="0"/>
              <a:t>                </a:t>
            </a:r>
            <a:r>
              <a:rPr lang="en-US" sz="1800" dirty="0" err="1"/>
              <a:t>LayoutInflater</a:t>
            </a:r>
            <a:r>
              <a:rPr lang="en-US" sz="1800" dirty="0"/>
              <a:t> inflater = </a:t>
            </a:r>
            <a:r>
              <a:rPr lang="en-US" sz="1800" dirty="0" err="1"/>
              <a:t>getLayoutInflater</a:t>
            </a:r>
            <a:r>
              <a:rPr lang="en-US" sz="1800" dirty="0"/>
              <a:t>();</a:t>
            </a:r>
          </a:p>
          <a:p>
            <a:endParaRPr lang="en-US" sz="1800" dirty="0"/>
          </a:p>
          <a:p>
            <a:r>
              <a:rPr lang="en-US" sz="1800" dirty="0">
                <a:solidFill>
                  <a:srgbClr val="FF0000"/>
                </a:solidFill>
              </a:rPr>
              <a:t>// The inflate() method: i</a:t>
            </a:r>
            <a:r>
              <a:rPr lang="en-US" sz="1800" i="1" dirty="0">
                <a:solidFill>
                  <a:srgbClr val="FF0000"/>
                </a:solidFill>
              </a:rPr>
              <a:t>nflate the layout from xml and</a:t>
            </a:r>
            <a:r>
              <a:rPr lang="en-US" sz="1800" dirty="0">
                <a:solidFill>
                  <a:srgbClr val="FF0000"/>
                </a:solidFill>
              </a:rPr>
              <a:t> has two arguments first one is the resource layout (XML file) which we want to inflate, second is the </a:t>
            </a:r>
            <a:r>
              <a:rPr lang="en-US" sz="1800" dirty="0" err="1">
                <a:solidFill>
                  <a:srgbClr val="FF0000"/>
                </a:solidFill>
              </a:rPr>
              <a:t>ViewGroup</a:t>
            </a:r>
            <a:r>
              <a:rPr lang="en-US" sz="1800" dirty="0">
                <a:solidFill>
                  <a:srgbClr val="FF0000"/>
                </a:solidFill>
              </a:rPr>
              <a:t> to be the parent of the inflated layout. </a:t>
            </a:r>
            <a:r>
              <a:rPr lang="en-US" sz="1800" dirty="0" err="1">
                <a:solidFill>
                  <a:srgbClr val="FF0000"/>
                </a:solidFill>
              </a:rPr>
              <a:t>ie</a:t>
            </a:r>
            <a:r>
              <a:rPr lang="en-US" sz="1800" dirty="0">
                <a:solidFill>
                  <a:srgbClr val="FF0000"/>
                </a:solidFill>
              </a:rPr>
              <a:t> : linear layout id name (view group)</a:t>
            </a:r>
          </a:p>
          <a:p>
            <a:r>
              <a:rPr lang="en-US" sz="1800" dirty="0">
                <a:solidFill>
                  <a:srgbClr val="FF0000"/>
                </a:solidFill>
              </a:rPr>
              <a:t>//First parameter is the layout resource ID and the second is the root View and this inflated layout will help us to find the View objects in the layout. </a:t>
            </a:r>
          </a:p>
          <a:p>
            <a:pPr marL="0" indent="0">
              <a:buNone/>
            </a:pPr>
            <a:r>
              <a:rPr lang="en-US" sz="1800" dirty="0">
                <a:solidFill>
                  <a:srgbClr val="FF0000"/>
                </a:solidFill>
              </a:rPr>
              <a:t>   </a:t>
            </a:r>
            <a:r>
              <a:rPr lang="en-US" sz="1800" dirty="0"/>
              <a:t>      View layout = </a:t>
            </a:r>
            <a:r>
              <a:rPr lang="en-US" sz="1800" dirty="0" err="1"/>
              <a:t>inflater.inflate</a:t>
            </a:r>
            <a:r>
              <a:rPr lang="en-US" sz="1800" dirty="0"/>
              <a:t>(</a:t>
            </a:r>
            <a:r>
              <a:rPr lang="en-US" sz="1800" dirty="0" err="1"/>
              <a:t>R.layout.</a:t>
            </a:r>
            <a:r>
              <a:rPr lang="en-US" sz="1800" b="1" i="1" dirty="0" err="1"/>
              <a:t>custom</a:t>
            </a:r>
            <a:r>
              <a:rPr lang="en-US" sz="1800" dirty="0"/>
              <a:t>,(</a:t>
            </a:r>
            <a:r>
              <a:rPr lang="en-US" sz="1800" dirty="0" err="1"/>
              <a:t>ViewGroup</a:t>
            </a:r>
            <a:r>
              <a:rPr lang="en-US" sz="1800" dirty="0"/>
              <a:t>) </a:t>
            </a:r>
            <a:r>
              <a:rPr lang="en-US" sz="1800" dirty="0" err="1"/>
              <a:t>findViewById</a:t>
            </a:r>
            <a:r>
              <a:rPr lang="en-US" sz="1800" dirty="0"/>
              <a:t>(</a:t>
            </a:r>
            <a:r>
              <a:rPr lang="en-US" sz="1800" dirty="0" err="1"/>
              <a:t>R.id.</a:t>
            </a:r>
            <a:r>
              <a:rPr lang="en-US" sz="1800" b="1" i="1" dirty="0" err="1"/>
              <a:t>custom_toast_layout</a:t>
            </a:r>
            <a:r>
              <a:rPr lang="en-US" sz="1800" dirty="0"/>
              <a:t>));</a:t>
            </a:r>
            <a:br>
              <a:rPr lang="en-US" sz="1800" dirty="0"/>
            </a:br>
            <a:br>
              <a:rPr lang="en-US" sz="1800" dirty="0"/>
            </a:br>
            <a:r>
              <a:rPr lang="en-US" sz="1800" dirty="0">
                <a:solidFill>
                  <a:srgbClr val="FF0000"/>
                </a:solidFill>
              </a:rPr>
              <a:t>                </a:t>
            </a:r>
            <a:r>
              <a:rPr lang="en-US" sz="1800" i="1" dirty="0">
                <a:solidFill>
                  <a:srgbClr val="FF0000"/>
                </a:solidFill>
              </a:rPr>
              <a:t>// get the reference of </a:t>
            </a:r>
            <a:r>
              <a:rPr lang="en-US" sz="1800" i="1" dirty="0" err="1">
                <a:solidFill>
                  <a:srgbClr val="FF0000"/>
                </a:solidFill>
              </a:rPr>
              <a:t>TextView</a:t>
            </a:r>
            <a:r>
              <a:rPr lang="en-US" sz="1800" i="1" dirty="0">
                <a:solidFill>
                  <a:srgbClr val="FF0000"/>
                </a:solidFill>
              </a:rPr>
              <a:t> and </a:t>
            </a:r>
            <a:r>
              <a:rPr lang="en-US" sz="1800" i="1" dirty="0" err="1">
                <a:solidFill>
                  <a:srgbClr val="FF0000"/>
                </a:solidFill>
              </a:rPr>
              <a:t>ImageVIew</a:t>
            </a:r>
            <a:r>
              <a:rPr lang="en-US" sz="1800" i="1" dirty="0">
                <a:solidFill>
                  <a:srgbClr val="FF0000"/>
                </a:solidFill>
              </a:rPr>
              <a:t> from inflated layout </a:t>
            </a:r>
            <a:br>
              <a:rPr lang="en-US" sz="1800" i="1" dirty="0">
                <a:solidFill>
                  <a:srgbClr val="FF0000"/>
                </a:solidFill>
              </a:rPr>
            </a:br>
            <a:r>
              <a:rPr lang="en-US" sz="1800" i="1" dirty="0"/>
              <a:t>                </a:t>
            </a:r>
            <a:r>
              <a:rPr lang="en-US" sz="1800" dirty="0" err="1"/>
              <a:t>TextView</a:t>
            </a:r>
            <a:r>
              <a:rPr lang="en-US" sz="1800" dirty="0"/>
              <a:t> </a:t>
            </a:r>
            <a:r>
              <a:rPr lang="en-US" sz="1800" dirty="0" err="1"/>
              <a:t>toastTextView</a:t>
            </a:r>
            <a:r>
              <a:rPr lang="en-US" sz="1800" dirty="0"/>
              <a:t> = (</a:t>
            </a:r>
            <a:r>
              <a:rPr lang="en-US" sz="1800" dirty="0" err="1"/>
              <a:t>TextView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txtvw</a:t>
            </a:r>
            <a:r>
              <a:rPr lang="en-US" sz="1800" dirty="0"/>
              <a:t>);  </a:t>
            </a:r>
          </a:p>
          <a:p>
            <a:pPr marL="0" indent="0">
              <a:buNone/>
            </a:pPr>
            <a:r>
              <a:rPr lang="en-US" sz="1800" dirty="0"/>
              <a:t> </a:t>
            </a:r>
            <a:r>
              <a:rPr lang="en-US" sz="1800" dirty="0" err="1"/>
              <a:t>ImageView</a:t>
            </a:r>
            <a:r>
              <a:rPr lang="en-US" sz="1800" dirty="0"/>
              <a:t> </a:t>
            </a:r>
            <a:r>
              <a:rPr lang="en-US" sz="1800" dirty="0" err="1"/>
              <a:t>toastImageView</a:t>
            </a:r>
            <a:r>
              <a:rPr lang="en-US" sz="1800" dirty="0"/>
              <a:t> = (</a:t>
            </a:r>
            <a:r>
              <a:rPr lang="en-US" sz="1800" dirty="0" err="1"/>
              <a:t>ImageView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custom_img</a:t>
            </a:r>
            <a:r>
              <a:rPr lang="en-US" sz="1800" dirty="0"/>
              <a:t>);</a:t>
            </a:r>
          </a:p>
          <a:p>
            <a:r>
              <a:rPr lang="en-US" sz="1800" dirty="0"/>
              <a:t>                       	</a:t>
            </a:r>
            <a:br>
              <a:rPr lang="en-US" sz="1800" dirty="0"/>
            </a:br>
            <a:endParaRPr 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477A-93F8-4E8C-BAF2-7B40E848D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BD065D-9E09-4739-8559-CB26EF352682}"/>
              </a:ext>
            </a:extLst>
          </p:cNvPr>
          <p:cNvSpPr>
            <a:spLocks noGrp="1"/>
          </p:cNvSpPr>
          <p:nvPr>
            <p:ph idx="1"/>
          </p:nvPr>
        </p:nvSpPr>
        <p:spPr/>
        <p:txBody>
          <a:bodyPr>
            <a:normAutofit fontScale="77500" lnSpcReduction="20000"/>
          </a:bodyPr>
          <a:lstStyle/>
          <a:p>
            <a:r>
              <a:rPr lang="en-US" sz="3200" dirty="0">
                <a:solidFill>
                  <a:srgbClr val="FF0000"/>
                </a:solidFill>
              </a:rPr>
              <a:t> </a:t>
            </a:r>
            <a:r>
              <a:rPr lang="en-US" sz="3200" i="1" dirty="0">
                <a:solidFill>
                  <a:srgbClr val="FF0000"/>
                </a:solidFill>
              </a:rPr>
              <a:t>// set the text in the </a:t>
            </a:r>
            <a:r>
              <a:rPr lang="en-US" sz="3200" i="1" dirty="0" err="1">
                <a:solidFill>
                  <a:srgbClr val="FF0000"/>
                </a:solidFill>
              </a:rPr>
              <a:t>TextView</a:t>
            </a:r>
            <a:br>
              <a:rPr lang="en-US" sz="3200" i="1" dirty="0"/>
            </a:br>
            <a:r>
              <a:rPr lang="en-US" sz="3200" i="1" dirty="0"/>
              <a:t>                </a:t>
            </a:r>
            <a:r>
              <a:rPr lang="en-US" sz="3200" dirty="0" err="1"/>
              <a:t>toastTextView.setText</a:t>
            </a:r>
            <a:r>
              <a:rPr lang="en-US" sz="3200" dirty="0"/>
              <a:t>(</a:t>
            </a:r>
            <a:r>
              <a:rPr lang="en-US" sz="3200" b="1" dirty="0"/>
              <a:t>"Custom Toast In Android"</a:t>
            </a:r>
            <a:r>
              <a:rPr lang="en-US" sz="3200" dirty="0"/>
              <a:t>);</a:t>
            </a:r>
          </a:p>
          <a:p>
            <a:r>
              <a:rPr lang="en-US" sz="3200" dirty="0"/>
              <a:t>               </a:t>
            </a:r>
            <a:r>
              <a:rPr lang="en-US" sz="3200" dirty="0" err="1"/>
              <a:t>toastImageView.setImageResource</a:t>
            </a:r>
            <a:r>
              <a:rPr lang="en-US" sz="3200" dirty="0"/>
              <a:t>(</a:t>
            </a:r>
            <a:r>
              <a:rPr lang="en-US" sz="3200" dirty="0" err="1"/>
              <a:t>R.drawable.ic_launcher</a:t>
            </a:r>
            <a:r>
              <a:rPr lang="en-US" sz="3200" dirty="0"/>
              <a:t>);</a:t>
            </a:r>
          </a:p>
          <a:p>
            <a:r>
              <a:rPr lang="en-US" sz="3200" i="1" dirty="0">
                <a:solidFill>
                  <a:srgbClr val="FF0000"/>
                </a:solidFill>
              </a:rPr>
              <a:t>// create a new Toast using context</a:t>
            </a:r>
            <a:br>
              <a:rPr lang="en-US" sz="3200" i="1" dirty="0"/>
            </a:br>
            <a:r>
              <a:rPr lang="en-US" sz="3200" i="1" dirty="0"/>
              <a:t>               </a:t>
            </a:r>
            <a:r>
              <a:rPr lang="en-US" sz="3200" dirty="0"/>
              <a:t>Toast </a:t>
            </a:r>
            <a:r>
              <a:rPr lang="en-US" sz="3200" dirty="0" err="1"/>
              <a:t>toast</a:t>
            </a:r>
            <a:r>
              <a:rPr lang="en-US" sz="3200" dirty="0"/>
              <a:t> = </a:t>
            </a:r>
            <a:r>
              <a:rPr lang="en-US" sz="3200" b="1" dirty="0"/>
              <a:t>new </a:t>
            </a:r>
            <a:r>
              <a:rPr lang="en-US" sz="3200" dirty="0"/>
              <a:t>Toast(</a:t>
            </a:r>
            <a:r>
              <a:rPr lang="en-US" sz="3200" dirty="0" err="1"/>
              <a:t>getApplicationContext</a:t>
            </a:r>
            <a:r>
              <a:rPr lang="en-US" sz="3200" dirty="0"/>
              <a:t>()); </a:t>
            </a:r>
            <a:br>
              <a:rPr lang="en-US" sz="3200" dirty="0"/>
            </a:br>
            <a:r>
              <a:rPr lang="en-US" sz="3200" i="1" dirty="0"/>
              <a:t>                </a:t>
            </a:r>
            <a:r>
              <a:rPr lang="en-US" sz="3200" dirty="0" err="1"/>
              <a:t>toast.setDuration</a:t>
            </a:r>
            <a:r>
              <a:rPr lang="en-US" sz="3200" dirty="0"/>
              <a:t>(</a:t>
            </a:r>
            <a:r>
              <a:rPr lang="en-US" sz="3200" dirty="0" err="1"/>
              <a:t>Toast.</a:t>
            </a:r>
            <a:r>
              <a:rPr lang="en-US" sz="3200" b="1" i="1" dirty="0" err="1"/>
              <a:t>LENGTH_LONG</a:t>
            </a:r>
            <a:r>
              <a:rPr lang="en-US" sz="3200" dirty="0"/>
              <a:t>);</a:t>
            </a:r>
            <a:br>
              <a:rPr lang="en-US" sz="3200" dirty="0"/>
            </a:br>
            <a:r>
              <a:rPr lang="en-US" sz="3200" dirty="0"/>
              <a:t>                </a:t>
            </a:r>
            <a:r>
              <a:rPr lang="en-US" sz="3200" dirty="0" err="1"/>
              <a:t>toast.setView</a:t>
            </a:r>
            <a:r>
              <a:rPr lang="en-US" sz="3200" dirty="0"/>
              <a:t>(layout);   </a:t>
            </a:r>
            <a:r>
              <a:rPr lang="en-US" sz="3200" dirty="0">
                <a:solidFill>
                  <a:srgbClr val="FF0000"/>
                </a:solidFill>
              </a:rPr>
              <a:t>// set the view for the Toast. In this method we pass the inflated layout which we inflate using inflate() method.</a:t>
            </a:r>
            <a:br>
              <a:rPr lang="en-US" sz="3200" dirty="0"/>
            </a:br>
            <a:r>
              <a:rPr lang="en-US" sz="3200" dirty="0"/>
              <a:t>                </a:t>
            </a:r>
            <a:r>
              <a:rPr lang="en-US" sz="3200" dirty="0" err="1"/>
              <a:t>toast.show</a:t>
            </a:r>
            <a:r>
              <a:rPr lang="en-US" sz="3200" dirty="0"/>
              <a:t>(); </a:t>
            </a:r>
            <a:br>
              <a:rPr lang="en-US" sz="3200" dirty="0"/>
            </a:br>
            <a:endParaRPr lang="en-IN" dirty="0"/>
          </a:p>
        </p:txBody>
      </p:sp>
    </p:spTree>
    <p:extLst>
      <p:ext uri="{BB962C8B-B14F-4D97-AF65-F5344CB8AC3E}">
        <p14:creationId xmlns:p14="http://schemas.microsoft.com/office/powerpoint/2010/main" val="35010256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b="1" dirty="0"/>
              <a:t>Android </a:t>
            </a:r>
            <a:r>
              <a:rPr lang="en-US" b="1" dirty="0" err="1"/>
              <a:t>DatePicker</a:t>
            </a:r>
            <a:r>
              <a:rPr lang="en-US" dirty="0"/>
              <a:t> widget is used to select date. </a:t>
            </a:r>
          </a:p>
        </p:txBody>
      </p:sp>
      <p:sp>
        <p:nvSpPr>
          <p:cNvPr id="4098" name="AutoShape 2" descr="DatePicker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1" name="AutoShape 5" descr="setSpinnerShown in DatePicker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2"/>
          <a:srcRect/>
          <a:stretch>
            <a:fillRect/>
          </a:stretch>
        </p:blipFill>
        <p:spPr bwMode="auto">
          <a:xfrm>
            <a:off x="2514600" y="2819400"/>
            <a:ext cx="6172200" cy="36576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Attributes of </a:t>
            </a:r>
            <a:r>
              <a:rPr lang="en-US" b="1" dirty="0" err="1"/>
              <a:t>DatePicker</a:t>
            </a:r>
            <a:br>
              <a:rPr lang="en-US" dirty="0"/>
            </a:br>
            <a:endParaRPr lang="en-US" dirty="0"/>
          </a:p>
        </p:txBody>
      </p:sp>
      <p:sp>
        <p:nvSpPr>
          <p:cNvPr id="3" name="Content Placeholder 2"/>
          <p:cNvSpPr>
            <a:spLocks noGrp="1"/>
          </p:cNvSpPr>
          <p:nvPr>
            <p:ph idx="1"/>
          </p:nvPr>
        </p:nvSpPr>
        <p:spPr/>
        <p:txBody>
          <a:bodyPr/>
          <a:lstStyle/>
          <a:p>
            <a:r>
              <a:rPr lang="en-US" b="1" dirty="0" err="1"/>
              <a:t>DatePickerMode</a:t>
            </a:r>
            <a:r>
              <a:rPr lang="en-US" b="1" dirty="0"/>
              <a:t>:</a:t>
            </a:r>
            <a:r>
              <a:rPr lang="en-US" dirty="0"/>
              <a:t> This attribute is used to set the Date Picker in  either spinner (Default mode ) or calendar mode. </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of </a:t>
            </a:r>
            <a:r>
              <a:rPr lang="en-US" b="1" dirty="0" err="1"/>
              <a:t>DatePicker</a:t>
            </a:r>
            <a:br>
              <a:rPr lang="en-US" dirty="0"/>
            </a:b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US" sz="1800" b="1" dirty="0"/>
              <a:t>1. </a:t>
            </a:r>
            <a:r>
              <a:rPr lang="en-US" sz="1800" b="1" dirty="0" err="1"/>
              <a:t>setSpinnersShown</a:t>
            </a:r>
            <a:r>
              <a:rPr lang="en-US" sz="1800" b="1" dirty="0"/>
              <a:t>(</a:t>
            </a:r>
            <a:r>
              <a:rPr lang="en-US" sz="1800" b="1" dirty="0" err="1"/>
              <a:t>boolean</a:t>
            </a:r>
            <a:r>
              <a:rPr lang="en-US" sz="1800" b="1" dirty="0"/>
              <a:t> shown):</a:t>
            </a:r>
            <a:endParaRPr lang="en-US" sz="1800" dirty="0"/>
          </a:p>
          <a:p>
            <a:r>
              <a:rPr lang="en-US" sz="1800" dirty="0"/>
              <a:t>This method is used to set whether the spinner of the date picker in shown or not. True indicates spinner is shown, false value indicates spinner is not shown. Default value is true.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 </a:t>
            </a:r>
          </a:p>
          <a:p>
            <a:r>
              <a:rPr lang="en-US" sz="1800" dirty="0" err="1"/>
              <a:t>simpleDatePicker.setSpinnersShown</a:t>
            </a:r>
            <a:r>
              <a:rPr lang="en-US" sz="1800" dirty="0"/>
              <a:t>(false); </a:t>
            </a:r>
            <a:r>
              <a:rPr lang="en-US" sz="1800" dirty="0">
                <a:solidFill>
                  <a:srgbClr val="FF0000"/>
                </a:solidFill>
              </a:rPr>
              <a:t>// set false value for the spinner</a:t>
            </a:r>
          </a:p>
          <a:p>
            <a:r>
              <a:rPr lang="en-US" sz="1800" b="1" dirty="0"/>
              <a:t>2. </a:t>
            </a:r>
            <a:r>
              <a:rPr lang="en-US" sz="1800" b="1" dirty="0" err="1"/>
              <a:t>getDayOfMonth</a:t>
            </a:r>
            <a:r>
              <a:rPr lang="en-US" sz="1800" b="1" dirty="0"/>
              <a:t>():</a:t>
            </a:r>
            <a:endParaRPr lang="en-US" sz="1800" dirty="0"/>
          </a:p>
          <a:p>
            <a:r>
              <a:rPr lang="en-US" sz="1800" dirty="0"/>
              <a:t>This method is used to get the selected day of the month from a </a:t>
            </a:r>
            <a:r>
              <a:rPr lang="en-US" sz="1800" dirty="0">
                <a:hlinkClick r:id="rId2" tooltip="Date Picker Tutorial"/>
              </a:rPr>
              <a:t>date picker</a:t>
            </a:r>
            <a:r>
              <a:rPr lang="en-US" sz="1800" dirty="0"/>
              <a:t>.  This method returns an integer value.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 </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a:t>
            </a:r>
          </a:p>
          <a:p>
            <a:r>
              <a:rPr lang="en-US" sz="1800" dirty="0"/>
              <a:t> </a:t>
            </a:r>
            <a:r>
              <a:rPr lang="en-US" sz="1800" dirty="0" err="1"/>
              <a:t>int</a:t>
            </a:r>
            <a:r>
              <a:rPr lang="en-US" sz="1800" dirty="0"/>
              <a:t> day = </a:t>
            </a:r>
            <a:r>
              <a:rPr lang="en-US" sz="1800" dirty="0" err="1"/>
              <a:t>simpleDatePicker.getDayOfMonth</a:t>
            </a:r>
            <a:r>
              <a:rPr lang="en-US" sz="1800" dirty="0"/>
              <a:t>(); </a:t>
            </a:r>
            <a:r>
              <a:rPr lang="en-US" sz="1800" dirty="0">
                <a:solidFill>
                  <a:srgbClr val="FF0000"/>
                </a:solidFill>
              </a:rPr>
              <a:t>// get the selected day of the month</a:t>
            </a:r>
          </a:p>
          <a:p>
            <a:endParaRPr lang="en-US" sz="1800" dirty="0"/>
          </a:p>
          <a:p>
            <a:endParaRPr lang="en-US" sz="1800" dirty="0"/>
          </a:p>
          <a:p>
            <a:endParaRPr 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3. </a:t>
            </a:r>
            <a:r>
              <a:rPr lang="en-US" b="1" dirty="0" err="1"/>
              <a:t>getMonth</a:t>
            </a:r>
            <a:r>
              <a:rPr lang="en-US" b="1" dirty="0"/>
              <a:t>():</a:t>
            </a:r>
            <a:endParaRPr lang="en-US" dirty="0"/>
          </a:p>
          <a:p>
            <a:r>
              <a:rPr lang="en-US" dirty="0"/>
              <a:t>This method is used to get the selected month from a date picker.  </a:t>
            </a:r>
          </a:p>
          <a:p>
            <a:r>
              <a:rPr lang="en-US" b="1" dirty="0"/>
              <a:t>4. </a:t>
            </a:r>
            <a:r>
              <a:rPr lang="en-US" b="1" dirty="0" err="1"/>
              <a:t>getYear</a:t>
            </a:r>
            <a:r>
              <a:rPr lang="en-US" b="1" dirty="0"/>
              <a:t>():</a:t>
            </a:r>
            <a:endParaRPr lang="en-US" dirty="0"/>
          </a:p>
          <a:p>
            <a:r>
              <a:rPr lang="en-US" dirty="0"/>
              <a:t>This method is used to get the selected year from a date picker. </a:t>
            </a:r>
          </a:p>
          <a:p>
            <a:r>
              <a:rPr lang="en-US" b="1" dirty="0"/>
              <a:t>5. </a:t>
            </a:r>
            <a:r>
              <a:rPr lang="en-US" b="1" dirty="0" err="1"/>
              <a:t>getFirstDayOfWeek</a:t>
            </a:r>
            <a:r>
              <a:rPr lang="en-US" b="1" dirty="0"/>
              <a:t>():</a:t>
            </a:r>
            <a:endParaRPr lang="en-US" dirty="0"/>
          </a:p>
          <a:p>
            <a:r>
              <a:rPr lang="en-US" dirty="0"/>
              <a:t>This method is used to get the first day of the week. </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example</a:t>
            </a:r>
          </a:p>
        </p:txBody>
      </p:sp>
      <p:sp>
        <p:nvSpPr>
          <p:cNvPr id="3" name="Content Placeholder 2"/>
          <p:cNvSpPr>
            <a:spLocks noGrp="1"/>
          </p:cNvSpPr>
          <p:nvPr>
            <p:ph idx="1"/>
          </p:nvPr>
        </p:nvSpPr>
        <p:spPr>
          <a:xfrm>
            <a:off x="457200" y="1600200"/>
            <a:ext cx="8534400" cy="5029200"/>
          </a:xfrm>
        </p:spPr>
        <p:txBody>
          <a:bodyPr>
            <a:normAutofit/>
          </a:bodyPr>
          <a:lstStyle/>
          <a:p>
            <a:r>
              <a:rPr lang="en-US" sz="2200" dirty="0"/>
              <a:t>&lt;</a:t>
            </a:r>
            <a:r>
              <a:rPr lang="en-US" sz="2200" dirty="0" err="1"/>
              <a:t>LinearLayout</a:t>
            </a:r>
            <a:r>
              <a:rPr lang="en-US" sz="2200" dirty="0"/>
              <a:t>&gt;</a:t>
            </a:r>
          </a:p>
          <a:p>
            <a:r>
              <a:rPr lang="en-US" sz="2200" dirty="0"/>
              <a:t>&lt;</a:t>
            </a:r>
            <a:r>
              <a:rPr lang="en-US" sz="2200" dirty="0" err="1"/>
              <a:t>DatePicker</a:t>
            </a:r>
            <a:br>
              <a:rPr lang="en-US" sz="2200" dirty="0"/>
            </a:br>
            <a:r>
              <a:rPr lang="en-US" sz="2200" dirty="0"/>
              <a:t>    </a:t>
            </a:r>
            <a:r>
              <a:rPr lang="en-US" sz="2200" dirty="0" err="1"/>
              <a:t>android:id</a:t>
            </a:r>
            <a:r>
              <a:rPr lang="en-US" sz="2200" dirty="0"/>
              <a:t>="@+id/</a:t>
            </a:r>
            <a:r>
              <a:rPr lang="en-US" sz="2200" dirty="0" err="1"/>
              <a:t>simpleDatePicker</a:t>
            </a:r>
            <a:r>
              <a:rPr lang="en-US" sz="2200" dirty="0"/>
              <a:t>"</a:t>
            </a:r>
            <a:br>
              <a:rPr lang="en-US" sz="2200" dirty="0"/>
            </a:br>
            <a:r>
              <a:rPr lang="en-US" sz="2200" dirty="0"/>
              <a:t>    </a:t>
            </a:r>
            <a:r>
              <a:rPr lang="en-US" sz="2200" dirty="0" err="1"/>
              <a:t>android:layout_width</a:t>
            </a:r>
            <a:r>
              <a:rPr lang="en-US" sz="2200" dirty="0"/>
              <a:t>="</a:t>
            </a:r>
            <a:r>
              <a:rPr lang="en-US" sz="2200" dirty="0" err="1"/>
              <a:t>wrap_content</a:t>
            </a:r>
            <a:r>
              <a:rPr lang="en-US" sz="2200" dirty="0"/>
              <a:t>"</a:t>
            </a:r>
            <a:br>
              <a:rPr lang="en-US" sz="2200" dirty="0"/>
            </a:br>
            <a:r>
              <a:rPr lang="en-US" sz="2200" dirty="0"/>
              <a:t>    </a:t>
            </a:r>
            <a:r>
              <a:rPr lang="en-US" sz="2200" dirty="0" err="1"/>
              <a:t>android:layout_height</a:t>
            </a:r>
            <a:r>
              <a:rPr lang="en-US" sz="2200" dirty="0"/>
              <a:t>="</a:t>
            </a:r>
            <a:r>
              <a:rPr lang="en-US" sz="2200" dirty="0" err="1"/>
              <a:t>wrap_content</a:t>
            </a:r>
            <a:r>
              <a:rPr lang="en-US" sz="2200" dirty="0"/>
              <a:t>“</a:t>
            </a:r>
            <a:br>
              <a:rPr lang="en-US" sz="2200" dirty="0"/>
            </a:br>
            <a:r>
              <a:rPr lang="en-US" sz="2200" b="1" dirty="0"/>
              <a:t>    </a:t>
            </a:r>
            <a:r>
              <a:rPr lang="en-US" sz="2200" b="1" dirty="0" err="1"/>
              <a:t>android:datePickerMode</a:t>
            </a:r>
            <a:r>
              <a:rPr lang="en-US" sz="2200" b="1" dirty="0"/>
              <a:t>="spinner"</a:t>
            </a:r>
            <a:br>
              <a:rPr lang="en-US" sz="2200" dirty="0"/>
            </a:br>
            <a:r>
              <a:rPr lang="en-US" sz="2200" dirty="0"/>
              <a:t>     /&gt;</a:t>
            </a:r>
            <a:br>
              <a:rPr lang="en-US" sz="2200" dirty="0"/>
            </a:br>
            <a:br>
              <a:rPr lang="en-US" sz="2200" dirty="0"/>
            </a:br>
            <a:r>
              <a:rPr lang="en-US" sz="2200" dirty="0"/>
              <a:t>&lt;Button</a:t>
            </a:r>
            <a:br>
              <a:rPr lang="en-US" sz="2200" dirty="0"/>
            </a:br>
            <a:r>
              <a:rPr lang="en-US" sz="2200" dirty="0"/>
              <a:t>    </a:t>
            </a:r>
            <a:r>
              <a:rPr lang="en-US" sz="2200" dirty="0" err="1"/>
              <a:t>android:id</a:t>
            </a:r>
            <a:r>
              <a:rPr lang="en-US" sz="2200" dirty="0"/>
              <a:t>="@+id/</a:t>
            </a:r>
            <a:r>
              <a:rPr lang="en-US" sz="2200" dirty="0" err="1"/>
              <a:t>submitButton</a:t>
            </a:r>
            <a:r>
              <a:rPr lang="en-US" sz="2200" dirty="0"/>
              <a:t>"</a:t>
            </a:r>
            <a:br>
              <a:rPr lang="en-US" sz="2200" dirty="0"/>
            </a:br>
            <a:r>
              <a:rPr lang="en-US" sz="2200" dirty="0"/>
              <a:t>    </a:t>
            </a:r>
            <a:r>
              <a:rPr lang="en-US" sz="2200" dirty="0" err="1"/>
              <a:t>android:layout_width</a:t>
            </a:r>
            <a:r>
              <a:rPr lang="en-US" sz="2200" dirty="0"/>
              <a:t>="200dp“</a:t>
            </a:r>
            <a:br>
              <a:rPr lang="en-US" sz="2200" dirty="0"/>
            </a:br>
            <a:r>
              <a:rPr lang="en-US" sz="2200" dirty="0"/>
              <a:t>    </a:t>
            </a:r>
            <a:r>
              <a:rPr lang="en-US" sz="2200" dirty="0" err="1"/>
              <a:t>android:text</a:t>
            </a:r>
            <a:r>
              <a:rPr lang="en-US" sz="2200" dirty="0"/>
              <a:t>="SUBMIT“ /&gt;</a:t>
            </a:r>
          </a:p>
          <a:p>
            <a:r>
              <a:rPr lang="en-US" sz="2200" dirty="0"/>
              <a:t>&lt;/</a:t>
            </a:r>
            <a:r>
              <a:rPr lang="en-US" sz="2200" dirty="0" err="1"/>
              <a:t>LinearLayout</a:t>
            </a:r>
            <a:r>
              <a:rPr lang="en-US" sz="2200" dirty="0"/>
              <a:t>&gt;</a:t>
            </a:r>
          </a:p>
          <a:p>
            <a:endParaRPr lang="en-US" dirty="0"/>
          </a:p>
        </p:txBody>
      </p:sp>
      <p:pic>
        <p:nvPicPr>
          <p:cNvPr id="2049" name="Picture 1"/>
          <p:cNvPicPr>
            <a:picLocks noChangeAspect="1" noChangeArrowheads="1"/>
          </p:cNvPicPr>
          <p:nvPr/>
        </p:nvPicPr>
        <p:blipFill>
          <a:blip r:embed="rId2"/>
          <a:srcRect/>
          <a:stretch>
            <a:fillRect/>
          </a:stretch>
        </p:blipFill>
        <p:spPr bwMode="auto">
          <a:xfrm>
            <a:off x="5715000" y="1752600"/>
            <a:ext cx="3048000" cy="4257675"/>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.java code</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err="1"/>
              <a:t>DatePicker</a:t>
            </a:r>
            <a:r>
              <a:rPr lang="en-US" dirty="0"/>
              <a:t> </a:t>
            </a:r>
            <a:r>
              <a:rPr lang="en-US" dirty="0" err="1"/>
              <a:t>simpleDatePicker</a:t>
            </a:r>
            <a:r>
              <a:rPr lang="en-US" dirty="0"/>
              <a:t>;</a:t>
            </a:r>
            <a:br>
              <a:rPr lang="en-US" dirty="0"/>
            </a:br>
            <a:r>
              <a:rPr lang="en-US" dirty="0"/>
              <a:t>Button submit;</a:t>
            </a:r>
          </a:p>
          <a:p>
            <a:r>
              <a:rPr lang="en-US" i="1" dirty="0">
                <a:solidFill>
                  <a:srgbClr val="FF0000"/>
                </a:solidFill>
              </a:rPr>
              <a:t>// initiate the date picker and a button</a:t>
            </a:r>
            <a:br>
              <a:rPr lang="en-US" i="1" dirty="0"/>
            </a:br>
            <a:r>
              <a:rPr lang="en-US" dirty="0" err="1"/>
              <a:t>simpleDatePicker</a:t>
            </a:r>
            <a:r>
              <a:rPr lang="en-US" dirty="0"/>
              <a:t> = (</a:t>
            </a:r>
            <a:r>
              <a:rPr lang="en-US" dirty="0" err="1"/>
              <a:t>DatePicker</a:t>
            </a:r>
            <a:r>
              <a:rPr lang="en-US" dirty="0"/>
              <a:t>) </a:t>
            </a:r>
            <a:r>
              <a:rPr lang="en-US" dirty="0" err="1"/>
              <a:t>findViewById</a:t>
            </a:r>
            <a:r>
              <a:rPr lang="en-US" dirty="0"/>
              <a:t>(</a:t>
            </a:r>
            <a:r>
              <a:rPr lang="en-US" dirty="0" err="1"/>
              <a:t>R.id.</a:t>
            </a:r>
            <a:r>
              <a:rPr lang="en-US" i="1" dirty="0" err="1"/>
              <a:t>simpleDatePicker</a:t>
            </a:r>
            <a:r>
              <a:rPr lang="en-US" dirty="0"/>
              <a:t>);</a:t>
            </a:r>
            <a:br>
              <a:rPr lang="en-US" dirty="0"/>
            </a:br>
            <a:r>
              <a:rPr lang="en-US" dirty="0"/>
              <a:t>submit = (Button) </a:t>
            </a:r>
            <a:r>
              <a:rPr lang="en-US" dirty="0" err="1"/>
              <a:t>findViewById</a:t>
            </a:r>
            <a:r>
              <a:rPr lang="en-US" dirty="0"/>
              <a:t>(</a:t>
            </a:r>
            <a:r>
              <a:rPr lang="en-US" dirty="0" err="1"/>
              <a:t>R.id.</a:t>
            </a:r>
            <a:r>
              <a:rPr lang="en-US" i="1" dirty="0" err="1"/>
              <a:t>submitButton</a:t>
            </a:r>
            <a:r>
              <a:rPr lang="en-US" dirty="0"/>
              <a:t>);</a:t>
            </a:r>
          </a:p>
          <a:p>
            <a:br>
              <a:rPr lang="en-US" dirty="0"/>
            </a:br>
            <a:r>
              <a:rPr lang="en-US" i="1" dirty="0">
                <a:solidFill>
                  <a:srgbClr val="FF0000"/>
                </a:solidFill>
              </a:rPr>
              <a:t>// perform click event on submit button</a:t>
            </a:r>
            <a:br>
              <a:rPr lang="en-US" i="1" dirty="0"/>
            </a:br>
            <a:r>
              <a:rPr lang="en-US" dirty="0" err="1"/>
              <a:t>submit.setOnClickListener</a:t>
            </a:r>
            <a:r>
              <a:rPr lang="en-US" dirty="0"/>
              <a:t>(new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br>
              <a:rPr lang="en-US" dirty="0"/>
            </a:br>
            <a:r>
              <a:rPr lang="en-US" dirty="0"/>
              <a:t>        </a:t>
            </a:r>
            <a:r>
              <a:rPr lang="en-US" i="1" dirty="0">
                <a:solidFill>
                  <a:srgbClr val="FF0000"/>
                </a:solidFill>
              </a:rPr>
              <a:t>// get the values for day of month , month and year from a date picker</a:t>
            </a:r>
            <a:br>
              <a:rPr lang="en-US" i="1" dirty="0">
                <a:solidFill>
                  <a:srgbClr val="FF0000"/>
                </a:solidFill>
              </a:rPr>
            </a:br>
            <a:r>
              <a:rPr lang="en-US" i="1" dirty="0"/>
              <a:t>        </a:t>
            </a:r>
            <a:r>
              <a:rPr lang="en-US" dirty="0"/>
              <a:t>String day = "Day = " + </a:t>
            </a:r>
            <a:r>
              <a:rPr lang="en-US" b="1" dirty="0" err="1"/>
              <a:t>simpleDatePicker.getDayOfMonth</a:t>
            </a:r>
            <a:r>
              <a:rPr lang="en-US" b="1" dirty="0"/>
              <a:t>();</a:t>
            </a:r>
            <a:br>
              <a:rPr lang="en-US" dirty="0"/>
            </a:br>
            <a:r>
              <a:rPr lang="en-US" dirty="0"/>
              <a:t>        String month = "Month = " </a:t>
            </a:r>
            <a:r>
              <a:rPr lang="en-US" b="1" dirty="0"/>
              <a:t>+ (</a:t>
            </a:r>
            <a:r>
              <a:rPr lang="en-US" b="1" dirty="0" err="1"/>
              <a:t>simpleDatePicker.getMonth</a:t>
            </a:r>
            <a:r>
              <a:rPr lang="en-US" b="1" dirty="0"/>
              <a:t>() + 1);</a:t>
            </a:r>
            <a:br>
              <a:rPr lang="en-US" dirty="0"/>
            </a:br>
            <a:r>
              <a:rPr lang="en-US" dirty="0"/>
              <a:t>        String year = "Year = " + </a:t>
            </a:r>
            <a:r>
              <a:rPr lang="en-US" b="1" dirty="0" err="1"/>
              <a:t>simpleDatePicker.getYear</a:t>
            </a:r>
            <a:r>
              <a:rPr lang="en-US" b="1" dirty="0"/>
              <a:t>();</a:t>
            </a:r>
          </a:p>
          <a:p>
            <a:br>
              <a:rPr lang="en-US" dirty="0"/>
            </a:br>
            <a:r>
              <a:rPr lang="en-US" dirty="0">
                <a:solidFill>
                  <a:srgbClr val="FF0000"/>
                </a:solidFill>
              </a:rPr>
              <a:t>        </a:t>
            </a:r>
            <a:r>
              <a:rPr lang="en-US" i="1" dirty="0">
                <a:solidFill>
                  <a:srgbClr val="FF0000"/>
                </a:solidFill>
              </a:rPr>
              <a:t>// display the values by using a toast</a:t>
            </a:r>
            <a:br>
              <a:rPr lang="en-US" i="1" dirty="0"/>
            </a:br>
            <a:r>
              <a:rPr lang="en-US" i="1" dirty="0"/>
              <a:t>        </a:t>
            </a:r>
            <a:r>
              <a:rPr lang="en-US" dirty="0" err="1"/>
              <a:t>Toast.</a:t>
            </a:r>
            <a:r>
              <a:rPr lang="en-US" i="1" dirty="0" err="1"/>
              <a:t>makeText</a:t>
            </a:r>
            <a:r>
              <a:rPr lang="en-US" dirty="0"/>
              <a:t>(</a:t>
            </a:r>
            <a:r>
              <a:rPr lang="en-US" dirty="0" err="1"/>
              <a:t>getApplicationContext</a:t>
            </a:r>
            <a:r>
              <a:rPr lang="en-US" dirty="0"/>
              <a:t>(), day + "\n" + month + "\n" + year, </a:t>
            </a:r>
            <a:r>
              <a:rPr lang="en-US" dirty="0" err="1"/>
              <a:t>Toast.</a:t>
            </a:r>
            <a:r>
              <a:rPr lang="en-US" i="1" dirty="0" err="1"/>
              <a:t>LENGTH_LONG</a:t>
            </a:r>
            <a:r>
              <a:rPr lang="en-US" dirty="0"/>
              <a:t>).show();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6BED-0A52-1E28-AD20-02AEA2C51D89}"/>
              </a:ext>
            </a:extLst>
          </p:cNvPr>
          <p:cNvSpPr>
            <a:spLocks noGrp="1"/>
          </p:cNvSpPr>
          <p:nvPr>
            <p:ph type="title"/>
          </p:nvPr>
        </p:nvSpPr>
        <p:spPr/>
        <p:txBody>
          <a:bodyPr/>
          <a:lstStyle/>
          <a:p>
            <a:r>
              <a:rPr lang="en-IN" dirty="0"/>
              <a:t>Time picker </a:t>
            </a:r>
          </a:p>
        </p:txBody>
      </p:sp>
      <p:sp>
        <p:nvSpPr>
          <p:cNvPr id="3" name="Content Placeholder 2">
            <a:extLst>
              <a:ext uri="{FF2B5EF4-FFF2-40B4-BE49-F238E27FC236}">
                <a16:creationId xmlns:a16="http://schemas.microsoft.com/office/drawing/2014/main" id="{E2D79B5D-CBD8-7AD1-21CD-6DEFD2F30D57}"/>
              </a:ext>
            </a:extLst>
          </p:cNvPr>
          <p:cNvSpPr>
            <a:spLocks noGrp="1"/>
          </p:cNvSpPr>
          <p:nvPr>
            <p:ph idx="1"/>
          </p:nvPr>
        </p:nvSpPr>
        <p:spPr/>
        <p:txBody>
          <a:bodyPr>
            <a:normAutofit lnSpcReduction="10000"/>
          </a:bodyPr>
          <a:lstStyle/>
          <a:p>
            <a:r>
              <a:rPr lang="en-US" dirty="0"/>
              <a:t>It allows you to select time by hour and minute. </a:t>
            </a:r>
            <a:r>
              <a:rPr lang="en-US" b="0" i="0" dirty="0">
                <a:solidFill>
                  <a:srgbClr val="4E4E4E"/>
                </a:solidFill>
                <a:effectLst/>
                <a:latin typeface="Segoe UI" panose="020B0502040204020203" pitchFamily="34" charset="0"/>
              </a:rPr>
              <a:t> </a:t>
            </a:r>
          </a:p>
          <a:p>
            <a:r>
              <a:rPr lang="en-US" sz="1800" dirty="0">
                <a:solidFill>
                  <a:srgbClr val="4E4E4E"/>
                </a:solidFill>
                <a:latin typeface="Segoe UI" panose="020B0502040204020203" pitchFamily="34" charset="0"/>
              </a:rPr>
              <a:t>T</a:t>
            </a:r>
            <a:r>
              <a:rPr lang="en-US" sz="1800" b="0" i="0" dirty="0">
                <a:solidFill>
                  <a:srgbClr val="4E4E4E"/>
                </a:solidFill>
                <a:effectLst/>
                <a:latin typeface="Segoe UI" panose="020B0502040204020203" pitchFamily="34" charset="0"/>
              </a:rPr>
              <a:t>wo types of modes :  </a:t>
            </a:r>
            <a:r>
              <a:rPr lang="en-US" sz="1800" b="1" i="0" dirty="0">
                <a:solidFill>
                  <a:srgbClr val="4E4E4E"/>
                </a:solidFill>
                <a:effectLst/>
                <a:latin typeface="Segoe UI" panose="020B0502040204020203" pitchFamily="34" charset="0"/>
              </a:rPr>
              <a:t>Clock</a:t>
            </a:r>
            <a:r>
              <a:rPr lang="en-US" sz="1800" b="0" i="0" dirty="0">
                <a:solidFill>
                  <a:srgbClr val="4E4E4E"/>
                </a:solidFill>
                <a:effectLst/>
                <a:latin typeface="Segoe UI" panose="020B0502040204020203" pitchFamily="34" charset="0"/>
              </a:rPr>
              <a:t> and Spinner</a:t>
            </a:r>
          </a:p>
          <a:p>
            <a:r>
              <a:rPr lang="en-US" sz="1800" dirty="0">
                <a:solidFill>
                  <a:srgbClr val="4E4E4E"/>
                </a:solidFill>
                <a:latin typeface="Segoe UI" panose="020B0502040204020203" pitchFamily="34" charset="0"/>
              </a:rPr>
              <a:t>Attributes : </a:t>
            </a:r>
          </a:p>
          <a:p>
            <a:r>
              <a:rPr lang="en-IN" sz="1800" b="1" dirty="0">
                <a:solidFill>
                  <a:srgbClr val="4E4E4E"/>
                </a:solidFill>
                <a:latin typeface="Segoe UI" panose="020B0502040204020203" pitchFamily="34" charset="0"/>
              </a:rPr>
              <a:t>1.android :  </a:t>
            </a:r>
            <a:r>
              <a:rPr lang="en-IN" sz="1800" b="1" dirty="0" err="1">
                <a:solidFill>
                  <a:srgbClr val="4E4E4E"/>
                </a:solidFill>
                <a:latin typeface="Segoe UI" panose="020B0502040204020203" pitchFamily="34" charset="0"/>
              </a:rPr>
              <a:t>timePickerMode</a:t>
            </a:r>
            <a:r>
              <a:rPr lang="en-US" sz="1800" b="1" dirty="0">
                <a:solidFill>
                  <a:srgbClr val="4E4E4E"/>
                </a:solidFill>
                <a:latin typeface="Segoe UI" panose="020B0502040204020203" pitchFamily="34" charset="0"/>
              </a:rPr>
              <a:t> : </a:t>
            </a:r>
            <a:r>
              <a:rPr lang="en-US" sz="1800" dirty="0">
                <a:solidFill>
                  <a:srgbClr val="4E4E4E"/>
                </a:solidFill>
                <a:latin typeface="Segoe UI" panose="020B0502040204020203" pitchFamily="34" charset="0"/>
              </a:rPr>
              <a:t>to set mode. Default is spinner</a:t>
            </a:r>
          </a:p>
          <a:p>
            <a:r>
              <a:rPr lang="en-US" sz="1800" dirty="0" err="1">
                <a:solidFill>
                  <a:srgbClr val="4E4E4E"/>
                </a:solidFill>
                <a:latin typeface="Segoe UI" panose="020B0502040204020203" pitchFamily="34" charset="0"/>
              </a:rPr>
              <a:t>Eg</a:t>
            </a:r>
            <a:r>
              <a:rPr lang="en-US" sz="1800" dirty="0">
                <a:solidFill>
                  <a:srgbClr val="4E4E4E"/>
                </a:solidFill>
                <a:latin typeface="Segoe UI" panose="020B0502040204020203" pitchFamily="34" charset="0"/>
              </a:rPr>
              <a:t> : </a:t>
            </a:r>
            <a:r>
              <a:rPr lang="en-IN" sz="1800" dirty="0">
                <a:solidFill>
                  <a:srgbClr val="4E4E4E"/>
                </a:solidFill>
                <a:latin typeface="Segoe UI" panose="020B0502040204020203" pitchFamily="34" charset="0"/>
              </a:rPr>
              <a:t> </a:t>
            </a:r>
            <a:r>
              <a:rPr lang="en-IN" sz="1800" dirty="0" err="1">
                <a:solidFill>
                  <a:srgbClr val="4E4E4E"/>
                </a:solidFill>
                <a:latin typeface="Segoe UI" panose="020B0502040204020203" pitchFamily="34" charset="0"/>
              </a:rPr>
              <a:t>android:timePickerMode</a:t>
            </a:r>
            <a:r>
              <a:rPr lang="en-IN" sz="1800" dirty="0">
                <a:solidFill>
                  <a:srgbClr val="4E4E4E"/>
                </a:solidFill>
                <a:latin typeface="Segoe UI" panose="020B0502040204020203" pitchFamily="34" charset="0"/>
              </a:rPr>
              <a:t>="clock"</a:t>
            </a:r>
            <a:r>
              <a:rPr lang="en-US" sz="1800" dirty="0">
                <a:solidFill>
                  <a:srgbClr val="4E4E4E"/>
                </a:solidFill>
                <a:latin typeface="Segoe UI" panose="020B0502040204020203" pitchFamily="34" charset="0"/>
              </a:rPr>
              <a:t> </a:t>
            </a:r>
          </a:p>
          <a:p>
            <a:r>
              <a:rPr lang="en-IN" sz="1800" b="1" dirty="0">
                <a:solidFill>
                  <a:srgbClr val="4E4E4E"/>
                </a:solidFill>
                <a:latin typeface="Segoe UI" panose="020B0502040204020203" pitchFamily="34" charset="0"/>
              </a:rPr>
              <a:t>2. </a:t>
            </a:r>
            <a:r>
              <a:rPr lang="en-IN" sz="1800" b="1" dirty="0" err="1">
                <a:solidFill>
                  <a:srgbClr val="4E4E4E"/>
                </a:solidFill>
                <a:latin typeface="Segoe UI" panose="020B0502040204020203" pitchFamily="34" charset="0"/>
              </a:rPr>
              <a:t>android:background</a:t>
            </a:r>
            <a:r>
              <a:rPr lang="en-US" sz="1800" b="1" dirty="0">
                <a:solidFill>
                  <a:srgbClr val="4E4E4E"/>
                </a:solidFill>
                <a:latin typeface="Segoe UI" panose="020B0502040204020203" pitchFamily="34" charset="0"/>
              </a:rPr>
              <a:t> : </a:t>
            </a:r>
            <a:r>
              <a:rPr lang="en-US" sz="1800" dirty="0">
                <a:solidFill>
                  <a:srgbClr val="4E4E4E"/>
                </a:solidFill>
                <a:latin typeface="Segoe UI" panose="020B0502040204020203" pitchFamily="34" charset="0"/>
              </a:rPr>
              <a:t>set the background color .</a:t>
            </a:r>
          </a:p>
          <a:p>
            <a:endParaRPr lang="en-US" sz="1800" dirty="0">
              <a:solidFill>
                <a:srgbClr val="4E4E4E"/>
              </a:solidFill>
              <a:latin typeface="Segoe UI" panose="020B0502040204020203" pitchFamily="34" charset="0"/>
            </a:endParaRPr>
          </a:p>
          <a:p>
            <a:r>
              <a:rPr lang="en-US" sz="1800" dirty="0">
                <a:solidFill>
                  <a:srgbClr val="4E4E4E"/>
                </a:solidFill>
                <a:latin typeface="Segoe UI" panose="020B0502040204020203" pitchFamily="34" charset="0"/>
              </a:rPr>
              <a:t>Methods :</a:t>
            </a:r>
          </a:p>
          <a:p>
            <a:r>
              <a:rPr lang="en-IN" sz="1800" b="0" i="0" u="none" strike="noStrike" baseline="0" dirty="0" err="1">
                <a:solidFill>
                  <a:srgbClr val="000000"/>
                </a:solidFill>
              </a:rPr>
              <a:t>getCurrentHour</a:t>
            </a:r>
            <a:r>
              <a:rPr lang="en-IN" sz="1800" b="0" i="0" u="none" strike="noStrike" baseline="0" dirty="0">
                <a:solidFill>
                  <a:srgbClr val="000000"/>
                </a:solidFill>
              </a:rPr>
              <a:t>()	</a:t>
            </a:r>
          </a:p>
          <a:p>
            <a:r>
              <a:rPr lang="en-IN" sz="1800" b="0" i="0" u="none" strike="noStrike" baseline="0" dirty="0" err="1">
                <a:solidFill>
                  <a:srgbClr val="000000"/>
                </a:solidFill>
              </a:rPr>
              <a:t>getCurrentMinute</a:t>
            </a:r>
            <a:r>
              <a:rPr lang="en-IN" sz="1800" b="0" i="0" u="none" strike="noStrike" baseline="0" dirty="0">
                <a:solidFill>
                  <a:srgbClr val="000000"/>
                </a:solidFill>
              </a:rPr>
              <a:t>() </a:t>
            </a:r>
          </a:p>
          <a:p>
            <a:r>
              <a:rPr lang="en-IN" sz="1800" b="0" i="0" dirty="0" err="1">
                <a:solidFill>
                  <a:srgbClr val="000000"/>
                </a:solidFill>
                <a:effectLst/>
                <a:latin typeface="inter-regular"/>
              </a:rPr>
              <a:t>getCurrentTime</a:t>
            </a:r>
            <a:r>
              <a:rPr lang="en-IN" sz="1800" b="0" i="0" dirty="0">
                <a:solidFill>
                  <a:srgbClr val="000000"/>
                </a:solidFill>
                <a:effectLst/>
                <a:latin typeface="inter-regular"/>
              </a:rPr>
              <a:t> </a:t>
            </a:r>
            <a:r>
              <a:rPr lang="en-IN" sz="1800" b="0" i="0" u="none" strike="noStrike" baseline="0" dirty="0">
                <a:solidFill>
                  <a:srgbClr val="000000"/>
                </a:solidFill>
              </a:rPr>
              <a:t>	</a:t>
            </a:r>
          </a:p>
          <a:p>
            <a:r>
              <a:rPr lang="en-US" sz="1800" dirty="0">
                <a:solidFill>
                  <a:srgbClr val="4E4E4E"/>
                </a:solidFill>
                <a:latin typeface="Segoe UI" panose="020B0502040204020203" pitchFamily="34" charset="0"/>
              </a:rPr>
              <a:t> </a:t>
            </a:r>
            <a:endParaRPr lang="en-IN" sz="1800" dirty="0">
              <a:solidFill>
                <a:srgbClr val="4E4E4E"/>
              </a:solidFill>
              <a:latin typeface="Segoe UI" panose="020B0502040204020203" pitchFamily="34" charset="0"/>
            </a:endParaRPr>
          </a:p>
        </p:txBody>
      </p:sp>
      <p:pic>
        <p:nvPicPr>
          <p:cNvPr id="2050" name="Picture 2" descr="Android TimePicker Dialog in Clock Mode Example Diagram">
            <a:extLst>
              <a:ext uri="{FF2B5EF4-FFF2-40B4-BE49-F238E27FC236}">
                <a16:creationId xmlns:a16="http://schemas.microsoft.com/office/drawing/2014/main" id="{5481D28B-BDD2-E7A4-6C85-D6573C430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219575"/>
            <a:ext cx="23431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7211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EF0-806E-4E3A-82EE-ED2894F53D21}"/>
              </a:ext>
            </a:extLst>
          </p:cNvPr>
          <p:cNvSpPr>
            <a:spLocks noGrp="1"/>
          </p:cNvSpPr>
          <p:nvPr>
            <p:ph type="title"/>
          </p:nvPr>
        </p:nvSpPr>
        <p:spPr/>
        <p:txBody>
          <a:bodyPr/>
          <a:lstStyle/>
          <a:p>
            <a:r>
              <a:rPr lang="en-US" dirty="0"/>
              <a:t>Time Picker</a:t>
            </a:r>
          </a:p>
        </p:txBody>
      </p:sp>
      <p:sp>
        <p:nvSpPr>
          <p:cNvPr id="3" name="Content Placeholder 2">
            <a:extLst>
              <a:ext uri="{FF2B5EF4-FFF2-40B4-BE49-F238E27FC236}">
                <a16:creationId xmlns:a16="http://schemas.microsoft.com/office/drawing/2014/main" id="{907C3940-7D05-403A-8AD8-9DAA02DFD0A4}"/>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TimePicker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IN" sz="1800" dirty="0">
                <a:effectLst/>
                <a:latin typeface="Calibri" panose="020F0502020204030204" pitchFamily="34" charset="0"/>
                <a:ea typeface="Calibri" panose="020F0502020204030204" pitchFamily="34" charset="0"/>
                <a:cs typeface="Times New Roman" panose="02020603050405020304" pitchFamily="18" charset="0"/>
              </a:rPr>
              <a:t>="@+id/textview1"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android:timePickerMode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latin typeface="Calibri" panose="020F0502020204030204" pitchFamily="34" charset="0"/>
                <a:ea typeface="Calibri" panose="020F0502020204030204" pitchFamily="34" charset="0"/>
                <a:cs typeface="Times New Roman" panose="02020603050405020304" pitchFamily="18" charset="0"/>
              </a:rPr>
              <a:t>clock</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android:layout_gravity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&lt;Button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IN" sz="1800" dirty="0">
                <a:effectLst/>
                <a:latin typeface="Calibri" panose="020F0502020204030204" pitchFamily="34" charset="0"/>
                <a:ea typeface="Calibri" panose="020F0502020204030204" pitchFamily="34" charset="0"/>
                <a:cs typeface="Times New Roman" panose="02020603050405020304" pitchFamily="18" charset="0"/>
              </a:rPr>
              <a:t>="@+id/button1"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android:layout_marginBottom</a:t>
            </a:r>
            <a:r>
              <a:rPr lang="en-IN" sz="1800" dirty="0">
                <a:effectLst/>
                <a:latin typeface="Calibri" panose="020F0502020204030204" pitchFamily="34" charset="0"/>
                <a:ea typeface="Calibri" panose="020F0502020204030204" pitchFamily="34" charset="0"/>
                <a:cs typeface="Times New Roman" panose="02020603050405020304" pitchFamily="18" charset="0"/>
              </a:rPr>
              <a:t>="20dp"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="Change Time" /&gt;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2052" name="Picture 4" descr="android timepicker example 1">
            <a:extLst>
              <a:ext uri="{FF2B5EF4-FFF2-40B4-BE49-F238E27FC236}">
                <a16:creationId xmlns:a16="http://schemas.microsoft.com/office/drawing/2014/main" id="{577C2440-1861-B005-CAA1-7EEA5FFEF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554163"/>
            <a:ext cx="2571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source code to set and get text</a:t>
            </a:r>
          </a:p>
        </p:txBody>
      </p:sp>
      <p:sp>
        <p:nvSpPr>
          <p:cNvPr id="3" name="Content Placeholder 2"/>
          <p:cNvSpPr>
            <a:spLocks noGrp="1"/>
          </p:cNvSpPr>
          <p:nvPr>
            <p:ph idx="1"/>
          </p:nvPr>
        </p:nvSpPr>
        <p:spPr/>
        <p:txBody>
          <a:bodyPr>
            <a:normAutofit/>
          </a:bodyPr>
          <a:lstStyle/>
          <a:p>
            <a:r>
              <a:rPr lang="en-US" sz="2400" b="1" dirty="0"/>
              <a:t>Set the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a:t>
            </a:r>
            <a:r>
              <a:rPr lang="en-US" sz="2400" dirty="0" err="1"/>
              <a:t>findViewById</a:t>
            </a:r>
            <a:r>
              <a:rPr lang="en-US" sz="2400" dirty="0"/>
              <a:t>(R.id.editText1);</a:t>
            </a:r>
            <a:br>
              <a:rPr lang="en-US" sz="2400" dirty="0"/>
            </a:br>
            <a:r>
              <a:rPr lang="en-US" sz="2400" dirty="0" err="1"/>
              <a:t>et.setText</a:t>
            </a:r>
            <a:r>
              <a:rPr lang="en-US" sz="2400" dirty="0"/>
              <a:t>("Welcome to </a:t>
            </a:r>
            <a:r>
              <a:rPr lang="en-US" sz="2400" dirty="0" err="1"/>
              <a:t>Tutlane</a:t>
            </a:r>
            <a:r>
              <a:rPr lang="en-US" sz="2400" dirty="0"/>
              <a:t>");</a:t>
            </a:r>
          </a:p>
          <a:p>
            <a:r>
              <a:rPr lang="en-US" sz="2400" b="1" dirty="0"/>
              <a:t>Get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 </a:t>
            </a:r>
            <a:r>
              <a:rPr lang="en-US" sz="2400" dirty="0" err="1"/>
              <a:t>findViewById</a:t>
            </a:r>
            <a:r>
              <a:rPr lang="en-US" sz="2400" dirty="0"/>
              <a:t>(</a:t>
            </a:r>
            <a:r>
              <a:rPr lang="en-US" sz="2400" dirty="0" err="1"/>
              <a:t>R.id.txtSub</a:t>
            </a:r>
            <a:r>
              <a:rPr lang="en-US" sz="2400" dirty="0"/>
              <a:t>);</a:t>
            </a:r>
            <a:br>
              <a:rPr lang="en-US" sz="2400" dirty="0"/>
            </a:br>
            <a:r>
              <a:rPr lang="en-US" sz="2400" dirty="0"/>
              <a:t>        String name = </a:t>
            </a:r>
            <a:r>
              <a:rPr lang="en-US" sz="2400" dirty="0" err="1"/>
              <a:t>et.getText</a:t>
            </a:r>
            <a:r>
              <a:rPr lang="en-US" sz="2400" dirty="0"/>
              <a:t>().</a:t>
            </a:r>
            <a:r>
              <a:rPr lang="en-US" sz="2400" dirty="0" err="1"/>
              <a:t>toString</a:t>
            </a:r>
            <a:r>
              <a:rPr lang="en-US" sz="2400"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0B8C0-56F0-5853-FF49-AA3159A045DF}"/>
              </a:ext>
            </a:extLst>
          </p:cNvPr>
          <p:cNvSpPr>
            <a:spLocks noGrp="1"/>
          </p:cNvSpPr>
          <p:nvPr>
            <p:ph idx="1"/>
          </p:nvPr>
        </p:nvSpPr>
        <p:spPr>
          <a:xfrm>
            <a:off x="457200" y="533400"/>
            <a:ext cx="8229600" cy="6172200"/>
          </a:xfrm>
        </p:spPr>
        <p:txBody>
          <a:bodyPr>
            <a:normAutofit fontScale="77500" lnSpcReduction="20000"/>
          </a:bodyPr>
          <a:lstStyle/>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protected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onCreate</a:t>
            </a:r>
            <a:r>
              <a:rPr lang="en-IN" b="0" i="0" dirty="0">
                <a:solidFill>
                  <a:srgbClr val="000000"/>
                </a:solidFill>
                <a:effectLst/>
                <a:latin typeface="inter-regular"/>
              </a:rPr>
              <a:t>(Bundle </a:t>
            </a:r>
            <a:r>
              <a:rPr lang="en-IN" b="0" i="0" dirty="0" err="1">
                <a:solidFill>
                  <a:srgbClr val="000000"/>
                </a:solidFill>
                <a:effectLst/>
                <a:latin typeface="inter-regular"/>
              </a:rPr>
              <a:t>savedInstanceState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err="1">
                <a:solidFill>
                  <a:srgbClr val="006699"/>
                </a:solidFill>
                <a:effectLst/>
                <a:latin typeface="inter-regular"/>
              </a:rPr>
              <a:t>super</a:t>
            </a:r>
            <a:r>
              <a:rPr lang="en-IN" b="0" i="0" dirty="0" err="1">
                <a:solidFill>
                  <a:srgbClr val="000000"/>
                </a:solidFill>
                <a:effectLst/>
                <a:latin typeface="inter-regular"/>
              </a:rPr>
              <a:t>.onCreate</a:t>
            </a:r>
            <a:r>
              <a:rPr lang="en-IN" b="0" i="0" dirty="0">
                <a:solidFill>
                  <a:srgbClr val="000000"/>
                </a:solidFill>
                <a:effectLst/>
                <a:latin typeface="inter-regular"/>
              </a:rPr>
              <a:t>(</a:t>
            </a:r>
            <a:r>
              <a:rPr lang="en-IN" b="0" i="0" dirty="0" err="1">
                <a:solidFill>
                  <a:srgbClr val="000000"/>
                </a:solidFill>
                <a:effectLst/>
                <a:latin typeface="inter-regular"/>
              </a:rPr>
              <a:t>savedInstanceState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setContentView</a:t>
            </a:r>
            <a:r>
              <a:rPr lang="en-IN" b="0" i="0" dirty="0">
                <a:solidFill>
                  <a:srgbClr val="000000"/>
                </a:solidFill>
                <a:effectLst/>
                <a:latin typeface="inter-regular"/>
              </a:rPr>
              <a:t>(</a:t>
            </a:r>
            <a:r>
              <a:rPr lang="en-IN" b="0" i="0" dirty="0" err="1">
                <a:solidFill>
                  <a:srgbClr val="000000"/>
                </a:solidFill>
                <a:effectLst/>
                <a:latin typeface="inter-regular"/>
              </a:rPr>
              <a:t>R.layout.activity_main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textview1=(</a:t>
            </a:r>
            <a:r>
              <a:rPr lang="en-IN" b="0" i="0" dirty="0" err="1">
                <a:solidFill>
                  <a:srgbClr val="000000"/>
                </a:solidFill>
                <a:effectLst/>
                <a:latin typeface="inter-regular"/>
              </a:rPr>
              <a:t>TextView</a:t>
            </a:r>
            <a:r>
              <a:rPr lang="en-IN" b="0" i="0" dirty="0">
                <a:solidFill>
                  <a:srgbClr val="000000"/>
                </a:solidFill>
                <a:effectLst/>
                <a:latin typeface="inter-regular"/>
              </a:rPr>
              <a:t>)</a:t>
            </a:r>
            <a:r>
              <a:rPr lang="en-IN" b="0" i="0" dirty="0" err="1">
                <a:solidFill>
                  <a:srgbClr val="000000"/>
                </a:solidFill>
                <a:effectLst/>
                <a:latin typeface="inter-regular"/>
              </a:rPr>
              <a:t>findViewById</a:t>
            </a:r>
            <a:r>
              <a:rPr lang="en-IN" b="0" i="0" dirty="0">
                <a:solidFill>
                  <a:srgbClr val="000000"/>
                </a:solidFill>
                <a:effectLst/>
                <a:latin typeface="inter-regular"/>
              </a:rPr>
              <a:t>(R.id.textView1);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timepicker</a:t>
            </a:r>
            <a:r>
              <a:rPr lang="en-IN" b="0" i="0" dirty="0">
                <a:solidFill>
                  <a:srgbClr val="000000"/>
                </a:solidFill>
                <a:effectLst/>
                <a:latin typeface="inter-regular"/>
              </a:rPr>
              <a:t>=(</a:t>
            </a:r>
            <a:r>
              <a:rPr lang="en-IN" b="0" i="0" dirty="0" err="1">
                <a:solidFill>
                  <a:srgbClr val="000000"/>
                </a:solidFill>
                <a:effectLst/>
                <a:latin typeface="inter-regular"/>
              </a:rPr>
              <a:t>TimePicker</a:t>
            </a:r>
            <a:r>
              <a:rPr lang="en-IN" b="0" i="0" dirty="0">
                <a:solidFill>
                  <a:srgbClr val="000000"/>
                </a:solidFill>
                <a:effectLst/>
                <a:latin typeface="inter-regular"/>
              </a:rPr>
              <a:t>)</a:t>
            </a:r>
            <a:r>
              <a:rPr lang="en-IN" b="0" i="0" dirty="0" err="1">
                <a:solidFill>
                  <a:srgbClr val="000000"/>
                </a:solidFill>
                <a:effectLst/>
                <a:latin typeface="inter-regular"/>
              </a:rPr>
              <a:t>findViewById</a:t>
            </a:r>
            <a:r>
              <a:rPr lang="en-IN" b="0" i="0" dirty="0">
                <a:solidFill>
                  <a:srgbClr val="000000"/>
                </a:solidFill>
                <a:effectLst/>
                <a:latin typeface="inter-regular"/>
              </a:rPr>
              <a:t>(</a:t>
            </a:r>
            <a:r>
              <a:rPr lang="en-IN" b="0" i="0" dirty="0" err="1">
                <a:solidFill>
                  <a:srgbClr val="000000"/>
                </a:solidFill>
                <a:effectLst/>
                <a:latin typeface="inter-regular"/>
              </a:rPr>
              <a:t>R.id.timePicker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//to display time in  24 hour format</a:t>
            </a: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        timepicker.setIs24HourView(</a:t>
            </a:r>
            <a:r>
              <a:rPr lang="en-IN" b="1" i="0" dirty="0">
                <a:solidFill>
                  <a:srgbClr val="006699"/>
                </a:solidFill>
                <a:effectLst/>
                <a:latin typeface="inter-regular"/>
              </a:rPr>
              <a:t>true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changetime</a:t>
            </a:r>
            <a:r>
              <a:rPr lang="en-IN" b="0" i="0" dirty="0">
                <a:solidFill>
                  <a:srgbClr val="000000"/>
                </a:solidFill>
                <a:effectLst/>
                <a:latin typeface="inter-regular"/>
              </a:rPr>
              <a:t>=(Button)</a:t>
            </a:r>
            <a:r>
              <a:rPr lang="en-IN" b="0" i="0" dirty="0" err="1">
                <a:solidFill>
                  <a:srgbClr val="000000"/>
                </a:solidFill>
                <a:effectLst/>
                <a:latin typeface="inter-regular"/>
              </a:rPr>
              <a:t>findViewById</a:t>
            </a:r>
            <a:r>
              <a:rPr lang="en-IN" b="0" i="0" dirty="0">
                <a:solidFill>
                  <a:srgbClr val="000000"/>
                </a:solidFill>
                <a:effectLst/>
                <a:latin typeface="inter-regular"/>
              </a:rPr>
              <a:t>(R.id.button1);  </a:t>
            </a:r>
          </a:p>
          <a:p>
            <a:pPr marL="0" indent="0" algn="just">
              <a:buNone/>
            </a:pPr>
            <a:r>
              <a:rPr lang="en-IN" b="0" i="0" dirty="0">
                <a:solidFill>
                  <a:srgbClr val="000000"/>
                </a:solidFill>
                <a:effectLst/>
                <a:latin typeface="inter-regular"/>
              </a:rPr>
              <a:t>          textview1.setText(</a:t>
            </a:r>
            <a:r>
              <a:rPr lang="en-IN" b="0" i="0" dirty="0" err="1">
                <a:solidFill>
                  <a:srgbClr val="000000"/>
                </a:solidFill>
                <a:effectLst/>
                <a:latin typeface="inter-regular"/>
              </a:rPr>
              <a:t>getCurrentTime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changetime.setOnClickListener</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View.OnClickListener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646464"/>
                </a:solidFill>
                <a:effectLst/>
                <a:latin typeface="inter-regular"/>
              </a:rPr>
              <a:t>@Override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onClick</a:t>
            </a:r>
            <a:r>
              <a:rPr lang="en-IN" b="0" i="0" dirty="0">
                <a:solidFill>
                  <a:srgbClr val="000000"/>
                </a:solidFill>
                <a:effectLst/>
                <a:latin typeface="inter-regular"/>
              </a:rPr>
              <a:t>(View view) {  </a:t>
            </a:r>
          </a:p>
          <a:p>
            <a:pPr marL="0" indent="0" algn="just">
              <a:buNone/>
            </a:pPr>
            <a:r>
              <a:rPr lang="en-IN" b="0" i="0" dirty="0">
                <a:solidFill>
                  <a:srgbClr val="000000"/>
                </a:solidFill>
                <a:effectLst/>
                <a:latin typeface="inter-regular"/>
              </a:rPr>
              <a:t>              textview1.setText(</a:t>
            </a:r>
            <a:r>
              <a:rPr lang="en-IN" b="0" i="0" dirty="0" err="1">
                <a:solidFill>
                  <a:srgbClr val="000000"/>
                </a:solidFill>
                <a:effectLst/>
                <a:latin typeface="inter-regular"/>
              </a:rPr>
              <a:t>getCurrentTime</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3253630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20C7-009B-D0AF-31F6-5A23939044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0B1BE1-F07F-342A-4F45-38371F6F9221}"/>
              </a:ext>
            </a:extLst>
          </p:cNvPr>
          <p:cNvSpPr>
            <a:spLocks noGrp="1"/>
          </p:cNvSpPr>
          <p:nvPr>
            <p:ph idx="1"/>
          </p:nvPr>
        </p:nvSpPr>
        <p:spPr/>
        <p:txBody>
          <a:bodyPr/>
          <a:lstStyle/>
          <a:p>
            <a:endParaRPr lang="de-DE" sz="1800" b="0" i="0" u="none" strike="noStrike" baseline="0" dirty="0">
              <a:solidFill>
                <a:srgbClr val="000000"/>
              </a:solidFill>
            </a:endParaRPr>
          </a:p>
          <a:p>
            <a:r>
              <a:rPr lang="de-DE" sz="2800" dirty="0">
                <a:solidFill>
                  <a:srgbClr val="000000"/>
                </a:solidFill>
              </a:rPr>
              <a:t>To display hours and minute : </a:t>
            </a:r>
          </a:p>
          <a:p>
            <a:endParaRPr lang="de-DE" sz="2800" dirty="0">
              <a:solidFill>
                <a:srgbClr val="000000"/>
              </a:solidFill>
            </a:endParaRPr>
          </a:p>
          <a:p>
            <a:r>
              <a:rPr lang="de-DE" sz="2400" b="0" i="0" u="none" strike="noStrike" baseline="0" dirty="0">
                <a:solidFill>
                  <a:srgbClr val="000000"/>
                </a:solidFill>
              </a:rPr>
              <a:t>Button1.setOnClickListener(new View.OnClickListener() { </a:t>
            </a:r>
          </a:p>
          <a:p>
            <a:r>
              <a:rPr lang="en-IN" sz="2400" b="0" i="0" u="none" strike="noStrike" baseline="0" dirty="0">
                <a:solidFill>
                  <a:srgbClr val="000000"/>
                </a:solidFill>
              </a:rPr>
              <a:t>@Override </a:t>
            </a:r>
          </a:p>
          <a:p>
            <a:r>
              <a:rPr lang="en-US" sz="2400" b="0" i="0" u="none" strike="noStrike" baseline="0" dirty="0">
                <a:solidFill>
                  <a:srgbClr val="000000"/>
                </a:solidFill>
              </a:rPr>
              <a:t>public void </a:t>
            </a:r>
            <a:r>
              <a:rPr lang="en-US" sz="2400" b="0" i="0" u="none" strike="noStrike" baseline="0" dirty="0" err="1">
                <a:solidFill>
                  <a:srgbClr val="000000"/>
                </a:solidFill>
              </a:rPr>
              <a:t>onClick</a:t>
            </a:r>
            <a:r>
              <a:rPr lang="en-US" sz="2400" b="0" i="0" u="none" strike="noStrike" baseline="0" dirty="0">
                <a:solidFill>
                  <a:srgbClr val="000000"/>
                </a:solidFill>
              </a:rPr>
              <a:t>(View view) { </a:t>
            </a:r>
          </a:p>
          <a:p>
            <a:r>
              <a:rPr lang="en-IN" sz="2400" b="0" i="0" u="none" strike="noStrike" baseline="0" dirty="0">
                <a:solidFill>
                  <a:srgbClr val="000000"/>
                </a:solidFill>
              </a:rPr>
              <a:t>textview1.setText(</a:t>
            </a:r>
            <a:r>
              <a:rPr lang="en-IN" sz="2400" b="0" i="0" u="none" strike="noStrike" baseline="0" dirty="0" err="1">
                <a:solidFill>
                  <a:srgbClr val="000000"/>
                </a:solidFill>
              </a:rPr>
              <a:t>timepcker.getCurrentHour</a:t>
            </a:r>
            <a:r>
              <a:rPr lang="en-IN" sz="2400" b="0" i="0" u="none" strike="noStrike" baseline="0" dirty="0">
                <a:solidFill>
                  <a:srgbClr val="000000"/>
                </a:solidFill>
              </a:rPr>
              <a:t>()+":"+</a:t>
            </a:r>
            <a:r>
              <a:rPr lang="en-IN" sz="2400" b="0" i="0" u="none" strike="noStrike" baseline="0" dirty="0" err="1">
                <a:solidFill>
                  <a:srgbClr val="000000"/>
                </a:solidFill>
              </a:rPr>
              <a:t>timepcker.getCurrentMinute</a:t>
            </a:r>
            <a:r>
              <a:rPr lang="en-IN" sz="2400" b="0" i="0" u="none" strike="noStrike" baseline="0" dirty="0">
                <a:solidFill>
                  <a:srgbClr val="000000"/>
                </a:solidFill>
              </a:rPr>
              <a:t>()); </a:t>
            </a:r>
          </a:p>
          <a:p>
            <a:r>
              <a:rPr lang="en-IN" sz="2400" b="0" i="0" u="none" strike="noStrike" baseline="0" dirty="0">
                <a:solidFill>
                  <a:srgbClr val="000000"/>
                </a:solidFill>
              </a:rPr>
              <a:t>} </a:t>
            </a:r>
          </a:p>
          <a:p>
            <a:r>
              <a:rPr lang="en-IN" sz="2400" b="0" i="0" u="none" strike="noStrike" baseline="0" dirty="0">
                <a:solidFill>
                  <a:srgbClr val="000000"/>
                </a:solidFill>
              </a:rPr>
              <a:t>}); </a:t>
            </a:r>
            <a:r>
              <a:rPr lang="en-IN" sz="1800" b="0" i="0" u="none" strike="noStrike" baseline="0" dirty="0">
                <a:solidFill>
                  <a:srgbClr val="000000"/>
                </a:solidFill>
              </a:rPr>
              <a:t>	</a:t>
            </a:r>
          </a:p>
          <a:p>
            <a:endParaRPr lang="en-IN" dirty="0"/>
          </a:p>
        </p:txBody>
      </p:sp>
    </p:spTree>
    <p:extLst>
      <p:ext uri="{BB962C8B-B14F-4D97-AF65-F5344CB8AC3E}">
        <p14:creationId xmlns:p14="http://schemas.microsoft.com/office/powerpoint/2010/main" val="1546200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9571E-7859-43F6-8319-3B09047B9075}"/>
              </a:ext>
            </a:extLst>
          </p:cNvPr>
          <p:cNvSpPr>
            <a:spLocks noGrp="1"/>
          </p:cNvSpPr>
          <p:nvPr>
            <p:ph idx="1"/>
          </p:nvPr>
        </p:nvSpPr>
        <p:spPr>
          <a:xfrm>
            <a:off x="457200" y="762000"/>
            <a:ext cx="8229600" cy="5364163"/>
          </a:xfrm>
        </p:spPr>
        <p:txBody>
          <a:bodyPr/>
          <a:lstStyle/>
          <a:p>
            <a:r>
              <a:rPr lang="en-US" sz="1800" b="1" i="0" u="none" strike="noStrike" baseline="0" dirty="0">
                <a:solidFill>
                  <a:srgbClr val="000000"/>
                </a:solidFill>
                <a:latin typeface="Times New Roman" panose="02020603050405020304" pitchFamily="18" charset="0"/>
              </a:rPr>
              <a:t>List any four attributes of check box.   2m </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State syntax to create Text View and Image button with any two attributes of each. </a:t>
            </a:r>
            <a:r>
              <a:rPr lang="en-US" sz="1800" b="0" i="0" u="none" strike="noStrike" baseline="0" dirty="0">
                <a:solidFill>
                  <a:srgbClr val="000000"/>
                </a:solidFill>
                <a:latin typeface="Times New Roman" panose="02020603050405020304" pitchFamily="18" charset="0"/>
              </a:rPr>
              <a:t>	 4m </a:t>
            </a:r>
          </a:p>
          <a:p>
            <a:r>
              <a:rPr lang="en-US" sz="1800" b="1" i="0" u="none" strike="noStrike" baseline="0" dirty="0">
                <a:solidFill>
                  <a:srgbClr val="000000"/>
                </a:solidFill>
                <a:latin typeface="Times New Roman" panose="02020603050405020304" pitchFamily="18" charset="0"/>
              </a:rPr>
              <a:t>Write a program to demonstrate Date and Time picker.  4m </a:t>
            </a:r>
            <a:r>
              <a:rPr lang="en-US" sz="1800" b="0" i="0" u="none" strike="noStrike" baseline="0" dirty="0">
                <a:solidFill>
                  <a:srgbClr val="000000"/>
                </a:solidFill>
                <a:latin typeface="Times New Roman" panose="02020603050405020304" pitchFamily="18" charset="0"/>
              </a:rPr>
              <a:t>	</a:t>
            </a:r>
          </a:p>
          <a:p>
            <a:r>
              <a:rPr lang="en-US" sz="1800" b="1" i="1" u="none" strike="noStrike" baseline="0" dirty="0">
                <a:solidFill>
                  <a:srgbClr val="000000"/>
                </a:solidFill>
                <a:latin typeface="Times New Roman" panose="02020603050405020304" pitchFamily="18" charset="0"/>
              </a:rPr>
              <a:t>(Note: Consider the appropriate XML file. All attributes are not required. </a:t>
            </a:r>
            <a:endParaRPr lang="en-US"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000000"/>
                </a:solidFill>
                <a:latin typeface="Times New Roman" panose="02020603050405020304" pitchFamily="18" charset="0"/>
              </a:rPr>
              <a:t>In java file all imports are not expected. Different relevant logic/code can be considered.) </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Write a program to convert temperature from </a:t>
            </a:r>
            <a:r>
              <a:rPr lang="en-US" sz="1800" b="1" i="0" u="none" strike="noStrike" baseline="0" dirty="0" err="1">
                <a:solidFill>
                  <a:srgbClr val="000000"/>
                </a:solidFill>
                <a:latin typeface="Times New Roman" panose="02020603050405020304" pitchFamily="18" charset="0"/>
              </a:rPr>
              <a:t>celcius</a:t>
            </a:r>
            <a:r>
              <a:rPr lang="en-US" sz="1800" b="1" i="0" u="none" strike="noStrike" baseline="0" dirty="0">
                <a:solidFill>
                  <a:srgbClr val="000000"/>
                </a:solidFill>
                <a:latin typeface="Times New Roman" panose="02020603050405020304" pitchFamily="18" charset="0"/>
              </a:rPr>
              <a:t> to </a:t>
            </a:r>
            <a:r>
              <a:rPr lang="en-US" sz="1800" b="1" i="0" u="none" strike="noStrike" baseline="0" dirty="0" err="1">
                <a:solidFill>
                  <a:srgbClr val="000000"/>
                </a:solidFill>
                <a:latin typeface="Times New Roman" panose="02020603050405020304" pitchFamily="18" charset="0"/>
              </a:rPr>
              <a:t>farenhite</a:t>
            </a:r>
            <a:r>
              <a:rPr lang="en-US" sz="1800" b="1" i="0" u="none" strike="noStrike" baseline="0" dirty="0">
                <a:solidFill>
                  <a:srgbClr val="000000"/>
                </a:solidFill>
                <a:latin typeface="Times New Roman" panose="02020603050405020304" pitchFamily="18" charset="0"/>
              </a:rPr>
              <a:t> and vice versa using Toggle button. (Design UI as per your choice. Write XML and java file) </a:t>
            </a:r>
            <a:r>
              <a:rPr lang="en-US" sz="1800" b="0" i="0" u="none" strike="noStrike" baseline="0" dirty="0">
                <a:solidFill>
                  <a:srgbClr val="000000"/>
                </a:solidFill>
                <a:latin typeface="Times New Roman" panose="02020603050405020304" pitchFamily="18" charset="0"/>
              </a:rPr>
              <a:t>	  6m</a:t>
            </a:r>
          </a:p>
          <a:p>
            <a:r>
              <a:rPr lang="en-US" sz="1800" b="1" i="0" u="none" strike="noStrike" baseline="0" dirty="0">
                <a:solidFill>
                  <a:srgbClr val="000000"/>
                </a:solidFill>
                <a:latin typeface="Calibri" panose="020F0502020204030204" pitchFamily="34" charset="0"/>
              </a:rPr>
              <a:t>Explain </a:t>
            </a:r>
            <a:r>
              <a:rPr lang="en-US" sz="1800" b="1" i="0" u="none" strike="noStrike" baseline="0" dirty="0" err="1">
                <a:solidFill>
                  <a:srgbClr val="000000"/>
                </a:solidFill>
                <a:latin typeface="Calibri" panose="020F0502020204030204" pitchFamily="34" charset="0"/>
              </a:rPr>
              <a:t>Gridview</a:t>
            </a:r>
            <a:r>
              <a:rPr lang="en-US" sz="1800" b="1" i="0" u="none" strike="noStrike" baseline="0" dirty="0">
                <a:solidFill>
                  <a:srgbClr val="000000"/>
                </a:solidFill>
                <a:latin typeface="Calibri" panose="020F0502020204030204" pitchFamily="34" charset="0"/>
              </a:rPr>
              <a:t> with its attributes with suitable example.  4m</a:t>
            </a:r>
            <a:r>
              <a:rPr lang="en-US" sz="1800" b="0" i="0" u="none" strike="noStrike" baseline="0" dirty="0">
                <a:solidFill>
                  <a:srgbClr val="000000"/>
                </a:solidFill>
                <a:latin typeface="Calibri" panose="020F0502020204030204" pitchFamily="34" charset="0"/>
              </a:rPr>
              <a:t>	</a:t>
            </a:r>
          </a:p>
          <a:p>
            <a:r>
              <a:rPr lang="en-US" sz="1800" b="1" i="0" u="none" strike="noStrike" baseline="0" dirty="0">
                <a:solidFill>
                  <a:srgbClr val="000000"/>
                </a:solidFill>
                <a:latin typeface="Times New Roman" panose="02020603050405020304" pitchFamily="18" charset="0"/>
              </a:rPr>
              <a:t>Design a employee registration form using UI component.  6m</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Explain how linear and frame layout is used to design an android application with suitable example. </a:t>
            </a:r>
            <a:r>
              <a:rPr lang="en-US" sz="1800" b="0" i="0" u="none" strike="noStrike" baseline="0" dirty="0">
                <a:solidFill>
                  <a:srgbClr val="000000"/>
                </a:solidFill>
                <a:latin typeface="Times New Roman" panose="02020603050405020304" pitchFamily="18" charset="0"/>
              </a:rPr>
              <a:t>	6m</a:t>
            </a:r>
          </a:p>
          <a:p>
            <a:r>
              <a:rPr lang="en-US" sz="1800"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2 M : For each layout explanation, 1 M for each layout example )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278890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code to insert </a:t>
            </a:r>
            <a:r>
              <a:rPr lang="en-US" dirty="0" err="1"/>
              <a:t>EditText</a:t>
            </a:r>
            <a:r>
              <a:rPr lang="en-US" dirty="0"/>
              <a:t> in layout</a:t>
            </a:r>
          </a:p>
        </p:txBody>
      </p:sp>
      <p:sp>
        <p:nvSpPr>
          <p:cNvPr id="3" name="Content Placeholder 2"/>
          <p:cNvSpPr>
            <a:spLocks noGrp="1"/>
          </p:cNvSpPr>
          <p:nvPr>
            <p:ph idx="1"/>
          </p:nvPr>
        </p:nvSpPr>
        <p:spPr>
          <a:xfrm>
            <a:off x="76200" y="1600200"/>
            <a:ext cx="8991600" cy="4525963"/>
          </a:xfrm>
        </p:spPr>
        <p:txBody>
          <a:bodyPr>
            <a:noAutofit/>
          </a:bodyPr>
          <a:lstStyle/>
          <a:p>
            <a:r>
              <a:rPr lang="en-US" sz="2200" dirty="0"/>
              <a:t>public class </a:t>
            </a:r>
            <a:r>
              <a:rPr lang="en-US" sz="2200" dirty="0" err="1"/>
              <a:t>MainActivity</a:t>
            </a:r>
            <a:r>
              <a:rPr lang="en-US" sz="2200" dirty="0"/>
              <a:t> extends </a:t>
            </a:r>
            <a:r>
              <a:rPr lang="en-US" sz="2200" dirty="0" err="1"/>
              <a:t>AppCompatActivity</a:t>
            </a:r>
            <a:r>
              <a:rPr lang="en-US" sz="2200" dirty="0"/>
              <a:t> {</a:t>
            </a:r>
            <a:br>
              <a:rPr lang="en-US" sz="2200" dirty="0"/>
            </a:br>
            <a:r>
              <a:rPr lang="en-US" sz="2200" dirty="0"/>
              <a:t>    @Override</a:t>
            </a:r>
            <a:br>
              <a:rPr lang="en-US" sz="2200" dirty="0"/>
            </a:br>
            <a:r>
              <a:rPr lang="en-US" sz="2200" dirty="0"/>
              <a:t>    protected void </a:t>
            </a:r>
            <a:r>
              <a:rPr lang="en-US" sz="2200" dirty="0" err="1"/>
              <a:t>onCreate</a:t>
            </a:r>
            <a:r>
              <a:rPr lang="en-US" sz="2200" dirty="0"/>
              <a:t>(Bundle </a:t>
            </a:r>
            <a:r>
              <a:rPr lang="en-US" sz="2200" dirty="0" err="1"/>
              <a:t>savedInstanceState</a:t>
            </a:r>
            <a:r>
              <a:rPr lang="en-US" sz="2200" dirty="0"/>
              <a:t>) {</a:t>
            </a:r>
            <a:br>
              <a:rPr lang="en-US" sz="2200" dirty="0"/>
            </a:br>
            <a:r>
              <a:rPr lang="en-US" sz="2200" dirty="0"/>
              <a:t>        </a:t>
            </a:r>
            <a:r>
              <a:rPr lang="en-US" sz="2200" dirty="0" err="1"/>
              <a:t>super.onCreate</a:t>
            </a:r>
            <a:r>
              <a:rPr lang="en-US" sz="2200" dirty="0"/>
              <a:t>(</a:t>
            </a:r>
            <a:r>
              <a:rPr lang="en-US" sz="2200" dirty="0" err="1"/>
              <a:t>savedInstanceState</a:t>
            </a:r>
            <a:r>
              <a:rPr lang="en-US" sz="2200" dirty="0"/>
              <a:t>);</a:t>
            </a:r>
            <a:br>
              <a:rPr lang="en-US" sz="2200" dirty="0"/>
            </a:br>
            <a:r>
              <a:rPr lang="en-US" sz="2200" dirty="0"/>
              <a:t>        </a:t>
            </a:r>
            <a:r>
              <a:rPr lang="en-US" sz="2200" dirty="0" err="1"/>
              <a:t>setContentView</a:t>
            </a:r>
            <a:r>
              <a:rPr lang="en-US" sz="2200" dirty="0"/>
              <a:t>(</a:t>
            </a:r>
            <a:r>
              <a:rPr lang="en-US" sz="2200" dirty="0" err="1"/>
              <a:t>R.layout.activity_main</a:t>
            </a:r>
            <a:r>
              <a:rPr lang="en-US" sz="2200" dirty="0"/>
              <a:t>);</a:t>
            </a:r>
          </a:p>
          <a:p>
            <a:r>
              <a:rPr lang="en-US" sz="2000" b="1" dirty="0"/>
              <a:t> </a:t>
            </a:r>
            <a:r>
              <a:rPr lang="en-US" sz="2000" b="1" dirty="0" err="1"/>
              <a:t>LinearLayout</a:t>
            </a:r>
            <a:r>
              <a:rPr lang="en-US" sz="2000" b="1" dirty="0"/>
              <a:t> </a:t>
            </a:r>
            <a:r>
              <a:rPr lang="en-US" sz="2000" b="1" dirty="0" err="1"/>
              <a:t>linearLayout</a:t>
            </a:r>
            <a:r>
              <a:rPr lang="en-US" sz="2000" b="1" dirty="0"/>
              <a:t> 1=  (</a:t>
            </a:r>
            <a:r>
              <a:rPr lang="en-US" sz="2000" b="1" dirty="0" err="1"/>
              <a:t>LinearLayout</a:t>
            </a:r>
            <a:r>
              <a:rPr lang="en-US" sz="2000" b="1" dirty="0"/>
              <a:t>) </a:t>
            </a:r>
            <a:r>
              <a:rPr lang="en-US" sz="2000" b="1" dirty="0" err="1"/>
              <a:t>findViewById</a:t>
            </a:r>
            <a:r>
              <a:rPr lang="en-US" sz="2000" b="1" dirty="0"/>
              <a:t>(</a:t>
            </a:r>
            <a:r>
              <a:rPr lang="en-US" sz="2000" b="1" dirty="0" err="1"/>
              <a:t>R.id.linearlayout</a:t>
            </a:r>
            <a:r>
              <a:rPr lang="en-US" sz="2000" b="1" dirty="0"/>
              <a:t>);</a:t>
            </a:r>
            <a:br>
              <a:rPr lang="en-US" sz="2000" b="1" dirty="0"/>
            </a:br>
            <a:r>
              <a:rPr lang="en-US" sz="2000" b="1" dirty="0"/>
              <a:t>        </a:t>
            </a:r>
            <a:r>
              <a:rPr lang="en-US" sz="2000" b="1" dirty="0" err="1"/>
              <a:t>EditText</a:t>
            </a:r>
            <a:r>
              <a:rPr lang="en-US" sz="2000" b="1" dirty="0"/>
              <a:t> et = new </a:t>
            </a:r>
            <a:r>
              <a:rPr lang="en-US" sz="2000" b="1" dirty="0" err="1"/>
              <a:t>EditText</a:t>
            </a:r>
            <a:r>
              <a:rPr lang="en-US" sz="2000" b="1" dirty="0"/>
              <a:t>(this);</a:t>
            </a:r>
            <a:br>
              <a:rPr lang="en-US" sz="2000" b="1" dirty="0"/>
            </a:br>
            <a:r>
              <a:rPr lang="en-US" sz="2000" b="1" dirty="0"/>
              <a:t>        </a:t>
            </a:r>
            <a:r>
              <a:rPr lang="en-US" sz="2000" b="1" dirty="0" err="1"/>
              <a:t>et.setHint</a:t>
            </a:r>
            <a:r>
              <a:rPr lang="en-US" sz="2000" b="1" dirty="0"/>
              <a:t>("Subject");</a:t>
            </a:r>
            <a:br>
              <a:rPr lang="en-US" sz="2000" b="1" dirty="0"/>
            </a:br>
            <a:r>
              <a:rPr lang="en-US" sz="2000" b="1" dirty="0"/>
              <a:t>        linearLayout1.addView(et);</a:t>
            </a:r>
            <a:br>
              <a:rPr lang="en-US" sz="2000" dirty="0"/>
            </a:br>
            <a:r>
              <a:rPr lang="en-US" sz="2000" dirty="0"/>
              <a:t>    }</a:t>
            </a:r>
            <a:br>
              <a:rPr lang="en-US" sz="2000" dirty="0"/>
            </a:br>
            <a:r>
              <a:rPr 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1F7-2BDB-077B-75D0-F823B177B81A}"/>
              </a:ext>
            </a:extLst>
          </p:cNvPr>
          <p:cNvSpPr>
            <a:spLocks noGrp="1"/>
          </p:cNvSpPr>
          <p:nvPr>
            <p:ph type="title"/>
          </p:nvPr>
        </p:nvSpPr>
        <p:spPr>
          <a:xfrm>
            <a:off x="457200" y="274638"/>
            <a:ext cx="8229600" cy="334962"/>
          </a:xfrm>
        </p:spPr>
        <p:txBody>
          <a:bodyPr>
            <a:normAutofit fontScale="90000"/>
          </a:bodyPr>
          <a:lstStyle/>
          <a:p>
            <a:r>
              <a:rPr lang="en-IN" dirty="0"/>
              <a:t>Toast	</a:t>
            </a:r>
          </a:p>
        </p:txBody>
      </p:sp>
      <p:sp>
        <p:nvSpPr>
          <p:cNvPr id="3" name="Content Placeholder 2">
            <a:extLst>
              <a:ext uri="{FF2B5EF4-FFF2-40B4-BE49-F238E27FC236}">
                <a16:creationId xmlns:a16="http://schemas.microsoft.com/office/drawing/2014/main" id="{7130EEA4-6D97-CE31-D0AD-FCA3FBBC41B0}"/>
              </a:ext>
            </a:extLst>
          </p:cNvPr>
          <p:cNvSpPr>
            <a:spLocks noGrp="1"/>
          </p:cNvSpPr>
          <p:nvPr>
            <p:ph idx="1"/>
          </p:nvPr>
        </p:nvSpPr>
        <p:spPr>
          <a:xfrm>
            <a:off x="457200" y="914400"/>
            <a:ext cx="8229600" cy="5211763"/>
          </a:xfrm>
        </p:spPr>
        <p:txBody>
          <a:bodyPr>
            <a:normAutofit/>
          </a:bodyPr>
          <a:lstStyle/>
          <a:p>
            <a:r>
              <a:rPr lang="en-US" sz="2200" b="0" i="0" dirty="0">
                <a:solidFill>
                  <a:srgbClr val="333333"/>
                </a:solidFill>
                <a:effectLst/>
                <a:latin typeface="inter-regular"/>
              </a:rPr>
              <a:t>Toast class is used to show notification for a particular interval of time. After sometime it disappears. It doesn't block the user interaction.</a:t>
            </a:r>
          </a:p>
          <a:p>
            <a:r>
              <a:rPr kumimoji="0" lang="en-US" altLang="en-US" sz="2200" b="0" i="0" u="none" strike="noStrike" cap="none" normalizeH="0" baseline="0" dirty="0">
                <a:ln>
                  <a:noFill/>
                </a:ln>
                <a:solidFill>
                  <a:srgbClr val="202124"/>
                </a:solidFill>
                <a:effectLst/>
                <a:latin typeface="Roboto" panose="02000000000000000000" pitchFamily="2" charset="0"/>
              </a:rPr>
              <a:t>Use the </a:t>
            </a:r>
            <a:r>
              <a:rPr lang="en-US" altLang="en-US" sz="2200" b="1" dirty="0" err="1">
                <a:latin typeface="var(--devsite-code-font-family)"/>
              </a:rPr>
              <a:t>makeText</a:t>
            </a:r>
            <a:r>
              <a:rPr lang="en-US" altLang="en-US" sz="2200" b="1" dirty="0">
                <a:latin typeface="var(--devsite-code-font-family)"/>
              </a:rPr>
              <a:t>()</a:t>
            </a:r>
            <a:r>
              <a:rPr lang="en-US" altLang="en-US" sz="2200" b="1" dirty="0">
                <a:solidFill>
                  <a:srgbClr val="202124"/>
                </a:solidFill>
                <a:latin typeface="Roboto" panose="02000000000000000000" pitchFamily="2" charset="0"/>
              </a:rPr>
              <a:t> </a:t>
            </a:r>
            <a:r>
              <a:rPr kumimoji="0" lang="en-US" altLang="en-US" sz="2200" b="0" i="0" u="none" strike="noStrike" cap="none" normalizeH="0" baseline="0" dirty="0">
                <a:ln>
                  <a:noFill/>
                </a:ln>
                <a:solidFill>
                  <a:srgbClr val="202124"/>
                </a:solidFill>
                <a:effectLst/>
                <a:latin typeface="Roboto" panose="02000000000000000000" pitchFamily="2" charset="0"/>
              </a:rPr>
              <a:t>method, which takes the following parameters:</a:t>
            </a:r>
            <a:r>
              <a:rPr kumimoji="0" lang="en-US" altLang="en-US" sz="2200" b="0" i="0" u="none" strike="noStrike" cap="none" normalizeH="0" baseline="0" dirty="0">
                <a:ln>
                  <a:noFill/>
                </a:ln>
                <a:solidFill>
                  <a:schemeClr val="tx1"/>
                </a:solidFill>
                <a:effectLst/>
              </a:rPr>
              <a:t> </a:t>
            </a:r>
            <a:endParaRPr lang="en-US" sz="2200" b="0" i="0" dirty="0">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202124"/>
                </a:solidFill>
                <a:effectLst/>
                <a:latin typeface="Roboto" panose="02000000000000000000" pitchFamily="2" charset="0"/>
              </a:rPr>
              <a:t>The application </a:t>
            </a:r>
            <a:r>
              <a:rPr lang="en-US" altLang="en-US" sz="2200" dirty="0">
                <a:solidFill>
                  <a:srgbClr val="202124"/>
                </a:solidFill>
                <a:latin typeface="var(--devsite-code-font-family)"/>
              </a:rPr>
              <a:t>Context</a:t>
            </a:r>
            <a:r>
              <a:rPr kumimoji="0" lang="en-US" altLang="en-US" sz="2200" b="0" i="0" u="none" strike="noStrike" cap="none" normalizeH="0" baseline="0" dirty="0">
                <a:ln>
                  <a:noFill/>
                </a:ln>
                <a:solidFill>
                  <a:srgbClr val="202124"/>
                </a:solidFill>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202124"/>
                </a:solidFill>
                <a:effectLst/>
                <a:latin typeface="Roboto" panose="02000000000000000000" pitchFamily="2" charset="0"/>
              </a:rPr>
              <a:t>The text that should appear to the user.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rgbClr val="202124"/>
                </a:solidFill>
                <a:effectLst/>
                <a:latin typeface="Roboto" panose="02000000000000000000" pitchFamily="2" charset="0"/>
              </a:rPr>
              <a:t>The duration that the toast should remain on the screen.</a:t>
            </a:r>
          </a:p>
          <a:p>
            <a:endParaRPr lang="en-US" b="0" i="0" dirty="0">
              <a:solidFill>
                <a:srgbClr val="333333"/>
              </a:solidFill>
              <a:effectLst/>
              <a:latin typeface="inter-regular"/>
            </a:endParaRPr>
          </a:p>
          <a:p>
            <a:endParaRPr lang="en-IN" dirty="0"/>
          </a:p>
        </p:txBody>
      </p:sp>
      <p:sp>
        <p:nvSpPr>
          <p:cNvPr id="7" name="Rectangle 2">
            <a:extLst>
              <a:ext uri="{FF2B5EF4-FFF2-40B4-BE49-F238E27FC236}">
                <a16:creationId xmlns:a16="http://schemas.microsoft.com/office/drawing/2014/main" id="{893E106A-8218-7858-359E-87EC490F277A}"/>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201FE0D-55EA-1613-D69E-752371E91581}"/>
              </a:ext>
            </a:extLst>
          </p:cNvPr>
          <p:cNvPicPr>
            <a:picLocks noChangeAspect="1"/>
          </p:cNvPicPr>
          <p:nvPr/>
        </p:nvPicPr>
        <p:blipFill>
          <a:blip r:embed="rId2"/>
          <a:stretch>
            <a:fillRect/>
          </a:stretch>
        </p:blipFill>
        <p:spPr>
          <a:xfrm>
            <a:off x="2576512" y="3733800"/>
            <a:ext cx="3990975" cy="3016337"/>
          </a:xfrm>
          <a:prstGeom prst="rect">
            <a:avLst/>
          </a:prstGeom>
        </p:spPr>
      </p:pic>
    </p:spTree>
    <p:extLst>
      <p:ext uri="{BB962C8B-B14F-4D97-AF65-F5344CB8AC3E}">
        <p14:creationId xmlns:p14="http://schemas.microsoft.com/office/powerpoint/2010/main" val="263088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8625-3A29-E3DA-8A54-24968580B23F}"/>
              </a:ext>
            </a:extLst>
          </p:cNvPr>
          <p:cNvSpPr>
            <a:spLocks noGrp="1"/>
          </p:cNvSpPr>
          <p:nvPr>
            <p:ph type="title"/>
          </p:nvPr>
        </p:nvSpPr>
        <p:spPr>
          <a:xfrm>
            <a:off x="457200" y="274638"/>
            <a:ext cx="8229600" cy="457199"/>
          </a:xfrm>
        </p:spPr>
        <p:txBody>
          <a:bodyPr>
            <a:normAutofit fontScale="90000"/>
          </a:bodyPr>
          <a:lstStyle/>
          <a:p>
            <a:r>
              <a:rPr lang="en-IN" dirty="0"/>
              <a:t>Toast class</a:t>
            </a:r>
          </a:p>
        </p:txBody>
      </p:sp>
      <p:sp>
        <p:nvSpPr>
          <p:cNvPr id="3" name="Content Placeholder 2">
            <a:extLst>
              <a:ext uri="{FF2B5EF4-FFF2-40B4-BE49-F238E27FC236}">
                <a16:creationId xmlns:a16="http://schemas.microsoft.com/office/drawing/2014/main" id="{A93E6CE0-5A5A-AD10-322C-62264CAF0D8B}"/>
              </a:ext>
            </a:extLst>
          </p:cNvPr>
          <p:cNvSpPr>
            <a:spLocks noGrp="1"/>
          </p:cNvSpPr>
          <p:nvPr>
            <p:ph idx="1"/>
          </p:nvPr>
        </p:nvSpPr>
        <p:spPr>
          <a:xfrm>
            <a:off x="228600" y="990601"/>
            <a:ext cx="8915400" cy="5165380"/>
          </a:xfrm>
        </p:spPr>
        <p:txBody>
          <a:bodyPr>
            <a:normAutofit fontScale="77500" lnSpcReduction="20000"/>
          </a:bodyPr>
          <a:lstStyle/>
          <a:p>
            <a:r>
              <a:rPr lang="en-US" b="0" i="0" dirty="0">
                <a:solidFill>
                  <a:srgbClr val="333333"/>
                </a:solidFill>
                <a:effectLst/>
                <a:latin typeface="inter-regular"/>
              </a:rPr>
              <a:t>Toast class is used to show notification for a particular interval of time. After sometime it disappears. It doesn't block the user interaction.</a:t>
            </a:r>
          </a:p>
          <a:p>
            <a:r>
              <a:rPr lang="en-US" dirty="0">
                <a:solidFill>
                  <a:srgbClr val="333333"/>
                </a:solidFill>
                <a:latin typeface="inter-regular"/>
              </a:rPr>
              <a:t>Methods : </a:t>
            </a:r>
          </a:p>
          <a:p>
            <a:pPr lvl="1"/>
            <a:r>
              <a:rPr lang="en-US" dirty="0">
                <a:solidFill>
                  <a:srgbClr val="333333"/>
                </a:solidFill>
                <a:latin typeface="inter-regular"/>
              </a:rPr>
              <a:t> . </a:t>
            </a:r>
            <a:r>
              <a:rPr lang="en-US" dirty="0" err="1">
                <a:solidFill>
                  <a:srgbClr val="333333"/>
                </a:solidFill>
                <a:latin typeface="inter-regular"/>
              </a:rPr>
              <a:t>makeText</a:t>
            </a:r>
            <a:r>
              <a:rPr lang="en-US" dirty="0">
                <a:solidFill>
                  <a:srgbClr val="333333"/>
                </a:solidFill>
                <a:latin typeface="inter-regular"/>
              </a:rPr>
              <a:t>( ); </a:t>
            </a:r>
            <a:r>
              <a:rPr lang="en-US" b="0" i="0" dirty="0">
                <a:solidFill>
                  <a:srgbClr val="333333"/>
                </a:solidFill>
                <a:effectLst/>
                <a:latin typeface="inter-regular"/>
              </a:rPr>
              <a:t>makes the toast containing text and duration.</a:t>
            </a:r>
            <a:endParaRPr lang="en-US" dirty="0">
              <a:solidFill>
                <a:srgbClr val="333333"/>
              </a:solidFill>
              <a:latin typeface="inter-regular"/>
            </a:endParaRPr>
          </a:p>
          <a:p>
            <a:pPr lvl="1"/>
            <a:r>
              <a:rPr lang="en-IN" dirty="0">
                <a:solidFill>
                  <a:srgbClr val="333333"/>
                </a:solidFill>
                <a:latin typeface="inter-regular"/>
              </a:rPr>
              <a:t> .</a:t>
            </a:r>
            <a:r>
              <a:rPr lang="en-IN" b="0" i="0" dirty="0">
                <a:solidFill>
                  <a:srgbClr val="333333"/>
                </a:solidFill>
                <a:effectLst/>
                <a:latin typeface="inter-regular"/>
              </a:rPr>
              <a:t> show( ); displays toast.</a:t>
            </a:r>
          </a:p>
          <a:p>
            <a:pPr lvl="1"/>
            <a:r>
              <a:rPr lang="en-US" dirty="0">
                <a:solidFill>
                  <a:srgbClr val="333333"/>
                </a:solidFill>
                <a:latin typeface="inter-regular"/>
              </a:rPr>
              <a:t> . </a:t>
            </a:r>
            <a:r>
              <a:rPr lang="en-IN" b="0" i="0" dirty="0" err="1">
                <a:solidFill>
                  <a:srgbClr val="333333"/>
                </a:solidFill>
                <a:effectLst/>
                <a:latin typeface="inter-regular"/>
              </a:rPr>
              <a:t>setMargin</a:t>
            </a:r>
            <a:r>
              <a:rPr lang="en-IN" b="0" i="0" dirty="0">
                <a:solidFill>
                  <a:srgbClr val="333333"/>
                </a:solidFill>
                <a:effectLst/>
                <a:latin typeface="inter-regular"/>
              </a:rPr>
              <a:t>(  ); </a:t>
            </a:r>
            <a:r>
              <a:rPr lang="en-US" b="0" i="0" dirty="0">
                <a:solidFill>
                  <a:srgbClr val="333333"/>
                </a:solidFill>
                <a:effectLst/>
                <a:latin typeface="inter-regular"/>
              </a:rPr>
              <a:t>changes the horizontal and vertical margin difference.</a:t>
            </a:r>
            <a:endParaRPr lang="en-US" dirty="0">
              <a:solidFill>
                <a:srgbClr val="333333"/>
              </a:solidFill>
              <a:latin typeface="inter-regular"/>
            </a:endParaRPr>
          </a:p>
          <a:p>
            <a:endParaRPr lang="en-IN" dirty="0"/>
          </a:p>
          <a:p>
            <a:r>
              <a:rPr lang="en-IN" dirty="0"/>
              <a:t>Example :</a:t>
            </a:r>
          </a:p>
          <a:p>
            <a:r>
              <a:rPr lang="en-IN" b="0" i="0" dirty="0" err="1">
                <a:solidFill>
                  <a:srgbClr val="000000"/>
                </a:solidFill>
                <a:effectLst/>
                <a:latin typeface="inter-regular"/>
              </a:rPr>
              <a:t>Toast.makeText</a:t>
            </a:r>
            <a:r>
              <a:rPr lang="en-IN" b="0" i="0" dirty="0">
                <a:solidFill>
                  <a:srgbClr val="000000"/>
                </a:solidFill>
                <a:effectLst/>
                <a:latin typeface="inter-regular"/>
              </a:rPr>
              <a:t>(</a:t>
            </a:r>
            <a:r>
              <a:rPr lang="en-IN" b="0" i="0" dirty="0" err="1">
                <a:solidFill>
                  <a:srgbClr val="000000"/>
                </a:solidFill>
                <a:effectLst/>
                <a:latin typeface="inter-regular"/>
              </a:rPr>
              <a:t>getApplicationContext</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r>
              <a:rPr lang="en-IN" b="0" i="0" dirty="0" err="1">
                <a:solidFill>
                  <a:srgbClr val="000000"/>
                </a:solidFill>
                <a:effectLst/>
                <a:latin typeface="inter-regular"/>
              </a:rPr>
              <a:t>Toast.LENGTH_SHORT</a:t>
            </a:r>
            <a:r>
              <a:rPr lang="en-IN" b="0" i="0" dirty="0">
                <a:solidFill>
                  <a:srgbClr val="000000"/>
                </a:solidFill>
                <a:effectLst/>
                <a:latin typeface="inter-regular"/>
              </a:rPr>
              <a:t>).show(); </a:t>
            </a:r>
          </a:p>
          <a:p>
            <a:endParaRPr lang="en-IN" b="0" i="0" dirty="0">
              <a:solidFill>
                <a:srgbClr val="000000"/>
              </a:solidFill>
              <a:effectLst/>
              <a:latin typeface="inter-regular"/>
            </a:endParaRPr>
          </a:p>
          <a:p>
            <a:r>
              <a:rPr lang="en-IN" b="0" i="0" dirty="0">
                <a:solidFill>
                  <a:srgbClr val="333333"/>
                </a:solidFill>
                <a:effectLst/>
                <a:latin typeface="inter-regular"/>
              </a:rPr>
              <a:t> LENGTH_LONG : </a:t>
            </a:r>
            <a:r>
              <a:rPr lang="en-US" b="0" i="0" dirty="0">
                <a:solidFill>
                  <a:srgbClr val="333333"/>
                </a:solidFill>
                <a:effectLst/>
                <a:latin typeface="inter-regular"/>
              </a:rPr>
              <a:t>displays view for the long duration of time.</a:t>
            </a:r>
          </a:p>
          <a:p>
            <a:r>
              <a:rPr lang="en-IN" b="0" i="0" dirty="0">
                <a:solidFill>
                  <a:srgbClr val="333333"/>
                </a:solidFill>
                <a:effectLst/>
                <a:latin typeface="inter-regular"/>
              </a:rPr>
              <a:t>LENGTH_SHORT : </a:t>
            </a:r>
            <a:r>
              <a:rPr lang="en-US" b="0" i="0" dirty="0">
                <a:solidFill>
                  <a:srgbClr val="333333"/>
                </a:solidFill>
                <a:effectLst/>
                <a:latin typeface="inter-regular"/>
              </a:rPr>
              <a:t>displays view for the short duration of time.</a:t>
            </a:r>
            <a:endParaRPr lang="en-IN" dirty="0"/>
          </a:p>
        </p:txBody>
      </p:sp>
    </p:spTree>
    <p:extLst>
      <p:ext uri="{BB962C8B-B14F-4D97-AF65-F5344CB8AC3E}">
        <p14:creationId xmlns:p14="http://schemas.microsoft.com/office/powerpoint/2010/main" val="28341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F4FF5-C5C6-9CB6-014B-7F149EF54490}"/>
              </a:ext>
            </a:extLst>
          </p:cNvPr>
          <p:cNvSpPr>
            <a:spLocks noGrp="1"/>
          </p:cNvSpPr>
          <p:nvPr>
            <p:ph idx="1"/>
          </p:nvPr>
        </p:nvSpPr>
        <p:spPr>
          <a:xfrm>
            <a:off x="457200" y="457200"/>
            <a:ext cx="8229600" cy="6172200"/>
          </a:xfrm>
        </p:spPr>
        <p:txBody>
          <a:bodyPr>
            <a:normAutofit fontScale="70000" lnSpcReduction="20000"/>
          </a:bodyPr>
          <a:lstStyle/>
          <a:p>
            <a:r>
              <a:rPr lang="en-US" b="1" i="0" dirty="0">
                <a:solidFill>
                  <a:srgbClr val="273239"/>
                </a:solidFill>
                <a:effectLst/>
                <a:latin typeface="urw-din"/>
              </a:rPr>
              <a:t>Android Programming Context :  </a:t>
            </a:r>
            <a:r>
              <a:rPr lang="en-US" b="0" i="0" dirty="0">
                <a:solidFill>
                  <a:srgbClr val="273239"/>
                </a:solidFill>
                <a:effectLst/>
                <a:latin typeface="urw-din"/>
              </a:rPr>
              <a:t>give us the Context of the current state of our application.</a:t>
            </a:r>
          </a:p>
          <a:p>
            <a:pPr algn="just" fontAlgn="base">
              <a:buFont typeface="Arial" panose="020B0604020202020204" pitchFamily="34" charset="0"/>
              <a:buChar char="•"/>
            </a:pPr>
            <a:r>
              <a:rPr lang="en-US" b="0" i="0" dirty="0">
                <a:solidFill>
                  <a:srgbClr val="273239"/>
                </a:solidFill>
                <a:effectLst/>
                <a:latin typeface="urw-din"/>
              </a:rPr>
              <a:t>It allows us to access resources.</a:t>
            </a:r>
          </a:p>
          <a:p>
            <a:pPr algn="just" fontAlgn="base">
              <a:buFont typeface="Arial" panose="020B0604020202020204" pitchFamily="34" charset="0"/>
              <a:buChar char="•"/>
            </a:pPr>
            <a:r>
              <a:rPr lang="en-US" b="0" i="0" dirty="0">
                <a:solidFill>
                  <a:srgbClr val="273239"/>
                </a:solidFill>
                <a:effectLst/>
                <a:latin typeface="urw-din"/>
              </a:rPr>
              <a:t>It allows us to interact with other Android components by sending messages.</a:t>
            </a:r>
          </a:p>
          <a:p>
            <a:pPr algn="just" fontAlgn="base">
              <a:buFont typeface="Arial" panose="020B0604020202020204" pitchFamily="34" charset="0"/>
              <a:buChar char="•"/>
            </a:pPr>
            <a:r>
              <a:rPr lang="en-US" b="0" i="0" dirty="0">
                <a:solidFill>
                  <a:srgbClr val="273239"/>
                </a:solidFill>
                <a:effectLst/>
                <a:latin typeface="urw-din"/>
              </a:rPr>
              <a:t>It gives you information about your app environment.</a:t>
            </a:r>
          </a:p>
          <a:p>
            <a:pPr algn="just" fontAlgn="base">
              <a:buFont typeface="Arial" panose="020B0604020202020204" pitchFamily="34" charset="0"/>
              <a:buChar char="•"/>
            </a:pPr>
            <a:r>
              <a:rPr lang="en-US" b="1" dirty="0">
                <a:solidFill>
                  <a:srgbClr val="273239"/>
                </a:solidFill>
                <a:latin typeface="urw-din"/>
              </a:rPr>
              <a:t>Two types : </a:t>
            </a:r>
            <a:endParaRPr lang="en-US" b="1" i="0" dirty="0">
              <a:solidFill>
                <a:srgbClr val="273239"/>
              </a:solidFill>
              <a:effectLst/>
              <a:latin typeface="urw-din"/>
            </a:endParaRPr>
          </a:p>
          <a:p>
            <a:pPr marL="0" indent="0">
              <a:buNone/>
            </a:pPr>
            <a:r>
              <a:rPr lang="en-US" b="1" dirty="0">
                <a:solidFill>
                  <a:srgbClr val="273239"/>
                </a:solidFill>
                <a:latin typeface="urw-din"/>
              </a:rPr>
              <a:t>1. </a:t>
            </a:r>
            <a:r>
              <a:rPr lang="en-US" b="1" i="0" dirty="0">
                <a:solidFill>
                  <a:srgbClr val="273239"/>
                </a:solidFill>
                <a:effectLst/>
                <a:latin typeface="urw-din"/>
              </a:rPr>
              <a:t>Application Context : </a:t>
            </a:r>
            <a:r>
              <a:rPr lang="en-US" b="0" i="0" dirty="0">
                <a:solidFill>
                  <a:srgbClr val="273239"/>
                </a:solidFill>
                <a:effectLst/>
                <a:latin typeface="urw-din"/>
              </a:rPr>
              <a:t>This Context is tied to the</a:t>
            </a:r>
            <a:r>
              <a:rPr lang="en-US" u="sng" dirty="0">
                <a:latin typeface="urw-din"/>
              </a:rPr>
              <a:t> </a:t>
            </a:r>
            <a:r>
              <a:rPr lang="en-US" b="1" u="sng" dirty="0">
                <a:latin typeface="urw-din"/>
              </a:rPr>
              <a:t>Lifecycle of an Application</a:t>
            </a:r>
            <a:r>
              <a:rPr lang="en-US" u="sng" dirty="0">
                <a:solidFill>
                  <a:srgbClr val="273239"/>
                </a:solidFill>
                <a:latin typeface="urw-din"/>
              </a:rPr>
              <a:t>.</a:t>
            </a:r>
            <a:endParaRPr lang="en-US" b="0" i="0" dirty="0">
              <a:solidFill>
                <a:srgbClr val="273239"/>
              </a:solidFill>
              <a:effectLst/>
              <a:latin typeface="urw-din"/>
            </a:endParaRPr>
          </a:p>
          <a:p>
            <a:r>
              <a:rPr lang="en-US" b="0" i="0" dirty="0">
                <a:solidFill>
                  <a:srgbClr val="273239"/>
                </a:solidFill>
                <a:effectLst/>
                <a:latin typeface="urw-din"/>
              </a:rPr>
              <a:t>It is used to return the Context which is linked to the Application which holds all activities running inside it. </a:t>
            </a:r>
          </a:p>
          <a:p>
            <a:r>
              <a:rPr lang="en-IN" b="1" i="0" dirty="0" err="1">
                <a:solidFill>
                  <a:srgbClr val="273239"/>
                </a:solidFill>
                <a:effectLst/>
                <a:latin typeface="urw-din"/>
              </a:rPr>
              <a:t>getApplicationContext</a:t>
            </a:r>
            <a:r>
              <a:rPr lang="en-IN" b="1" i="0" dirty="0">
                <a:solidFill>
                  <a:srgbClr val="273239"/>
                </a:solidFill>
                <a:effectLst/>
                <a:latin typeface="urw-din"/>
              </a:rPr>
              <a:t>() : </a:t>
            </a:r>
            <a:r>
              <a:rPr lang="en-US" b="0" i="0" dirty="0">
                <a:solidFill>
                  <a:srgbClr val="273239"/>
                </a:solidFill>
                <a:effectLst/>
                <a:latin typeface="urw-din"/>
              </a:rPr>
              <a:t>to pass the application Context.</a:t>
            </a:r>
          </a:p>
          <a:p>
            <a:pPr marL="0" indent="0">
              <a:buNone/>
            </a:pPr>
            <a:endParaRPr lang="en-US" dirty="0">
              <a:solidFill>
                <a:srgbClr val="273239"/>
              </a:solidFill>
              <a:latin typeface="urw-din"/>
            </a:endParaRPr>
          </a:p>
          <a:p>
            <a:pPr marL="0" indent="0">
              <a:buNone/>
            </a:pPr>
            <a:r>
              <a:rPr lang="en-IN" b="1" dirty="0">
                <a:solidFill>
                  <a:srgbClr val="273239"/>
                </a:solidFill>
                <a:latin typeface="urw-din"/>
              </a:rPr>
              <a:t>2. </a:t>
            </a:r>
            <a:r>
              <a:rPr lang="en-US" b="1" i="0" dirty="0">
                <a:solidFill>
                  <a:srgbClr val="273239"/>
                </a:solidFill>
                <a:effectLst/>
                <a:latin typeface="urw-din"/>
              </a:rPr>
              <a:t>Activity Context :</a:t>
            </a:r>
          </a:p>
          <a:p>
            <a:pPr algn="just" fontAlgn="base"/>
            <a:r>
              <a:rPr lang="en-US" b="0" i="0" dirty="0">
                <a:solidFill>
                  <a:srgbClr val="273239"/>
                </a:solidFill>
                <a:effectLst/>
                <a:latin typeface="urw-din"/>
              </a:rPr>
              <a:t>It returns the Context which is linked to the Activity from which it is called. </a:t>
            </a:r>
          </a:p>
          <a:p>
            <a:pPr algn="just" fontAlgn="base"/>
            <a:r>
              <a:rPr lang="en-US" b="1" i="0" dirty="0" err="1">
                <a:solidFill>
                  <a:srgbClr val="273239"/>
                </a:solidFill>
                <a:effectLst/>
                <a:latin typeface="urw-din"/>
              </a:rPr>
              <a:t>getContext</a:t>
            </a:r>
            <a:r>
              <a:rPr lang="en-US" b="1" i="0" dirty="0">
                <a:solidFill>
                  <a:srgbClr val="273239"/>
                </a:solidFill>
                <a:effectLst/>
                <a:latin typeface="urw-din"/>
              </a:rPr>
              <a:t>(): </a:t>
            </a:r>
            <a:r>
              <a:rPr lang="en-US" b="0" i="0" dirty="0">
                <a:solidFill>
                  <a:srgbClr val="273239"/>
                </a:solidFill>
                <a:effectLst/>
                <a:latin typeface="urw-din"/>
              </a:rPr>
              <a:t>This is useful when we want to call the Context from only the current running activity.</a:t>
            </a:r>
          </a:p>
          <a:p>
            <a:pPr algn="just" fontAlgn="base"/>
            <a:r>
              <a:rPr lang="en-IN" b="1" i="0" dirty="0">
                <a:solidFill>
                  <a:srgbClr val="232629"/>
                </a:solidFill>
                <a:effectLst/>
                <a:latin typeface="ui-monospace"/>
              </a:rPr>
              <a:t>We can use  : </a:t>
            </a:r>
            <a:r>
              <a:rPr lang="en-IN" b="1" i="0" dirty="0" err="1">
                <a:solidFill>
                  <a:srgbClr val="232629"/>
                </a:solidFill>
                <a:effectLst/>
                <a:latin typeface="ui-monospace"/>
              </a:rPr>
              <a:t>MyActivity.this</a:t>
            </a:r>
            <a:r>
              <a:rPr lang="en-IN" b="1" i="0" dirty="0">
                <a:solidFill>
                  <a:srgbClr val="232629"/>
                </a:solidFill>
                <a:effectLst/>
                <a:latin typeface="ui-monospace"/>
              </a:rPr>
              <a:t> , this</a:t>
            </a:r>
            <a:endParaRPr lang="en-US" b="1" i="0" dirty="0">
              <a:solidFill>
                <a:srgbClr val="273239"/>
              </a:solidFill>
              <a:effectLst/>
              <a:latin typeface="urw-din"/>
            </a:endParaRPr>
          </a:p>
        </p:txBody>
      </p:sp>
    </p:spTree>
    <p:extLst>
      <p:ext uri="{BB962C8B-B14F-4D97-AF65-F5344CB8AC3E}">
        <p14:creationId xmlns:p14="http://schemas.microsoft.com/office/powerpoint/2010/main" val="243471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EditText</a:t>
            </a:r>
            <a:r>
              <a:rPr lang="en-US" dirty="0"/>
              <a:t>  example ….</a:t>
            </a:r>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a:t>get the value from multiple edit texts and on </a:t>
            </a:r>
            <a:r>
              <a:rPr lang="en-US" sz="2400" dirty="0">
                <a:hlinkClick r:id="rId2" tooltip="Button Tutorial"/>
              </a:rPr>
              <a:t>button</a:t>
            </a:r>
            <a:r>
              <a:rPr lang="en-US" sz="2400" dirty="0"/>
              <a:t> click event the Toast will show the data defined in Edit text.</a:t>
            </a:r>
          </a:p>
        </p:txBody>
      </p:sp>
      <p:sp>
        <p:nvSpPr>
          <p:cNvPr id="1026" name="AutoShape 2"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ditText Example In Android Stud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https://abhiandroid-8fb4.kxcdn.com/ui/wp-content/uploads/2016/02/EditText-Example-Output-In-Android-Studio-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3"/>
          <a:srcRect/>
          <a:stretch>
            <a:fillRect/>
          </a:stretch>
        </p:blipFill>
        <p:spPr bwMode="auto">
          <a:xfrm>
            <a:off x="5105400" y="2133600"/>
            <a:ext cx="3200400" cy="4724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android:id</a:t>
            </a:r>
            <a:r>
              <a:rPr lang="en-US" dirty="0"/>
              <a:t>="@+id/</a:t>
            </a:r>
            <a:r>
              <a:rPr lang="en-US" dirty="0" err="1"/>
              <a:t>activity_main</a:t>
            </a:r>
            <a:r>
              <a:rPr lang="en-US" dirty="0"/>
              <a:t>"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EditText</a:t>
            </a:r>
            <a:r>
              <a:rPr lang="en-US" dirty="0"/>
              <a:t> </a:t>
            </a:r>
            <a:r>
              <a:rPr lang="en-US" dirty="0" err="1"/>
              <a:t>android:id</a:t>
            </a:r>
            <a:r>
              <a:rPr lang="en-US" dirty="0"/>
              <a:t>="@+id/editText1"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android:layout_alignParentLeft</a:t>
            </a:r>
            <a:r>
              <a:rPr lang="en-US" dirty="0"/>
              <a:t>="true“ </a:t>
            </a:r>
            <a:r>
              <a:rPr lang="en-US" dirty="0" err="1"/>
              <a:t>android:layout_alignParentTop</a:t>
            </a:r>
            <a:r>
              <a:rPr lang="en-US" dirty="0"/>
              <a:t>="true“</a:t>
            </a:r>
          </a:p>
          <a:p>
            <a:r>
              <a:rPr lang="en-US" dirty="0"/>
              <a:t> </a:t>
            </a:r>
            <a:r>
              <a:rPr lang="en-US" dirty="0" err="1"/>
              <a:t>android:layout_marginLeft</a:t>
            </a:r>
            <a:r>
              <a:rPr lang="en-US" dirty="0"/>
              <a:t>="50dp“</a:t>
            </a:r>
          </a:p>
          <a:p>
            <a:r>
              <a:rPr lang="en-US" dirty="0"/>
              <a:t> </a:t>
            </a:r>
            <a:r>
              <a:rPr lang="en-US" dirty="0" err="1"/>
              <a:t>android:layout_marginTop</a:t>
            </a:r>
            <a:r>
              <a:rPr lang="en-US" dirty="0"/>
              <a:t>="24dp”</a:t>
            </a:r>
          </a:p>
          <a:p>
            <a:r>
              <a:rPr lang="en-US" dirty="0" err="1"/>
              <a:t>android:hint</a:t>
            </a:r>
            <a:r>
              <a:rPr lang="en-US" dirty="0"/>
              <a:t>="@string/name" </a:t>
            </a:r>
          </a:p>
          <a:p>
            <a:r>
              <a:rPr lang="en-US" b="1" dirty="0" err="1"/>
              <a:t>android:inputType</a:t>
            </a:r>
            <a:r>
              <a:rPr lang="en-US" b="1" dirty="0"/>
              <a:t>="text“</a:t>
            </a:r>
          </a:p>
          <a:p>
            <a:r>
              <a:rPr lang="en-US" b="1" dirty="0"/>
              <a:t> </a:t>
            </a:r>
            <a:r>
              <a:rPr lang="en-US" b="1" dirty="0" err="1"/>
              <a:t>android:selectAllOnFocus</a:t>
            </a:r>
            <a:r>
              <a:rPr lang="en-US" b="1" dirty="0"/>
              <a:t>="true" </a:t>
            </a:r>
            <a:r>
              <a:rPr lang="en-US" dirty="0"/>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="@+id/editText1" </a:t>
            </a:r>
            <a:r>
              <a:rPr lang="en-US" b="1" dirty="0" err="1"/>
              <a:t>android:layout_alignStart</a:t>
            </a:r>
            <a:r>
              <a:rPr lang="en-US" b="1" dirty="0"/>
              <a:t>="@+id/editText1" </a:t>
            </a:r>
            <a:r>
              <a:rPr lang="en-US" dirty="0" err="1"/>
              <a:t>android:layout_below</a:t>
            </a:r>
            <a:r>
              <a:rPr lang="en-US" dirty="0"/>
              <a:t>="@+id/editText1" </a:t>
            </a:r>
            <a:r>
              <a:rPr lang="en-US" dirty="0" err="1"/>
              <a:t>android:layout_marginTop</a:t>
            </a:r>
            <a:r>
              <a:rPr lang="en-US" dirty="0"/>
              <a:t>="19dp" </a:t>
            </a:r>
          </a:p>
          <a:p>
            <a:r>
              <a:rPr lang="en-US" dirty="0" err="1"/>
              <a:t>android:hint</a:t>
            </a:r>
            <a:r>
              <a:rPr lang="en-US" dirty="0"/>
              <a:t>="@string/password_0_9" </a:t>
            </a:r>
            <a:r>
              <a:rPr lang="en-US" b="1" dirty="0" err="1"/>
              <a:t>android:inputType</a:t>
            </a:r>
            <a:r>
              <a:rPr lang="en-US" b="1" dirty="0"/>
              <a:t>="</a:t>
            </a:r>
            <a:r>
              <a:rPr lang="en-US" b="1" dirty="0" err="1"/>
              <a:t>numberPassword</a:t>
            </a:r>
            <a:r>
              <a:rPr lang="en-US" b="1" dirty="0"/>
              <a:t>" </a:t>
            </a:r>
            <a:r>
              <a:rPr lang="en-US" dirty="0"/>
              <a:t>/&gt; </a:t>
            </a:r>
          </a:p>
          <a:p>
            <a:br>
              <a:rPr lang="en-US" dirty="0"/>
            </a:br>
            <a:r>
              <a:rPr lang="en-US" dirty="0"/>
              <a:t>&lt;</a:t>
            </a:r>
            <a:r>
              <a:rPr lang="en-US" dirty="0" err="1"/>
              <a:t>EditText</a:t>
            </a:r>
            <a:r>
              <a:rPr lang="en-US" dirty="0"/>
              <a:t> </a:t>
            </a:r>
            <a:r>
              <a:rPr lang="en-US" dirty="0" err="1"/>
              <a:t>android:id</a:t>
            </a:r>
            <a:r>
              <a:rPr lang="en-US" dirty="0"/>
              <a:t>="@+id/editText3"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="@+id/editText2" </a:t>
            </a:r>
            <a:r>
              <a:rPr lang="en-US" b="1" dirty="0" err="1"/>
              <a:t>android:layout_alignStart</a:t>
            </a:r>
            <a:r>
              <a:rPr lang="en-US" b="1" dirty="0"/>
              <a:t>="@+id/editText2" </a:t>
            </a:r>
            <a:r>
              <a:rPr lang="en-US" dirty="0" err="1"/>
              <a:t>android:layout_below</a:t>
            </a:r>
            <a:r>
              <a:rPr lang="en-US" dirty="0"/>
              <a:t>="@+id/editText2" </a:t>
            </a:r>
            <a:r>
              <a:rPr lang="en-US" dirty="0" err="1"/>
              <a:t>android:layout_marginTop</a:t>
            </a:r>
            <a:r>
              <a:rPr lang="en-US" dirty="0"/>
              <a:t>="12dp" </a:t>
            </a:r>
          </a:p>
          <a:p>
            <a:r>
              <a:rPr lang="en-US" dirty="0" err="1"/>
              <a:t>android:hint</a:t>
            </a:r>
            <a:r>
              <a:rPr lang="en-US" dirty="0"/>
              <a:t>="@string/</a:t>
            </a:r>
            <a:r>
              <a:rPr lang="en-US" dirty="0" err="1"/>
              <a:t>e_mail</a:t>
            </a:r>
            <a:r>
              <a:rPr lang="en-US" dirty="0"/>
              <a:t>" </a:t>
            </a:r>
          </a:p>
          <a:p>
            <a:r>
              <a:rPr lang="en-US" b="1" dirty="0" err="1"/>
              <a:t>android:inputType</a:t>
            </a:r>
            <a:r>
              <a:rPr lang="en-US" b="1" dirty="0"/>
              <a:t>="</a:t>
            </a:r>
            <a:r>
              <a:rPr lang="en-US" b="1" dirty="0" err="1"/>
              <a:t>textEmailAddress</a:t>
            </a:r>
            <a:r>
              <a:rPr lang="en-US" b="1" dirty="0"/>
              <a:t>" </a:t>
            </a:r>
            <a:r>
              <a:rPr lang="en-US" dirty="0"/>
              <a:t>/&gt; </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="@+id/editText4"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="@+id/editText3" </a:t>
            </a:r>
            <a:r>
              <a:rPr lang="en-US" dirty="0" err="1"/>
              <a:t>android:layout_alignStart</a:t>
            </a:r>
            <a:r>
              <a:rPr lang="en-US" dirty="0"/>
              <a:t>="@+id/editText3" </a:t>
            </a:r>
            <a:r>
              <a:rPr lang="en-US" dirty="0" err="1"/>
              <a:t>android:layout_below</a:t>
            </a:r>
            <a:r>
              <a:rPr lang="en-US" dirty="0"/>
              <a:t>="@+id/editText3" </a:t>
            </a:r>
            <a:r>
              <a:rPr lang="en-US" dirty="0" err="1"/>
              <a:t>android:layout_marginTop</a:t>
            </a:r>
            <a:r>
              <a:rPr lang="en-US" dirty="0"/>
              <a:t>="18dp" </a:t>
            </a:r>
          </a:p>
          <a:p>
            <a:r>
              <a:rPr lang="en-US" dirty="0"/>
              <a:t> </a:t>
            </a:r>
            <a:r>
              <a:rPr lang="en-US" dirty="0" err="1"/>
              <a:t>android:hint</a:t>
            </a:r>
            <a:r>
              <a:rPr lang="en-US" dirty="0"/>
              <a:t>="@string/date" </a:t>
            </a:r>
            <a:r>
              <a:rPr lang="en-US" b="1" dirty="0" err="1"/>
              <a:t>android:inputType</a:t>
            </a:r>
            <a:r>
              <a:rPr lang="en-US" b="1" dirty="0"/>
              <a:t>="date" </a:t>
            </a:r>
            <a:r>
              <a:rPr lang="en-US" dirty="0"/>
              <a:t>/&gt;</a:t>
            </a:r>
          </a:p>
          <a:p>
            <a:endParaRPr lang="en-US" dirty="0"/>
          </a:p>
          <a:p>
            <a:r>
              <a:rPr lang="en-US" dirty="0"/>
              <a:t>&lt;</a:t>
            </a:r>
            <a:r>
              <a:rPr lang="en-US" dirty="0" err="1"/>
              <a:t>EditText</a:t>
            </a:r>
            <a:r>
              <a:rPr lang="en-US" dirty="0"/>
              <a:t> </a:t>
            </a:r>
            <a:r>
              <a:rPr lang="en-US" dirty="0" err="1"/>
              <a:t>android:id</a:t>
            </a:r>
            <a:r>
              <a:rPr lang="en-US" dirty="0"/>
              <a:t>="@+id/editText5"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="@+id/editText4" </a:t>
            </a:r>
            <a:r>
              <a:rPr lang="en-US" dirty="0" err="1"/>
              <a:t>android:layout_alignStart</a:t>
            </a:r>
            <a:r>
              <a:rPr lang="en-US" dirty="0"/>
              <a:t>="@+id/editText4" </a:t>
            </a:r>
            <a:r>
              <a:rPr lang="en-US" dirty="0" err="1"/>
              <a:t>android:layout_below</a:t>
            </a:r>
            <a:r>
              <a:rPr lang="en-US" dirty="0"/>
              <a:t>="@+id/editText4" </a:t>
            </a:r>
            <a:r>
              <a:rPr lang="en-US" dirty="0" err="1"/>
              <a:t>android:layout_marginTop</a:t>
            </a:r>
            <a:r>
              <a:rPr lang="en-US" dirty="0"/>
              <a:t>="18dp“ </a:t>
            </a:r>
            <a:r>
              <a:rPr lang="en-US" b="1" dirty="0" err="1"/>
              <a:t>android:hint</a:t>
            </a:r>
            <a:r>
              <a:rPr lang="en-US" b="1" dirty="0"/>
              <a:t>="@string/</a:t>
            </a:r>
            <a:r>
              <a:rPr lang="en-US" b="1" dirty="0" err="1"/>
              <a:t>contact_number</a:t>
            </a:r>
            <a:r>
              <a:rPr lang="en-US" b="1" dirty="0"/>
              <a:t>“</a:t>
            </a:r>
          </a:p>
          <a:p>
            <a:r>
              <a:rPr lang="en-US" dirty="0"/>
              <a:t> </a:t>
            </a:r>
            <a:r>
              <a:rPr lang="en-US" dirty="0" err="1"/>
              <a:t>android:inputType</a:t>
            </a:r>
            <a:r>
              <a:rPr lang="en-US" dirty="0"/>
              <a:t>="phone" /&gt;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view attributes</a:t>
            </a:r>
          </a:p>
        </p:txBody>
      </p:sp>
      <p:sp>
        <p:nvSpPr>
          <p:cNvPr id="3" name="Content Placeholder 2"/>
          <p:cNvSpPr>
            <a:spLocks noGrp="1"/>
          </p:cNvSpPr>
          <p:nvPr>
            <p:ph idx="1"/>
          </p:nvPr>
        </p:nvSpPr>
        <p:spPr/>
        <p:txBody>
          <a:bodyPr>
            <a:normAutofit fontScale="85000" lnSpcReduction="10000"/>
          </a:bodyPr>
          <a:lstStyle/>
          <a:p>
            <a:r>
              <a:rPr lang="en-US" b="1" dirty="0" err="1"/>
              <a:t>android:id</a:t>
            </a:r>
            <a:endParaRPr lang="en-US" dirty="0"/>
          </a:p>
          <a:p>
            <a:r>
              <a:rPr lang="en-US" dirty="0"/>
              <a:t>This is the ID which uniquely identifies the control.</a:t>
            </a:r>
          </a:p>
          <a:p>
            <a:r>
              <a:rPr lang="en-US" b="1" dirty="0" err="1"/>
              <a:t>android:capitalize</a:t>
            </a:r>
            <a:endParaRPr lang="en-US" dirty="0"/>
          </a:p>
          <a:p>
            <a:r>
              <a:rPr lang="en-US" dirty="0"/>
              <a:t>If set, specifies that this </a:t>
            </a:r>
            <a:r>
              <a:rPr lang="en-US" dirty="0" err="1"/>
              <a:t>TextView</a:t>
            </a:r>
            <a:r>
              <a:rPr lang="en-US" dirty="0"/>
              <a:t> has a textual input method and should automatically capitalize what the user types.</a:t>
            </a:r>
          </a:p>
          <a:p>
            <a:r>
              <a:rPr lang="en-US" dirty="0"/>
              <a:t>Don't automatically capitalize anything - 0</a:t>
            </a:r>
          </a:p>
          <a:p>
            <a:r>
              <a:rPr lang="en-US" dirty="0"/>
              <a:t>Capitalize the first word of each sentence - 1</a:t>
            </a:r>
          </a:p>
          <a:p>
            <a:r>
              <a:rPr lang="en-US" dirty="0"/>
              <a:t>Capitalize the first letter of every word - 2</a:t>
            </a:r>
          </a:p>
          <a:p>
            <a:r>
              <a:rPr lang="en-US" dirty="0"/>
              <a:t>Capitalize every character - 3</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&lt;Button </a:t>
            </a:r>
            <a:r>
              <a:rPr lang="en-US" sz="2400" dirty="0" err="1"/>
              <a:t>android:id</a:t>
            </a:r>
            <a:r>
              <a:rPr lang="en-US" sz="2400" dirty="0"/>
              <a:t>="@+id/button" </a:t>
            </a:r>
            <a:r>
              <a:rPr lang="en-US" sz="2400" dirty="0" err="1"/>
              <a:t>android:layout_width</a:t>
            </a:r>
            <a:r>
              <a:rPr lang="en-US" sz="2400" dirty="0"/>
              <a:t>="</a:t>
            </a:r>
            <a:r>
              <a:rPr lang="en-US" sz="2400" dirty="0" err="1"/>
              <a:t>match_parent</a:t>
            </a:r>
            <a:r>
              <a:rPr lang="en-US" sz="2400" dirty="0"/>
              <a:t>" </a:t>
            </a:r>
            <a:r>
              <a:rPr lang="en-US" sz="2400" dirty="0" err="1"/>
              <a:t>android:layout_height</a:t>
            </a:r>
            <a:r>
              <a:rPr lang="en-US" sz="2400" dirty="0"/>
              <a:t>="</a:t>
            </a:r>
            <a:r>
              <a:rPr lang="en-US" sz="2400" dirty="0" err="1"/>
              <a:t>wrap_content</a:t>
            </a:r>
            <a:r>
              <a:rPr lang="en-US" sz="2400" dirty="0"/>
              <a:t>"</a:t>
            </a:r>
          </a:p>
          <a:p>
            <a:r>
              <a:rPr lang="en-US" sz="2400" dirty="0" err="1"/>
              <a:t>android:layout_below</a:t>
            </a:r>
            <a:r>
              <a:rPr lang="en-US" sz="2400" dirty="0"/>
              <a:t>="@id/editText5" </a:t>
            </a:r>
            <a:r>
              <a:rPr lang="en-US" sz="2400" dirty="0" err="1"/>
              <a:t>android:layout_marginTop</a:t>
            </a:r>
            <a:r>
              <a:rPr lang="en-US" sz="2400" dirty="0"/>
              <a:t>="62dp" </a:t>
            </a:r>
            <a:r>
              <a:rPr lang="en-US" sz="2400" dirty="0" err="1"/>
              <a:t>android:text</a:t>
            </a:r>
            <a:r>
              <a:rPr lang="en-US" sz="2400" dirty="0"/>
              <a:t>="@string/submit" </a:t>
            </a:r>
          </a:p>
          <a:p>
            <a:r>
              <a:rPr lang="en-US" sz="2400" dirty="0" err="1"/>
              <a:t>android:textSize</a:t>
            </a:r>
            <a:r>
              <a:rPr lang="en-US" sz="2400" dirty="0"/>
              <a:t>="16sp“</a:t>
            </a:r>
          </a:p>
          <a:p>
            <a:r>
              <a:rPr lang="en-US" sz="2400" dirty="0"/>
              <a:t> </a:t>
            </a:r>
            <a:r>
              <a:rPr lang="en-US" sz="2400" dirty="0" err="1"/>
              <a:t>android:textStyle</a:t>
            </a:r>
            <a:r>
              <a:rPr lang="en-US" sz="2400" dirty="0"/>
              <a:t>="</a:t>
            </a:r>
            <a:r>
              <a:rPr lang="en-US" sz="2400" dirty="0" err="1"/>
              <a:t>normal|bold</a:t>
            </a:r>
            <a:r>
              <a:rPr lang="en-US" sz="2400" dirty="0"/>
              <a:t>" /&gt; &lt;/</a:t>
            </a:r>
            <a:r>
              <a:rPr lang="en-US" sz="2400" dirty="0" err="1"/>
              <a:t>RelativeLayout</a:t>
            </a:r>
            <a:r>
              <a:rPr lang="en-US" sz="2400"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MainActivity.java code</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public class </a:t>
            </a:r>
            <a:r>
              <a:rPr lang="en-US" dirty="0" err="1"/>
              <a:t>MainActivity</a:t>
            </a:r>
            <a:r>
              <a:rPr lang="en-US" dirty="0"/>
              <a:t> extends </a:t>
            </a:r>
            <a:r>
              <a:rPr lang="en-US" dirty="0" err="1"/>
              <a:t>AppCompatActivity</a:t>
            </a:r>
            <a:r>
              <a:rPr lang="en-US" dirty="0"/>
              <a:t> { Button submit; </a:t>
            </a:r>
          </a:p>
          <a:p>
            <a:r>
              <a:rPr lang="en-US" dirty="0" err="1"/>
              <a:t>EditText</a:t>
            </a:r>
            <a:r>
              <a:rPr lang="en-US" dirty="0"/>
              <a:t> name, password, email, contact, date;</a:t>
            </a:r>
          </a:p>
          <a:p>
            <a:r>
              <a:rPr lang="en-US" dirty="0"/>
              <a:t> @Override</a:t>
            </a:r>
          </a:p>
          <a:p>
            <a:r>
              <a:rPr lang="en-US" dirty="0"/>
              <a:t> protected 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a:t>
            </a:r>
          </a:p>
          <a:p>
            <a:r>
              <a:rPr lang="en-US" dirty="0"/>
              <a:t> name = (</a:t>
            </a:r>
            <a:r>
              <a:rPr lang="en-US" dirty="0" err="1"/>
              <a:t>EditText</a:t>
            </a:r>
            <a:r>
              <a:rPr lang="en-US" dirty="0"/>
              <a:t>) </a:t>
            </a:r>
            <a:r>
              <a:rPr lang="en-US" dirty="0" err="1"/>
              <a:t>findViewById</a:t>
            </a:r>
            <a:r>
              <a:rPr lang="en-US" dirty="0"/>
              <a:t>(R.id.editText1);</a:t>
            </a:r>
          </a:p>
          <a:p>
            <a:r>
              <a:rPr lang="en-US" dirty="0"/>
              <a:t> password = (</a:t>
            </a:r>
            <a:r>
              <a:rPr lang="en-US" dirty="0" err="1"/>
              <a:t>EditText</a:t>
            </a:r>
            <a:r>
              <a:rPr lang="en-US" dirty="0"/>
              <a:t>) </a:t>
            </a:r>
            <a:r>
              <a:rPr lang="en-US" dirty="0" err="1"/>
              <a:t>findViewById</a:t>
            </a:r>
            <a:r>
              <a:rPr lang="en-US" dirty="0"/>
              <a:t>(R.id.editText2);</a:t>
            </a:r>
          </a:p>
          <a:p>
            <a:r>
              <a:rPr lang="en-US" dirty="0"/>
              <a:t> email = (</a:t>
            </a:r>
            <a:r>
              <a:rPr lang="en-US" dirty="0" err="1"/>
              <a:t>EditText</a:t>
            </a:r>
            <a:r>
              <a:rPr lang="en-US" dirty="0"/>
              <a:t>) </a:t>
            </a:r>
            <a:r>
              <a:rPr lang="en-US" dirty="0" err="1"/>
              <a:t>findViewById</a:t>
            </a:r>
            <a:r>
              <a:rPr lang="en-US" dirty="0"/>
              <a:t>(R.id.editText3);</a:t>
            </a:r>
          </a:p>
          <a:p>
            <a:r>
              <a:rPr lang="en-US" dirty="0"/>
              <a:t> date = (</a:t>
            </a:r>
            <a:r>
              <a:rPr lang="en-US" dirty="0" err="1"/>
              <a:t>EditText</a:t>
            </a:r>
            <a:r>
              <a:rPr lang="en-US" dirty="0"/>
              <a:t>) </a:t>
            </a:r>
            <a:r>
              <a:rPr lang="en-US" dirty="0" err="1"/>
              <a:t>findViewById</a:t>
            </a:r>
            <a:r>
              <a:rPr lang="en-US" dirty="0"/>
              <a:t>(R.id.editText4); </a:t>
            </a:r>
          </a:p>
          <a:p>
            <a:r>
              <a:rPr lang="en-US" dirty="0"/>
              <a:t>contact = (</a:t>
            </a:r>
            <a:r>
              <a:rPr lang="en-US" dirty="0" err="1"/>
              <a:t>EditText</a:t>
            </a:r>
            <a:r>
              <a:rPr lang="en-US" dirty="0"/>
              <a:t>) </a:t>
            </a:r>
            <a:r>
              <a:rPr lang="en-US" dirty="0" err="1"/>
              <a:t>findViewById</a:t>
            </a:r>
            <a:r>
              <a:rPr lang="en-US" dirty="0"/>
              <a:t>(R.id.editText5); </a:t>
            </a:r>
          </a:p>
          <a:p>
            <a:r>
              <a:rPr lang="en-US" dirty="0"/>
              <a:t>submit = (Button) </a:t>
            </a:r>
            <a:r>
              <a:rPr lang="en-US" dirty="0" err="1"/>
              <a:t>findViewById</a:t>
            </a:r>
            <a:r>
              <a:rPr lang="en-US" dirty="0"/>
              <a:t>(</a:t>
            </a:r>
            <a:r>
              <a:rPr lang="en-US" dirty="0" err="1"/>
              <a:t>R.id.button</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7037"/>
            <a:ext cx="8915400" cy="6278563"/>
          </a:xfrm>
        </p:spPr>
        <p:txBody>
          <a:bodyPr>
            <a:normAutofit fontScale="92500" lnSpcReduction="10000"/>
          </a:bodyPr>
          <a:lstStyle/>
          <a:p>
            <a:r>
              <a:rPr lang="en-US" sz="2400" dirty="0" err="1"/>
              <a:t>submit.setOnClickListener</a:t>
            </a:r>
            <a:r>
              <a:rPr lang="en-US" sz="2400" dirty="0"/>
              <a:t>(new </a:t>
            </a:r>
            <a:r>
              <a:rPr lang="en-US" sz="2400" dirty="0" err="1"/>
              <a:t>View.OnClickListener</a:t>
            </a:r>
            <a:r>
              <a:rPr lang="en-US" sz="2400" dirty="0"/>
              <a:t>() { </a:t>
            </a:r>
          </a:p>
          <a:p>
            <a:r>
              <a:rPr lang="en-US" sz="2400" dirty="0"/>
              <a:t>@Override</a:t>
            </a:r>
          </a:p>
          <a:p>
            <a:r>
              <a:rPr lang="en-US" sz="2400" dirty="0"/>
              <a:t> public void </a:t>
            </a:r>
            <a:r>
              <a:rPr lang="en-US" sz="2400" dirty="0" err="1"/>
              <a:t>onClick</a:t>
            </a:r>
            <a:r>
              <a:rPr lang="en-US" sz="2400" dirty="0"/>
              <a:t>(View v)</a:t>
            </a:r>
          </a:p>
          <a:p>
            <a:r>
              <a:rPr lang="en-US" sz="2400" dirty="0"/>
              <a:t> { if (</a:t>
            </a:r>
            <a:r>
              <a:rPr lang="en-US" sz="2400" dirty="0" err="1"/>
              <a:t>name.getText</a:t>
            </a:r>
            <a:r>
              <a:rPr lang="en-US" sz="2400" dirty="0"/>
              <a:t>().</a:t>
            </a:r>
            <a:r>
              <a:rPr lang="en-US" sz="2400" dirty="0" err="1"/>
              <a:t>toString</a:t>
            </a:r>
            <a:r>
              <a:rPr lang="en-US" sz="2400" dirty="0"/>
              <a:t>().</a:t>
            </a:r>
            <a:r>
              <a:rPr lang="en-US" sz="2400" dirty="0" err="1"/>
              <a:t>isEmpty</a:t>
            </a:r>
            <a:r>
              <a:rPr lang="en-US" sz="2400" dirty="0"/>
              <a:t>() || </a:t>
            </a:r>
            <a:r>
              <a:rPr lang="en-US" sz="2400" dirty="0" err="1"/>
              <a:t>password.getText</a:t>
            </a:r>
            <a:r>
              <a:rPr lang="en-US" sz="2400" dirty="0"/>
              <a:t>().</a:t>
            </a:r>
            <a:r>
              <a:rPr lang="en-US" sz="2400" dirty="0" err="1"/>
              <a:t>toString</a:t>
            </a:r>
            <a:r>
              <a:rPr lang="en-US" sz="2400" dirty="0"/>
              <a:t>().</a:t>
            </a:r>
            <a:r>
              <a:rPr lang="en-US" sz="2400" dirty="0" err="1"/>
              <a:t>isEmpty</a:t>
            </a:r>
            <a:r>
              <a:rPr lang="en-US" sz="2400" dirty="0"/>
              <a:t>() || </a:t>
            </a:r>
            <a:r>
              <a:rPr lang="en-US" sz="2400" dirty="0" err="1"/>
              <a:t>email.getText</a:t>
            </a:r>
            <a:r>
              <a:rPr lang="en-US" sz="2400" dirty="0"/>
              <a:t>().</a:t>
            </a:r>
            <a:r>
              <a:rPr lang="en-US" sz="2400" dirty="0" err="1"/>
              <a:t>toString</a:t>
            </a:r>
            <a:r>
              <a:rPr lang="en-US" sz="2400" dirty="0"/>
              <a:t>().</a:t>
            </a:r>
            <a:r>
              <a:rPr lang="en-US" sz="2400" dirty="0" err="1"/>
              <a:t>isEmpty</a:t>
            </a:r>
            <a:r>
              <a:rPr lang="en-US" sz="2400" dirty="0"/>
              <a:t>() || </a:t>
            </a:r>
            <a:r>
              <a:rPr lang="en-US" sz="2400" dirty="0" err="1"/>
              <a:t>date.getText</a:t>
            </a:r>
            <a:r>
              <a:rPr lang="en-US" sz="2400" dirty="0"/>
              <a:t>().</a:t>
            </a:r>
            <a:r>
              <a:rPr lang="en-US" sz="2400" dirty="0" err="1"/>
              <a:t>toString</a:t>
            </a:r>
            <a:r>
              <a:rPr lang="en-US" sz="2400" dirty="0"/>
              <a:t>().</a:t>
            </a:r>
            <a:r>
              <a:rPr lang="en-US" sz="2400" dirty="0" err="1"/>
              <a:t>isEmpty</a:t>
            </a:r>
            <a:r>
              <a:rPr lang="en-US" sz="2400" dirty="0"/>
              <a:t>() || </a:t>
            </a:r>
            <a:r>
              <a:rPr lang="en-US" sz="2400" dirty="0" err="1"/>
              <a:t>contact.getText</a:t>
            </a:r>
            <a:r>
              <a:rPr lang="en-US" sz="2400" dirty="0"/>
              <a:t>().</a:t>
            </a:r>
            <a:r>
              <a:rPr lang="en-US" sz="2400" dirty="0" err="1"/>
              <a:t>toString</a:t>
            </a:r>
            <a:r>
              <a:rPr lang="en-US" sz="2400" dirty="0"/>
              <a:t>().</a:t>
            </a:r>
            <a:r>
              <a:rPr lang="en-US" sz="2400" dirty="0" err="1"/>
              <a:t>isEmpty</a:t>
            </a:r>
            <a:r>
              <a:rPr lang="en-US" sz="2400" dirty="0"/>
              <a:t>()) {</a:t>
            </a:r>
          </a:p>
          <a:p>
            <a:r>
              <a:rPr lang="en-US" sz="2400" dirty="0" err="1"/>
              <a:t>Toast.makeText</a:t>
            </a:r>
            <a:r>
              <a:rPr lang="en-US" sz="2400" dirty="0"/>
              <a:t>(</a:t>
            </a:r>
            <a:r>
              <a:rPr lang="en-US" sz="2400" dirty="0" err="1"/>
              <a:t>getApplicationContext</a:t>
            </a:r>
            <a:r>
              <a:rPr lang="en-US" sz="2400" dirty="0"/>
              <a:t>(), "Enter the Data", </a:t>
            </a:r>
            <a:r>
              <a:rPr lang="en-US" sz="2400" dirty="0" err="1"/>
              <a:t>Toast.LENGTH_SHORT</a:t>
            </a:r>
            <a:r>
              <a:rPr lang="en-US" sz="2400" dirty="0"/>
              <a:t>).show(); }</a:t>
            </a:r>
          </a:p>
          <a:p>
            <a:endParaRPr lang="en-US" sz="2400" dirty="0"/>
          </a:p>
          <a:p>
            <a:r>
              <a:rPr lang="en-US" sz="2400" dirty="0"/>
              <a:t> else { </a:t>
            </a:r>
            <a:r>
              <a:rPr lang="en-US" sz="2400" dirty="0" err="1"/>
              <a:t>Toast.makeText</a:t>
            </a:r>
            <a:r>
              <a:rPr lang="en-US" sz="2400" dirty="0"/>
              <a:t>(</a:t>
            </a:r>
            <a:r>
              <a:rPr lang="en-US" sz="2400" dirty="0" err="1"/>
              <a:t>getApplicationContext</a:t>
            </a:r>
            <a:r>
              <a:rPr lang="en-US" sz="2400" dirty="0"/>
              <a:t>(), "Name - " + </a:t>
            </a:r>
            <a:r>
              <a:rPr lang="en-US" sz="2400" dirty="0" err="1"/>
              <a:t>name.getText</a:t>
            </a:r>
            <a:r>
              <a:rPr lang="en-US" sz="2400" dirty="0"/>
              <a:t>().</a:t>
            </a:r>
            <a:r>
              <a:rPr lang="en-US" sz="2400" dirty="0" err="1"/>
              <a:t>toString</a:t>
            </a:r>
            <a:r>
              <a:rPr lang="en-US" sz="2400" dirty="0"/>
              <a:t>() + " \n" + </a:t>
            </a:r>
          </a:p>
          <a:p>
            <a:r>
              <a:rPr lang="en-US" sz="2400" dirty="0"/>
              <a:t>"Password - " + </a:t>
            </a:r>
            <a:r>
              <a:rPr lang="en-US" sz="2400" dirty="0" err="1"/>
              <a:t>password.getText</a:t>
            </a:r>
            <a:r>
              <a:rPr lang="en-US" sz="2400" dirty="0"/>
              <a:t>().</a:t>
            </a:r>
            <a:r>
              <a:rPr lang="en-US" sz="2400" dirty="0" err="1"/>
              <a:t>toString</a:t>
            </a:r>
            <a:r>
              <a:rPr lang="en-US" sz="2400" dirty="0"/>
              <a:t>() + " \n" +</a:t>
            </a:r>
          </a:p>
          <a:p>
            <a:r>
              <a:rPr lang="en-US" sz="2400" dirty="0"/>
              <a:t> "E-Mail - " + </a:t>
            </a:r>
            <a:r>
              <a:rPr lang="en-US" sz="2400" dirty="0" err="1"/>
              <a:t>email.getText</a:t>
            </a:r>
            <a:r>
              <a:rPr lang="en-US" sz="2400" dirty="0"/>
              <a:t>().</a:t>
            </a:r>
            <a:r>
              <a:rPr lang="en-US" sz="2400" dirty="0" err="1"/>
              <a:t>toString</a:t>
            </a:r>
            <a:r>
              <a:rPr lang="en-US" sz="2400" dirty="0"/>
              <a:t>() + " \n" +</a:t>
            </a:r>
          </a:p>
          <a:p>
            <a:r>
              <a:rPr lang="en-US" sz="2400" dirty="0"/>
              <a:t> "Date - " + </a:t>
            </a:r>
            <a:r>
              <a:rPr lang="en-US" sz="2400" dirty="0" err="1"/>
              <a:t>date.getText</a:t>
            </a:r>
            <a:r>
              <a:rPr lang="en-US" sz="2400" dirty="0"/>
              <a:t>().</a:t>
            </a:r>
            <a:r>
              <a:rPr lang="en-US" sz="2400" dirty="0" err="1"/>
              <a:t>toString</a:t>
            </a:r>
            <a:r>
              <a:rPr lang="en-US" sz="2400" dirty="0"/>
              <a:t>() + " \n" +</a:t>
            </a:r>
          </a:p>
          <a:p>
            <a:r>
              <a:rPr lang="en-US" sz="2400" dirty="0"/>
              <a:t> "Contact - " + </a:t>
            </a:r>
            <a:r>
              <a:rPr lang="en-US" sz="2400" dirty="0" err="1"/>
              <a:t>contact.getText</a:t>
            </a:r>
            <a:r>
              <a:rPr lang="en-US" sz="2400" dirty="0"/>
              <a:t>().</a:t>
            </a:r>
            <a:r>
              <a:rPr lang="en-US" sz="2400" dirty="0" err="1"/>
              <a:t>toString</a:t>
            </a:r>
            <a:r>
              <a:rPr lang="en-US" sz="2400" dirty="0"/>
              <a:t>(), </a:t>
            </a:r>
            <a:r>
              <a:rPr lang="en-US" sz="2400" dirty="0" err="1"/>
              <a:t>Toast.LENGTH_SHORT</a:t>
            </a:r>
            <a:r>
              <a:rPr lang="en-US" sz="2400" dirty="0"/>
              <a:t>).show(); }</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8F66-1F86-8587-C553-9700B79CAFB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2F4DF8-E90C-2B13-10F1-0150F1ACEEA1}"/>
              </a:ext>
            </a:extLst>
          </p:cNvPr>
          <p:cNvSpPr>
            <a:spLocks noGrp="1"/>
          </p:cNvSpPr>
          <p:nvPr>
            <p:ph idx="1"/>
          </p:nvPr>
        </p:nvSpPr>
        <p:spPr/>
        <p:txBody>
          <a:bodyPr>
            <a:normAutofit lnSpcReduction="10000"/>
          </a:bodyPr>
          <a:lstStyle/>
          <a:p>
            <a:r>
              <a:rPr lang="en-IN" sz="2200" dirty="0">
                <a:solidFill>
                  <a:srgbClr val="FF0000"/>
                </a:solidFill>
              </a:rPr>
              <a:t>Else {</a:t>
            </a:r>
          </a:p>
          <a:p>
            <a:r>
              <a:rPr lang="en-IN" sz="2200" dirty="0">
                <a:solidFill>
                  <a:srgbClr val="FF0000"/>
                </a:solidFill>
              </a:rPr>
              <a:t>str= </a:t>
            </a:r>
            <a:r>
              <a:rPr lang="en-US" sz="2200" dirty="0">
                <a:solidFill>
                  <a:srgbClr val="FF0000"/>
                </a:solidFill>
              </a:rPr>
              <a:t>"Name - " + </a:t>
            </a:r>
            <a:r>
              <a:rPr lang="en-US" sz="2200" dirty="0" err="1">
                <a:solidFill>
                  <a:srgbClr val="FF0000"/>
                </a:solidFill>
              </a:rPr>
              <a:t>name.getText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 </a:t>
            </a:r>
          </a:p>
          <a:p>
            <a:r>
              <a:rPr lang="en-US" sz="2200" dirty="0">
                <a:solidFill>
                  <a:srgbClr val="FF0000"/>
                </a:solidFill>
              </a:rPr>
              <a:t>"Password - " + </a:t>
            </a:r>
            <a:r>
              <a:rPr lang="en-US" sz="2200" dirty="0" err="1">
                <a:solidFill>
                  <a:srgbClr val="FF0000"/>
                </a:solidFill>
              </a:rPr>
              <a:t>password.getText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"E-Mail - " + </a:t>
            </a:r>
            <a:r>
              <a:rPr lang="en-US" sz="2200" dirty="0" err="1">
                <a:solidFill>
                  <a:srgbClr val="FF0000"/>
                </a:solidFill>
              </a:rPr>
              <a:t>email.getText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"Date - " + </a:t>
            </a:r>
            <a:r>
              <a:rPr lang="en-US" sz="2200" dirty="0" err="1">
                <a:solidFill>
                  <a:srgbClr val="FF0000"/>
                </a:solidFill>
              </a:rPr>
              <a:t>date.getText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"Contact - " + </a:t>
            </a:r>
            <a:r>
              <a:rPr lang="en-US" sz="2200" dirty="0" err="1">
                <a:solidFill>
                  <a:srgbClr val="FF0000"/>
                </a:solidFill>
              </a:rPr>
              <a:t>contact.getText</a:t>
            </a:r>
            <a:r>
              <a:rPr lang="en-US" sz="2200" dirty="0">
                <a:solidFill>
                  <a:srgbClr val="FF0000"/>
                </a:solidFill>
              </a:rPr>
              <a:t>().</a:t>
            </a:r>
            <a:r>
              <a:rPr lang="en-US" sz="2200" dirty="0" err="1">
                <a:solidFill>
                  <a:srgbClr val="FF0000"/>
                </a:solidFill>
              </a:rPr>
              <a:t>toString</a:t>
            </a:r>
            <a:r>
              <a:rPr lang="en-US" sz="2200" dirty="0">
                <a:solidFill>
                  <a:srgbClr val="FF0000"/>
                </a:solidFill>
              </a:rPr>
              <a:t>()</a:t>
            </a:r>
          </a:p>
          <a:p>
            <a:endParaRPr lang="en-US" sz="2200" dirty="0">
              <a:solidFill>
                <a:srgbClr val="FF0000"/>
              </a:solidFill>
            </a:endParaRPr>
          </a:p>
          <a:p>
            <a:r>
              <a:rPr lang="en-US" sz="2200" dirty="0" err="1">
                <a:solidFill>
                  <a:srgbClr val="FF0000"/>
                </a:solidFill>
              </a:rPr>
              <a:t>Toast.makeText</a:t>
            </a:r>
            <a:r>
              <a:rPr lang="en-US" sz="2200" dirty="0">
                <a:solidFill>
                  <a:srgbClr val="FF0000"/>
                </a:solidFill>
              </a:rPr>
              <a:t>(</a:t>
            </a:r>
            <a:r>
              <a:rPr lang="en-US" sz="2200" dirty="0" err="1">
                <a:solidFill>
                  <a:srgbClr val="FF0000"/>
                </a:solidFill>
              </a:rPr>
              <a:t>getApplicationContext</a:t>
            </a:r>
            <a:r>
              <a:rPr lang="en-US" sz="2200" dirty="0">
                <a:solidFill>
                  <a:srgbClr val="FF0000"/>
                </a:solidFill>
              </a:rPr>
              <a:t>(), str , </a:t>
            </a:r>
            <a:r>
              <a:rPr lang="en-US" sz="2200" dirty="0" err="1">
                <a:solidFill>
                  <a:srgbClr val="FF0000"/>
                </a:solidFill>
              </a:rPr>
              <a:t>Toast.LENGTH_SHORT</a:t>
            </a:r>
            <a:r>
              <a:rPr lang="en-US" sz="2200" dirty="0">
                <a:solidFill>
                  <a:srgbClr val="FF0000"/>
                </a:solidFill>
              </a:rPr>
              <a:t>).show();</a:t>
            </a:r>
          </a:p>
          <a:p>
            <a:endParaRPr lang="en-IN" dirty="0"/>
          </a:p>
          <a:p>
            <a:r>
              <a:rPr lang="en-IN" dirty="0"/>
              <a:t>}</a:t>
            </a:r>
          </a:p>
        </p:txBody>
      </p:sp>
    </p:spTree>
    <p:extLst>
      <p:ext uri="{BB962C8B-B14F-4D97-AF65-F5344CB8AC3E}">
        <p14:creationId xmlns:p14="http://schemas.microsoft.com/office/powerpoint/2010/main" val="97643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AutoCompleteText</a:t>
            </a:r>
            <a:r>
              <a:rPr lang="en-US" dirty="0"/>
              <a:t> View</a:t>
            </a:r>
          </a:p>
        </p:txBody>
      </p:sp>
      <p:sp>
        <p:nvSpPr>
          <p:cNvPr id="3" name="Content Placeholder 2"/>
          <p:cNvSpPr>
            <a:spLocks noGrp="1"/>
          </p:cNvSpPr>
          <p:nvPr>
            <p:ph idx="1"/>
          </p:nvPr>
        </p:nvSpPr>
        <p:spPr/>
        <p:txBody>
          <a:bodyPr>
            <a:normAutofit fontScale="77500" lnSpcReduction="20000"/>
          </a:bodyPr>
          <a:lstStyle/>
          <a:p>
            <a:r>
              <a:rPr lang="en-US" b="1" dirty="0" err="1"/>
              <a:t>AutocompleteTextView</a:t>
            </a:r>
            <a:r>
              <a:rPr lang="en-US" dirty="0"/>
              <a:t> is an editable text view that shows completion suggestions automatically while the user is typing in android apps.</a:t>
            </a:r>
          </a:p>
          <a:p>
            <a:r>
              <a:rPr lang="en-US" dirty="0" err="1"/>
              <a:t>AutoCompleteTextView</a:t>
            </a:r>
            <a:r>
              <a:rPr lang="en-US" dirty="0"/>
              <a:t> is a component used to show suggestions while writing in an editable text field. </a:t>
            </a:r>
          </a:p>
          <a:p>
            <a:r>
              <a:rPr lang="en-US" dirty="0"/>
              <a:t>The suggestions list is shown in a drop down menu from which a user can select the desired item. </a:t>
            </a:r>
          </a:p>
          <a:p>
            <a:r>
              <a:rPr lang="en-US" dirty="0"/>
              <a:t>The list of suggestions is obtained from an adapter and it appears only after a number of characters that are specified in the threshold.</a:t>
            </a:r>
          </a:p>
          <a:p>
            <a:r>
              <a:rPr lang="en-US" b="1" dirty="0" err="1"/>
              <a:t>ArrayAdapter</a:t>
            </a:r>
            <a:r>
              <a:rPr lang="en-US" b="1" dirty="0"/>
              <a:t> In Android:</a:t>
            </a:r>
            <a:endParaRPr lang="en-US" dirty="0"/>
          </a:p>
          <a:p>
            <a:r>
              <a:rPr lang="en-US" dirty="0" err="1"/>
              <a:t>ArrayAdapter</a:t>
            </a:r>
            <a:r>
              <a:rPr lang="en-US" dirty="0"/>
              <a:t> is used when we need list of items. For example, list of phone contacts, countries or names.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lang="en-US" dirty="0" err="1"/>
              <a:t>AutoCompleteTextView</a:t>
            </a:r>
            <a:r>
              <a:rPr lang="en-US" dirty="0"/>
              <a:t> Attributes</a:t>
            </a:r>
          </a:p>
        </p:txBody>
      </p:sp>
      <p:sp>
        <p:nvSpPr>
          <p:cNvPr id="3" name="Content Placeholder 2"/>
          <p:cNvSpPr>
            <a:spLocks noGrp="1"/>
          </p:cNvSpPr>
          <p:nvPr>
            <p:ph idx="1"/>
          </p:nvPr>
        </p:nvSpPr>
        <p:spPr>
          <a:xfrm>
            <a:off x="228600" y="838200"/>
            <a:ext cx="8229600" cy="6019800"/>
          </a:xfrm>
        </p:spPr>
        <p:txBody>
          <a:bodyPr>
            <a:normAutofit fontScale="62500" lnSpcReduction="20000"/>
          </a:bodyPr>
          <a:lstStyle/>
          <a:p>
            <a:pPr fontAlgn="t"/>
            <a:r>
              <a:rPr lang="en-US" b="1" dirty="0"/>
              <a:t>1.android:completionHint</a:t>
            </a:r>
            <a:endParaRPr lang="en-US" dirty="0"/>
          </a:p>
          <a:p>
            <a:pPr fontAlgn="t"/>
            <a:r>
              <a:rPr lang="en-US" dirty="0"/>
              <a:t>Hint text displayed at the bottom of the matching list 2.</a:t>
            </a:r>
            <a:r>
              <a:rPr lang="en-US" b="1" dirty="0"/>
              <a:t>android:completionHintView</a:t>
            </a:r>
            <a:endParaRPr lang="en-US" dirty="0"/>
          </a:p>
          <a:p>
            <a:pPr fontAlgn="t"/>
            <a:r>
              <a:rPr lang="en-US" dirty="0"/>
              <a:t>This defines the hint view displayed in the drop down menu.</a:t>
            </a:r>
          </a:p>
          <a:p>
            <a:pPr fontAlgn="t"/>
            <a:r>
              <a:rPr lang="en-US" dirty="0"/>
              <a:t>3.</a:t>
            </a:r>
            <a:r>
              <a:rPr lang="en-US" b="1" dirty="0"/>
              <a:t>android:completionThreshold</a:t>
            </a:r>
            <a:endParaRPr lang="en-US" dirty="0"/>
          </a:p>
          <a:p>
            <a:pPr fontAlgn="t"/>
            <a:r>
              <a:rPr lang="en-US" dirty="0"/>
              <a:t>This defines the number of characters that the user must type before completion suggestions are displayed in a drop down menu.</a:t>
            </a:r>
          </a:p>
          <a:p>
            <a:pPr fontAlgn="t"/>
            <a:r>
              <a:rPr lang="en-US" dirty="0"/>
              <a:t>Note : If not set then suggestion will not be display.</a:t>
            </a:r>
          </a:p>
          <a:p>
            <a:pPr fontAlgn="t"/>
            <a:r>
              <a:rPr lang="en-US" dirty="0"/>
              <a:t>4.</a:t>
            </a:r>
            <a:r>
              <a:rPr lang="en-US" b="1" dirty="0"/>
              <a:t>android:dropDownAnchor</a:t>
            </a:r>
            <a:endParaRPr lang="en-US" dirty="0"/>
          </a:p>
          <a:p>
            <a:pPr fontAlgn="t"/>
            <a:r>
              <a:rPr lang="en-US" dirty="0"/>
              <a:t>This is the View to anchor the auto-complete dropdown list. Drop down must appear below the anchor view.</a:t>
            </a:r>
          </a:p>
          <a:p>
            <a:pPr fontAlgn="t"/>
            <a:r>
              <a:rPr lang="en-US" dirty="0" err="1"/>
              <a:t>Eg</a:t>
            </a:r>
            <a:r>
              <a:rPr lang="en-US" dirty="0"/>
              <a:t>: </a:t>
            </a:r>
            <a:r>
              <a:rPr lang="en-US" dirty="0" err="1"/>
              <a:t>android:dropDownAnchor</a:t>
            </a:r>
            <a:r>
              <a:rPr lang="en-US" dirty="0"/>
              <a:t>="@id/</a:t>
            </a:r>
            <a:r>
              <a:rPr lang="en-US" dirty="0" err="1"/>
              <a:t>txt_countries</a:t>
            </a:r>
            <a:r>
              <a:rPr lang="en-US" dirty="0"/>
              <a:t>“</a:t>
            </a:r>
          </a:p>
          <a:p>
            <a:pPr fontAlgn="t"/>
            <a:r>
              <a:rPr lang="en-US" dirty="0"/>
              <a:t>       &lt;Text View  </a:t>
            </a:r>
            <a:r>
              <a:rPr lang="en-US" dirty="0" err="1"/>
              <a:t>android:id</a:t>
            </a:r>
            <a:r>
              <a:rPr lang="en-US" dirty="0"/>
              <a:t>=“@id/</a:t>
            </a:r>
            <a:r>
              <a:rPr lang="en-US" dirty="0" err="1"/>
              <a:t>txt_countries</a:t>
            </a:r>
            <a:r>
              <a:rPr lang="en-US" dirty="0"/>
              <a:t>”</a:t>
            </a:r>
          </a:p>
          <a:p>
            <a:pPr fontAlgn="t"/>
            <a:r>
              <a:rPr lang="en-US" dirty="0"/>
              <a:t>                                </a:t>
            </a:r>
            <a:r>
              <a:rPr lang="en-US" dirty="0" err="1"/>
              <a:t>android:text</a:t>
            </a:r>
            <a:r>
              <a:rPr lang="en-US" dirty="0"/>
              <a:t>=“Select Countries” /&gt;</a:t>
            </a:r>
          </a:p>
          <a:p>
            <a:pPr fontAlgn="t"/>
            <a:endParaRPr lang="en-US" dirty="0"/>
          </a:p>
          <a:p>
            <a:pPr fontAlgn="t"/>
            <a:r>
              <a:rPr lang="en-US" dirty="0"/>
              <a:t>5.</a:t>
            </a:r>
            <a:r>
              <a:rPr lang="en-US" b="1" dirty="0"/>
              <a:t>android:dropDownHeight</a:t>
            </a:r>
            <a:endParaRPr lang="en-US" dirty="0"/>
          </a:p>
          <a:p>
            <a:pPr fontAlgn="t"/>
            <a:r>
              <a:rPr lang="en-US" dirty="0"/>
              <a:t>This specifies the basic height of the dropdown.</a:t>
            </a:r>
          </a:p>
          <a:p>
            <a:pPr fontAlgn="t"/>
            <a:endParaRPr lang="en-US" dirty="0"/>
          </a:p>
          <a:p>
            <a:pPr fontAlgn="t"/>
            <a:r>
              <a:rPr lang="en-US" dirty="0"/>
              <a:t>6.</a:t>
            </a:r>
            <a:r>
              <a:rPr lang="en-US" b="1" dirty="0"/>
              <a:t>popupBackground : </a:t>
            </a:r>
            <a:r>
              <a:rPr lang="en-US" dirty="0"/>
              <a:t>Set back color of list.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9263-8F66-451F-815A-E062BDBD9D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1EA61-AE32-4C43-BD91-546B120DDB95}"/>
              </a:ext>
            </a:extLst>
          </p:cNvPr>
          <p:cNvSpPr>
            <a:spLocks noGrp="1"/>
          </p:cNvSpPr>
          <p:nvPr>
            <p:ph idx="1"/>
          </p:nvPr>
        </p:nvSpPr>
        <p:spPr/>
        <p:txBody>
          <a:bodyPr>
            <a:normAutofit/>
          </a:bodyPr>
          <a:lstStyle/>
          <a:p>
            <a:r>
              <a:rPr lang="en-US" sz="2000" b="1" i="0" dirty="0" err="1">
                <a:solidFill>
                  <a:srgbClr val="363940"/>
                </a:solidFill>
                <a:effectLst/>
                <a:latin typeface="libre_franklinregular"/>
              </a:rPr>
              <a:t>android:dropDownHorizontalOffset</a:t>
            </a:r>
            <a:br>
              <a:rPr lang="en-US" sz="2000" dirty="0"/>
            </a:br>
            <a:br>
              <a:rPr lang="en-US" sz="2000" dirty="0"/>
            </a:br>
            <a:r>
              <a:rPr lang="en-US" sz="2000" b="0" i="0" dirty="0">
                <a:solidFill>
                  <a:srgbClr val="363940"/>
                </a:solidFill>
                <a:effectLst/>
                <a:latin typeface="libre_franklinregular"/>
              </a:rPr>
              <a:t>Amount of pixels by which the drop down should be offset horizontally.</a:t>
            </a:r>
          </a:p>
          <a:p>
            <a:r>
              <a:rPr lang="en-US" sz="2000" dirty="0" err="1">
                <a:solidFill>
                  <a:srgbClr val="363940"/>
                </a:solidFill>
                <a:latin typeface="libre_franklinregular"/>
              </a:rPr>
              <a:t>Eg</a:t>
            </a:r>
            <a:r>
              <a:rPr lang="en-US" sz="2000" dirty="0">
                <a:solidFill>
                  <a:srgbClr val="363940"/>
                </a:solidFill>
                <a:latin typeface="libre_franklinregular"/>
              </a:rPr>
              <a:t> : </a:t>
            </a:r>
            <a:r>
              <a:rPr lang="en-IN" sz="2000" b="0" i="0" dirty="0" err="1">
                <a:solidFill>
                  <a:srgbClr val="363940"/>
                </a:solidFill>
                <a:effectLst/>
                <a:latin typeface="Courier New" panose="02070309020205020404" pitchFamily="49" charset="0"/>
              </a:rPr>
              <a:t>android:dropDownHorizontalOffset</a:t>
            </a:r>
            <a:r>
              <a:rPr lang="en-IN" sz="2000" b="0" i="0" dirty="0">
                <a:solidFill>
                  <a:srgbClr val="363940"/>
                </a:solidFill>
                <a:effectLst/>
                <a:latin typeface="Courier New" panose="02070309020205020404" pitchFamily="49" charset="0"/>
              </a:rPr>
              <a:t>="100dp"</a:t>
            </a:r>
            <a:endParaRPr lang="en-IN" sz="2000" dirty="0"/>
          </a:p>
        </p:txBody>
      </p:sp>
      <p:pic>
        <p:nvPicPr>
          <p:cNvPr id="5" name="Picture 4">
            <a:extLst>
              <a:ext uri="{FF2B5EF4-FFF2-40B4-BE49-F238E27FC236}">
                <a16:creationId xmlns:a16="http://schemas.microsoft.com/office/drawing/2014/main" id="{5B6D094D-430C-4AD9-A6D0-93C9881E8C6C}"/>
              </a:ext>
            </a:extLst>
          </p:cNvPr>
          <p:cNvPicPr>
            <a:picLocks noChangeAspect="1"/>
          </p:cNvPicPr>
          <p:nvPr/>
        </p:nvPicPr>
        <p:blipFill>
          <a:blip r:embed="rId2"/>
          <a:stretch>
            <a:fillRect/>
          </a:stretch>
        </p:blipFill>
        <p:spPr>
          <a:xfrm>
            <a:off x="3200400" y="3048000"/>
            <a:ext cx="3143250" cy="4619625"/>
          </a:xfrm>
          <a:prstGeom prst="rect">
            <a:avLst/>
          </a:prstGeom>
        </p:spPr>
      </p:pic>
    </p:spTree>
    <p:extLst>
      <p:ext uri="{BB962C8B-B14F-4D97-AF65-F5344CB8AC3E}">
        <p14:creationId xmlns:p14="http://schemas.microsoft.com/office/powerpoint/2010/main" val="264669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F7CE-DF72-42DE-9F58-7E61E30869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1CC5CF-8A8E-45BA-AD18-36BA347209B7}"/>
              </a:ext>
            </a:extLst>
          </p:cNvPr>
          <p:cNvSpPr>
            <a:spLocks noGrp="1"/>
          </p:cNvSpPr>
          <p:nvPr>
            <p:ph idx="1"/>
          </p:nvPr>
        </p:nvSpPr>
        <p:spPr/>
        <p:txBody>
          <a:bodyPr>
            <a:normAutofit/>
          </a:bodyPr>
          <a:lstStyle/>
          <a:p>
            <a:r>
              <a:rPr lang="en-US" sz="2000" b="1" i="0" dirty="0" err="1">
                <a:solidFill>
                  <a:srgbClr val="363940"/>
                </a:solidFill>
                <a:effectLst/>
                <a:latin typeface="libre_franklinregular"/>
              </a:rPr>
              <a:t>android:dropDownVerticalOffset</a:t>
            </a:r>
            <a:br>
              <a:rPr lang="en-US" sz="2000" dirty="0"/>
            </a:br>
            <a:br>
              <a:rPr lang="en-US" sz="2000" dirty="0"/>
            </a:br>
            <a:r>
              <a:rPr lang="en-US" sz="2000" b="0" i="0" dirty="0">
                <a:solidFill>
                  <a:srgbClr val="363940"/>
                </a:solidFill>
                <a:effectLst/>
                <a:latin typeface="libre_franklinregular"/>
              </a:rPr>
              <a:t>Amount of pixels by which the drop down should be offset vertically.</a:t>
            </a:r>
            <a:endParaRPr lang="en-IN" sz="2000" dirty="0"/>
          </a:p>
        </p:txBody>
      </p:sp>
      <p:pic>
        <p:nvPicPr>
          <p:cNvPr id="5" name="Picture 4">
            <a:extLst>
              <a:ext uri="{FF2B5EF4-FFF2-40B4-BE49-F238E27FC236}">
                <a16:creationId xmlns:a16="http://schemas.microsoft.com/office/drawing/2014/main" id="{745F0025-A8CD-448A-948E-235D21B3E316}"/>
              </a:ext>
            </a:extLst>
          </p:cNvPr>
          <p:cNvPicPr>
            <a:picLocks noChangeAspect="1"/>
          </p:cNvPicPr>
          <p:nvPr/>
        </p:nvPicPr>
        <p:blipFill>
          <a:blip r:embed="rId2"/>
          <a:stretch>
            <a:fillRect/>
          </a:stretch>
        </p:blipFill>
        <p:spPr>
          <a:xfrm>
            <a:off x="3352800" y="2590800"/>
            <a:ext cx="3143250" cy="4619625"/>
          </a:xfrm>
          <a:prstGeom prst="rect">
            <a:avLst/>
          </a:prstGeom>
        </p:spPr>
      </p:pic>
    </p:spTree>
    <p:extLst>
      <p:ext uri="{BB962C8B-B14F-4D97-AF65-F5344CB8AC3E}">
        <p14:creationId xmlns:p14="http://schemas.microsoft.com/office/powerpoint/2010/main" val="1780612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t>
            </a:r>
          </a:p>
        </p:txBody>
      </p:sp>
      <p:sp>
        <p:nvSpPr>
          <p:cNvPr id="3" name="Content Placeholder 2"/>
          <p:cNvSpPr>
            <a:spLocks noGrp="1"/>
          </p:cNvSpPr>
          <p:nvPr>
            <p:ph idx="1"/>
          </p:nvPr>
        </p:nvSpPr>
        <p:spPr/>
        <p:txBody>
          <a:bodyPr>
            <a:normAutofit fontScale="77500" lnSpcReduction="20000"/>
          </a:bodyPr>
          <a:lstStyle/>
          <a:p>
            <a:r>
              <a:rPr lang="en-US" b="1" dirty="0" err="1"/>
              <a:t>getAdapter</a:t>
            </a:r>
            <a:r>
              <a:rPr lang="en-US" b="1" dirty="0"/>
              <a:t>()</a:t>
            </a:r>
            <a:r>
              <a:rPr lang="en-US" dirty="0"/>
              <a:t> : This method returns a filterable list adapter used for auto completion</a:t>
            </a:r>
          </a:p>
          <a:p>
            <a:r>
              <a:rPr lang="en-US" b="1" dirty="0" err="1"/>
              <a:t>setAdapter</a:t>
            </a:r>
            <a:r>
              <a:rPr lang="en-US" b="1" dirty="0"/>
              <a:t>(): </a:t>
            </a:r>
            <a:r>
              <a:rPr lang="en-US" dirty="0"/>
              <a:t>setting the adapter data into the </a:t>
            </a:r>
            <a:r>
              <a:rPr lang="en-US" dirty="0" err="1"/>
              <a:t>AutoCompleteTextView</a:t>
            </a:r>
            <a:endParaRPr lang="en-US" dirty="0"/>
          </a:p>
          <a:p>
            <a:r>
              <a:rPr lang="en-US" b="1" dirty="0" err="1"/>
              <a:t>getCompletionHint</a:t>
            </a:r>
            <a:r>
              <a:rPr lang="en-US" b="1" dirty="0"/>
              <a:t>()</a:t>
            </a:r>
            <a:r>
              <a:rPr lang="en-US" dirty="0"/>
              <a:t> : This method returns optional hint text displayed at the bottom of the matching list</a:t>
            </a:r>
          </a:p>
          <a:p>
            <a:r>
              <a:rPr lang="en-US" dirty="0"/>
              <a:t>id for the view that the auto-complete drop down list is attached to</a:t>
            </a:r>
          </a:p>
          <a:p>
            <a:r>
              <a:rPr lang="en-US" b="1" dirty="0" err="1"/>
              <a:t>getListSelection</a:t>
            </a:r>
            <a:r>
              <a:rPr lang="en-US" b="1" dirty="0"/>
              <a:t>()</a:t>
            </a:r>
            <a:r>
              <a:rPr lang="en-US" dirty="0"/>
              <a:t> : This method returns the position of the dropdown view selection, if there is any</a:t>
            </a:r>
          </a:p>
          <a:p>
            <a:r>
              <a:rPr lang="en-US" dirty="0"/>
              <a:t>To get value of </a:t>
            </a:r>
            <a:r>
              <a:rPr lang="en-US"/>
              <a:t>selected item:</a:t>
            </a:r>
            <a:endParaRPr lang="en-US" dirty="0"/>
          </a:p>
          <a:p>
            <a:r>
              <a:rPr lang="en-US" dirty="0" err="1"/>
              <a:t>Eg</a:t>
            </a:r>
            <a:r>
              <a:rPr lang="en-US" dirty="0"/>
              <a:t> : </a:t>
            </a:r>
            <a:r>
              <a:rPr lang="en-US" dirty="0" err="1"/>
              <a:t>String.valueOf</a:t>
            </a:r>
            <a:r>
              <a:rPr lang="en-US" dirty="0"/>
              <a:t>(</a:t>
            </a:r>
            <a:r>
              <a:rPr lang="en-US" dirty="0" err="1"/>
              <a:t>adpt.getListSelection</a:t>
            </a: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C1A-90BE-4587-8EA0-C6936D13E16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38CA0AF-7EF2-400C-BCE5-F07B5AB866EB}"/>
              </a:ext>
            </a:extLst>
          </p:cNvPr>
          <p:cNvSpPr>
            <a:spLocks noGrp="1"/>
          </p:cNvSpPr>
          <p:nvPr>
            <p:ph idx="1"/>
          </p:nvPr>
        </p:nvSpPr>
        <p:spPr>
          <a:xfrm>
            <a:off x="457200" y="1600200"/>
            <a:ext cx="8229600" cy="5105400"/>
          </a:xfrm>
        </p:spPr>
        <p:txBody>
          <a:bodyPr>
            <a:normAutofit fontScale="70000" lnSpcReduction="20000"/>
          </a:bodyPr>
          <a:lstStyle/>
          <a:p>
            <a:r>
              <a:rPr lang="en-US" sz="3200" dirty="0"/>
              <a:t>&lt;</a:t>
            </a:r>
            <a:r>
              <a:rPr lang="en-US" sz="3200" dirty="0" err="1"/>
              <a:t>RelativeLayout</a:t>
            </a:r>
            <a:r>
              <a:rPr lang="en-US" sz="3200" dirty="0"/>
              <a:t> </a:t>
            </a:r>
            <a:r>
              <a:rPr lang="en-US" sz="3200" dirty="0" err="1"/>
              <a:t>xmlns:android</a:t>
            </a:r>
            <a:r>
              <a:rPr lang="en-US" sz="3200" dirty="0"/>
              <a:t>="http://schemas.android.com/</a:t>
            </a:r>
            <a:r>
              <a:rPr lang="en-US" sz="3200" dirty="0" err="1"/>
              <a:t>apk</a:t>
            </a:r>
            <a:r>
              <a:rPr lang="en-US" sz="3200" dirty="0"/>
              <a:t>/res/android"</a:t>
            </a:r>
            <a:br>
              <a:rPr lang="en-US" sz="3200" dirty="0"/>
            </a:br>
            <a:r>
              <a:rPr lang="en-US" sz="3200" dirty="0"/>
              <a:t>    </a:t>
            </a:r>
            <a:r>
              <a:rPr lang="en-US" sz="3200" dirty="0" err="1"/>
              <a:t>xmlns:tools</a:t>
            </a:r>
            <a:r>
              <a:rPr lang="en-US" sz="3200" dirty="0"/>
              <a:t>="http://schemas.android.com/tools" </a:t>
            </a:r>
            <a:r>
              <a:rPr lang="en-US" sz="3200" dirty="0" err="1"/>
              <a:t>android:layout_width</a:t>
            </a:r>
            <a:r>
              <a:rPr lang="en-US" sz="3200" dirty="0"/>
              <a:t>="</a:t>
            </a:r>
            <a:r>
              <a:rPr lang="en-US" sz="3200" dirty="0" err="1"/>
              <a:t>match_parent</a:t>
            </a:r>
            <a:r>
              <a:rPr lang="en-US" sz="3200" dirty="0"/>
              <a:t>"</a:t>
            </a:r>
            <a:br>
              <a:rPr lang="en-US" sz="3200" dirty="0"/>
            </a:br>
            <a:r>
              <a:rPr lang="en-US" sz="3200" dirty="0"/>
              <a:t>    </a:t>
            </a:r>
            <a:r>
              <a:rPr lang="en-US" sz="3200" dirty="0" err="1"/>
              <a:t>android:layout_height</a:t>
            </a:r>
            <a:r>
              <a:rPr lang="en-US" sz="3200" dirty="0"/>
              <a:t>="</a:t>
            </a:r>
            <a:r>
              <a:rPr lang="en-US" sz="3200" dirty="0" err="1"/>
              <a:t>match_parent</a:t>
            </a:r>
            <a:r>
              <a:rPr lang="en-US" sz="3200" dirty="0"/>
              <a:t>"</a:t>
            </a:r>
            <a:br>
              <a:rPr lang="en-US" sz="3200" dirty="0"/>
            </a:br>
            <a:r>
              <a:rPr lang="en-US" sz="3200" dirty="0"/>
              <a:t>    </a:t>
            </a:r>
            <a:r>
              <a:rPr lang="en-US" sz="3200" dirty="0" err="1"/>
              <a:t>tools:context</a:t>
            </a:r>
            <a:r>
              <a:rPr lang="en-US" sz="3200" dirty="0"/>
              <a:t>=".</a:t>
            </a:r>
            <a:r>
              <a:rPr lang="en-US" sz="3200" dirty="0" err="1"/>
              <a:t>MainActivity</a:t>
            </a:r>
            <a:r>
              <a:rPr lang="en-US" sz="3200" dirty="0"/>
              <a:t>"&gt;</a:t>
            </a:r>
            <a:br>
              <a:rPr lang="en-US" sz="3200" dirty="0"/>
            </a:br>
            <a:r>
              <a:rPr lang="en-US" sz="3200" dirty="0"/>
              <a:t>    &lt;</a:t>
            </a:r>
            <a:r>
              <a:rPr lang="en-US" sz="3200" dirty="0" err="1"/>
              <a:t>TextView</a:t>
            </a:r>
            <a:br>
              <a:rPr lang="en-US" sz="3200" dirty="0"/>
            </a:br>
            <a:r>
              <a:rPr lang="en-US" sz="3200" dirty="0"/>
              <a:t>        </a:t>
            </a:r>
            <a:r>
              <a:rPr lang="en-US" sz="3200" dirty="0" err="1"/>
              <a:t>android:id</a:t>
            </a:r>
            <a:r>
              <a:rPr lang="en-US" sz="3200" dirty="0"/>
              <a:t>="@+id/</a:t>
            </a:r>
            <a:r>
              <a:rPr lang="en-US" sz="3200" dirty="0" err="1"/>
              <a:t>textView</a:t>
            </a:r>
            <a:r>
              <a:rPr lang="en-US" sz="3200" dirty="0"/>
              <a:t>"</a:t>
            </a:r>
            <a:br>
              <a:rPr lang="en-US" sz="3200" dirty="0"/>
            </a:br>
            <a:r>
              <a:rPr lang="en-US" sz="3200" dirty="0"/>
              <a:t>        </a:t>
            </a:r>
            <a:r>
              <a:rPr lang="en-US" sz="3200" dirty="0" err="1"/>
              <a:t>android:layout_width</a:t>
            </a:r>
            <a:r>
              <a:rPr lang="en-US" sz="3200" dirty="0"/>
              <a:t>="</a:t>
            </a:r>
            <a:r>
              <a:rPr lang="en-US" sz="3200" dirty="0" err="1"/>
              <a:t>wrap_content</a:t>
            </a:r>
            <a:r>
              <a:rPr lang="en-US" sz="3200" dirty="0"/>
              <a:t>"</a:t>
            </a:r>
            <a:br>
              <a:rPr lang="en-US" sz="3200" dirty="0"/>
            </a:br>
            <a:r>
              <a:rPr lang="en-US" sz="3200" dirty="0"/>
              <a:t>        </a:t>
            </a:r>
            <a:r>
              <a:rPr lang="en-US" sz="3200" dirty="0" err="1"/>
              <a:t>android:layout_height</a:t>
            </a:r>
            <a:r>
              <a:rPr lang="en-US" sz="3200" dirty="0"/>
              <a:t>="</a:t>
            </a:r>
            <a:r>
              <a:rPr lang="en-US" sz="3200" dirty="0" err="1"/>
              <a:t>wrap_content</a:t>
            </a:r>
            <a:r>
              <a:rPr lang="en-US" sz="3200" dirty="0"/>
              <a:t>"</a:t>
            </a:r>
            <a:br>
              <a:rPr lang="en-US" sz="3200" dirty="0"/>
            </a:br>
            <a:r>
              <a:rPr lang="en-US" sz="3200" dirty="0"/>
              <a:t>        </a:t>
            </a:r>
            <a:r>
              <a:rPr lang="en-US" sz="3200" dirty="0" err="1"/>
              <a:t>android:layout_alignParentLeft</a:t>
            </a:r>
            <a:r>
              <a:rPr lang="en-US" sz="3200" dirty="0"/>
              <a:t>="true"</a:t>
            </a:r>
            <a:br>
              <a:rPr lang="en-US" sz="3200" dirty="0"/>
            </a:br>
            <a:r>
              <a:rPr lang="en-US" sz="3200" dirty="0"/>
              <a:t>        </a:t>
            </a:r>
            <a:r>
              <a:rPr lang="en-US" sz="3200" dirty="0" err="1"/>
              <a:t>android:layout_alignParentTop</a:t>
            </a:r>
            <a:r>
              <a:rPr lang="en-US" sz="3200" dirty="0"/>
              <a:t>="true"</a:t>
            </a:r>
            <a:br>
              <a:rPr lang="en-US" sz="3200" dirty="0"/>
            </a:br>
            <a:r>
              <a:rPr lang="en-US" sz="3200" dirty="0"/>
              <a:t>        </a:t>
            </a:r>
            <a:r>
              <a:rPr lang="en-US" sz="3200" dirty="0" err="1"/>
              <a:t>android:layout_marginTop</a:t>
            </a:r>
            <a:r>
              <a:rPr lang="en-US" sz="3200" dirty="0"/>
              <a:t>="15dp"</a:t>
            </a:r>
            <a:br>
              <a:rPr lang="en-US" sz="3200" dirty="0"/>
            </a:br>
            <a:r>
              <a:rPr lang="en-US" sz="3200" dirty="0"/>
              <a:t>        </a:t>
            </a:r>
            <a:r>
              <a:rPr lang="en-US" sz="3200" dirty="0" err="1"/>
              <a:t>android:text</a:t>
            </a:r>
            <a:r>
              <a:rPr lang="en-US" sz="3200" dirty="0"/>
              <a:t>="Name a fruit from (Apple Banana Cherry Date Grape Kiwi Mango Pear)" /&gt;</a:t>
            </a:r>
            <a:br>
              <a:rPr lang="en-US" sz="3200" dirty="0"/>
            </a:br>
            <a:br>
              <a:rPr lang="en-US" sz="3200" dirty="0"/>
            </a:br>
            <a:endParaRPr lang="en-US" dirty="0"/>
          </a:p>
        </p:txBody>
      </p:sp>
    </p:spTree>
    <p:extLst>
      <p:ext uri="{BB962C8B-B14F-4D97-AF65-F5344CB8AC3E}">
        <p14:creationId xmlns:p14="http://schemas.microsoft.com/office/powerpoint/2010/main" val="258533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55000" lnSpcReduction="20000"/>
          </a:bodyPr>
          <a:lstStyle/>
          <a:p>
            <a:endParaRPr lang="en-US" b="1" dirty="0"/>
          </a:p>
          <a:p>
            <a:r>
              <a:rPr lang="en-US" b="1" dirty="0" err="1"/>
              <a:t>android:text</a:t>
            </a:r>
            <a:endParaRPr lang="en-US" dirty="0"/>
          </a:p>
          <a:p>
            <a:r>
              <a:rPr lang="en-US" dirty="0"/>
              <a:t>Text to display.</a:t>
            </a:r>
          </a:p>
          <a:p>
            <a:r>
              <a:rPr lang="en-US" b="1" dirty="0" err="1"/>
              <a:t>android:textColorHighlight</a:t>
            </a:r>
            <a:endParaRPr lang="en-US" dirty="0"/>
          </a:p>
          <a:p>
            <a:r>
              <a:rPr lang="en-US" dirty="0"/>
              <a:t>Color of the text selection highlight.</a:t>
            </a:r>
          </a:p>
          <a:p>
            <a:r>
              <a:rPr lang="en-US" b="1" dirty="0" err="1"/>
              <a:t>android:textSize</a:t>
            </a:r>
            <a:endParaRPr lang="en-US" dirty="0"/>
          </a:p>
          <a:p>
            <a:r>
              <a:rPr lang="en-US" dirty="0"/>
              <a:t>Size of the text.   </a:t>
            </a:r>
          </a:p>
          <a:p>
            <a:r>
              <a:rPr lang="en-US" b="1" dirty="0" err="1"/>
              <a:t>android:textStyle</a:t>
            </a:r>
            <a:endParaRPr lang="en-US" dirty="0"/>
          </a:p>
          <a:p>
            <a:r>
              <a:rPr lang="en-US" dirty="0"/>
              <a:t>Style (bold, italic, </a:t>
            </a:r>
            <a:r>
              <a:rPr lang="en-US" dirty="0" err="1"/>
              <a:t>bolditalic</a:t>
            </a:r>
            <a:r>
              <a:rPr lang="en-US" dirty="0"/>
              <a:t>) for the text.</a:t>
            </a:r>
          </a:p>
          <a:p>
            <a:endParaRPr lang="en-US" dirty="0"/>
          </a:p>
          <a:p>
            <a:pPr fontAlgn="base"/>
            <a:r>
              <a:rPr lang="en-US" b="1" dirty="0" err="1"/>
              <a:t>android:drawableStart</a:t>
            </a:r>
            <a:r>
              <a:rPr lang="en-US" b="1" dirty="0"/>
              <a:t>="@drawable/</a:t>
            </a:r>
            <a:r>
              <a:rPr lang="en-US" b="1" dirty="0" err="1"/>
              <a:t>ic_lappy</a:t>
            </a:r>
            <a:r>
              <a:rPr lang="en-US" b="1" dirty="0"/>
              <a:t>"</a:t>
            </a:r>
          </a:p>
          <a:p>
            <a:pPr algn="l" fontAlgn="base">
              <a:buFont typeface="Arial" panose="020B0604020202020204" pitchFamily="34" charset="0"/>
              <a:buChar char="•"/>
            </a:pPr>
            <a:r>
              <a:rPr lang="en-US" b="0" i="0" dirty="0">
                <a:solidFill>
                  <a:srgbClr val="273239"/>
                </a:solidFill>
                <a:effectLst/>
                <a:latin typeface="urw-din"/>
              </a:rPr>
              <a:t>Android also allows adding drawable with the text views.</a:t>
            </a:r>
          </a:p>
          <a:p>
            <a:pPr algn="l" fontAlgn="base">
              <a:buFont typeface="Arial" panose="020B0604020202020204" pitchFamily="34" charset="0"/>
              <a:buChar char="•"/>
            </a:pPr>
            <a:r>
              <a:rPr lang="en-US" b="0" i="0" dirty="0">
                <a:solidFill>
                  <a:srgbClr val="273239"/>
                </a:solidFill>
                <a:effectLst/>
                <a:latin typeface="urw-din"/>
              </a:rPr>
              <a:t>There are three positions to add the icons for the </a:t>
            </a:r>
            <a:r>
              <a:rPr lang="en-US" b="0" i="0" dirty="0" err="1">
                <a:solidFill>
                  <a:srgbClr val="273239"/>
                </a:solidFill>
                <a:effectLst/>
                <a:latin typeface="urw-din"/>
              </a:rPr>
              <a:t>TextView</a:t>
            </a:r>
            <a:r>
              <a:rPr lang="en-US" b="0" i="0" dirty="0">
                <a:solidFill>
                  <a:srgbClr val="273239"/>
                </a:solidFill>
                <a:effectLst/>
                <a:latin typeface="urw-din"/>
              </a:rPr>
              <a:t>. They are a start, end, top, and bottom.</a:t>
            </a:r>
          </a:p>
          <a:p>
            <a:endParaRPr lang="en-US" dirty="0"/>
          </a:p>
          <a:p>
            <a:r>
              <a:rPr lang="en-US" b="1" dirty="0" err="1"/>
              <a:t>android:autoLink</a:t>
            </a:r>
            <a:endParaRPr lang="en-US" b="1" dirty="0"/>
          </a:p>
          <a:p>
            <a:r>
              <a:rPr lang="en-US" dirty="0"/>
              <a:t>	Controls whether links such as </a:t>
            </a:r>
            <a:r>
              <a:rPr lang="en-US" dirty="0" err="1"/>
              <a:t>urls</a:t>
            </a:r>
            <a:r>
              <a:rPr lang="en-US" dirty="0"/>
              <a:t> and email addresses are automatically found and converted to clickable links. </a:t>
            </a:r>
          </a:p>
          <a:p>
            <a:endParaRPr lang="en-US" dirty="0"/>
          </a:p>
          <a:p>
            <a:r>
              <a:rPr lang="en-US" b="1" dirty="0" err="1"/>
              <a:t>Android:alpha</a:t>
            </a:r>
            <a:r>
              <a:rPr lang="en-US" b="1" dirty="0"/>
              <a:t>: </a:t>
            </a:r>
          </a:p>
          <a:p>
            <a:r>
              <a:rPr lang="en-US" dirty="0"/>
              <a:t>alpha property of the view as a value between 0 (entirely transparent) and 1(Completely Opaque).</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6139"/>
            <a:ext cx="8229600" cy="5821363"/>
          </a:xfrm>
        </p:spPr>
        <p:txBody>
          <a:bodyPr>
            <a:noAutofit/>
          </a:bodyPr>
          <a:lstStyle/>
          <a:p>
            <a:r>
              <a:rPr lang="en-US" sz="2000" dirty="0"/>
              <a:t>&lt;</a:t>
            </a:r>
            <a:r>
              <a:rPr lang="en-US" sz="2000" dirty="0" err="1"/>
              <a:t>AutoCompleteTextView</a:t>
            </a:r>
            <a:br>
              <a:rPr lang="en-US" sz="2000" dirty="0"/>
            </a:br>
            <a:r>
              <a:rPr lang="en-US" sz="2000" dirty="0"/>
              <a:t>        </a:t>
            </a:r>
            <a:r>
              <a:rPr lang="en-US" sz="2000" dirty="0" err="1"/>
              <a:t>android:id</a:t>
            </a:r>
            <a:r>
              <a:rPr lang="en-US" sz="2000" dirty="0"/>
              <a:t>="@+id/</a:t>
            </a:r>
            <a:r>
              <a:rPr lang="en-US" sz="2000" dirty="0" err="1"/>
              <a:t>autoCompleteTextView</a:t>
            </a:r>
            <a:r>
              <a:rPr lang="en-US" sz="2000" dirty="0"/>
              <a:t>"</a:t>
            </a:r>
            <a:br>
              <a:rPr lang="en-US" sz="2000" dirty="0"/>
            </a:br>
            <a:r>
              <a:rPr lang="en-US" sz="2000" dirty="0"/>
              <a:t>        </a:t>
            </a:r>
            <a:r>
              <a:rPr lang="en-US" sz="2000" dirty="0" err="1"/>
              <a:t>android:layout_width</a:t>
            </a:r>
            <a:r>
              <a:rPr lang="en-US" sz="2000" dirty="0"/>
              <a:t>="</a:t>
            </a:r>
            <a:r>
              <a:rPr lang="en-US" sz="2000" dirty="0" err="1"/>
              <a:t>wrap_content</a:t>
            </a:r>
            <a:r>
              <a:rPr lang="en-US" sz="2000" dirty="0"/>
              <a:t>"</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android:layout_alignParentLeft</a:t>
            </a:r>
            <a:r>
              <a:rPr lang="en-US" sz="2000" dirty="0"/>
              <a:t>="true"</a:t>
            </a:r>
            <a:br>
              <a:rPr lang="en-US" sz="2000" dirty="0"/>
            </a:br>
            <a:r>
              <a:rPr lang="en-US" sz="2000" dirty="0"/>
              <a:t>        </a:t>
            </a:r>
            <a:r>
              <a:rPr lang="en-US" sz="2000" dirty="0" err="1"/>
              <a:t>android:layout_below</a:t>
            </a:r>
            <a:r>
              <a:rPr lang="en-US" sz="2000" dirty="0"/>
              <a:t>="@+id/</a:t>
            </a:r>
            <a:r>
              <a:rPr lang="en-US" sz="2000" dirty="0" err="1"/>
              <a:t>textView</a:t>
            </a:r>
            <a:r>
              <a:rPr lang="en-US" sz="2000" dirty="0"/>
              <a:t>"</a:t>
            </a:r>
            <a:br>
              <a:rPr lang="en-US" sz="2000" dirty="0"/>
            </a:br>
            <a:r>
              <a:rPr lang="en-US" sz="2000" dirty="0"/>
              <a:t>        </a:t>
            </a:r>
            <a:r>
              <a:rPr lang="en-US" sz="2000" dirty="0" err="1"/>
              <a:t>android:layout_marginLeft</a:t>
            </a:r>
            <a:r>
              <a:rPr lang="en-US" sz="2000" dirty="0"/>
              <a:t>="36dp"</a:t>
            </a:r>
            <a:br>
              <a:rPr lang="en-US" sz="2000" dirty="0"/>
            </a:br>
            <a:r>
              <a:rPr lang="en-US" sz="2000" dirty="0"/>
              <a:t>        </a:t>
            </a:r>
            <a:r>
              <a:rPr lang="en-US" sz="2000" dirty="0" err="1"/>
              <a:t>android:layout_marginTop</a:t>
            </a:r>
            <a:r>
              <a:rPr lang="en-US" sz="2000" dirty="0"/>
              <a:t>="17dp“</a:t>
            </a:r>
          </a:p>
          <a:p>
            <a:r>
              <a:rPr lang="en-US" sz="2000" dirty="0"/>
              <a:t>        </a:t>
            </a:r>
            <a:r>
              <a:rPr lang="en-US" sz="2000" b="1" dirty="0" err="1"/>
              <a:t>android:completionhint</a:t>
            </a:r>
            <a:r>
              <a:rPr lang="en-US" sz="2000" b="1" dirty="0"/>
              <a:t>=“Is a Fruit”</a:t>
            </a:r>
          </a:p>
          <a:p>
            <a:r>
              <a:rPr lang="en-US" sz="2000" b="1" dirty="0"/>
              <a:t>       </a:t>
            </a:r>
            <a:br>
              <a:rPr lang="en-US" sz="2000" b="1" dirty="0"/>
            </a:br>
            <a:r>
              <a:rPr lang="en-US" sz="2000" dirty="0"/>
              <a:t>                </a:t>
            </a:r>
            <a:r>
              <a:rPr lang="en-US" sz="2000" dirty="0" err="1"/>
              <a:t>android:text</a:t>
            </a:r>
            <a:r>
              <a:rPr lang="en-US" sz="2000" dirty="0"/>
              <a:t>=""&gt;</a:t>
            </a:r>
            <a:br>
              <a:rPr lang="en-US" sz="2000" dirty="0"/>
            </a:br>
            <a:r>
              <a:rPr lang="en-US" sz="2000" dirty="0"/>
              <a:t>    &lt;/</a:t>
            </a:r>
            <a:r>
              <a:rPr lang="en-US" sz="2000" dirty="0" err="1"/>
              <a:t>AutoCompleteTextView</a:t>
            </a:r>
            <a:r>
              <a:rPr lang="en-US" sz="2000" dirty="0"/>
              <a:t>&gt;</a:t>
            </a:r>
            <a:br>
              <a:rPr lang="en-US" sz="2000" dirty="0"/>
            </a:br>
            <a:r>
              <a:rPr lang="en-US" sz="2000" dirty="0"/>
              <a:t>&lt;/</a:t>
            </a:r>
            <a:r>
              <a:rPr lang="en-US" sz="2000" dirty="0" err="1"/>
              <a:t>RelativeLayout</a:t>
            </a:r>
            <a:r>
              <a:rPr lang="en-US" sz="2000" dirty="0"/>
              <a:t>&gt;</a:t>
            </a:r>
          </a:p>
        </p:txBody>
      </p:sp>
      <p:pic>
        <p:nvPicPr>
          <p:cNvPr id="7169" name="Picture 1"/>
          <p:cNvPicPr>
            <a:picLocks noChangeAspect="1" noChangeArrowheads="1"/>
          </p:cNvPicPr>
          <p:nvPr/>
        </p:nvPicPr>
        <p:blipFill>
          <a:blip r:embed="rId2"/>
          <a:srcRect/>
          <a:stretch>
            <a:fillRect/>
          </a:stretch>
        </p:blipFill>
        <p:spPr bwMode="auto">
          <a:xfrm>
            <a:off x="5562600" y="1143000"/>
            <a:ext cx="2971800" cy="3962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43"/>
            <a:ext cx="8229600" cy="487362"/>
          </a:xfrm>
        </p:spPr>
        <p:txBody>
          <a:bodyPr>
            <a:normAutofit fontScale="90000"/>
          </a:bodyPr>
          <a:lstStyle/>
          <a:p>
            <a:r>
              <a:rPr lang="en-US" dirty="0"/>
              <a:t>MainActivity.java code</a:t>
            </a:r>
          </a:p>
        </p:txBody>
      </p:sp>
      <p:sp>
        <p:nvSpPr>
          <p:cNvPr id="3" name="Content Placeholder 2"/>
          <p:cNvSpPr>
            <a:spLocks noGrp="1"/>
          </p:cNvSpPr>
          <p:nvPr>
            <p:ph idx="1"/>
          </p:nvPr>
        </p:nvSpPr>
        <p:spPr>
          <a:xfrm>
            <a:off x="228600" y="609600"/>
            <a:ext cx="8763000" cy="6248400"/>
          </a:xfrm>
        </p:spPr>
        <p:txBody>
          <a:bodyPr>
            <a:noAutofit/>
          </a:bodyPr>
          <a:lstStyle/>
          <a:p>
            <a:r>
              <a:rPr lang="en-US" sz="1800" b="1" dirty="0"/>
              <a:t>public class </a:t>
            </a:r>
            <a:r>
              <a:rPr lang="en-US" sz="1800" dirty="0" err="1"/>
              <a:t>MainActivity</a:t>
            </a:r>
            <a:r>
              <a:rPr lang="en-US" sz="1800" dirty="0"/>
              <a:t> </a:t>
            </a:r>
            <a:r>
              <a:rPr lang="en-US" sz="1800" b="1" dirty="0"/>
              <a:t>extends </a:t>
            </a:r>
            <a:r>
              <a:rPr lang="en-US" sz="1800" dirty="0" err="1"/>
              <a:t>AppCompatActivity</a:t>
            </a:r>
            <a:r>
              <a:rPr lang="en-US" sz="1800" dirty="0"/>
              <a:t> {</a:t>
            </a:r>
            <a:br>
              <a:rPr lang="en-US" sz="1800" dirty="0"/>
            </a:br>
            <a:r>
              <a:rPr lang="en-US" sz="1800" dirty="0"/>
              <a:t>    String[] </a:t>
            </a:r>
            <a:r>
              <a:rPr lang="en-US" sz="1800" b="1" dirty="0"/>
              <a:t>fruits </a:t>
            </a:r>
            <a:r>
              <a:rPr lang="en-US" sz="1800" dirty="0"/>
              <a:t>= {</a:t>
            </a:r>
            <a:r>
              <a:rPr lang="en-US" sz="1800" b="1" dirty="0"/>
              <a:t>"Apple"</a:t>
            </a:r>
            <a:r>
              <a:rPr lang="en-US" sz="1800" dirty="0"/>
              <a:t>, </a:t>
            </a:r>
            <a:r>
              <a:rPr lang="en-US" sz="1800" b="1" dirty="0"/>
              <a:t>"Banana"</a:t>
            </a:r>
            <a:r>
              <a:rPr lang="en-US" sz="1800" dirty="0"/>
              <a:t>, </a:t>
            </a:r>
            <a:r>
              <a:rPr lang="en-US" sz="1800" b="1" dirty="0"/>
              <a:t>"Cherry"</a:t>
            </a:r>
            <a:r>
              <a:rPr lang="en-US" sz="1800" dirty="0"/>
              <a:t>, </a:t>
            </a:r>
            <a:r>
              <a:rPr lang="en-US" sz="1800" b="1" dirty="0"/>
              <a:t>"Date"</a:t>
            </a:r>
            <a:r>
              <a:rPr lang="en-US" sz="1800" dirty="0"/>
              <a:t>, </a:t>
            </a:r>
            <a:r>
              <a:rPr lang="en-US" sz="1800" b="1" dirty="0"/>
              <a:t>"Grape"</a:t>
            </a:r>
            <a:r>
              <a:rPr lang="en-US" sz="1800" dirty="0"/>
              <a:t>, </a:t>
            </a:r>
            <a:r>
              <a:rPr lang="en-US" sz="1800" b="1" dirty="0"/>
              <a:t>"Kiwi"</a:t>
            </a:r>
            <a:r>
              <a:rPr lang="en-US" sz="1800" dirty="0"/>
              <a:t>, </a:t>
            </a:r>
            <a:r>
              <a:rPr lang="en-US" sz="1800" b="1" dirty="0"/>
              <a:t>"Mango"</a:t>
            </a:r>
            <a:r>
              <a:rPr lang="en-US" sz="1800" dirty="0"/>
              <a:t>, </a:t>
            </a:r>
            <a:r>
              <a:rPr lang="en-US" sz="1800" b="1" dirty="0"/>
              <a:t>"Pear"</a:t>
            </a:r>
            <a:r>
              <a:rPr lang="en-US" sz="1800" dirty="0"/>
              <a:t>};</a:t>
            </a:r>
            <a:br>
              <a:rPr lang="en-US" sz="1800" dirty="0"/>
            </a:br>
            <a:r>
              <a:rPr lang="en-US" sz="1800" dirty="0"/>
              <a:t>    @Override</a:t>
            </a:r>
            <a:br>
              <a:rPr lang="en-US" sz="1800" dirty="0"/>
            </a:br>
            <a:r>
              <a:rPr lang="en-US" sz="1800" dirty="0"/>
              <a:t>    </a:t>
            </a:r>
            <a:r>
              <a:rPr lang="en-US" sz="1800" b="1"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b="1" dirty="0" err="1"/>
              <a:t>super</a:t>
            </a:r>
            <a:r>
              <a:rPr lang="en-US" sz="1800"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t>
            </a:r>
            <a:r>
              <a:rPr lang="en-US" sz="1800" b="1" i="1" dirty="0" err="1"/>
              <a:t>activity_main</a:t>
            </a:r>
            <a:r>
              <a:rPr lang="en-US" sz="1800" dirty="0"/>
              <a:t>);</a:t>
            </a:r>
          </a:p>
          <a:p>
            <a:br>
              <a:rPr lang="en-US" sz="1800" dirty="0"/>
            </a:br>
            <a:r>
              <a:rPr lang="en-US" sz="1800" dirty="0"/>
              <a:t>        </a:t>
            </a:r>
            <a:r>
              <a:rPr lang="en-US" sz="1800" i="1" dirty="0">
                <a:solidFill>
                  <a:srgbClr val="FF0000"/>
                </a:solidFill>
              </a:rPr>
              <a:t>//Creating the instance of </a:t>
            </a:r>
            <a:r>
              <a:rPr lang="en-US" sz="1800" i="1" dirty="0" err="1">
                <a:solidFill>
                  <a:srgbClr val="FF0000"/>
                </a:solidFill>
              </a:rPr>
              <a:t>ArrayAdapter</a:t>
            </a:r>
            <a:r>
              <a:rPr lang="en-US" sz="1800" i="1" dirty="0">
                <a:solidFill>
                  <a:srgbClr val="FF0000"/>
                </a:solidFill>
              </a:rPr>
              <a:t> containing list of fruit names</a:t>
            </a:r>
          </a:p>
          <a:p>
            <a:r>
              <a:rPr lang="en-US" sz="1800" i="1" dirty="0"/>
              <a:t>        </a:t>
            </a:r>
            <a:r>
              <a:rPr lang="en-US" sz="1800" dirty="0" err="1"/>
              <a:t>ArrayAdapter</a:t>
            </a:r>
            <a:r>
              <a:rPr lang="en-US" sz="1800" dirty="0"/>
              <a:t>&lt;String&gt; adapter 1= </a:t>
            </a:r>
            <a:r>
              <a:rPr lang="en-US" sz="1800" b="1" dirty="0"/>
              <a:t>new </a:t>
            </a:r>
            <a:r>
              <a:rPr lang="en-US" sz="1800" dirty="0" err="1"/>
              <a:t>ArrayAdapter</a:t>
            </a:r>
            <a:r>
              <a:rPr lang="en-US" sz="1800" dirty="0"/>
              <a:t>&lt;String&gt;</a:t>
            </a:r>
            <a:br>
              <a:rPr lang="en-US" sz="1800" dirty="0"/>
            </a:br>
            <a:r>
              <a:rPr lang="en-US" sz="1800" dirty="0"/>
              <a:t>                (</a:t>
            </a:r>
            <a:r>
              <a:rPr lang="en-US" sz="1800" b="1" dirty="0" err="1"/>
              <a:t>this</a:t>
            </a:r>
            <a:r>
              <a:rPr lang="en-US" sz="1800" dirty="0" err="1"/>
              <a:t>,android.R.layout.</a:t>
            </a:r>
            <a:r>
              <a:rPr lang="en-US" sz="1800" b="1" i="1" dirty="0" err="1"/>
              <a:t>select_dialog_item</a:t>
            </a:r>
            <a:r>
              <a:rPr lang="en-US" sz="1800" dirty="0"/>
              <a:t>, </a:t>
            </a:r>
            <a:r>
              <a:rPr lang="en-US" sz="1800" b="1" dirty="0"/>
              <a:t>fruits</a:t>
            </a:r>
            <a:r>
              <a:rPr lang="en-US" sz="1800" dirty="0"/>
              <a:t>);</a:t>
            </a:r>
          </a:p>
          <a:p>
            <a:r>
              <a:rPr lang="en-US" sz="1800" dirty="0"/>
              <a:t> </a:t>
            </a:r>
            <a:r>
              <a:rPr lang="en-US" sz="1800" dirty="0">
                <a:solidFill>
                  <a:srgbClr val="FF0000"/>
                </a:solidFill>
              </a:rPr>
              <a:t>// </a:t>
            </a:r>
            <a:r>
              <a:rPr lang="en-US" sz="1800" dirty="0" err="1">
                <a:solidFill>
                  <a:srgbClr val="FF0000"/>
                </a:solidFill>
              </a:rPr>
              <a:t>select_dialog_item</a:t>
            </a:r>
            <a:r>
              <a:rPr lang="en-US" sz="1800" dirty="0">
                <a:solidFill>
                  <a:srgbClr val="FF0000"/>
                </a:solidFill>
              </a:rPr>
              <a:t> is the list style = display list above auto complete </a:t>
            </a:r>
          </a:p>
          <a:p>
            <a:r>
              <a:rPr lang="en-US" sz="1800" dirty="0">
                <a:solidFill>
                  <a:srgbClr val="FF0000"/>
                </a:solidFill>
              </a:rPr>
              <a:t>//simple_list_item_1 = display list below auto complete</a:t>
            </a:r>
          </a:p>
          <a:p>
            <a:br>
              <a:rPr lang="en-US" sz="1800" dirty="0"/>
            </a:br>
            <a:r>
              <a:rPr lang="en-US" sz="1800" dirty="0">
                <a:solidFill>
                  <a:srgbClr val="FF0000"/>
                </a:solidFill>
              </a:rPr>
              <a:t>        </a:t>
            </a:r>
            <a:r>
              <a:rPr lang="en-US" sz="1800" i="1" dirty="0">
                <a:solidFill>
                  <a:srgbClr val="FF0000"/>
                </a:solidFill>
              </a:rPr>
              <a:t>//Getting the instance of </a:t>
            </a:r>
            <a:r>
              <a:rPr lang="en-US" sz="1800" i="1" dirty="0" err="1">
                <a:solidFill>
                  <a:srgbClr val="FF0000"/>
                </a:solidFill>
              </a:rPr>
              <a:t>AutoCompleteTextView</a:t>
            </a:r>
            <a:br>
              <a:rPr lang="en-US" sz="1800" i="1" dirty="0"/>
            </a:br>
            <a:r>
              <a:rPr lang="en-US" sz="1800" i="1" dirty="0"/>
              <a:t>        </a:t>
            </a:r>
            <a:r>
              <a:rPr lang="en-US" sz="1800" dirty="0" err="1"/>
              <a:t>AutoCompleteTextView</a:t>
            </a:r>
            <a:r>
              <a:rPr lang="en-US" sz="1800" dirty="0"/>
              <a:t> </a:t>
            </a:r>
            <a:r>
              <a:rPr lang="en-US" sz="1800" dirty="0" err="1"/>
              <a:t>autotext</a:t>
            </a:r>
            <a:r>
              <a:rPr lang="en-US" sz="1800" dirty="0"/>
              <a:t>= (</a:t>
            </a:r>
            <a:r>
              <a:rPr lang="en-US" sz="1800" dirty="0" err="1"/>
              <a:t>AutoCompleteTextView</a:t>
            </a:r>
            <a:r>
              <a:rPr lang="en-US" sz="1800" dirty="0"/>
              <a:t>) </a:t>
            </a:r>
            <a:r>
              <a:rPr lang="en-US" sz="1800" dirty="0" err="1"/>
              <a:t>findViewById</a:t>
            </a:r>
            <a:r>
              <a:rPr lang="en-US" sz="1800" dirty="0"/>
              <a:t>(</a:t>
            </a:r>
            <a:r>
              <a:rPr lang="en-US" sz="1800" dirty="0" err="1"/>
              <a:t>R.id.</a:t>
            </a:r>
            <a:r>
              <a:rPr lang="en-US" sz="1800" b="1" i="1" dirty="0" err="1"/>
              <a:t>autoCompleteTextView</a:t>
            </a:r>
            <a:r>
              <a:rPr lang="en-US" sz="1800" dirty="0"/>
              <a:t>);</a:t>
            </a:r>
          </a:p>
          <a:p>
            <a:br>
              <a:rPr lang="en-US" sz="1800" dirty="0"/>
            </a:br>
            <a:r>
              <a:rPr lang="en-US" sz="1800" b="1" dirty="0"/>
              <a:t>        </a:t>
            </a:r>
            <a:r>
              <a:rPr lang="en-US" sz="1800" b="1" dirty="0" err="1"/>
              <a:t>autotext.setThreshold</a:t>
            </a:r>
            <a:r>
              <a:rPr lang="en-US" sz="1800" b="1" dirty="0"/>
              <a:t>(1);</a:t>
            </a:r>
            <a:r>
              <a:rPr lang="en-US" sz="1800" i="1" dirty="0"/>
              <a:t>/</a:t>
            </a:r>
            <a:r>
              <a:rPr lang="en-US" sz="1800" i="1" dirty="0">
                <a:solidFill>
                  <a:srgbClr val="FF0000"/>
                </a:solidFill>
              </a:rPr>
              <a:t>/will start working from first character</a:t>
            </a:r>
            <a:br>
              <a:rPr lang="en-US" sz="1800" i="1" dirty="0"/>
            </a:br>
            <a:r>
              <a:rPr lang="en-US" sz="1800" i="1" dirty="0"/>
              <a:t>        </a:t>
            </a:r>
            <a:r>
              <a:rPr lang="en-US" sz="1800" b="1" dirty="0" err="1"/>
              <a:t>autotext.setAdapter</a:t>
            </a:r>
            <a:r>
              <a:rPr lang="en-US" sz="1800" b="1" dirty="0"/>
              <a:t>(adapter1</a:t>
            </a:r>
            <a:r>
              <a:rPr lang="en-US" sz="1800" b="1" dirty="0">
                <a:solidFill>
                  <a:srgbClr val="FF0000"/>
                </a:solidFill>
              </a:rPr>
              <a:t>); </a:t>
            </a:r>
            <a:r>
              <a:rPr lang="en-US" sz="1800" b="1" i="1" dirty="0">
                <a:solidFill>
                  <a:srgbClr val="FF0000"/>
                </a:solidFill>
              </a:rPr>
              <a:t>//setting the adapter data into the  </a:t>
            </a:r>
            <a:r>
              <a:rPr lang="en-US" sz="1800" b="1" i="1" dirty="0" err="1">
                <a:solidFill>
                  <a:srgbClr val="FF0000"/>
                </a:solidFill>
              </a:rPr>
              <a:t>AutoCompleteTextView</a:t>
            </a:r>
            <a:br>
              <a:rPr lang="en-US" sz="1800" b="1" i="1" dirty="0"/>
            </a:br>
            <a:r>
              <a:rPr lang="en-US" sz="1800" b="1" i="1" dirty="0"/>
              <a:t>        </a:t>
            </a:r>
            <a:r>
              <a:rPr lang="en-US" sz="1800" b="1" dirty="0" err="1"/>
              <a:t>autotext.setTextColor</a:t>
            </a:r>
            <a:r>
              <a:rPr lang="en-US" sz="1800" b="1" dirty="0"/>
              <a:t>(</a:t>
            </a:r>
            <a:r>
              <a:rPr lang="en-US" sz="1800" b="1" dirty="0" err="1"/>
              <a:t>Color.</a:t>
            </a:r>
            <a:r>
              <a:rPr lang="en-US" sz="1800" b="1" i="1" dirty="0" err="1"/>
              <a:t>RED</a:t>
            </a:r>
            <a:r>
              <a:rPr lang="en-US" sz="1800" dirty="0"/>
              <a:t>);</a:t>
            </a:r>
            <a:br>
              <a:rPr lang="en-US" sz="1800" dirty="0"/>
            </a:br>
            <a:r>
              <a:rPr lang="en-US" sz="1800" dirty="0"/>
              <a:t>    }</a:t>
            </a:r>
            <a:br>
              <a:rPr lang="en-US" sz="1800" dirty="0"/>
            </a:br>
            <a:r>
              <a:rPr lang="en-US" sz="18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Button </a:t>
            </a:r>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US" b="1" dirty="0"/>
              <a:t> </a:t>
            </a:r>
            <a:r>
              <a:rPr lang="en-US" sz="2400" b="1" dirty="0" err="1"/>
              <a:t>drawableBottom</a:t>
            </a:r>
            <a:r>
              <a:rPr lang="en-US" sz="2400" b="1" dirty="0"/>
              <a:t>: </a:t>
            </a:r>
            <a:r>
              <a:rPr lang="en-US" sz="2400" dirty="0" err="1"/>
              <a:t>drawableBottom</a:t>
            </a:r>
            <a:r>
              <a:rPr lang="en-US" sz="2400" dirty="0"/>
              <a:t> is the </a:t>
            </a:r>
            <a:r>
              <a:rPr lang="en-US" sz="2400" dirty="0" err="1"/>
              <a:t>drawable</a:t>
            </a:r>
            <a:r>
              <a:rPr lang="en-US" sz="2400" dirty="0"/>
              <a:t> to be drawn  below of the text.</a:t>
            </a:r>
          </a:p>
          <a:p>
            <a:endParaRPr lang="en-US" sz="2400" dirty="0"/>
          </a:p>
          <a:p>
            <a:r>
              <a:rPr lang="en-US" sz="2400" dirty="0" err="1"/>
              <a:t>Eg</a:t>
            </a:r>
            <a:r>
              <a:rPr lang="en-US" sz="2400" dirty="0"/>
              <a:t> :</a:t>
            </a:r>
            <a:r>
              <a:rPr lang="en-US" sz="2400" dirty="0">
                <a:solidFill>
                  <a:srgbClr val="00B050"/>
                </a:solidFill>
              </a:rPr>
              <a:t>&lt;!--image </a:t>
            </a:r>
            <a:r>
              <a:rPr lang="en-US" sz="2400" dirty="0" err="1">
                <a:solidFill>
                  <a:srgbClr val="00B050"/>
                </a:solidFill>
              </a:rPr>
              <a:t>drawable</a:t>
            </a:r>
            <a:r>
              <a:rPr lang="en-US" sz="2400" dirty="0">
                <a:solidFill>
                  <a:srgbClr val="00B050"/>
                </a:solidFill>
              </a:rPr>
              <a:t> on bottom--&gt;</a:t>
            </a:r>
          </a:p>
          <a:p>
            <a:r>
              <a:rPr lang="en-US" sz="2400" dirty="0" err="1"/>
              <a:t>Android:text</a:t>
            </a:r>
            <a:r>
              <a:rPr lang="en-US" sz="2400" dirty="0"/>
              <a:t>=“</a:t>
            </a:r>
            <a:r>
              <a:rPr lang="en-US" sz="2400" dirty="0" err="1"/>
              <a:t>downloadcode</a:t>
            </a:r>
            <a:r>
              <a:rPr lang="en-US" sz="2400" dirty="0"/>
              <a:t>”</a:t>
            </a:r>
          </a:p>
          <a:p>
            <a:r>
              <a:rPr lang="en-US" sz="2400" dirty="0"/>
              <a:t>&lt;Button</a:t>
            </a:r>
          </a:p>
          <a:p>
            <a:r>
              <a:rPr lang="en-US" sz="2400" dirty="0" err="1"/>
              <a:t>android:drawableBottom</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a:p>
            <a:endParaRPr lang="en-US" sz="2400" dirty="0"/>
          </a:p>
          <a:p>
            <a:r>
              <a:rPr lang="en-US" sz="2400" dirty="0">
                <a:solidFill>
                  <a:srgbClr val="00B050"/>
                </a:solidFill>
              </a:rPr>
              <a:t>&lt;!--image </a:t>
            </a:r>
            <a:r>
              <a:rPr lang="en-US" sz="2400" dirty="0" err="1">
                <a:solidFill>
                  <a:srgbClr val="00B050"/>
                </a:solidFill>
              </a:rPr>
              <a:t>drawable</a:t>
            </a:r>
            <a:r>
              <a:rPr lang="en-US" sz="2400" dirty="0">
                <a:solidFill>
                  <a:srgbClr val="00B050"/>
                </a:solidFill>
              </a:rPr>
              <a:t> on Right side &gt;</a:t>
            </a:r>
          </a:p>
          <a:p>
            <a:r>
              <a:rPr lang="en-US" sz="2400" dirty="0"/>
              <a:t>&lt;Button</a:t>
            </a:r>
          </a:p>
          <a:p>
            <a:r>
              <a:rPr lang="en-US" sz="2400" dirty="0" err="1"/>
              <a:t>android:drawableRight</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p:txBody>
      </p:sp>
      <p:sp>
        <p:nvSpPr>
          <p:cNvPr id="27650" name="AutoShape 2" descr="drawableBottom in Button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1" name="Picture 3"/>
          <p:cNvPicPr>
            <a:picLocks noChangeAspect="1" noChangeArrowheads="1"/>
          </p:cNvPicPr>
          <p:nvPr/>
        </p:nvPicPr>
        <p:blipFill>
          <a:blip r:embed="rId2"/>
          <a:srcRect/>
          <a:stretch>
            <a:fillRect/>
          </a:stretch>
        </p:blipFill>
        <p:spPr bwMode="auto">
          <a:xfrm>
            <a:off x="5410200" y="1447800"/>
            <a:ext cx="3190875" cy="49053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Example…</a:t>
            </a:r>
          </a:p>
        </p:txBody>
      </p:sp>
      <p:sp>
        <p:nvSpPr>
          <p:cNvPr id="3" name="Content Placeholder 2"/>
          <p:cNvSpPr>
            <a:spLocks noGrp="1"/>
          </p:cNvSpPr>
          <p:nvPr>
            <p:ph idx="1"/>
          </p:nvPr>
        </p:nvSpPr>
        <p:spPr/>
        <p:txBody>
          <a:bodyPr>
            <a:normAutofit/>
          </a:bodyPr>
          <a:lstStyle/>
          <a:p>
            <a:r>
              <a:rPr lang="en-US" sz="2400" dirty="0"/>
              <a:t>display two buttons with different background and whenever a user click on the button the text of the button will be displayed in a toast.</a:t>
            </a:r>
          </a:p>
        </p:txBody>
      </p:sp>
      <p:pic>
        <p:nvPicPr>
          <p:cNvPr id="28674" name="Picture 2"/>
          <p:cNvPicPr>
            <a:picLocks noChangeAspect="1" noChangeArrowheads="1"/>
          </p:cNvPicPr>
          <p:nvPr/>
        </p:nvPicPr>
        <p:blipFill>
          <a:blip r:embed="rId2"/>
          <a:srcRect/>
          <a:stretch>
            <a:fillRect/>
          </a:stretch>
        </p:blipFill>
        <p:spPr bwMode="auto">
          <a:xfrm>
            <a:off x="4495800" y="2438400"/>
            <a:ext cx="2533650" cy="4191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&lt;Button </a:t>
            </a:r>
            <a:r>
              <a:rPr lang="en-US" dirty="0" err="1"/>
              <a:t>android:id</a:t>
            </a:r>
            <a:r>
              <a:rPr lang="en-US" dirty="0"/>
              <a:t>="@+id/simpleButton1"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android:layout_marginTop</a:t>
            </a:r>
            <a:r>
              <a:rPr lang="en-US" dirty="0"/>
              <a:t>="100dp" </a:t>
            </a:r>
          </a:p>
          <a:p>
            <a:r>
              <a:rPr lang="en-US" b="1" dirty="0" err="1"/>
              <a:t>android:drawableRight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Button1"  / &gt; </a:t>
            </a:r>
          </a:p>
          <a:p>
            <a:endParaRPr lang="en-US" dirty="0"/>
          </a:p>
          <a:p>
            <a:r>
              <a:rPr lang="en-US" dirty="0"/>
              <a:t>&lt;Button </a:t>
            </a:r>
            <a:r>
              <a:rPr lang="en-US" dirty="0" err="1"/>
              <a:t>android:id</a:t>
            </a:r>
            <a:r>
              <a:rPr lang="en-US" dirty="0"/>
              <a:t>="@+id/simpleButton2"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android:layout_centerInParent</a:t>
            </a:r>
            <a:r>
              <a:rPr lang="en-US" dirty="0"/>
              <a:t>="true“ </a:t>
            </a:r>
            <a:r>
              <a:rPr lang="en-US" b="1" dirty="0" err="1"/>
              <a:t>android:drawableLeft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Button2“ /&gt;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MainActivity.java  button example</a:t>
            </a:r>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r>
              <a:rPr lang="en-US" dirty="0"/>
              <a:t>public class </a:t>
            </a:r>
            <a:r>
              <a:rPr lang="en-US" dirty="0" err="1"/>
              <a:t>MainActivity</a:t>
            </a:r>
            <a:r>
              <a:rPr lang="en-US" dirty="0"/>
              <a:t> extends </a:t>
            </a:r>
            <a:r>
              <a:rPr lang="en-US" dirty="0" err="1"/>
              <a:t>AppCompatActivity</a:t>
            </a:r>
            <a:r>
              <a:rPr lang="en-US" dirty="0"/>
              <a:t> { </a:t>
            </a:r>
          </a:p>
          <a:p>
            <a:r>
              <a:rPr lang="en-US" dirty="0"/>
              <a:t>Button simpleButton1, simpleButton2; </a:t>
            </a:r>
          </a:p>
          <a:p>
            <a:r>
              <a:rPr lang="en-US" dirty="0"/>
              <a:t>@Override protected </a:t>
            </a:r>
          </a:p>
          <a:p>
            <a:r>
              <a:rPr lang="en-US" dirty="0"/>
              <a:t>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 </a:t>
            </a:r>
          </a:p>
          <a:p>
            <a:r>
              <a:rPr lang="en-US" dirty="0"/>
              <a:t>simpleButton1 = (Button) </a:t>
            </a:r>
            <a:r>
              <a:rPr lang="en-US" dirty="0" err="1"/>
              <a:t>findViewById</a:t>
            </a:r>
            <a:r>
              <a:rPr lang="en-US" dirty="0"/>
              <a:t>(R.id.simpleButton1);</a:t>
            </a:r>
            <a:r>
              <a:rPr lang="en-US" dirty="0">
                <a:solidFill>
                  <a:srgbClr val="FF0000"/>
                </a:solidFill>
              </a:rPr>
              <a:t>//get id of button 1 </a:t>
            </a:r>
          </a:p>
          <a:p>
            <a:r>
              <a:rPr lang="en-US" dirty="0"/>
              <a:t>simpleButton2 = (Button) </a:t>
            </a:r>
            <a:r>
              <a:rPr lang="en-US" dirty="0" err="1"/>
              <a:t>findViewById</a:t>
            </a:r>
            <a:r>
              <a:rPr lang="en-US" dirty="0"/>
              <a:t>(R.id.simpleButton2);//</a:t>
            </a:r>
            <a:r>
              <a:rPr lang="en-US" dirty="0">
                <a:solidFill>
                  <a:srgbClr val="FF0000"/>
                </a:solidFill>
              </a:rPr>
              <a:t>get id of button 2 </a:t>
            </a:r>
          </a:p>
          <a:p>
            <a:r>
              <a:rPr lang="en-US" dirty="0"/>
              <a:t>simpleButton1.setOnClickListener(new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1", </a:t>
            </a:r>
            <a:r>
              <a:rPr lang="en-US" dirty="0" err="1"/>
              <a:t>Toast.LENGTH_LONG</a:t>
            </a:r>
            <a:r>
              <a:rPr lang="en-US" dirty="0"/>
              <a:t>).show();                       </a:t>
            </a:r>
            <a:r>
              <a:rPr lang="en-US" dirty="0">
                <a:solidFill>
                  <a:srgbClr val="FF0000"/>
                </a:solidFill>
              </a:rPr>
              <a:t>//display the text of button1</a:t>
            </a:r>
          </a:p>
          <a:p>
            <a:r>
              <a:rPr lang="en-US" dirty="0"/>
              <a:t> } });</a:t>
            </a:r>
          </a:p>
          <a:p>
            <a:r>
              <a:rPr lang="en-US" dirty="0"/>
              <a:t> simpleButton2.setOnClickListener(new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2", </a:t>
            </a:r>
            <a:r>
              <a:rPr lang="en-US" dirty="0" err="1"/>
              <a:t>Toast.LENGTH_LONG</a:t>
            </a:r>
            <a:r>
              <a:rPr lang="en-US" dirty="0"/>
              <a:t>).show();               </a:t>
            </a:r>
            <a:r>
              <a:rPr lang="en-US" dirty="0">
                <a:solidFill>
                  <a:srgbClr val="FF0000"/>
                </a:solidFill>
              </a:rPr>
              <a:t>//display the text of button2 </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24F-5461-5A1E-BBA7-F8CA9C7A63A1}"/>
              </a:ext>
            </a:extLst>
          </p:cNvPr>
          <p:cNvSpPr>
            <a:spLocks noGrp="1"/>
          </p:cNvSpPr>
          <p:nvPr>
            <p:ph type="title"/>
          </p:nvPr>
        </p:nvSpPr>
        <p:spPr>
          <a:xfrm>
            <a:off x="457200" y="274638"/>
            <a:ext cx="8229600" cy="639762"/>
          </a:xfrm>
        </p:spPr>
        <p:txBody>
          <a:bodyPr>
            <a:normAutofit fontScale="90000"/>
          </a:bodyPr>
          <a:lstStyle/>
          <a:p>
            <a:r>
              <a:rPr lang="en-IN" dirty="0"/>
              <a:t>Student login –Check username and password	</a:t>
            </a:r>
          </a:p>
        </p:txBody>
      </p:sp>
      <p:sp>
        <p:nvSpPr>
          <p:cNvPr id="3" name="Content Placeholder 2">
            <a:extLst>
              <a:ext uri="{FF2B5EF4-FFF2-40B4-BE49-F238E27FC236}">
                <a16:creationId xmlns:a16="http://schemas.microsoft.com/office/drawing/2014/main" id="{F69721D5-5BCE-5701-8254-A45080E394E7}"/>
              </a:ext>
            </a:extLst>
          </p:cNvPr>
          <p:cNvSpPr>
            <a:spLocks noGrp="1"/>
          </p:cNvSpPr>
          <p:nvPr>
            <p:ph idx="1"/>
          </p:nvPr>
        </p:nvSpPr>
        <p:spPr>
          <a:xfrm>
            <a:off x="457200" y="1143000"/>
            <a:ext cx="8534400" cy="5867400"/>
          </a:xfrm>
        </p:spPr>
        <p:txBody>
          <a:bodyPr>
            <a:normAutofit fontScale="70000" lnSpcReduction="20000"/>
          </a:bodyPr>
          <a:lstStyle/>
          <a:p>
            <a:r>
              <a:rPr lang="en-US" sz="2300" dirty="0"/>
              <a:t>public class </a:t>
            </a:r>
            <a:r>
              <a:rPr lang="en-US" sz="2300" dirty="0" err="1"/>
              <a:t>MainActivity</a:t>
            </a:r>
            <a:r>
              <a:rPr lang="en-US" sz="2300" dirty="0"/>
              <a:t> extends </a:t>
            </a:r>
            <a:r>
              <a:rPr lang="en-US" sz="2300" dirty="0" err="1"/>
              <a:t>AppCompatActivity</a:t>
            </a:r>
            <a:r>
              <a:rPr lang="en-US" sz="2300" dirty="0"/>
              <a:t> { </a:t>
            </a:r>
          </a:p>
          <a:p>
            <a:r>
              <a:rPr lang="en-US" sz="2300" dirty="0"/>
              <a:t>Button login; </a:t>
            </a:r>
            <a:r>
              <a:rPr lang="en-US" sz="2300" dirty="0" err="1"/>
              <a:t>TextView</a:t>
            </a:r>
            <a:r>
              <a:rPr lang="en-US" sz="2300" dirty="0"/>
              <a:t> username , password; </a:t>
            </a:r>
          </a:p>
          <a:p>
            <a:r>
              <a:rPr lang="en-US" sz="2300" dirty="0"/>
              <a:t>@Override protected </a:t>
            </a:r>
          </a:p>
          <a:p>
            <a:r>
              <a:rPr lang="en-US" sz="2300" dirty="0"/>
              <a:t>void </a:t>
            </a:r>
            <a:r>
              <a:rPr lang="en-US" sz="2300" dirty="0" err="1"/>
              <a:t>onCreate</a:t>
            </a:r>
            <a:r>
              <a:rPr lang="en-US" sz="2300" dirty="0"/>
              <a:t>(Bundle </a:t>
            </a:r>
            <a:r>
              <a:rPr lang="en-US" sz="2300" dirty="0" err="1"/>
              <a:t>savedInstanceState</a:t>
            </a:r>
            <a:r>
              <a:rPr lang="en-US" sz="2300" dirty="0"/>
              <a:t>) { </a:t>
            </a:r>
            <a:r>
              <a:rPr lang="en-US" sz="2300" dirty="0" err="1"/>
              <a:t>super.onCreate</a:t>
            </a:r>
            <a:r>
              <a:rPr lang="en-US" sz="2300" dirty="0"/>
              <a:t>(</a:t>
            </a:r>
            <a:r>
              <a:rPr lang="en-US" sz="2300" dirty="0" err="1"/>
              <a:t>savedInstanceState</a:t>
            </a:r>
            <a:r>
              <a:rPr lang="en-US" sz="2300" dirty="0"/>
              <a:t>); </a:t>
            </a:r>
            <a:r>
              <a:rPr lang="en-US" sz="2300" dirty="0" err="1"/>
              <a:t>setContentView</a:t>
            </a:r>
            <a:r>
              <a:rPr lang="en-US" sz="2300" dirty="0"/>
              <a:t>(</a:t>
            </a:r>
            <a:r>
              <a:rPr lang="en-US" sz="2300" dirty="0" err="1"/>
              <a:t>R.layout.activity_main</a:t>
            </a:r>
            <a:r>
              <a:rPr lang="en-US" sz="2300" dirty="0"/>
              <a:t>); </a:t>
            </a:r>
          </a:p>
          <a:p>
            <a:r>
              <a:rPr lang="en-US" sz="2300" dirty="0"/>
              <a:t>login = (Button) </a:t>
            </a:r>
            <a:r>
              <a:rPr lang="en-US" sz="2300" dirty="0" err="1"/>
              <a:t>findViewById</a:t>
            </a:r>
            <a:r>
              <a:rPr lang="en-US" sz="2300" dirty="0"/>
              <a:t>(</a:t>
            </a:r>
            <a:r>
              <a:rPr lang="en-US" sz="2300" dirty="0" err="1"/>
              <a:t>R.id.btn</a:t>
            </a:r>
            <a:r>
              <a:rPr lang="en-US" sz="2300" dirty="0"/>
              <a:t>);</a:t>
            </a:r>
          </a:p>
          <a:p>
            <a:r>
              <a:rPr lang="en-US" sz="2300" dirty="0"/>
              <a:t>username = (</a:t>
            </a:r>
            <a:r>
              <a:rPr lang="en-US" sz="2300" dirty="0" err="1"/>
              <a:t>TextView</a:t>
            </a:r>
            <a:r>
              <a:rPr lang="en-US" sz="2300" dirty="0"/>
              <a:t>) </a:t>
            </a:r>
            <a:r>
              <a:rPr lang="en-US" sz="2300" dirty="0" err="1"/>
              <a:t>findViewById</a:t>
            </a:r>
            <a:r>
              <a:rPr lang="en-US" sz="2300" dirty="0"/>
              <a:t>(R.id.txt1);</a:t>
            </a:r>
          </a:p>
          <a:p>
            <a:r>
              <a:rPr lang="en-US" sz="2300" dirty="0"/>
              <a:t>password = (</a:t>
            </a:r>
            <a:r>
              <a:rPr lang="en-US" sz="2300" dirty="0" err="1"/>
              <a:t>TexView</a:t>
            </a:r>
            <a:r>
              <a:rPr lang="en-US" sz="2300" dirty="0"/>
              <a:t>) </a:t>
            </a:r>
            <a:r>
              <a:rPr lang="en-US" sz="2300" dirty="0" err="1"/>
              <a:t>findViewById</a:t>
            </a:r>
            <a:r>
              <a:rPr lang="en-US" sz="2300" dirty="0"/>
              <a:t>(R.id.txt2);</a:t>
            </a:r>
          </a:p>
          <a:p>
            <a:r>
              <a:rPr lang="en-US" sz="2300" dirty="0" err="1"/>
              <a:t>Login.SetOnClicklistner</a:t>
            </a:r>
            <a:r>
              <a:rPr lang="en-US" sz="2300" dirty="0"/>
              <a:t>(new </a:t>
            </a:r>
            <a:r>
              <a:rPr lang="en-US" sz="2300" dirty="0" err="1"/>
              <a:t>View.SetOnClicklistner</a:t>
            </a:r>
            <a:r>
              <a:rPr lang="en-US" sz="2300" dirty="0"/>
              <a:t>() {</a:t>
            </a:r>
          </a:p>
          <a:p>
            <a:r>
              <a:rPr lang="en-US" sz="2300" dirty="0"/>
              <a:t>@Override</a:t>
            </a:r>
          </a:p>
          <a:p>
            <a:r>
              <a:rPr lang="en-US" sz="2300" dirty="0"/>
              <a:t>Public void onclick(View v) {</a:t>
            </a:r>
          </a:p>
          <a:p>
            <a:r>
              <a:rPr lang="en-US" sz="2300" b="1" dirty="0"/>
              <a:t>u= </a:t>
            </a:r>
            <a:r>
              <a:rPr lang="en-US" sz="2300" b="1" dirty="0" err="1"/>
              <a:t>username.getText.toString</a:t>
            </a:r>
            <a:r>
              <a:rPr lang="en-US" sz="2300" b="1" dirty="0"/>
              <a:t>();</a:t>
            </a:r>
          </a:p>
          <a:p>
            <a:r>
              <a:rPr lang="en-US" sz="2300" b="1" dirty="0"/>
              <a:t>p=</a:t>
            </a:r>
            <a:r>
              <a:rPr lang="en-US" sz="2300" b="1" dirty="0" err="1"/>
              <a:t>username.getText</a:t>
            </a:r>
            <a:r>
              <a:rPr lang="en-US" sz="2300" b="1" dirty="0"/>
              <a:t>().</a:t>
            </a:r>
            <a:r>
              <a:rPr lang="en-US" sz="2300" b="1" dirty="0" err="1"/>
              <a:t>toString</a:t>
            </a:r>
            <a:r>
              <a:rPr lang="en-US" sz="2300" b="1" dirty="0"/>
              <a:t>();</a:t>
            </a:r>
          </a:p>
          <a:p>
            <a:r>
              <a:rPr lang="en-US" sz="2300" b="1" dirty="0"/>
              <a:t>If(</a:t>
            </a:r>
            <a:r>
              <a:rPr lang="en-US" sz="2300" b="1" dirty="0" err="1"/>
              <a:t>u.equals</a:t>
            </a:r>
            <a:r>
              <a:rPr lang="en-US" sz="2300" b="1" dirty="0"/>
              <a:t>(“ABC”) &amp;&amp; </a:t>
            </a:r>
            <a:r>
              <a:rPr lang="en-US" sz="2300" b="1" dirty="0" err="1"/>
              <a:t>p.equal</a:t>
            </a:r>
            <a:r>
              <a:rPr lang="en-US" sz="2300" b="1" dirty="0"/>
              <a:t>(“abc@123”))  {</a:t>
            </a:r>
          </a:p>
          <a:p>
            <a:r>
              <a:rPr lang="en-US" sz="2300" b="1" dirty="0"/>
              <a:t> </a:t>
            </a:r>
            <a:r>
              <a:rPr lang="en-US" sz="2300" b="1" dirty="0" err="1"/>
              <a:t>Toast.makeText</a:t>
            </a:r>
            <a:r>
              <a:rPr lang="en-US" sz="2300" b="1" dirty="0"/>
              <a:t>(</a:t>
            </a:r>
            <a:r>
              <a:rPr lang="en-US" sz="2300" b="1" dirty="0" err="1"/>
              <a:t>getApplicationContext</a:t>
            </a:r>
            <a:r>
              <a:rPr lang="en-US" sz="2300" b="1" dirty="0"/>
              <a:t>(), “Login </a:t>
            </a:r>
            <a:r>
              <a:rPr lang="en-US" sz="2300" b="1" dirty="0" err="1"/>
              <a:t>Successfull</a:t>
            </a:r>
            <a:r>
              <a:rPr lang="en-US" sz="2300" b="1" dirty="0"/>
              <a:t>", </a:t>
            </a:r>
            <a:r>
              <a:rPr lang="en-US" sz="2300" b="1" dirty="0" err="1"/>
              <a:t>Toast.LENGTH_LONG</a:t>
            </a:r>
            <a:r>
              <a:rPr lang="en-US" sz="2300" b="1" dirty="0"/>
              <a:t>).show(); }</a:t>
            </a:r>
          </a:p>
          <a:p>
            <a:r>
              <a:rPr lang="en-US" sz="2300" b="1" dirty="0"/>
              <a:t>Else {</a:t>
            </a:r>
          </a:p>
          <a:p>
            <a:r>
              <a:rPr lang="en-US" sz="2300" b="1" dirty="0"/>
              <a:t>  </a:t>
            </a:r>
            <a:r>
              <a:rPr lang="en-US" sz="2300" b="1" dirty="0" err="1"/>
              <a:t>Toast.makeText</a:t>
            </a:r>
            <a:r>
              <a:rPr lang="en-US" sz="2300" b="1" dirty="0"/>
              <a:t>(</a:t>
            </a:r>
            <a:r>
              <a:rPr lang="en-US" sz="2300" b="1" dirty="0" err="1"/>
              <a:t>getApplicationContext</a:t>
            </a:r>
            <a:r>
              <a:rPr lang="en-US" sz="2300" b="1" dirty="0"/>
              <a:t>(), “Login </a:t>
            </a:r>
            <a:r>
              <a:rPr lang="en-US" sz="2300" b="1" dirty="0" err="1"/>
              <a:t>UnSuccessfull</a:t>
            </a:r>
            <a:r>
              <a:rPr lang="en-US" sz="2300" b="1" dirty="0"/>
              <a:t>", </a:t>
            </a:r>
            <a:r>
              <a:rPr lang="en-US" sz="2300" b="1" dirty="0" err="1"/>
              <a:t>Toast.LENGTH_LONG</a:t>
            </a:r>
            <a:r>
              <a:rPr lang="en-US" sz="2300" b="1" dirty="0"/>
              <a:t>).show(); }</a:t>
            </a:r>
          </a:p>
          <a:p>
            <a:r>
              <a:rPr lang="en-US" sz="2300" b="1" dirty="0"/>
              <a:t>}</a:t>
            </a:r>
          </a:p>
          <a:p>
            <a:r>
              <a:rPr lang="en-US" sz="2300" dirty="0"/>
              <a:t>});</a:t>
            </a:r>
          </a:p>
          <a:p>
            <a:r>
              <a:rPr lang="en-US" sz="2300" dirty="0"/>
              <a:t>}}</a:t>
            </a:r>
          </a:p>
          <a:p>
            <a:endParaRPr lang="en-US" sz="1600" dirty="0"/>
          </a:p>
          <a:p>
            <a:endParaRPr lang="en-US" sz="1600" dirty="0"/>
          </a:p>
          <a:p>
            <a:r>
              <a:rPr lang="en-US" sz="1600" dirty="0"/>
              <a:t>  </a:t>
            </a:r>
          </a:p>
          <a:p>
            <a:endParaRPr lang="en-US" sz="1600" dirty="0"/>
          </a:p>
          <a:p>
            <a:endParaRPr lang="en-US" sz="1600" dirty="0"/>
          </a:p>
          <a:p>
            <a:endParaRPr lang="en-IN" dirty="0"/>
          </a:p>
        </p:txBody>
      </p:sp>
    </p:spTree>
    <p:extLst>
      <p:ext uri="{BB962C8B-B14F-4D97-AF65-F5344CB8AC3E}">
        <p14:creationId xmlns:p14="http://schemas.microsoft.com/office/powerpoint/2010/main" val="211338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a:t>
            </a:r>
          </a:p>
        </p:txBody>
      </p:sp>
      <p:sp>
        <p:nvSpPr>
          <p:cNvPr id="3" name="Content Placeholder 2"/>
          <p:cNvSpPr>
            <a:spLocks noGrp="1"/>
          </p:cNvSpPr>
          <p:nvPr>
            <p:ph idx="1"/>
          </p:nvPr>
        </p:nvSpPr>
        <p:spPr/>
        <p:txBody>
          <a:bodyPr>
            <a:normAutofit/>
          </a:bodyPr>
          <a:lstStyle/>
          <a:p>
            <a:r>
              <a:rPr lang="en-US" sz="2000" dirty="0"/>
              <a:t>Is a </a:t>
            </a:r>
            <a:r>
              <a:rPr lang="en-US" sz="2000" dirty="0">
                <a:hlinkClick r:id="rId2" tooltip="Button Tutorial"/>
              </a:rPr>
              <a:t>button</a:t>
            </a:r>
            <a:r>
              <a:rPr lang="en-US" sz="2000" dirty="0"/>
              <a:t> with an image that can be pressed or clicked by the users. By default it looks like a normal </a:t>
            </a:r>
            <a:r>
              <a:rPr lang="en-US" sz="2000" dirty="0">
                <a:hlinkClick r:id="rId2" tooltip="Button Tutorial"/>
              </a:rPr>
              <a:t>button</a:t>
            </a:r>
            <a:r>
              <a:rPr lang="en-US" sz="2000" dirty="0"/>
              <a:t> with the standard button background image is displayed in background.</a:t>
            </a:r>
          </a:p>
          <a:p>
            <a:r>
              <a:rPr lang="en-US" sz="2000" dirty="0"/>
              <a:t>&lt;</a:t>
            </a:r>
            <a:r>
              <a:rPr lang="en-US" sz="2000" dirty="0" err="1"/>
              <a:t>ImageButton</a:t>
            </a:r>
            <a:r>
              <a:rPr lang="en-US" sz="2000" dirty="0"/>
              <a:t> </a:t>
            </a:r>
          </a:p>
          <a:p>
            <a:r>
              <a:rPr lang="en-US" sz="2000" dirty="0" err="1"/>
              <a:t>android:id</a:t>
            </a:r>
            <a:r>
              <a:rPr lang="en-US" sz="2000" dirty="0"/>
              <a:t>="@+id/</a:t>
            </a:r>
            <a:r>
              <a:rPr lang="en-US" sz="2000" dirty="0" err="1"/>
              <a:t>simpleImageButton</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android:src</a:t>
            </a:r>
            <a:r>
              <a:rPr lang="en-US" sz="2000" dirty="0"/>
              <a:t>="@</a:t>
            </a:r>
            <a:r>
              <a:rPr lang="en-US" sz="2000" dirty="0" err="1"/>
              <a:t>drawable</a:t>
            </a:r>
            <a:r>
              <a:rPr lang="en-US" sz="2000" dirty="0"/>
              <a:t>/home" /&gt;</a:t>
            </a:r>
            <a:r>
              <a:rPr lang="en-US" dirty="0"/>
              <a:t>.</a:t>
            </a:r>
          </a:p>
        </p:txBody>
      </p:sp>
      <p:sp>
        <p:nvSpPr>
          <p:cNvPr id="1026" name="AutoShape 2" descr="ImageButt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srcRect/>
          <a:stretch>
            <a:fillRect/>
          </a:stretch>
        </p:blipFill>
        <p:spPr bwMode="auto">
          <a:xfrm>
            <a:off x="2286000" y="4581525"/>
            <a:ext cx="4238625" cy="22764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991600" cy="5440363"/>
          </a:xfrm>
        </p:spPr>
        <p:txBody>
          <a:bodyPr>
            <a:normAutofit/>
          </a:bodyPr>
          <a:lstStyle/>
          <a:p>
            <a:r>
              <a:rPr lang="en-US" sz="2000" dirty="0"/>
              <a:t>&lt;</a:t>
            </a:r>
            <a:r>
              <a:rPr lang="en-US" sz="2000" dirty="0" err="1"/>
              <a:t>ImageButton</a:t>
            </a:r>
            <a:r>
              <a:rPr lang="en-US" sz="2000" dirty="0"/>
              <a:t> </a:t>
            </a:r>
          </a:p>
          <a:p>
            <a:r>
              <a:rPr lang="en-US" sz="2000" dirty="0" err="1"/>
              <a:t>android:id</a:t>
            </a:r>
            <a:r>
              <a:rPr lang="en-US" sz="2000" dirty="0"/>
              <a:t>="@+id/</a:t>
            </a:r>
            <a:r>
              <a:rPr lang="en-US" sz="2000" dirty="0" err="1"/>
              <a:t>simpleImageButton</a:t>
            </a:r>
            <a:r>
              <a:rPr lang="en-US" sz="2000" dirty="0"/>
              <a:t>" </a:t>
            </a:r>
          </a:p>
          <a:p>
            <a:r>
              <a:rPr lang="en-US" sz="2000" dirty="0" err="1"/>
              <a:t>android:layout_width</a:t>
            </a:r>
            <a:r>
              <a:rPr lang="en-US" sz="2000" dirty="0"/>
              <a:t>="</a:t>
            </a:r>
            <a:r>
              <a:rPr lang="en-US" sz="2000" dirty="0" err="1"/>
              <a:t>wrap_content</a:t>
            </a:r>
            <a:r>
              <a:rPr lang="en-US" sz="2000" dirty="0"/>
              <a:t>" </a:t>
            </a:r>
          </a:p>
          <a:p>
            <a:r>
              <a:rPr lang="en-US" sz="2000" dirty="0" err="1"/>
              <a:t>android:layout_height</a:t>
            </a:r>
            <a:r>
              <a:rPr lang="en-US" sz="2000" dirty="0"/>
              <a:t>="</a:t>
            </a:r>
            <a:r>
              <a:rPr lang="en-US" sz="2000" dirty="0" err="1"/>
              <a:t>wrap_content</a:t>
            </a:r>
            <a:r>
              <a:rPr lang="en-US" sz="2000" dirty="0"/>
              <a:t>" </a:t>
            </a:r>
          </a:p>
          <a:p>
            <a:r>
              <a:rPr lang="en-US" sz="2000" b="1" dirty="0" err="1"/>
              <a:t>android:src</a:t>
            </a:r>
            <a:r>
              <a:rPr lang="en-US" sz="2000" b="1" dirty="0"/>
              <a:t>="@</a:t>
            </a:r>
            <a:r>
              <a:rPr lang="en-US" sz="2000" b="1" dirty="0" err="1"/>
              <a:t>drawable</a:t>
            </a:r>
            <a:r>
              <a:rPr lang="en-US" sz="2000" b="1" dirty="0"/>
              <a:t>/home" </a:t>
            </a:r>
          </a:p>
          <a:p>
            <a:r>
              <a:rPr lang="en-US" sz="2000" b="1" dirty="0" err="1"/>
              <a:t>android:background</a:t>
            </a:r>
            <a:r>
              <a:rPr lang="en-US" sz="2000" b="1" dirty="0"/>
              <a:t>="#000"/&gt;</a:t>
            </a:r>
            <a:r>
              <a:rPr lang="en-US" sz="2000" dirty="0">
                <a:solidFill>
                  <a:srgbClr val="FF0000"/>
                </a:solidFill>
              </a:rPr>
              <a:t>&lt;!-- black background color for image button--&gt;</a:t>
            </a:r>
          </a:p>
          <a:p>
            <a:r>
              <a:rPr lang="en-US" sz="2000" b="1" dirty="0" err="1"/>
              <a:t>android:padding</a:t>
            </a:r>
            <a:r>
              <a:rPr lang="en-US" sz="2000" b="1" dirty="0"/>
              <a:t>="30dp"/&gt;</a:t>
            </a:r>
            <a:r>
              <a:rPr lang="en-US" sz="2000" dirty="0">
                <a:solidFill>
                  <a:srgbClr val="FF0000"/>
                </a:solidFill>
              </a:rPr>
              <a:t>&lt;!-- set 30dp padding from all the sides of the view--&gt;</a:t>
            </a:r>
          </a:p>
        </p:txBody>
      </p:sp>
      <p:pic>
        <p:nvPicPr>
          <p:cNvPr id="37894" name="Picture 6"/>
          <p:cNvPicPr>
            <a:picLocks noChangeAspect="1" noChangeArrowheads="1"/>
          </p:cNvPicPr>
          <p:nvPr/>
        </p:nvPicPr>
        <p:blipFill>
          <a:blip r:embed="rId2"/>
          <a:srcRect/>
          <a:stretch>
            <a:fillRect/>
          </a:stretch>
        </p:blipFill>
        <p:spPr bwMode="auto">
          <a:xfrm>
            <a:off x="3048000" y="3962400"/>
            <a:ext cx="2286000" cy="2209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 Example</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sz="3800" b="1" u="sng" dirty="0" err="1"/>
              <a:t>Drawable</a:t>
            </a:r>
            <a:r>
              <a:rPr lang="en-US" sz="3800" b="1" u="sng" dirty="0"/>
              <a:t>/custom_image-button.xml</a:t>
            </a:r>
          </a:p>
          <a:p>
            <a:endParaRPr lang="en-US" dirty="0"/>
          </a:p>
          <a:p>
            <a:r>
              <a:rPr lang="en-US" dirty="0"/>
              <a:t>Right click on </a:t>
            </a:r>
            <a:r>
              <a:rPr lang="en-US" b="1" dirty="0"/>
              <a:t>drawable</a:t>
            </a:r>
            <a:r>
              <a:rPr lang="en-US" dirty="0"/>
              <a:t> -&gt; New -&gt; Drawable resource file and create new xml file name </a:t>
            </a:r>
            <a:r>
              <a:rPr lang="en-US" b="1" dirty="0"/>
              <a:t>custom_image_buttton.xml </a:t>
            </a:r>
            <a:r>
              <a:rPr lang="en-US" dirty="0"/>
              <a:t>and add following code</a:t>
            </a:r>
          </a:p>
          <a:p>
            <a:r>
              <a:rPr lang="en-US" dirty="0"/>
              <a:t>In this solid is used to set the background color for the image button and corner is used to set the radius for button corners.</a:t>
            </a:r>
          </a:p>
          <a:p>
            <a:endParaRPr lang="en-US" dirty="0"/>
          </a:p>
          <a:p>
            <a:r>
              <a:rPr lang="en-US" dirty="0"/>
              <a:t>&lt;shape </a:t>
            </a:r>
            <a:r>
              <a:rPr lang="en-US" dirty="0" err="1"/>
              <a:t>xmlns:android</a:t>
            </a:r>
            <a:r>
              <a:rPr lang="en-US" dirty="0"/>
              <a:t>="http://schemas.android.com/apk/res/android"&gt;</a:t>
            </a:r>
          </a:p>
          <a:p>
            <a:endParaRPr lang="en-US" dirty="0"/>
          </a:p>
          <a:p>
            <a:r>
              <a:rPr lang="en-US" b="1" dirty="0"/>
              <a:t> &lt;solid </a:t>
            </a:r>
            <a:r>
              <a:rPr lang="en-US" b="1" dirty="0" err="1"/>
              <a:t>android:color</a:t>
            </a:r>
            <a:r>
              <a:rPr lang="en-US" b="1" dirty="0"/>
              <a:t>="#900" /&gt;</a:t>
            </a:r>
            <a:r>
              <a:rPr lang="en-US" b="1" dirty="0">
                <a:solidFill>
                  <a:srgbClr val="FF0000"/>
                </a:solidFill>
              </a:rPr>
              <a:t>&lt;!-- background color for </a:t>
            </a:r>
            <a:r>
              <a:rPr lang="en-US" b="1" dirty="0" err="1">
                <a:solidFill>
                  <a:srgbClr val="FF0000"/>
                </a:solidFill>
              </a:rPr>
              <a:t>imagebutton</a:t>
            </a:r>
            <a:r>
              <a:rPr lang="en-US" b="1" dirty="0">
                <a:solidFill>
                  <a:srgbClr val="FF0000"/>
                </a:solidFill>
              </a:rPr>
              <a:t>--&gt;</a:t>
            </a:r>
          </a:p>
          <a:p>
            <a:r>
              <a:rPr lang="en-US" b="1" dirty="0"/>
              <a:t> &lt;corners </a:t>
            </a:r>
            <a:r>
              <a:rPr lang="en-US" b="1" dirty="0" err="1"/>
              <a:t>android:radius</a:t>
            </a:r>
            <a:r>
              <a:rPr lang="en-US" b="1" dirty="0"/>
              <a:t>="20dp" /&gt;</a:t>
            </a:r>
            <a:r>
              <a:rPr lang="en-US" b="1" dirty="0">
                <a:solidFill>
                  <a:srgbClr val="FF0000"/>
                </a:solidFill>
              </a:rPr>
              <a:t>&lt;!-- round corners for </a:t>
            </a:r>
            <a:r>
              <a:rPr lang="en-US" b="1" dirty="0" err="1">
                <a:solidFill>
                  <a:srgbClr val="FF0000"/>
                </a:solidFill>
              </a:rPr>
              <a:t>imagebutton</a:t>
            </a:r>
            <a:r>
              <a:rPr lang="en-US" b="1" dirty="0">
                <a:solidFill>
                  <a:srgbClr val="FF0000"/>
                </a:solidFill>
              </a:rPr>
              <a:t>--&gt; </a:t>
            </a:r>
            <a:r>
              <a:rPr lang="en-US" dirty="0"/>
              <a:t>&lt;/shape&gt;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FD953-4CFD-46EA-8B5E-8F4CDE69599A}"/>
              </a:ext>
            </a:extLst>
          </p:cNvPr>
          <p:cNvSpPr>
            <a:spLocks noGrp="1"/>
          </p:cNvSpPr>
          <p:nvPr>
            <p:ph idx="1"/>
          </p:nvPr>
        </p:nvSpPr>
        <p:spPr>
          <a:xfrm>
            <a:off x="457200" y="304800"/>
            <a:ext cx="8229600" cy="5821363"/>
          </a:xfrm>
        </p:spPr>
        <p:txBody>
          <a:bodyPr>
            <a:normAutofit/>
          </a:bodyPr>
          <a:lstStyle/>
          <a:p>
            <a:r>
              <a:rPr lang="en-US" sz="2400" b="1" i="0" dirty="0" err="1">
                <a:solidFill>
                  <a:srgbClr val="008000"/>
                </a:solidFill>
                <a:effectLst/>
                <a:latin typeface="calibri" panose="020F0502020204030204" pitchFamily="34" charset="0"/>
              </a:rPr>
              <a:t>TextColor</a:t>
            </a:r>
            <a:r>
              <a:rPr lang="en-US" sz="2400" b="1" i="0" dirty="0">
                <a:solidFill>
                  <a:srgbClr val="008000"/>
                </a:solidFill>
                <a:effectLst/>
                <a:latin typeface="calibri" panose="020F0502020204030204" pitchFamily="34" charset="0"/>
              </a:rPr>
              <a:t>:</a:t>
            </a:r>
            <a:r>
              <a:rPr lang="en-US" sz="2400" b="0" i="0" dirty="0">
                <a:solidFill>
                  <a:srgbClr val="555555"/>
                </a:solidFill>
                <a:effectLst/>
                <a:latin typeface="calibri" panose="020F0502020204030204" pitchFamily="34" charset="0"/>
              </a:rPr>
              <a:t> </a:t>
            </a:r>
            <a:r>
              <a:rPr lang="en-US" sz="2400" b="0" i="0" dirty="0" err="1">
                <a:solidFill>
                  <a:srgbClr val="555555"/>
                </a:solidFill>
                <a:effectLst/>
                <a:latin typeface="calibri" panose="020F0502020204030204" pitchFamily="34" charset="0"/>
              </a:rPr>
              <a:t>textColor</a:t>
            </a:r>
            <a:r>
              <a:rPr lang="en-US" sz="2400" b="0" i="0" dirty="0">
                <a:solidFill>
                  <a:srgbClr val="555555"/>
                </a:solidFill>
                <a:effectLst/>
                <a:latin typeface="calibri" panose="020F0502020204030204" pitchFamily="34" charset="0"/>
              </a:rPr>
              <a:t> attribute is used to set the text color of a text view. Color value is in the form of</a:t>
            </a:r>
          </a:p>
          <a:p>
            <a:r>
              <a:rPr kumimoji="0" lang="en-US" altLang="en-US" sz="2400" b="0" i="0" u="none" strike="noStrike" cap="none" normalizeH="0" baseline="0" dirty="0" err="1">
                <a:ln>
                  <a:noFill/>
                </a:ln>
                <a:solidFill>
                  <a:srgbClr val="660066"/>
                </a:solidFill>
                <a:effectLst/>
                <a:latin typeface="Menlo"/>
              </a:rPr>
              <a:t>Eg</a:t>
            </a:r>
            <a:r>
              <a:rPr kumimoji="0" lang="en-US" altLang="en-US" sz="2400" b="0" i="0" u="none" strike="noStrike" cap="none" normalizeH="0" baseline="0" dirty="0">
                <a:ln>
                  <a:noFill/>
                </a:ln>
                <a:solidFill>
                  <a:srgbClr val="660066"/>
                </a:solidFill>
                <a:effectLst/>
                <a:latin typeface="Menlo"/>
              </a:rPr>
              <a:t> : &lt;</a:t>
            </a:r>
            <a:r>
              <a:rPr kumimoji="0" lang="en-US" altLang="en-US" sz="2400" b="0" i="0" u="none" strike="noStrike" cap="none" normalizeH="0" baseline="0" dirty="0" err="1">
                <a:ln>
                  <a:noFill/>
                </a:ln>
                <a:solidFill>
                  <a:srgbClr val="660066"/>
                </a:solidFill>
                <a:effectLst/>
                <a:latin typeface="Menlo"/>
              </a:rPr>
              <a:t>android:textColor</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008800"/>
                </a:solidFill>
                <a:effectLst/>
                <a:latin typeface="Menlo"/>
              </a:rPr>
              <a:t>"#f00"</a:t>
            </a:r>
            <a:r>
              <a:rPr kumimoji="0" lang="en-US" altLang="en-US" sz="2400" b="0" i="0" u="none" strike="noStrike" cap="none" normalizeH="0" baseline="0" dirty="0">
                <a:ln>
                  <a:noFill/>
                </a:ln>
                <a:solidFill>
                  <a:srgbClr val="000088"/>
                </a:solidFill>
                <a:effectLst/>
                <a:latin typeface="Menlo"/>
              </a:rPr>
              <a:t>/&gt;</a:t>
            </a:r>
            <a:r>
              <a:rPr kumimoji="0" lang="en-US" altLang="en-US" sz="2400" b="0" i="0" u="none" strike="noStrike" cap="none" normalizeH="0" baseline="0" dirty="0">
                <a:ln>
                  <a:noFill/>
                </a:ln>
                <a:solidFill>
                  <a:srgbClr val="880000"/>
                </a:solidFill>
                <a:effectLst/>
                <a:latin typeface="Menlo"/>
              </a:rPr>
              <a:t>&lt;!--red color for text view--&gt;</a:t>
            </a:r>
            <a:r>
              <a:rPr kumimoji="0" lang="en-US" altLang="en-US" sz="2400" b="0" i="0" u="none" strike="noStrike" cap="none" normalizeH="0" baseline="0" dirty="0">
                <a:ln>
                  <a:noFill/>
                </a:ln>
                <a:solidFill>
                  <a:schemeClr val="tx1"/>
                </a:solidFill>
                <a:effectLst/>
              </a:rPr>
              <a:t> </a:t>
            </a:r>
          </a:p>
          <a:p>
            <a:endParaRPr lang="en-US" altLang="en-US" sz="2400" dirty="0"/>
          </a:p>
          <a:p>
            <a:r>
              <a:rPr kumimoji="0" lang="en-US" altLang="en-US" sz="2400" b="1" i="0" u="none" strike="noStrike" cap="none" normalizeH="0" baseline="0" dirty="0">
                <a:ln>
                  <a:noFill/>
                </a:ln>
                <a:solidFill>
                  <a:schemeClr val="tx1"/>
                </a:solidFill>
                <a:effectLst/>
              </a:rPr>
              <a:t>Color.xml : </a:t>
            </a:r>
          </a:p>
          <a:p>
            <a:r>
              <a:rPr kumimoji="0" lang="en-US" altLang="en-US" sz="2400" b="0" i="0" u="none" strike="noStrike" cap="none" normalizeH="0" baseline="0" dirty="0">
                <a:ln>
                  <a:noFill/>
                </a:ln>
                <a:solidFill>
                  <a:schemeClr val="tx1"/>
                </a:solidFill>
                <a:effectLst/>
              </a:rPr>
              <a:t> &lt;color name="white"&gt;#FFFFFF&lt;/color&gt;</a:t>
            </a:r>
          </a:p>
          <a:p>
            <a:r>
              <a:rPr kumimoji="0" lang="en-US" altLang="en-US" sz="2400" b="0" i="0" u="none" strike="noStrike" cap="none" normalizeH="0" baseline="0" dirty="0">
                <a:ln>
                  <a:noFill/>
                </a:ln>
                <a:solidFill>
                  <a:schemeClr val="tx1"/>
                </a:solidFill>
                <a:effectLst/>
              </a:rPr>
              <a:t> &lt;color name="yellow"&gt;#FFFF00&lt;/color&gt;</a:t>
            </a:r>
          </a:p>
          <a:p>
            <a:r>
              <a:rPr kumimoji="0" lang="en-US" altLang="en-US" sz="2400" b="0" i="0" u="none" strike="noStrike" cap="none" normalizeH="0" baseline="0" dirty="0">
                <a:ln>
                  <a:noFill/>
                </a:ln>
                <a:solidFill>
                  <a:schemeClr val="tx1"/>
                </a:solidFill>
                <a:effectLst/>
              </a:rPr>
              <a:t> &lt;color name="fuchsia"&gt;#FF00FF&lt;/color&gt;</a:t>
            </a:r>
          </a:p>
          <a:p>
            <a:r>
              <a:rPr kumimoji="0" lang="en-US" altLang="en-US" sz="2400" b="0" i="0" u="none" strike="noStrike" cap="none" normalizeH="0" baseline="0" dirty="0">
                <a:ln>
                  <a:noFill/>
                </a:ln>
                <a:solidFill>
                  <a:schemeClr val="tx1"/>
                </a:solidFill>
                <a:effectLst/>
              </a:rPr>
              <a:t> &lt;color name="red"&gt;#FF0000&lt;/color&gt;</a:t>
            </a:r>
          </a:p>
          <a:p>
            <a:r>
              <a:rPr kumimoji="0" lang="en-US" altLang="en-US" sz="2400" b="0" i="0" u="none" strike="noStrike" cap="none" normalizeH="0" baseline="0" dirty="0">
                <a:ln>
                  <a:noFill/>
                </a:ln>
                <a:solidFill>
                  <a:schemeClr val="tx1"/>
                </a:solidFill>
                <a:effectLst/>
              </a:rPr>
              <a:t> &lt;color name="silver"&gt;#C0C0C0&lt;/color&gt;</a:t>
            </a:r>
          </a:p>
          <a:p>
            <a:r>
              <a:rPr kumimoji="0" lang="en-US" altLang="en-US" sz="2400" b="0" i="0" u="none" strike="noStrike" cap="none" normalizeH="0" baseline="0" dirty="0">
                <a:ln>
                  <a:noFill/>
                </a:ln>
                <a:solidFill>
                  <a:schemeClr val="tx1"/>
                </a:solidFill>
                <a:effectLst/>
              </a:rPr>
              <a:t> &lt;color name="gray"&gt;#808080&lt;/color&gt;</a:t>
            </a:r>
          </a:p>
          <a:p>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a:buNone/>
            </a:pPr>
            <a:endParaRPr lang="en-US" b="0" i="0" dirty="0">
              <a:solidFill>
                <a:srgbClr val="555555"/>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305116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Activity_main.XML file</a:t>
            </a:r>
          </a:p>
        </p:txBody>
      </p:sp>
      <p:sp>
        <p:nvSpPr>
          <p:cNvPr id="3" name="Content Placeholder 2"/>
          <p:cNvSpPr>
            <a:spLocks noGrp="1"/>
          </p:cNvSpPr>
          <p:nvPr>
            <p:ph idx="1"/>
          </p:nvPr>
        </p:nvSpPr>
        <p:spPr>
          <a:xfrm>
            <a:off x="457200" y="914401"/>
            <a:ext cx="8229600" cy="5867400"/>
          </a:xfrm>
        </p:spPr>
        <p:txBody>
          <a:bodyPr>
            <a:normAutofit fontScale="70000" lnSpcReduction="20000"/>
          </a:bodyPr>
          <a:lstStyle/>
          <a:p>
            <a:r>
              <a:rPr lang="en-US" dirty="0"/>
              <a:t>&lt;</a:t>
            </a:r>
            <a:r>
              <a:rPr lang="en-US" dirty="0" err="1"/>
              <a:t>ImageButton</a:t>
            </a:r>
            <a:br>
              <a:rPr lang="en-US" dirty="0"/>
            </a:br>
            <a:r>
              <a:rPr lang="en-US" dirty="0"/>
              <a:t>    </a:t>
            </a:r>
            <a:r>
              <a:rPr lang="en-US" dirty="0" err="1"/>
              <a:t>android:id</a:t>
            </a:r>
            <a:r>
              <a:rPr lang="en-US" dirty="0"/>
              <a:t>="@+id/</a:t>
            </a:r>
            <a:r>
              <a:rPr lang="en-US" dirty="0" err="1"/>
              <a:t>simpleImageButtonHome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android:layout_centerHorizontal</a:t>
            </a:r>
            <a:r>
              <a:rPr lang="en-US" dirty="0"/>
              <a:t>="true"</a:t>
            </a:r>
            <a:br>
              <a:rPr lang="en-US" dirty="0"/>
            </a:br>
            <a:r>
              <a:rPr lang="en-US" b="1" dirty="0">
                <a:solidFill>
                  <a:srgbClr val="FF0000"/>
                </a:solidFill>
              </a:rPr>
              <a:t>    </a:t>
            </a:r>
            <a:r>
              <a:rPr lang="en-US" b="1" dirty="0" err="1">
                <a:solidFill>
                  <a:srgbClr val="FF0000"/>
                </a:solidFill>
              </a:rPr>
              <a:t>android:background</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custom_image_button</a:t>
            </a:r>
            <a:r>
              <a:rPr lang="en-US" b="1" dirty="0">
                <a:solidFill>
                  <a:srgbClr val="FF0000"/>
                </a:solidFill>
              </a:rPr>
              <a:t>"</a:t>
            </a:r>
            <a:br>
              <a:rPr lang="en-US" b="1" dirty="0">
                <a:solidFill>
                  <a:srgbClr val="FF0000"/>
                </a:solidFill>
              </a:rPr>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mipmap</a:t>
            </a:r>
            <a:r>
              <a:rPr lang="en-US" b="1" dirty="0">
                <a:solidFill>
                  <a:srgbClr val="FF0000"/>
                </a:solidFill>
              </a:rPr>
              <a:t>/</a:t>
            </a:r>
            <a:r>
              <a:rPr lang="en-US" b="1" dirty="0" err="1">
                <a:solidFill>
                  <a:srgbClr val="FF0000"/>
                </a:solidFill>
              </a:rPr>
              <a:t>ic_launcher</a:t>
            </a:r>
            <a:r>
              <a:rPr lang="en-US" b="1" dirty="0">
                <a:solidFill>
                  <a:srgbClr val="FF0000"/>
                </a:solidFill>
              </a:rPr>
              <a:t>" </a:t>
            </a:r>
            <a:r>
              <a:rPr lang="en-US" dirty="0"/>
              <a:t>/&gt;</a:t>
            </a:r>
            <a:br>
              <a:rPr lang="en-US" dirty="0"/>
            </a:br>
            <a:br>
              <a:rPr lang="en-US" dirty="0"/>
            </a:br>
            <a:r>
              <a:rPr lang="en-US" dirty="0"/>
              <a:t>&lt;</a:t>
            </a:r>
            <a:r>
              <a:rPr lang="en-US" dirty="0" err="1"/>
              <a:t>ImageButton</a:t>
            </a:r>
            <a:br>
              <a:rPr lang="en-US" dirty="0"/>
            </a:br>
            <a:r>
              <a:rPr lang="en-US" dirty="0"/>
              <a:t>    </a:t>
            </a:r>
            <a:r>
              <a:rPr lang="en-US" dirty="0" err="1"/>
              <a:t>android:id</a:t>
            </a:r>
            <a:r>
              <a:rPr lang="en-US" dirty="0"/>
              <a:t>="@+id/</a:t>
            </a:r>
            <a:r>
              <a:rPr lang="en-US" dirty="0" err="1"/>
              <a:t>simpleImageButtonYouTube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android:layout_below</a:t>
            </a:r>
            <a:r>
              <a:rPr lang="en-US" dirty="0"/>
              <a:t>="@+id/</a:t>
            </a:r>
            <a:r>
              <a:rPr lang="en-US" dirty="0" err="1"/>
              <a:t>simpleImageButtonHome</a:t>
            </a:r>
            <a:r>
              <a:rPr lang="en-US" dirty="0"/>
              <a:t>"</a:t>
            </a:r>
            <a:br>
              <a:rPr lang="en-US" dirty="0"/>
            </a:br>
            <a:r>
              <a:rPr lang="en-US" dirty="0"/>
              <a:t>    </a:t>
            </a:r>
            <a:r>
              <a:rPr lang="en-US" dirty="0" err="1"/>
              <a:t>android:layout_centerHorizontal</a:t>
            </a:r>
            <a:r>
              <a:rPr lang="en-US" dirty="0"/>
              <a:t>="true"</a:t>
            </a:r>
            <a:br>
              <a:rPr lang="en-US" dirty="0"/>
            </a:br>
            <a:r>
              <a:rPr lang="en-US" dirty="0"/>
              <a:t>    </a:t>
            </a:r>
            <a:r>
              <a:rPr lang="en-US" dirty="0" err="1"/>
              <a:t>android:layout_marginTop</a:t>
            </a:r>
            <a:r>
              <a:rPr lang="en-US" dirty="0"/>
              <a:t>="20dp"</a:t>
            </a:r>
            <a:br>
              <a:rPr lang="en-US" dirty="0"/>
            </a:br>
            <a:r>
              <a:rPr lang="en-US" dirty="0"/>
              <a:t>    </a:t>
            </a:r>
            <a:r>
              <a:rPr lang="en-US" dirty="0" err="1"/>
              <a:t>android:background</a:t>
            </a:r>
            <a:r>
              <a:rPr lang="en-US" dirty="0"/>
              <a:t>="#005"</a:t>
            </a:r>
            <a:br>
              <a:rPr lang="en-US" dirty="0"/>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ic_launcher_foreground</a:t>
            </a:r>
            <a:r>
              <a:rPr lang="en-US" b="1" dirty="0">
                <a:solidFill>
                  <a:srgbClr val="FF0000"/>
                </a:solidFill>
              </a:rPr>
              <a:t>" </a:t>
            </a:r>
            <a:r>
              <a:rPr lang="en-US" dirty="0"/>
              <a:t>/&gt;</a:t>
            </a:r>
          </a:p>
        </p:txBody>
      </p:sp>
      <p:pic>
        <p:nvPicPr>
          <p:cNvPr id="38914" name="Picture 2"/>
          <p:cNvPicPr>
            <a:picLocks noChangeAspect="1" noChangeArrowheads="1"/>
          </p:cNvPicPr>
          <p:nvPr/>
        </p:nvPicPr>
        <p:blipFill>
          <a:blip r:embed="rId2"/>
          <a:srcRect/>
          <a:stretch>
            <a:fillRect/>
          </a:stretch>
        </p:blipFill>
        <p:spPr bwMode="auto">
          <a:xfrm>
            <a:off x="7772400" y="2667000"/>
            <a:ext cx="2352675" cy="34575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r>
              <a:rPr lang="en-US" sz="2400" dirty="0" err="1"/>
              <a:t>ImageButton</a:t>
            </a:r>
            <a:r>
              <a:rPr lang="en-US" sz="2400" dirty="0"/>
              <a:t> </a:t>
            </a:r>
            <a:r>
              <a:rPr lang="en-US" sz="2400" dirty="0" err="1"/>
              <a:t>ButtonHome</a:t>
            </a:r>
            <a:r>
              <a:rPr lang="en-US" sz="2400" dirty="0"/>
              <a:t> = (</a:t>
            </a:r>
            <a:r>
              <a:rPr lang="en-US" sz="2400" dirty="0" err="1"/>
              <a:t>ImageButton</a:t>
            </a:r>
            <a:r>
              <a:rPr lang="en-US" sz="2400" dirty="0"/>
              <a:t>)</a:t>
            </a:r>
            <a:r>
              <a:rPr lang="en-US" sz="2400" dirty="0" err="1"/>
              <a:t>findViewById</a:t>
            </a:r>
            <a:r>
              <a:rPr lang="en-US" sz="2400" dirty="0"/>
              <a:t>(</a:t>
            </a:r>
            <a:r>
              <a:rPr lang="en-US" sz="2400" dirty="0" err="1"/>
              <a:t>R.id.simpleImageButtonHome</a:t>
            </a:r>
            <a:r>
              <a:rPr lang="en-US" sz="2400" dirty="0"/>
              <a:t>);</a:t>
            </a:r>
          </a:p>
          <a:p>
            <a:r>
              <a:rPr lang="en-US" sz="2400" dirty="0"/>
              <a:t> </a:t>
            </a:r>
            <a:r>
              <a:rPr lang="en-US" sz="2400" dirty="0" err="1"/>
              <a:t>ImageButton</a:t>
            </a:r>
            <a:r>
              <a:rPr lang="en-US" sz="2400" dirty="0"/>
              <a:t> </a:t>
            </a:r>
            <a:r>
              <a:rPr lang="en-US" sz="2400" dirty="0" err="1"/>
              <a:t>ButtonYouTube</a:t>
            </a:r>
            <a:r>
              <a:rPr lang="en-US" sz="2400" dirty="0"/>
              <a:t> = (</a:t>
            </a:r>
            <a:r>
              <a:rPr lang="en-US" sz="2400" dirty="0" err="1"/>
              <a:t>ImageButton</a:t>
            </a:r>
            <a:r>
              <a:rPr lang="en-US" sz="2400" dirty="0"/>
              <a:t>)</a:t>
            </a:r>
            <a:r>
              <a:rPr lang="en-US" sz="2400" dirty="0" err="1"/>
              <a:t>findViewById</a:t>
            </a:r>
            <a:r>
              <a:rPr lang="en-US" sz="2400" dirty="0"/>
              <a:t>(</a:t>
            </a:r>
            <a:r>
              <a:rPr lang="en-US" sz="2400" dirty="0" err="1"/>
              <a:t>R.id.simpleImageButtonYouTube</a:t>
            </a:r>
            <a:r>
              <a:rPr lang="en-US" sz="2400" dirty="0"/>
              <a:t>);</a:t>
            </a:r>
          </a:p>
          <a:p>
            <a:r>
              <a:rPr lang="en-US" sz="2400" dirty="0">
                <a:solidFill>
                  <a:srgbClr val="FF0000"/>
                </a:solidFill>
              </a:rPr>
              <a:t>// display the toast on home button click</a:t>
            </a:r>
          </a:p>
          <a:p>
            <a:r>
              <a:rPr lang="en-US" sz="2400" dirty="0" err="1"/>
              <a:t>ButtonHome.setOnClickListener</a:t>
            </a:r>
            <a:r>
              <a:rPr lang="en-US" sz="2400" dirty="0"/>
              <a:t>(new </a:t>
            </a:r>
            <a:r>
              <a:rPr lang="en-US" sz="2400" dirty="0" err="1"/>
              <a:t>View.OnClickListener</a:t>
            </a:r>
            <a:r>
              <a:rPr lang="en-US" sz="2400" dirty="0"/>
              <a:t>() { </a:t>
            </a:r>
          </a:p>
          <a:p>
            <a:r>
              <a:rPr lang="en-US" sz="2400" dirty="0"/>
              <a:t>@Override</a:t>
            </a:r>
          </a:p>
          <a:p>
            <a:r>
              <a:rPr lang="en-US" sz="2400" dirty="0"/>
              <a:t> public void </a:t>
            </a:r>
            <a:r>
              <a:rPr lang="en-US" sz="2400" dirty="0" err="1"/>
              <a:t>onClick</a:t>
            </a:r>
            <a:r>
              <a:rPr lang="en-US" sz="2400" dirty="0"/>
              <a:t>(View </a:t>
            </a:r>
            <a:r>
              <a:rPr lang="en-US" sz="2400" dirty="0" err="1"/>
              <a:t>view</a:t>
            </a:r>
            <a:r>
              <a:rPr lang="en-US" sz="2400" dirty="0"/>
              <a:t>) { </a:t>
            </a:r>
            <a:r>
              <a:rPr lang="en-US" sz="2400" dirty="0" err="1"/>
              <a:t>Toast.makeText</a:t>
            </a:r>
            <a:r>
              <a:rPr lang="en-US" sz="2400" dirty="0"/>
              <a:t>(</a:t>
            </a:r>
            <a:r>
              <a:rPr lang="en-US" sz="2400" dirty="0" err="1"/>
              <a:t>getApplicationContext</a:t>
            </a:r>
            <a:r>
              <a:rPr lang="en-US" sz="2400" dirty="0"/>
              <a:t>(),"Home </a:t>
            </a:r>
            <a:r>
              <a:rPr lang="en-US" sz="2400" dirty="0" err="1"/>
              <a:t>Button",Toast.LENGTH_LONG</a:t>
            </a:r>
            <a:r>
              <a:rPr lang="en-US" sz="2400" dirty="0"/>
              <a:t>).show();</a:t>
            </a:r>
          </a:p>
          <a:p>
            <a:r>
              <a:rPr lang="en-US" sz="2400" dirty="0"/>
              <a:t>} });</a:t>
            </a:r>
          </a:p>
          <a:p>
            <a:r>
              <a:rPr lang="en-US" sz="2400" dirty="0">
                <a:solidFill>
                  <a:srgbClr val="FF0000"/>
                </a:solidFill>
              </a:rPr>
              <a:t>// display the toast on you tube button click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39" y="85656"/>
            <a:ext cx="8229600" cy="523944"/>
          </a:xfrm>
        </p:spPr>
        <p:txBody>
          <a:bodyPr>
            <a:normAutofit fontScale="90000"/>
          </a:bodyPr>
          <a:lstStyle/>
          <a:p>
            <a:r>
              <a:rPr lang="en-US" dirty="0"/>
              <a:t>Toggle Button</a:t>
            </a: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t>The </a:t>
            </a:r>
            <a:r>
              <a:rPr lang="en-US" sz="2000" b="1" dirty="0" err="1"/>
              <a:t>ToggleButton</a:t>
            </a:r>
            <a:r>
              <a:rPr lang="en-US" sz="2000" dirty="0"/>
              <a:t> is useful for the users to change the settings between two states either </a:t>
            </a:r>
            <a:r>
              <a:rPr lang="en-US" sz="2000" b="1" dirty="0"/>
              <a:t>ON</a:t>
            </a:r>
            <a:r>
              <a:rPr lang="en-US" sz="2000" dirty="0"/>
              <a:t> or </a:t>
            </a:r>
            <a:r>
              <a:rPr lang="en-US" sz="2000" b="1" dirty="0"/>
              <a:t>OFF</a:t>
            </a:r>
            <a:r>
              <a:rPr lang="en-US" sz="2000" dirty="0"/>
              <a:t>. </a:t>
            </a:r>
          </a:p>
          <a:p>
            <a:r>
              <a:rPr lang="en-US" sz="2000" b="1" dirty="0"/>
              <a:t>Toggle Button</a:t>
            </a:r>
            <a:r>
              <a:rPr lang="en-US" sz="2000" dirty="0"/>
              <a:t> is a user interface control which is used to display </a:t>
            </a:r>
            <a:r>
              <a:rPr lang="en-US" sz="2000" b="1" dirty="0"/>
              <a:t>ON</a:t>
            </a:r>
            <a:r>
              <a:rPr lang="en-US" sz="2000" dirty="0"/>
              <a:t> (</a:t>
            </a:r>
            <a:r>
              <a:rPr lang="en-US" sz="2000" b="1" dirty="0"/>
              <a:t>Checked</a:t>
            </a:r>
            <a:r>
              <a:rPr lang="en-US" sz="2000" dirty="0"/>
              <a:t>) or </a:t>
            </a:r>
            <a:r>
              <a:rPr lang="en-US" sz="2000" b="1" dirty="0"/>
              <a:t>OFF</a:t>
            </a:r>
            <a:r>
              <a:rPr lang="en-US" sz="2000" dirty="0"/>
              <a:t> (</a:t>
            </a:r>
            <a:r>
              <a:rPr lang="en-US" sz="2000" b="1" dirty="0"/>
              <a:t>Unchecked</a:t>
            </a:r>
            <a:r>
              <a:rPr lang="en-US" sz="2000" dirty="0"/>
              <a:t>) states as a button with a light indicator.</a:t>
            </a:r>
          </a:p>
          <a:p>
            <a:r>
              <a:rPr lang="en-US" sz="2000" dirty="0"/>
              <a:t>The most simple example of </a:t>
            </a:r>
            <a:r>
              <a:rPr lang="en-US" sz="2000" dirty="0" err="1">
                <a:hlinkClick r:id="rId2" tooltip="ToggleButton"/>
              </a:rPr>
              <a:t>ToggleButton</a:t>
            </a:r>
            <a:r>
              <a:rPr lang="en-US" sz="2000" dirty="0"/>
              <a:t> is doing on/off in sound, Bluetooth, </a:t>
            </a:r>
            <a:r>
              <a:rPr lang="en-US" sz="2000" dirty="0" err="1"/>
              <a:t>wifi</a:t>
            </a:r>
            <a:r>
              <a:rPr lang="en-US" sz="2000" dirty="0"/>
              <a:t>, hotspot etc.</a:t>
            </a:r>
          </a:p>
          <a:p>
            <a:r>
              <a:rPr lang="en-US" sz="2000" dirty="0"/>
              <a:t>Android 4.0 version ( API level 14 ) there is an another kind of </a:t>
            </a:r>
            <a:r>
              <a:rPr lang="en-US" sz="2000" dirty="0" err="1"/>
              <a:t>ToggleButton</a:t>
            </a:r>
            <a:r>
              <a:rPr lang="en-US" sz="2000" dirty="0"/>
              <a:t> called </a:t>
            </a:r>
            <a:r>
              <a:rPr lang="en-US" sz="2000" dirty="0">
                <a:hlinkClick r:id="rId3" tooltip="Switch Tutorial"/>
              </a:rPr>
              <a:t>Switch</a:t>
            </a:r>
            <a:r>
              <a:rPr lang="en-US" sz="2000" dirty="0"/>
              <a:t> which provide the user slider control. </a:t>
            </a:r>
          </a:p>
          <a:p>
            <a:endParaRPr lang="en-US" sz="1800" dirty="0"/>
          </a:p>
          <a:p>
            <a:endParaRPr lang="en-US" sz="1800" dirty="0"/>
          </a:p>
        </p:txBody>
      </p:sp>
      <p:pic>
        <p:nvPicPr>
          <p:cNvPr id="4099" name="Picture 3"/>
          <p:cNvPicPr>
            <a:picLocks noChangeAspect="1" noChangeArrowheads="1"/>
          </p:cNvPicPr>
          <p:nvPr/>
        </p:nvPicPr>
        <p:blipFill>
          <a:blip r:embed="rId4"/>
          <a:srcRect/>
          <a:stretch>
            <a:fillRect/>
          </a:stretch>
        </p:blipFill>
        <p:spPr bwMode="auto">
          <a:xfrm>
            <a:off x="1676400" y="4075527"/>
            <a:ext cx="5791200" cy="2667000"/>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72D82135-1B4B-0E5A-0EB7-B71E90B014C7}"/>
              </a:ext>
            </a:extLst>
          </p:cNvPr>
          <p:cNvSpPr txBox="1"/>
          <p:nvPr/>
        </p:nvSpPr>
        <p:spPr>
          <a:xfrm>
            <a:off x="6400800" y="4419600"/>
            <a:ext cx="914400" cy="677108"/>
          </a:xfrm>
          <a:prstGeom prst="rect">
            <a:avLst/>
          </a:prstGeom>
          <a:noFill/>
        </p:spPr>
        <p:txBody>
          <a:bodyPr wrap="square" rtlCol="0">
            <a:spAutoFit/>
          </a:bodyPr>
          <a:lstStyle/>
          <a:p>
            <a:r>
              <a:rPr lang="en-IN" sz="2000" b="1" dirty="0" err="1"/>
              <a:t>WiF</a:t>
            </a:r>
            <a:r>
              <a:rPr lang="en-IN" sz="2000" dirty="0" err="1"/>
              <a:t>i</a:t>
            </a:r>
            <a:r>
              <a:rPr lang="en-IN" dirty="0"/>
              <a:t>	</a:t>
            </a:r>
          </a:p>
        </p:txBody>
      </p:sp>
      <p:sp>
        <p:nvSpPr>
          <p:cNvPr id="5" name="TextBox 4">
            <a:extLst>
              <a:ext uri="{FF2B5EF4-FFF2-40B4-BE49-F238E27FC236}">
                <a16:creationId xmlns:a16="http://schemas.microsoft.com/office/drawing/2014/main" id="{BDFB7A81-90BD-F80A-8212-9CD46DACC5C7}"/>
              </a:ext>
            </a:extLst>
          </p:cNvPr>
          <p:cNvSpPr txBox="1"/>
          <p:nvPr/>
        </p:nvSpPr>
        <p:spPr>
          <a:xfrm>
            <a:off x="6400800" y="5096708"/>
            <a:ext cx="1524000" cy="400110"/>
          </a:xfrm>
          <a:prstGeom prst="rect">
            <a:avLst/>
          </a:prstGeom>
          <a:noFill/>
        </p:spPr>
        <p:txBody>
          <a:bodyPr wrap="square" rtlCol="0">
            <a:spAutoFit/>
          </a:bodyPr>
          <a:lstStyle/>
          <a:p>
            <a:r>
              <a:rPr lang="en-IN" sz="2000" b="1" dirty="0"/>
              <a:t>Bluetooth</a:t>
            </a:r>
          </a:p>
        </p:txBody>
      </p:sp>
    </p:spTree>
    <p:extLst>
      <p:ext uri="{BB962C8B-B14F-4D97-AF65-F5344CB8AC3E}">
        <p14:creationId xmlns:p14="http://schemas.microsoft.com/office/powerpoint/2010/main" val="46803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Attributes</a:t>
            </a:r>
          </a:p>
        </p:txBody>
      </p:sp>
      <p:sp>
        <p:nvSpPr>
          <p:cNvPr id="3" name="Content Placeholder 2"/>
          <p:cNvSpPr>
            <a:spLocks noGrp="1"/>
          </p:cNvSpPr>
          <p:nvPr>
            <p:ph idx="1"/>
          </p:nvPr>
        </p:nvSpPr>
        <p:spPr/>
        <p:txBody>
          <a:bodyPr>
            <a:normAutofit lnSpcReduction="10000"/>
          </a:bodyPr>
          <a:lstStyle/>
          <a:p>
            <a:r>
              <a:rPr lang="en-US" sz="2400" b="1" dirty="0" err="1"/>
              <a:t>android:checked</a:t>
            </a:r>
            <a:r>
              <a:rPr lang="en-US" sz="2400" dirty="0"/>
              <a:t> : It is used to specify the current state of toggle button</a:t>
            </a:r>
          </a:p>
          <a:p>
            <a:r>
              <a:rPr lang="en-US" sz="2400" b="1" dirty="0" err="1"/>
              <a:t>android:text</a:t>
            </a:r>
            <a:r>
              <a:rPr lang="en-US" sz="2400" dirty="0"/>
              <a:t> : It is used to set the text.</a:t>
            </a:r>
          </a:p>
          <a:p>
            <a:r>
              <a:rPr lang="en-US" sz="2400" b="1" dirty="0" err="1"/>
              <a:t>android:textOn</a:t>
            </a:r>
            <a:r>
              <a:rPr lang="en-US" sz="2400" dirty="0"/>
              <a:t>: It is used to set the text when toggle button is in ON / Checked state.</a:t>
            </a:r>
          </a:p>
          <a:p>
            <a:r>
              <a:rPr lang="en-US" sz="2400" b="1" dirty="0" err="1"/>
              <a:t>android:textOff</a:t>
            </a:r>
            <a:r>
              <a:rPr lang="en-US" sz="2400" dirty="0"/>
              <a:t> : It is used to set the text when toggle button is in OFF / Unchecked state.</a:t>
            </a:r>
          </a:p>
          <a:p>
            <a:r>
              <a:rPr lang="en-US" sz="2400" b="1" dirty="0" err="1"/>
              <a:t>android:drawableBottom</a:t>
            </a:r>
            <a:r>
              <a:rPr lang="en-US" sz="2400" b="1" dirty="0"/>
              <a:t>:</a:t>
            </a:r>
          </a:p>
          <a:p>
            <a:r>
              <a:rPr lang="en-US" sz="2400" b="1" dirty="0"/>
              <a:t> </a:t>
            </a:r>
            <a:r>
              <a:rPr lang="en-US" sz="2400" b="1" dirty="0" err="1"/>
              <a:t>android:drawableTop</a:t>
            </a:r>
            <a:r>
              <a:rPr lang="en-US" sz="2400" b="1" dirty="0"/>
              <a:t>:</a:t>
            </a:r>
          </a:p>
          <a:p>
            <a:r>
              <a:rPr lang="en-US" sz="2400" b="1" dirty="0" err="1"/>
              <a:t>android:drawableRight</a:t>
            </a:r>
            <a:r>
              <a:rPr lang="en-US" sz="2400" b="1" dirty="0"/>
              <a:t> </a:t>
            </a:r>
          </a:p>
          <a:p>
            <a:r>
              <a:rPr lang="en-US" sz="2400" b="1" dirty="0" err="1"/>
              <a:t>android:drawableLeft</a:t>
            </a:r>
            <a:r>
              <a:rPr lang="en-US" sz="2400" b="1" dirty="0"/>
              <a:t>: </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71669"/>
            <a:ext cx="9067800" cy="5745163"/>
          </a:xfrm>
        </p:spPr>
        <p:txBody>
          <a:bodyPr>
            <a:normAutofit fontScale="70000" lnSpcReduction="20000"/>
          </a:bodyPr>
          <a:lstStyle/>
          <a:p>
            <a:r>
              <a:rPr lang="en-US" sz="4000" b="1" dirty="0"/>
              <a:t>Create </a:t>
            </a:r>
            <a:r>
              <a:rPr lang="en-US" sz="4000" b="1" dirty="0" err="1"/>
              <a:t>ToggleButton</a:t>
            </a:r>
            <a:r>
              <a:rPr lang="en-US" sz="4000" b="1" dirty="0"/>
              <a:t> in XML Layout File</a:t>
            </a:r>
            <a:br>
              <a:rPr lang="en-US" sz="4000" dirty="0"/>
            </a:br>
            <a:endParaRPr lang="en-US" sz="4000" dirty="0"/>
          </a:p>
          <a:p>
            <a:r>
              <a:rPr lang="en-US" dirty="0"/>
              <a:t>&lt;</a:t>
            </a:r>
            <a:r>
              <a:rPr lang="en-US" dirty="0" err="1"/>
              <a:t>ToggleButton</a:t>
            </a:r>
            <a:br>
              <a:rPr lang="en-US" dirty="0"/>
            </a:br>
            <a:r>
              <a:rPr lang="en-US" dirty="0"/>
              <a:t>        </a:t>
            </a:r>
            <a:r>
              <a:rPr lang="en-US" dirty="0" err="1"/>
              <a:t>android:id</a:t>
            </a:r>
            <a:r>
              <a:rPr lang="en-US" dirty="0"/>
              <a:t>="@+id/toggle1"</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android:layout_marginLeft</a:t>
            </a:r>
            <a:r>
              <a:rPr lang="en-US" dirty="0"/>
              <a:t>="100dp"</a:t>
            </a:r>
            <a:br>
              <a:rPr lang="en-US" dirty="0"/>
            </a:br>
            <a:r>
              <a:rPr lang="en-US" dirty="0"/>
              <a:t>        </a:t>
            </a:r>
            <a:r>
              <a:rPr lang="en-US" dirty="0" err="1"/>
              <a:t>android:layout_marginTop</a:t>
            </a:r>
            <a:r>
              <a:rPr lang="en-US" dirty="0"/>
              <a:t>="120dp"</a:t>
            </a:r>
            <a:br>
              <a:rPr lang="en-US" dirty="0"/>
            </a:br>
            <a:r>
              <a:rPr lang="en-US" dirty="0"/>
              <a:t>        </a:t>
            </a:r>
            <a:r>
              <a:rPr lang="en-US" dirty="0" err="1"/>
              <a:t>android:checked</a:t>
            </a:r>
            <a:r>
              <a:rPr lang="en-US" dirty="0"/>
              <a:t>="true"</a:t>
            </a:r>
            <a:br>
              <a:rPr lang="en-US" dirty="0"/>
            </a:br>
            <a:r>
              <a:rPr lang="en-US" dirty="0"/>
              <a:t>        </a:t>
            </a:r>
            <a:r>
              <a:rPr lang="en-US" dirty="0" err="1"/>
              <a:t>android:textOff</a:t>
            </a:r>
            <a:r>
              <a:rPr lang="en-US" dirty="0"/>
              <a:t>="OFF"</a:t>
            </a:r>
            <a:br>
              <a:rPr lang="en-US" dirty="0"/>
            </a:br>
            <a:r>
              <a:rPr lang="en-US" dirty="0"/>
              <a:t>        </a:t>
            </a:r>
            <a:r>
              <a:rPr lang="en-US" dirty="0" err="1"/>
              <a:t>android:textOn</a:t>
            </a:r>
            <a:r>
              <a:rPr lang="en-US" dirty="0"/>
              <a:t>="ON"/&gt;</a:t>
            </a:r>
          </a:p>
          <a:p>
            <a:endParaRPr lang="en-US" dirty="0"/>
          </a:p>
          <a:p>
            <a:r>
              <a:rPr lang="en-US" sz="3400" b="1" dirty="0"/>
              <a:t>Create </a:t>
            </a:r>
            <a:r>
              <a:rPr lang="en-US" sz="3400" b="1" dirty="0" err="1"/>
              <a:t>ToggleButton</a:t>
            </a:r>
            <a:r>
              <a:rPr lang="en-US" sz="3400" b="1" dirty="0"/>
              <a:t> Control in JAVA</a:t>
            </a:r>
          </a:p>
          <a:p>
            <a:r>
              <a:rPr lang="en-US" dirty="0" err="1"/>
              <a:t>RelativeLayout</a:t>
            </a:r>
            <a:r>
              <a:rPr lang="en-US" dirty="0"/>
              <a:t> layout = (</a:t>
            </a:r>
            <a:r>
              <a:rPr lang="en-US" dirty="0" err="1"/>
              <a:t>RelativeLayout</a:t>
            </a:r>
            <a:r>
              <a:rPr lang="en-US" dirty="0"/>
              <a:t>)</a:t>
            </a:r>
            <a:r>
              <a:rPr lang="en-US" dirty="0" err="1"/>
              <a:t>findViewById</a:t>
            </a:r>
            <a:r>
              <a:rPr lang="en-US" dirty="0"/>
              <a:t>(</a:t>
            </a:r>
            <a:r>
              <a:rPr lang="en-US" dirty="0" err="1"/>
              <a:t>R.id.r_layout</a:t>
            </a:r>
            <a:r>
              <a:rPr lang="en-US" dirty="0"/>
              <a:t>);</a:t>
            </a:r>
            <a:br>
              <a:rPr lang="en-US" dirty="0"/>
            </a:br>
            <a:r>
              <a:rPr lang="en-US" dirty="0" err="1"/>
              <a:t>ToggleButton</a:t>
            </a:r>
            <a:r>
              <a:rPr lang="en-US" dirty="0"/>
              <a:t> tb = new </a:t>
            </a:r>
            <a:r>
              <a:rPr lang="en-US" dirty="0" err="1"/>
              <a:t>ToggleButton</a:t>
            </a:r>
            <a:r>
              <a:rPr lang="en-US" dirty="0"/>
              <a:t>(this);</a:t>
            </a:r>
            <a:br>
              <a:rPr lang="en-US" dirty="0"/>
            </a:br>
            <a:r>
              <a:rPr lang="en-US" dirty="0" err="1"/>
              <a:t>tb.setTextOff</a:t>
            </a:r>
            <a:r>
              <a:rPr lang="en-US" dirty="0"/>
              <a:t>("OFF");</a:t>
            </a:r>
            <a:br>
              <a:rPr lang="en-US" dirty="0"/>
            </a:br>
            <a:r>
              <a:rPr lang="en-US" dirty="0" err="1"/>
              <a:t>tb.setTextOn</a:t>
            </a:r>
            <a:r>
              <a:rPr lang="en-US" dirty="0"/>
              <a:t>("ON");</a:t>
            </a:r>
            <a:br>
              <a:rPr lang="en-US" dirty="0"/>
            </a:br>
            <a:r>
              <a:rPr lang="en-US" dirty="0" err="1"/>
              <a:t>tb.setChecked</a:t>
            </a:r>
            <a:r>
              <a:rPr lang="en-US" dirty="0"/>
              <a:t>(true);</a:t>
            </a:r>
            <a:br>
              <a:rPr lang="en-US" dirty="0"/>
            </a:br>
            <a:r>
              <a:rPr lang="en-US" dirty="0" err="1"/>
              <a:t>layout.addView</a:t>
            </a:r>
            <a:r>
              <a:rPr lang="en-US" dirty="0"/>
              <a:t>(tb);</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8F88-4FD3-4F48-8C8E-BBB2FAE9A43F}"/>
              </a:ext>
            </a:extLst>
          </p:cNvPr>
          <p:cNvSpPr>
            <a:spLocks noGrp="1"/>
          </p:cNvSpPr>
          <p:nvPr>
            <p:ph type="title"/>
          </p:nvPr>
        </p:nvSpPr>
        <p:spPr>
          <a:xfrm>
            <a:off x="457200" y="244821"/>
            <a:ext cx="8229600" cy="364779"/>
          </a:xfrm>
        </p:spPr>
        <p:txBody>
          <a:bodyPr>
            <a:normAutofit fontScale="90000"/>
          </a:bodyPr>
          <a:lstStyle/>
          <a:p>
            <a:r>
              <a:rPr lang="en-US" dirty="0"/>
              <a:t>Bluetooth is in </a:t>
            </a:r>
            <a:r>
              <a:rPr lang="en-US" b="1" dirty="0"/>
              <a:t>ON</a:t>
            </a:r>
            <a:r>
              <a:rPr lang="en-US" dirty="0"/>
              <a:t> or </a:t>
            </a:r>
            <a:r>
              <a:rPr lang="en-US" b="1" dirty="0"/>
              <a:t>OFF</a:t>
            </a:r>
            <a:r>
              <a:rPr lang="en-US" dirty="0"/>
              <a:t> </a:t>
            </a:r>
          </a:p>
        </p:txBody>
      </p:sp>
      <p:sp>
        <p:nvSpPr>
          <p:cNvPr id="3" name="Content Placeholder 2">
            <a:extLst>
              <a:ext uri="{FF2B5EF4-FFF2-40B4-BE49-F238E27FC236}">
                <a16:creationId xmlns:a16="http://schemas.microsoft.com/office/drawing/2014/main" id="{384F784A-1E10-4B53-95E9-EFD803C7DBE1}"/>
              </a:ext>
            </a:extLst>
          </p:cNvPr>
          <p:cNvSpPr>
            <a:spLocks noGrp="1"/>
          </p:cNvSpPr>
          <p:nvPr>
            <p:ph idx="1"/>
          </p:nvPr>
        </p:nvSpPr>
        <p:spPr>
          <a:xfrm>
            <a:off x="457200" y="685800"/>
            <a:ext cx="8229600" cy="6096000"/>
          </a:xfrm>
        </p:spPr>
        <p:txBody>
          <a:bodyPr>
            <a:normAutofit fontScale="62500" lnSpcReduction="20000"/>
          </a:bodyPr>
          <a:lstStyle/>
          <a:p>
            <a:r>
              <a:rPr lang="en-US" dirty="0"/>
              <a:t>&lt;</a:t>
            </a:r>
            <a:r>
              <a:rPr lang="en-US" dirty="0" err="1"/>
              <a:t>RelativeLayout</a:t>
            </a:r>
            <a:r>
              <a:rPr lang="en-US" dirty="0"/>
              <a:t>&gt;</a:t>
            </a:r>
          </a:p>
          <a:p>
            <a:r>
              <a:rPr lang="en-US" dirty="0"/>
              <a:t>&lt;</a:t>
            </a:r>
            <a:r>
              <a:rPr lang="en-US" dirty="0" err="1"/>
              <a:t>TextView</a:t>
            </a:r>
            <a:endParaRPr lang="en-US" dirty="0"/>
          </a:p>
          <a:p>
            <a:r>
              <a:rPr lang="en-US" dirty="0"/>
              <a:t>        </a:t>
            </a:r>
            <a:r>
              <a:rPr lang="en-US" dirty="0" err="1"/>
              <a:t>android:id</a:t>
            </a:r>
            <a:r>
              <a:rPr lang="en-US" dirty="0"/>
              <a:t>="@id/txt"</a:t>
            </a:r>
          </a:p>
          <a:p>
            <a:r>
              <a:rPr lang="en-US" dirty="0"/>
              <a:t>        </a:t>
            </a:r>
            <a:r>
              <a:rPr lang="en-US" dirty="0" err="1"/>
              <a:t>android:layout_width</a:t>
            </a:r>
            <a:r>
              <a:rPr lang="en-US" dirty="0"/>
              <a:t>="200dp"</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="Bluetooth"</a:t>
            </a:r>
          </a:p>
          <a:p>
            <a:r>
              <a:rPr lang="en-US" dirty="0"/>
              <a:t>        </a:t>
            </a:r>
            <a:r>
              <a:rPr lang="en-US" dirty="0" err="1"/>
              <a:t>android:textSize</a:t>
            </a:r>
            <a:r>
              <a:rPr lang="en-US" dirty="0"/>
              <a:t>="30dp"</a:t>
            </a:r>
          </a:p>
          <a:p>
            <a:r>
              <a:rPr lang="en-US" dirty="0"/>
              <a:t>        </a:t>
            </a:r>
            <a:r>
              <a:rPr lang="en-US" dirty="0" err="1"/>
              <a:t>android:layout_marginTop</a:t>
            </a:r>
            <a:r>
              <a:rPr lang="en-US" dirty="0"/>
              <a:t>="80dp"/&gt;</a:t>
            </a:r>
          </a:p>
          <a:p>
            <a:endParaRPr lang="en-US" dirty="0"/>
          </a:p>
          <a:p>
            <a:r>
              <a:rPr lang="en-US" dirty="0"/>
              <a:t>    &lt;</a:t>
            </a:r>
            <a:r>
              <a:rPr lang="en-US" dirty="0" err="1"/>
              <a:t>ToggleButton</a:t>
            </a:r>
            <a:endParaRPr lang="en-US" dirty="0"/>
          </a:p>
          <a:p>
            <a:r>
              <a:rPr lang="en-US" dirty="0"/>
              <a:t>        </a:t>
            </a:r>
            <a:r>
              <a:rPr lang="en-US" dirty="0" err="1"/>
              <a:t>android:id</a:t>
            </a:r>
            <a:r>
              <a:rPr lang="en-US" dirty="0"/>
              <a:t>="@+id/</a:t>
            </a:r>
            <a:r>
              <a:rPr lang="en-US" dirty="0" err="1"/>
              <a:t>toggleButton</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android:layout_toRightOf</a:t>
            </a:r>
            <a:r>
              <a:rPr lang="en-US" dirty="0"/>
              <a:t>="@+id/txt"</a:t>
            </a:r>
          </a:p>
          <a:p>
            <a:r>
              <a:rPr lang="en-US" dirty="0"/>
              <a:t>        </a:t>
            </a:r>
            <a:r>
              <a:rPr lang="en-US" dirty="0" err="1"/>
              <a:t>android:layout_marginTop</a:t>
            </a:r>
            <a:r>
              <a:rPr lang="en-US" dirty="0"/>
              <a:t>="80dp"</a:t>
            </a:r>
          </a:p>
          <a:p>
            <a:r>
              <a:rPr lang="en-US" dirty="0"/>
              <a:t>               </a:t>
            </a:r>
            <a:r>
              <a:rPr lang="en-US" dirty="0" err="1"/>
              <a:t>android:textOff</a:t>
            </a:r>
            <a:r>
              <a:rPr lang="en-US" dirty="0"/>
              <a:t>="Off"</a:t>
            </a:r>
          </a:p>
          <a:p>
            <a:r>
              <a:rPr lang="en-US" dirty="0"/>
              <a:t>        </a:t>
            </a:r>
            <a:r>
              <a:rPr lang="en-US" dirty="0" err="1"/>
              <a:t>android:textOn</a:t>
            </a:r>
            <a:r>
              <a:rPr lang="en-US" dirty="0"/>
              <a:t>="On"</a:t>
            </a:r>
          </a:p>
          <a:p>
            <a:r>
              <a:rPr lang="en-US" dirty="0"/>
              <a:t>         /&gt;</a:t>
            </a:r>
          </a:p>
          <a:p>
            <a:r>
              <a:rPr lang="en-US" dirty="0"/>
              <a:t>&lt;/</a:t>
            </a:r>
            <a:r>
              <a:rPr lang="en-US" dirty="0" err="1"/>
              <a:t>RelativeLayout</a:t>
            </a:r>
            <a:r>
              <a:rPr lang="en-US" dirty="0"/>
              <a:t>&gt;</a:t>
            </a:r>
          </a:p>
        </p:txBody>
      </p:sp>
      <p:pic>
        <p:nvPicPr>
          <p:cNvPr id="4" name="Picture 3">
            <a:extLst>
              <a:ext uri="{FF2B5EF4-FFF2-40B4-BE49-F238E27FC236}">
                <a16:creationId xmlns:a16="http://schemas.microsoft.com/office/drawing/2014/main" id="{0EDAB24E-DE92-4511-A1C3-6FB4F111E003}"/>
              </a:ext>
            </a:extLst>
          </p:cNvPr>
          <p:cNvPicPr>
            <a:picLocks noChangeAspect="1"/>
          </p:cNvPicPr>
          <p:nvPr/>
        </p:nvPicPr>
        <p:blipFill>
          <a:blip r:embed="rId2"/>
          <a:stretch>
            <a:fillRect/>
          </a:stretch>
        </p:blipFill>
        <p:spPr>
          <a:xfrm>
            <a:off x="6017273" y="1524000"/>
            <a:ext cx="3095625" cy="3638550"/>
          </a:xfrm>
          <a:prstGeom prst="rect">
            <a:avLst/>
          </a:prstGeom>
        </p:spPr>
      </p:pic>
    </p:spTree>
    <p:extLst>
      <p:ext uri="{BB962C8B-B14F-4D97-AF65-F5344CB8AC3E}">
        <p14:creationId xmlns:p14="http://schemas.microsoft.com/office/powerpoint/2010/main" val="1995643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534400" cy="6477000"/>
          </a:xfrm>
        </p:spPr>
        <p:txBody>
          <a:bodyPr>
            <a:noAutofit/>
          </a:bodyPr>
          <a:lstStyle/>
          <a:p>
            <a:r>
              <a:rPr lang="en-US" sz="2200" dirty="0" err="1"/>
              <a:t>ToggleButton</a:t>
            </a:r>
            <a:r>
              <a:rPr lang="en-US" sz="2200" dirty="0"/>
              <a:t> toggle = (</a:t>
            </a:r>
            <a:r>
              <a:rPr lang="en-US" sz="2200" dirty="0" err="1"/>
              <a:t>ToggleButton</a:t>
            </a:r>
            <a:r>
              <a:rPr lang="en-US" sz="2200" dirty="0"/>
              <a:t>) </a:t>
            </a:r>
            <a:r>
              <a:rPr lang="en-US" sz="2200" dirty="0" err="1"/>
              <a:t>findViewById</a:t>
            </a:r>
            <a:r>
              <a:rPr lang="en-US" sz="2200" dirty="0"/>
              <a:t>(</a:t>
            </a:r>
            <a:r>
              <a:rPr lang="en-US" sz="2200" dirty="0" err="1"/>
              <a:t>R.id.togglebutton</a:t>
            </a:r>
            <a:r>
              <a:rPr lang="en-US" sz="2200" dirty="0"/>
              <a:t>);</a:t>
            </a:r>
          </a:p>
          <a:p>
            <a:r>
              <a:rPr lang="en-US" sz="2200" dirty="0">
                <a:solidFill>
                  <a:srgbClr val="FF0000"/>
                </a:solidFill>
              </a:rPr>
              <a:t>//Checked Event  , </a:t>
            </a:r>
            <a:r>
              <a:rPr lang="en-US" sz="2200" dirty="0" err="1">
                <a:solidFill>
                  <a:srgbClr val="FF0000"/>
                </a:solidFill>
              </a:rPr>
              <a:t>CompoundButton</a:t>
            </a:r>
            <a:r>
              <a:rPr lang="en-US" sz="2200" dirty="0">
                <a:solidFill>
                  <a:srgbClr val="FF0000"/>
                </a:solidFill>
              </a:rPr>
              <a:t> is a class calling </a:t>
            </a:r>
            <a:r>
              <a:rPr lang="en-US" sz="2200" dirty="0" err="1">
                <a:solidFill>
                  <a:srgbClr val="FF0000"/>
                </a:solidFill>
              </a:rPr>
              <a:t>OnCheckedChangeListener</a:t>
            </a:r>
            <a:r>
              <a:rPr lang="en-US" sz="2200" dirty="0">
                <a:solidFill>
                  <a:srgbClr val="FF0000"/>
                </a:solidFill>
              </a:rPr>
              <a:t>() method</a:t>
            </a:r>
            <a:br>
              <a:rPr lang="en-US" sz="2200" dirty="0"/>
            </a:br>
            <a:r>
              <a:rPr lang="en-US" sz="2200" b="1" dirty="0" err="1"/>
              <a:t>toggle.setOnCheckedChangeListener</a:t>
            </a:r>
            <a:r>
              <a:rPr lang="en-US" sz="2200" dirty="0"/>
              <a:t>(new </a:t>
            </a:r>
            <a:r>
              <a:rPr lang="en-US" sz="2200" dirty="0" err="1"/>
              <a:t>CompoundButton.OnCheckedChangeListener</a:t>
            </a:r>
            <a:r>
              <a:rPr lang="en-US" sz="2200" dirty="0"/>
              <a:t>() {</a:t>
            </a:r>
          </a:p>
          <a:p>
            <a:br>
              <a:rPr lang="en-US" sz="2200" dirty="0"/>
            </a:br>
            <a:r>
              <a:rPr lang="en-US" sz="2200" dirty="0"/>
              <a:t>    public void </a:t>
            </a:r>
            <a:r>
              <a:rPr lang="en-US" sz="2200" dirty="0" err="1"/>
              <a:t>onCheckedChanged</a:t>
            </a:r>
            <a:r>
              <a:rPr lang="en-US" sz="2200" dirty="0"/>
              <a:t>(</a:t>
            </a:r>
            <a:r>
              <a:rPr lang="en-US" sz="2200" dirty="0" err="1"/>
              <a:t>CompoundButton</a:t>
            </a:r>
            <a:r>
              <a:rPr lang="en-US" sz="2200" dirty="0"/>
              <a:t> </a:t>
            </a:r>
            <a:r>
              <a:rPr lang="en-US" sz="2200" dirty="0" err="1"/>
              <a:t>buttonView</a:t>
            </a:r>
            <a:r>
              <a:rPr lang="en-US" sz="2200" dirty="0"/>
              <a:t>, </a:t>
            </a:r>
            <a:r>
              <a:rPr lang="en-US" sz="2200" dirty="0" err="1"/>
              <a:t>boolean</a:t>
            </a:r>
            <a:r>
              <a:rPr lang="en-US" sz="2200" dirty="0"/>
              <a:t> </a:t>
            </a:r>
            <a:r>
              <a:rPr lang="en-US" sz="2200" dirty="0" err="1"/>
              <a:t>isChecked</a:t>
            </a:r>
            <a:r>
              <a:rPr lang="en-US" sz="2200" dirty="0"/>
              <a:t>) {</a:t>
            </a:r>
            <a:br>
              <a:rPr lang="en-US" sz="2200" dirty="0"/>
            </a:br>
            <a:r>
              <a:rPr lang="en-US" sz="2200" dirty="0"/>
              <a:t>       </a:t>
            </a:r>
            <a:r>
              <a:rPr lang="en-US" sz="2200" b="1" dirty="0"/>
              <a:t> if (</a:t>
            </a:r>
            <a:r>
              <a:rPr lang="en-US" sz="2200" b="1" dirty="0" err="1"/>
              <a:t>isChecked</a:t>
            </a:r>
            <a:r>
              <a:rPr lang="en-US" sz="2200" b="1" dirty="0"/>
              <a:t>)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ON” ,</a:t>
            </a:r>
            <a:r>
              <a:rPr lang="en-US" sz="2200" b="1" dirty="0" err="1"/>
              <a:t>Toast.LENGTH_LONG</a:t>
            </a:r>
            <a:r>
              <a:rPr lang="en-US" sz="2200" b="1" dirty="0"/>
              <a:t>).show();  </a:t>
            </a:r>
            <a:br>
              <a:rPr lang="en-US" sz="2200" b="1" dirty="0"/>
            </a:br>
            <a:r>
              <a:rPr lang="en-US" sz="2200" b="1" dirty="0"/>
              <a:t>        } else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OFF” ,</a:t>
            </a:r>
            <a:r>
              <a:rPr lang="en-US" sz="2200" b="1" dirty="0" err="1"/>
              <a:t>Toast.LENGTH_LONG</a:t>
            </a:r>
            <a:r>
              <a:rPr lang="en-US" sz="2200" b="1" dirty="0"/>
              <a:t>).show();  </a:t>
            </a:r>
            <a:br>
              <a:rPr lang="en-US" sz="2200" dirty="0"/>
            </a:br>
            <a:r>
              <a:rPr lang="en-US" sz="2200" dirty="0"/>
              <a:t>        }</a:t>
            </a:r>
            <a:br>
              <a:rPr lang="en-US" sz="2200" dirty="0"/>
            </a:br>
            <a:r>
              <a:rPr lang="en-US" sz="2200" dirty="0"/>
              <a:t>    }</a:t>
            </a:r>
            <a:br>
              <a:rPr lang="en-US" sz="2200" dirty="0"/>
            </a:br>
            <a:r>
              <a:rPr lang="en-US" sz="22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lang="en-US" dirty="0"/>
              <a:t>Toggle Button Example1 .XML code</a:t>
            </a:r>
          </a:p>
        </p:txBody>
      </p:sp>
      <p:sp>
        <p:nvSpPr>
          <p:cNvPr id="3" name="Content Placeholder 2"/>
          <p:cNvSpPr>
            <a:spLocks noGrp="1"/>
          </p:cNvSpPr>
          <p:nvPr>
            <p:ph idx="1"/>
          </p:nvPr>
        </p:nvSpPr>
        <p:spPr>
          <a:xfrm>
            <a:off x="457200" y="828675"/>
            <a:ext cx="8229600" cy="5953125"/>
          </a:xfrm>
        </p:spPr>
        <p:txBody>
          <a:bodyPr>
            <a:noAutofit/>
          </a:bodyPr>
          <a:lstStyle/>
          <a:p>
            <a:r>
              <a:rPr lang="en-US" sz="1800" dirty="0"/>
              <a:t>&lt;</a:t>
            </a:r>
            <a:r>
              <a:rPr lang="en-US" sz="1800" dirty="0" err="1"/>
              <a:t>ToggleButton</a:t>
            </a:r>
            <a:br>
              <a:rPr lang="en-US" sz="1800" dirty="0"/>
            </a:br>
            <a:r>
              <a:rPr lang="en-US" sz="1800" dirty="0"/>
              <a:t>    </a:t>
            </a:r>
            <a:r>
              <a:rPr lang="en-US" sz="1800" dirty="0" err="1"/>
              <a:t>android:id</a:t>
            </a:r>
            <a:r>
              <a:rPr lang="en-US" sz="1800" dirty="0"/>
              <a:t>="@+id/toggleButton1"</a:t>
            </a:r>
            <a:br>
              <a:rPr lang="en-US" sz="1800" dirty="0"/>
            </a:br>
            <a:r>
              <a:rPr lang="en-US" sz="1800" dirty="0"/>
              <a:t>    </a:t>
            </a:r>
            <a:r>
              <a:rPr lang="en-US" sz="1800" dirty="0" err="1"/>
              <a:t>android:layout_width</a:t>
            </a:r>
            <a:r>
              <a:rPr lang="en-US" sz="1800" dirty="0"/>
              <a:t>="</a:t>
            </a:r>
            <a:r>
              <a:rPr lang="en-US" sz="1800" dirty="0" err="1"/>
              <a:t>wrap_content</a:t>
            </a:r>
            <a:r>
              <a:rPr lang="en-US" sz="1800" dirty="0"/>
              <a:t>"</a:t>
            </a:r>
            <a:br>
              <a:rPr lang="en-US" sz="1800" dirty="0"/>
            </a:br>
            <a:r>
              <a:rPr lang="en-US" sz="1800" dirty="0"/>
              <a:t>    </a:t>
            </a:r>
            <a:r>
              <a:rPr lang="en-US" sz="1800" dirty="0" err="1"/>
              <a:t>android:layout_height</a:t>
            </a:r>
            <a:r>
              <a:rPr lang="en-US" sz="1800" dirty="0"/>
              <a:t>="</a:t>
            </a:r>
            <a:r>
              <a:rPr lang="en-US" sz="1800" dirty="0" err="1"/>
              <a:t>wrap_content</a:t>
            </a:r>
            <a:r>
              <a:rPr lang="en-US" sz="1800" dirty="0"/>
              <a:t>"</a:t>
            </a:r>
            <a:br>
              <a:rPr lang="en-US" sz="1800" dirty="0"/>
            </a:br>
            <a:r>
              <a:rPr lang="en-US" sz="1800" dirty="0"/>
              <a:t>    </a:t>
            </a:r>
            <a:r>
              <a:rPr lang="en-US" sz="1800" dirty="0" err="1"/>
              <a:t>android:layout_marginLeft</a:t>
            </a:r>
            <a:r>
              <a:rPr lang="en-US" sz="1800" dirty="0"/>
              <a:t>="8dp"</a:t>
            </a:r>
            <a:br>
              <a:rPr lang="en-US" sz="1800" dirty="0"/>
            </a:br>
            <a:r>
              <a:rPr lang="en-US" sz="1800" dirty="0"/>
              <a:t>    </a:t>
            </a:r>
            <a:r>
              <a:rPr lang="en-US" sz="1800" dirty="0" err="1"/>
              <a:t>android:layout_marginTop</a:t>
            </a:r>
            <a:r>
              <a:rPr lang="en-US" sz="1800" dirty="0"/>
              <a:t>="80dp"</a:t>
            </a:r>
            <a:br>
              <a:rPr lang="en-US" sz="1800" dirty="0"/>
            </a:br>
            <a:r>
              <a:rPr lang="en-US" sz="1800" dirty="0"/>
              <a:t>    </a:t>
            </a:r>
            <a:r>
              <a:rPr lang="en-US" sz="1800" dirty="0" err="1"/>
              <a:t>android:text</a:t>
            </a:r>
            <a:r>
              <a:rPr lang="en-US" sz="1800" dirty="0"/>
              <a:t>="</a:t>
            </a:r>
            <a:r>
              <a:rPr lang="en-US" sz="1800" dirty="0" err="1"/>
              <a:t>ToggleButton</a:t>
            </a:r>
            <a:r>
              <a:rPr lang="en-US" sz="1800" dirty="0"/>
              <a:t>"</a:t>
            </a:r>
            <a:br>
              <a:rPr lang="en-US" sz="1800" dirty="0"/>
            </a:br>
            <a:r>
              <a:rPr lang="en-US" sz="1800" b="1" dirty="0"/>
              <a:t>    </a:t>
            </a:r>
            <a:r>
              <a:rPr lang="en-US" sz="1800" b="1" dirty="0" err="1"/>
              <a:t>android:textOff</a:t>
            </a:r>
            <a:r>
              <a:rPr lang="en-US" sz="1800" b="1" dirty="0"/>
              <a:t>="Off"</a:t>
            </a:r>
            <a:br>
              <a:rPr lang="en-US" sz="1800" b="1" dirty="0"/>
            </a:br>
            <a:r>
              <a:rPr lang="en-US" sz="1800" b="1" dirty="0"/>
              <a:t>    </a:t>
            </a:r>
            <a:r>
              <a:rPr lang="en-US" sz="1800" b="1" dirty="0" err="1"/>
              <a:t>android:textOn</a:t>
            </a:r>
            <a:r>
              <a:rPr lang="en-US" sz="1800" b="1" dirty="0"/>
              <a:t>="On“</a:t>
            </a:r>
            <a:br>
              <a:rPr lang="en-US" sz="1800" dirty="0"/>
            </a:br>
            <a:r>
              <a:rPr lang="en-US" sz="1800" dirty="0"/>
              <a:t> /&gt;</a:t>
            </a:r>
            <a:br>
              <a:rPr lang="en-US" sz="1800" dirty="0"/>
            </a:br>
            <a:br>
              <a:rPr lang="en-US" sz="1800" dirty="0"/>
            </a:br>
            <a:r>
              <a:rPr lang="en-US" sz="1800" dirty="0"/>
              <a:t>&lt;</a:t>
            </a:r>
            <a:r>
              <a:rPr lang="en-US" sz="1800" dirty="0" err="1"/>
              <a:t>ToggleButton</a:t>
            </a:r>
            <a:br>
              <a:rPr lang="en-US" sz="1800" dirty="0"/>
            </a:br>
            <a:r>
              <a:rPr lang="en-US" sz="1800" dirty="0"/>
              <a:t>    </a:t>
            </a:r>
            <a:r>
              <a:rPr lang="en-US" sz="1800" dirty="0" err="1"/>
              <a:t>android:id</a:t>
            </a:r>
            <a:r>
              <a:rPr lang="en-US" sz="1800" dirty="0"/>
              <a:t>="@+id/toggleButton2"</a:t>
            </a:r>
            <a:br>
              <a:rPr lang="en-US" sz="1800" dirty="0"/>
            </a:br>
            <a:r>
              <a:rPr lang="en-US" sz="1800" dirty="0"/>
              <a:t>    </a:t>
            </a:r>
            <a:r>
              <a:rPr lang="en-US" sz="1800" dirty="0" err="1"/>
              <a:t>android:layout_width</a:t>
            </a:r>
            <a:r>
              <a:rPr lang="en-US" sz="1800" dirty="0"/>
              <a:t>="</a:t>
            </a:r>
            <a:r>
              <a:rPr lang="en-US" sz="1800" dirty="0" err="1"/>
              <a:t>wrap_content</a:t>
            </a:r>
            <a:r>
              <a:rPr lang="en-US" sz="1800" dirty="0"/>
              <a:t>"</a:t>
            </a:r>
            <a:br>
              <a:rPr lang="en-US" sz="1800" dirty="0"/>
            </a:br>
            <a:r>
              <a:rPr lang="en-US" sz="1800" dirty="0"/>
              <a:t>    </a:t>
            </a:r>
            <a:r>
              <a:rPr lang="en-US" sz="1800" dirty="0" err="1"/>
              <a:t>android:layout_height</a:t>
            </a:r>
            <a:r>
              <a:rPr lang="en-US" sz="1800" dirty="0"/>
              <a:t>="</a:t>
            </a:r>
            <a:r>
              <a:rPr lang="en-US" sz="1800" dirty="0" err="1"/>
              <a:t>wrap_content</a:t>
            </a:r>
            <a:r>
              <a:rPr lang="en-US" sz="1800" dirty="0"/>
              <a:t>"</a:t>
            </a:r>
            <a:br>
              <a:rPr lang="en-US" sz="1800" dirty="0"/>
            </a:br>
            <a:r>
              <a:rPr lang="en-US" sz="1800" dirty="0"/>
              <a:t>    </a:t>
            </a:r>
            <a:r>
              <a:rPr lang="en-US" sz="1800" dirty="0" err="1"/>
              <a:t>android:layout_marginRight</a:t>
            </a:r>
            <a:r>
              <a:rPr lang="en-US" sz="1800" dirty="0"/>
              <a:t>="60dp"</a:t>
            </a:r>
            <a:br>
              <a:rPr lang="en-US" sz="1800" dirty="0"/>
            </a:br>
            <a:r>
              <a:rPr lang="en-US" sz="1800" dirty="0"/>
              <a:t>    </a:t>
            </a:r>
            <a:r>
              <a:rPr lang="en-US" sz="1800" dirty="0" err="1"/>
              <a:t>android:layout_marginTop</a:t>
            </a:r>
            <a:r>
              <a:rPr lang="en-US" sz="1800" dirty="0"/>
              <a:t>="80dp"</a:t>
            </a:r>
            <a:br>
              <a:rPr lang="en-US" sz="1800" dirty="0"/>
            </a:br>
            <a:r>
              <a:rPr lang="en-US" sz="1800" dirty="0"/>
              <a:t>    </a:t>
            </a:r>
            <a:r>
              <a:rPr lang="en-US" sz="1800" dirty="0" err="1"/>
              <a:t>android:text</a:t>
            </a:r>
            <a:r>
              <a:rPr lang="en-US" sz="1800" dirty="0"/>
              <a:t>="</a:t>
            </a:r>
            <a:r>
              <a:rPr lang="en-US" sz="1800" dirty="0" err="1"/>
              <a:t>ToggleButton</a:t>
            </a:r>
            <a:r>
              <a:rPr lang="en-US" sz="1800" dirty="0"/>
              <a:t>"</a:t>
            </a:r>
            <a:br>
              <a:rPr lang="en-US" sz="1800" dirty="0"/>
            </a:br>
            <a:r>
              <a:rPr lang="en-US" sz="1800" b="1" dirty="0"/>
              <a:t>    </a:t>
            </a:r>
            <a:r>
              <a:rPr lang="en-US" sz="1800" b="1" dirty="0" err="1"/>
              <a:t>android:textOff</a:t>
            </a:r>
            <a:r>
              <a:rPr lang="en-US" sz="1800" b="1" dirty="0"/>
              <a:t>="Off"</a:t>
            </a:r>
            <a:br>
              <a:rPr lang="en-US" sz="1800" b="1" dirty="0"/>
            </a:br>
            <a:r>
              <a:rPr lang="en-US" sz="1800" b="1" dirty="0"/>
              <a:t>    </a:t>
            </a:r>
            <a:r>
              <a:rPr lang="en-US" sz="1800" b="1" dirty="0" err="1"/>
              <a:t>android:textOn</a:t>
            </a:r>
            <a:r>
              <a:rPr lang="en-US" sz="1800" b="1" dirty="0"/>
              <a:t>="On“</a:t>
            </a:r>
            <a:br>
              <a:rPr lang="en-US" sz="1800" dirty="0"/>
            </a:br>
            <a:r>
              <a:rPr lang="en-US" sz="1800" dirty="0"/>
              <a:t> /&gt;</a:t>
            </a:r>
            <a:br>
              <a:rPr lang="en-US" sz="1800" dirty="0"/>
            </a:br>
            <a:br>
              <a:rPr lang="en-US" sz="1600" dirty="0"/>
            </a:br>
            <a:endParaRPr lang="en-US" sz="1600" dirty="0"/>
          </a:p>
        </p:txBody>
      </p:sp>
      <p:sp>
        <p:nvSpPr>
          <p:cNvPr id="2050" name="AutoShape 2" descr="android toggle button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715000" y="1600200"/>
            <a:ext cx="2971800" cy="442912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6314D0A8-8688-3E4A-4ADB-B195BB6FA82B}"/>
              </a:ext>
            </a:extLst>
          </p:cNvPr>
          <p:cNvSpPr txBox="1"/>
          <p:nvPr/>
        </p:nvSpPr>
        <p:spPr>
          <a:xfrm>
            <a:off x="6062870" y="2150165"/>
            <a:ext cx="1295400" cy="369332"/>
          </a:xfrm>
          <a:prstGeom prst="rect">
            <a:avLst/>
          </a:prstGeom>
          <a:noFill/>
        </p:spPr>
        <p:txBody>
          <a:bodyPr wrap="square" rtlCol="0">
            <a:spAutoFit/>
          </a:bodyPr>
          <a:lstStyle/>
          <a:p>
            <a:r>
              <a:rPr lang="en-IN" dirty="0"/>
              <a:t>Bluetooth</a:t>
            </a:r>
          </a:p>
        </p:txBody>
      </p:sp>
      <p:sp>
        <p:nvSpPr>
          <p:cNvPr id="6" name="TextBox 5">
            <a:extLst>
              <a:ext uri="{FF2B5EF4-FFF2-40B4-BE49-F238E27FC236}">
                <a16:creationId xmlns:a16="http://schemas.microsoft.com/office/drawing/2014/main" id="{1318A49B-1ADA-21F3-09D7-20B313E8ED68}"/>
              </a:ext>
            </a:extLst>
          </p:cNvPr>
          <p:cNvSpPr txBox="1"/>
          <p:nvPr/>
        </p:nvSpPr>
        <p:spPr>
          <a:xfrm>
            <a:off x="7620000" y="2150165"/>
            <a:ext cx="1066800" cy="369332"/>
          </a:xfrm>
          <a:prstGeom prst="rect">
            <a:avLst/>
          </a:prstGeom>
          <a:noFill/>
        </p:spPr>
        <p:txBody>
          <a:bodyPr wrap="square" rtlCol="0">
            <a:spAutoFit/>
          </a:bodyPr>
          <a:lstStyle/>
          <a:p>
            <a:r>
              <a:rPr lang="en-IN" dirty="0" err="1"/>
              <a:t>WiFi</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&lt;</a:t>
            </a:r>
            <a:r>
              <a:rPr lang="en-US" sz="2000" dirty="0"/>
              <a:t>Button</a:t>
            </a:r>
            <a:br>
              <a:rPr lang="en-US" sz="2000" dirty="0"/>
            </a:br>
            <a:r>
              <a:rPr lang="en-US" sz="2000" dirty="0"/>
              <a:t>    </a:t>
            </a:r>
            <a:r>
              <a:rPr lang="en-US" sz="2000" dirty="0" err="1"/>
              <a:t>android:id</a:t>
            </a:r>
            <a:r>
              <a:rPr lang="en-US" sz="2000" dirty="0"/>
              <a:t>="@+id/button"</a:t>
            </a:r>
            <a:br>
              <a:rPr lang="en-US" sz="2000" dirty="0"/>
            </a:br>
            <a:r>
              <a:rPr lang="en-US" sz="2000" dirty="0"/>
              <a:t>    </a:t>
            </a:r>
            <a:r>
              <a:rPr lang="en-US" sz="2000" dirty="0" err="1"/>
              <a:t>android:layout_width</a:t>
            </a:r>
            <a:r>
              <a:rPr lang="en-US" sz="2000" dirty="0"/>
              <a:t>="</a:t>
            </a:r>
            <a:r>
              <a:rPr lang="en-US" sz="2000" dirty="0" err="1"/>
              <a:t>wrap_content</a:t>
            </a:r>
            <a:r>
              <a:rPr lang="en-US" sz="2000" dirty="0"/>
              <a:t>"</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android:layout_marginBottom</a:t>
            </a:r>
            <a:r>
              <a:rPr lang="en-US" sz="2000" dirty="0"/>
              <a:t>="144dp"</a:t>
            </a:r>
            <a:br>
              <a:rPr lang="en-US" sz="2000" dirty="0"/>
            </a:br>
            <a:r>
              <a:rPr lang="en-US" sz="2000" dirty="0"/>
              <a:t>    </a:t>
            </a:r>
            <a:r>
              <a:rPr lang="en-US" sz="2000" dirty="0" err="1"/>
              <a:t>android:layout_marginLeft</a:t>
            </a:r>
            <a:r>
              <a:rPr lang="en-US" sz="2000" dirty="0"/>
              <a:t>="148dp"</a:t>
            </a:r>
            <a:br>
              <a:rPr lang="en-US" sz="2000" dirty="0"/>
            </a:br>
            <a:r>
              <a:rPr lang="en-US" sz="2000" dirty="0"/>
              <a:t>    </a:t>
            </a:r>
            <a:r>
              <a:rPr lang="en-US" sz="2000" dirty="0" err="1"/>
              <a:t>android:text</a:t>
            </a:r>
            <a:r>
              <a:rPr lang="en-US" sz="2000" dirty="0"/>
              <a:t>="Submit“ /&gt;</a:t>
            </a:r>
            <a:br>
              <a:rPr lang="en-US" sz="2000" dirty="0"/>
            </a:b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Button Example1 .JAVA code</a:t>
            </a:r>
          </a:p>
        </p:txBody>
      </p:sp>
      <p:sp>
        <p:nvSpPr>
          <p:cNvPr id="3" name="Content Placeholder 2"/>
          <p:cNvSpPr>
            <a:spLocks noGrp="1"/>
          </p:cNvSpPr>
          <p:nvPr>
            <p:ph idx="1"/>
          </p:nvPr>
        </p:nvSpPr>
        <p:spPr>
          <a:xfrm>
            <a:off x="457200" y="1600200"/>
            <a:ext cx="8686800" cy="4525963"/>
          </a:xfrm>
        </p:spPr>
        <p:txBody>
          <a:bodyPr>
            <a:normAutofit fontScale="92500"/>
          </a:bodyPr>
          <a:lstStyle/>
          <a:p>
            <a:r>
              <a:rPr lang="en-US" sz="2400" dirty="0"/>
              <a:t> toggleButton1=(</a:t>
            </a:r>
            <a:r>
              <a:rPr lang="en-US" sz="2400" dirty="0" err="1"/>
              <a:t>ToggleButton</a:t>
            </a:r>
            <a:r>
              <a:rPr lang="en-US" sz="2400" dirty="0"/>
              <a:t>)</a:t>
            </a:r>
            <a:r>
              <a:rPr lang="en-US" sz="2400" dirty="0" err="1"/>
              <a:t>findViewById</a:t>
            </a:r>
            <a:r>
              <a:rPr lang="en-US" sz="2400" dirty="0"/>
              <a:t>(</a:t>
            </a:r>
            <a:r>
              <a:rPr lang="en-US" sz="2400" dirty="0" err="1"/>
              <a:t>R.id.toggleButton</a:t>
            </a:r>
            <a:r>
              <a:rPr lang="en-US" sz="2400" dirty="0"/>
              <a:t>);  </a:t>
            </a:r>
          </a:p>
          <a:p>
            <a:r>
              <a:rPr lang="en-US" sz="2400" dirty="0"/>
              <a:t>   toggleButton2=(</a:t>
            </a:r>
            <a:r>
              <a:rPr lang="en-US" sz="2400" dirty="0" err="1"/>
              <a:t>ToggleButton</a:t>
            </a:r>
            <a:r>
              <a:rPr lang="en-US" sz="2400" dirty="0"/>
              <a:t>)</a:t>
            </a:r>
            <a:r>
              <a:rPr lang="en-US" sz="2400" dirty="0" err="1"/>
              <a:t>findViewById</a:t>
            </a:r>
            <a:r>
              <a:rPr lang="en-US" sz="2400" dirty="0"/>
              <a:t>(R.id.toggleButton2);  </a:t>
            </a:r>
          </a:p>
          <a:p>
            <a:r>
              <a:rPr lang="en-US" sz="2400" dirty="0"/>
              <a:t>    </a:t>
            </a:r>
            <a:r>
              <a:rPr lang="en-US" sz="2400" dirty="0" err="1"/>
              <a:t>buttonSubmit</a:t>
            </a:r>
            <a:r>
              <a:rPr lang="en-US" sz="2400" dirty="0"/>
              <a:t>=(Button)</a:t>
            </a:r>
            <a:r>
              <a:rPr lang="en-US" sz="2400" dirty="0" err="1"/>
              <a:t>findViewById</a:t>
            </a:r>
            <a:r>
              <a:rPr lang="en-US" sz="2400" dirty="0"/>
              <a:t>(</a:t>
            </a:r>
            <a:r>
              <a:rPr lang="en-US" sz="2400" dirty="0" err="1"/>
              <a:t>R.id.button</a:t>
            </a:r>
            <a:r>
              <a:rPr lang="en-US" sz="2400" dirty="0"/>
              <a:t>);  </a:t>
            </a:r>
          </a:p>
          <a:p>
            <a:r>
              <a:rPr lang="en-US" sz="2400" dirty="0"/>
              <a:t>  </a:t>
            </a:r>
          </a:p>
          <a:p>
            <a:r>
              <a:rPr lang="en-US" sz="2400" dirty="0"/>
              <a:t>       </a:t>
            </a:r>
            <a:r>
              <a:rPr lang="en-US" sz="2400" dirty="0">
                <a:solidFill>
                  <a:srgbClr val="FF0000"/>
                </a:solidFill>
              </a:rPr>
              <a:t> //Performing action on button click  </a:t>
            </a:r>
          </a:p>
          <a:p>
            <a:r>
              <a:rPr lang="en-US" sz="2400" dirty="0"/>
              <a:t>        </a:t>
            </a:r>
            <a:r>
              <a:rPr lang="en-US" sz="2400" dirty="0" err="1"/>
              <a:t>buttonSubmit.setOnClickListener</a:t>
            </a:r>
            <a:r>
              <a:rPr lang="en-US" sz="2400" dirty="0"/>
              <a:t>(</a:t>
            </a:r>
            <a:r>
              <a:rPr lang="en-US" sz="2400" b="1" dirty="0"/>
              <a:t>new</a:t>
            </a:r>
            <a:r>
              <a:rPr lang="en-US" sz="2400" dirty="0"/>
              <a:t> </a:t>
            </a:r>
            <a:r>
              <a:rPr lang="en-US" sz="2400" dirty="0" err="1"/>
              <a:t>View.OnClickListener</a:t>
            </a:r>
            <a:r>
              <a:rPr lang="en-US" sz="2400" dirty="0"/>
              <a:t>(){  </a:t>
            </a:r>
          </a:p>
          <a:p>
            <a:r>
              <a:rPr lang="en-US" sz="2400" dirty="0"/>
              <a:t>   </a:t>
            </a:r>
            <a:r>
              <a:rPr lang="en-US" sz="2400" b="1" dirty="0"/>
              <a:t>public</a:t>
            </a:r>
            <a:r>
              <a:rPr lang="en-US" sz="2400" dirty="0"/>
              <a:t> </a:t>
            </a:r>
            <a:r>
              <a:rPr lang="en-US" sz="2400" b="1" dirty="0"/>
              <a:t>void</a:t>
            </a:r>
            <a:r>
              <a:rPr lang="en-US" sz="2400" dirty="0"/>
              <a:t> </a:t>
            </a:r>
            <a:r>
              <a:rPr lang="en-US" sz="2400" dirty="0" err="1"/>
              <a:t>onClick</a:t>
            </a:r>
            <a:r>
              <a:rPr lang="en-US" sz="2400" dirty="0"/>
              <a:t>(View </a:t>
            </a:r>
            <a:r>
              <a:rPr lang="en-US" sz="2400" dirty="0" err="1"/>
              <a:t>view</a:t>
            </a:r>
            <a:r>
              <a:rPr lang="en-US" sz="2400" dirty="0"/>
              <a:t>) {  </a:t>
            </a:r>
          </a:p>
          <a:p>
            <a:r>
              <a:rPr lang="en-US" sz="2400" dirty="0"/>
              <a:t>     </a:t>
            </a:r>
            <a:r>
              <a:rPr lang="en-US" sz="2400" b="1" dirty="0" err="1"/>
              <a:t>Toast.makeText</a:t>
            </a:r>
            <a:r>
              <a:rPr lang="en-US" sz="2400" b="1" dirty="0"/>
              <a:t>(</a:t>
            </a:r>
            <a:r>
              <a:rPr lang="en-US" sz="2400" b="1" dirty="0" err="1"/>
              <a:t>getApplicationContext</a:t>
            </a:r>
            <a:r>
              <a:rPr lang="en-US" sz="2400" b="1" dirty="0"/>
              <a:t>(), “</a:t>
            </a:r>
            <a:r>
              <a:rPr lang="en-US" sz="2400" b="1" dirty="0" err="1"/>
              <a:t>Blutooth</a:t>
            </a:r>
            <a:r>
              <a:rPr lang="en-US" sz="2400" b="1" dirty="0"/>
              <a:t> -  " + toggleButton1.getText().</a:t>
            </a:r>
            <a:r>
              <a:rPr lang="en-US" sz="2400" b="1" dirty="0" err="1"/>
              <a:t>toString</a:t>
            </a:r>
            <a:r>
              <a:rPr lang="en-US" sz="2400" b="1" dirty="0"/>
              <a:t>() + " \n" + “</a:t>
            </a:r>
            <a:r>
              <a:rPr lang="en-US" sz="2400" b="1" dirty="0" err="1"/>
              <a:t>WiFi</a:t>
            </a:r>
            <a:r>
              <a:rPr lang="en-US" sz="2400" b="1" dirty="0"/>
              <a:t>	 - " + toggleButton2.getText().</a:t>
            </a:r>
            <a:r>
              <a:rPr lang="en-US" sz="2400" b="1" dirty="0" err="1"/>
              <a:t>toString</a:t>
            </a:r>
            <a:r>
              <a:rPr lang="en-US" sz="2400" b="1" dirty="0"/>
              <a:t>(),</a:t>
            </a:r>
            <a:r>
              <a:rPr lang="en-US" sz="2400" b="1" dirty="0" err="1"/>
              <a:t>Toast.LENGTH_SHORT</a:t>
            </a:r>
            <a:r>
              <a:rPr lang="en-US" sz="2400" b="1" dirty="0"/>
              <a:t>).show();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size - units</a:t>
            </a:r>
          </a:p>
        </p:txBody>
      </p:sp>
      <p:sp>
        <p:nvSpPr>
          <p:cNvPr id="3" name="Content Placeholder 2"/>
          <p:cNvSpPr>
            <a:spLocks noGrp="1"/>
          </p:cNvSpPr>
          <p:nvPr>
            <p:ph idx="1"/>
          </p:nvPr>
        </p:nvSpPr>
        <p:spPr/>
        <p:txBody>
          <a:bodyPr>
            <a:normAutofit fontScale="70000" lnSpcReduction="20000"/>
          </a:bodyPr>
          <a:lstStyle/>
          <a:p>
            <a:pPr fontAlgn="base"/>
            <a:r>
              <a:rPr lang="en-US" b="1" dirty="0"/>
              <a:t>Density independence</a:t>
            </a:r>
            <a:r>
              <a:rPr lang="en-US" dirty="0"/>
              <a:t> (</a:t>
            </a:r>
            <a:r>
              <a:rPr lang="en-US" dirty="0" err="1"/>
              <a:t>dp</a:t>
            </a:r>
            <a:r>
              <a:rPr lang="en-US" dirty="0"/>
              <a:t>)-  “density independence” it preserves the physical size (from the user’s point of view) of user interface elements when displayed on screens (</a:t>
            </a:r>
            <a:r>
              <a:rPr lang="en-US" dirty="0" err="1"/>
              <a:t>ie</a:t>
            </a:r>
            <a:r>
              <a:rPr lang="en-US" dirty="0"/>
              <a:t>). one </a:t>
            </a:r>
            <a:r>
              <a:rPr lang="en-US" dirty="0" err="1"/>
              <a:t>dp</a:t>
            </a:r>
            <a:r>
              <a:rPr lang="en-US" dirty="0"/>
              <a:t> is one pixel</a:t>
            </a:r>
          </a:p>
          <a:p>
            <a:pPr fontAlgn="base"/>
            <a:r>
              <a:rPr lang="en-US" dirty="0"/>
              <a:t> </a:t>
            </a:r>
            <a:r>
              <a:rPr lang="en-US" dirty="0">
                <a:solidFill>
                  <a:srgbClr val="FF0000"/>
                </a:solidFill>
              </a:rPr>
              <a:t>The image should look the same size in different types of screens.</a:t>
            </a:r>
          </a:p>
          <a:p>
            <a:pPr fontAlgn="base"/>
            <a:r>
              <a:rPr lang="en-US" b="1" dirty="0"/>
              <a:t>Scale-independent Pixels (sp)</a:t>
            </a:r>
          </a:p>
          <a:p>
            <a:pPr fontAlgn="base"/>
            <a:r>
              <a:rPr lang="en-US" dirty="0"/>
              <a:t>- this is like the </a:t>
            </a:r>
            <a:r>
              <a:rPr lang="en-US" dirty="0" err="1"/>
              <a:t>dp</a:t>
            </a:r>
            <a:r>
              <a:rPr lang="en-US" dirty="0"/>
              <a:t> unit, but it is also scaled by the user's font size preference.</a:t>
            </a:r>
          </a:p>
          <a:p>
            <a:pPr fontAlgn="base"/>
            <a:r>
              <a:rPr lang="en-US" dirty="0"/>
              <a:t>It is recommended you </a:t>
            </a:r>
            <a:r>
              <a:rPr lang="en-US" dirty="0">
                <a:solidFill>
                  <a:srgbClr val="FF0000"/>
                </a:solidFill>
              </a:rPr>
              <a:t>use this unit when specifying font sizes,</a:t>
            </a:r>
          </a:p>
          <a:p>
            <a:pPr>
              <a:buNone/>
            </a:pPr>
            <a:r>
              <a:rPr lang="en-US" dirty="0">
                <a:solidFill>
                  <a:srgbClr val="FF0000"/>
                </a:solidFill>
              </a:rPr>
              <a:t>	 Then only the font inside the application will change while device fonts size changes </a:t>
            </a:r>
          </a:p>
          <a:p>
            <a:r>
              <a:rPr lang="en-US" dirty="0"/>
              <a:t>If you want to keep a static sized font inside the app, you can give the font dimension in </a:t>
            </a:r>
            <a:r>
              <a:rPr lang="en-US" dirty="0" err="1"/>
              <a:t>dp</a:t>
            </a:r>
            <a:r>
              <a:rPr lang="en-US" dirty="0"/>
              <a:t>. In such a case, it will never change. In all other cases, sp is recommended.</a:t>
            </a:r>
          </a:p>
        </p:txBody>
      </p:sp>
    </p:spTree>
    <p:extLst>
      <p:ext uri="{BB962C8B-B14F-4D97-AF65-F5344CB8AC3E}">
        <p14:creationId xmlns:p14="http://schemas.microsoft.com/office/powerpoint/2010/main" val="607215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Use of string builder to display </a:t>
            </a:r>
          </a:p>
        </p:txBody>
      </p:sp>
      <p:sp>
        <p:nvSpPr>
          <p:cNvPr id="3" name="Content Placeholder 2"/>
          <p:cNvSpPr>
            <a:spLocks noGrp="1"/>
          </p:cNvSpPr>
          <p:nvPr>
            <p:ph idx="1"/>
          </p:nvPr>
        </p:nvSpPr>
        <p:spPr>
          <a:xfrm>
            <a:off x="-381000" y="914400"/>
            <a:ext cx="9448800" cy="5867400"/>
          </a:xfrm>
        </p:spPr>
        <p:txBody>
          <a:bodyPr>
            <a:normAutofit/>
          </a:bodyPr>
          <a:lstStyle/>
          <a:p>
            <a:r>
              <a:rPr lang="en-US" sz="2000" dirty="0">
                <a:solidFill>
                  <a:srgbClr val="FF0000"/>
                </a:solidFill>
              </a:rPr>
              <a:t>//Getting the </a:t>
            </a:r>
            <a:r>
              <a:rPr lang="en-US" sz="2000" dirty="0" err="1">
                <a:solidFill>
                  <a:srgbClr val="FF0000"/>
                </a:solidFill>
              </a:rPr>
              <a:t>ToggleButton</a:t>
            </a:r>
            <a:r>
              <a:rPr lang="en-US" sz="2000" dirty="0">
                <a:solidFill>
                  <a:srgbClr val="FF0000"/>
                </a:solidFill>
              </a:rPr>
              <a:t> and Button instance from the layout xml file  </a:t>
            </a:r>
          </a:p>
          <a:p>
            <a:r>
              <a:rPr lang="en-US" sz="2000" dirty="0"/>
              <a:t>        toggleButton1=(</a:t>
            </a:r>
            <a:r>
              <a:rPr lang="en-US" sz="2000" dirty="0" err="1"/>
              <a:t>ToggleButton</a:t>
            </a:r>
            <a:r>
              <a:rPr lang="en-US" sz="2000" dirty="0"/>
              <a:t>)</a:t>
            </a:r>
            <a:r>
              <a:rPr lang="en-US" sz="2000" dirty="0" err="1"/>
              <a:t>findViewById</a:t>
            </a:r>
            <a:r>
              <a:rPr lang="en-US" sz="2000" dirty="0"/>
              <a:t>(</a:t>
            </a:r>
            <a:r>
              <a:rPr lang="en-US" sz="2000" dirty="0" err="1"/>
              <a:t>R.id.toggleButton</a:t>
            </a:r>
            <a:r>
              <a:rPr lang="en-US" sz="2000" dirty="0"/>
              <a:t>);  </a:t>
            </a:r>
          </a:p>
          <a:p>
            <a:r>
              <a:rPr lang="en-US" sz="2000" dirty="0"/>
              <a:t>        toggleButton2=(</a:t>
            </a:r>
            <a:r>
              <a:rPr lang="en-US" sz="2000" dirty="0" err="1"/>
              <a:t>ToggleButton</a:t>
            </a:r>
            <a:r>
              <a:rPr lang="en-US" sz="2000" dirty="0"/>
              <a:t>)</a:t>
            </a:r>
            <a:r>
              <a:rPr lang="en-US" sz="2000" dirty="0" err="1"/>
              <a:t>findViewById</a:t>
            </a:r>
            <a:r>
              <a:rPr lang="en-US" sz="2000" dirty="0"/>
              <a:t>(R.id.toggleButton2);  </a:t>
            </a:r>
          </a:p>
          <a:p>
            <a:r>
              <a:rPr lang="en-US" sz="2000" dirty="0"/>
              <a:t>        </a:t>
            </a:r>
            <a:r>
              <a:rPr lang="en-US" sz="2000" dirty="0" err="1"/>
              <a:t>buttonSubmit</a:t>
            </a:r>
            <a:r>
              <a:rPr lang="en-US" sz="2000" dirty="0"/>
              <a:t>=(Button)</a:t>
            </a:r>
            <a:r>
              <a:rPr lang="en-US" sz="2000" dirty="0" err="1"/>
              <a:t>findViewById</a:t>
            </a:r>
            <a:r>
              <a:rPr lang="en-US" sz="2000" dirty="0"/>
              <a:t>(</a:t>
            </a:r>
            <a:r>
              <a:rPr lang="en-US" sz="2000" dirty="0" err="1"/>
              <a:t>R.id.button</a:t>
            </a:r>
            <a:r>
              <a:rPr lang="en-US" sz="2000" dirty="0"/>
              <a:t>);  </a:t>
            </a:r>
          </a:p>
          <a:p>
            <a:r>
              <a:rPr lang="en-US" sz="2000" dirty="0"/>
              <a:t>  </a:t>
            </a:r>
          </a:p>
          <a:p>
            <a:r>
              <a:rPr lang="en-US" sz="2000" dirty="0"/>
              <a:t>       </a:t>
            </a:r>
            <a:r>
              <a:rPr lang="en-US" sz="2000" dirty="0">
                <a:solidFill>
                  <a:srgbClr val="FF0000"/>
                </a:solidFill>
              </a:rPr>
              <a:t> //Performing action on button click  </a:t>
            </a:r>
          </a:p>
          <a:p>
            <a:r>
              <a:rPr lang="en-US" sz="2000" dirty="0"/>
              <a:t>        </a:t>
            </a:r>
            <a:r>
              <a:rPr lang="en-US" sz="2000" dirty="0" err="1"/>
              <a:t>buttonSubmit.setOnClickListener</a:t>
            </a:r>
            <a:r>
              <a:rPr lang="en-US" sz="2000" dirty="0"/>
              <a:t>(</a:t>
            </a:r>
            <a:r>
              <a:rPr lang="en-US" sz="2000" b="1" dirty="0"/>
              <a:t>new</a:t>
            </a:r>
            <a:r>
              <a:rPr lang="en-US" sz="2000" dirty="0"/>
              <a:t> </a:t>
            </a:r>
            <a:r>
              <a:rPr lang="en-US" sz="2000" dirty="0" err="1"/>
              <a:t>View.OnClickListener</a:t>
            </a:r>
            <a:r>
              <a:rPr lang="en-US" sz="2000" dirty="0"/>
              <a:t>(){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a:t>
            </a:r>
            <a:r>
              <a:rPr lang="en-US" sz="2000" b="1" dirty="0"/>
              <a:t> StringBuilder result = new StringBuilder(); </a:t>
            </a:r>
            <a:r>
              <a:rPr lang="en-US" sz="2000" dirty="0">
                <a:solidFill>
                  <a:srgbClr val="FF0000"/>
                </a:solidFill>
              </a:rPr>
              <a:t> // Creating object of class</a:t>
            </a:r>
          </a:p>
          <a:p>
            <a:r>
              <a:rPr lang="en-US" sz="2000" b="1" dirty="0"/>
              <a:t>                </a:t>
            </a:r>
            <a:r>
              <a:rPr lang="en-US" sz="2000" b="1" dirty="0" err="1"/>
              <a:t>result.append</a:t>
            </a:r>
            <a:r>
              <a:rPr lang="en-US" sz="2000" b="1" dirty="0"/>
              <a:t>(“Bluetooth: ").append(toggleButton1.getText());  </a:t>
            </a:r>
            <a:r>
              <a:rPr lang="en-US" sz="2000" b="1" dirty="0">
                <a:solidFill>
                  <a:srgbClr val="FF0000"/>
                </a:solidFill>
              </a:rPr>
              <a:t>//method</a:t>
            </a:r>
          </a:p>
          <a:p>
            <a:r>
              <a:rPr lang="en-US" sz="2000" b="1" dirty="0"/>
              <a:t>                </a:t>
            </a:r>
            <a:r>
              <a:rPr lang="en-US" sz="2000" b="1" dirty="0" err="1"/>
              <a:t>result.append</a:t>
            </a:r>
            <a:r>
              <a:rPr lang="en-US" sz="2000" b="1" dirty="0"/>
              <a:t>("\n </a:t>
            </a:r>
            <a:r>
              <a:rPr lang="en-US" sz="2000" b="1" dirty="0" err="1"/>
              <a:t>WiFi</a:t>
            </a:r>
            <a:r>
              <a:rPr lang="en-US" sz="2000" b="1" dirty="0"/>
              <a:t> : ").append(toggleButton2.getText());  </a:t>
            </a:r>
          </a:p>
          <a:p>
            <a:r>
              <a:rPr lang="en-US" sz="2000" dirty="0"/>
              <a:t>             </a:t>
            </a:r>
            <a:r>
              <a:rPr lang="en-US" sz="2000" dirty="0">
                <a:solidFill>
                  <a:srgbClr val="FF0000"/>
                </a:solidFill>
              </a:rPr>
              <a:t>   //Displaying the message in toast  </a:t>
            </a:r>
          </a:p>
          <a:p>
            <a:r>
              <a:rPr lang="en-US" sz="2000" dirty="0"/>
              <a:t>                </a:t>
            </a:r>
            <a:r>
              <a:rPr lang="en-US" sz="2000" dirty="0" err="1"/>
              <a:t>Toast.makeText</a:t>
            </a:r>
            <a:r>
              <a:rPr lang="en-US" sz="2000" dirty="0"/>
              <a:t>(</a:t>
            </a:r>
            <a:r>
              <a:rPr lang="en-US" sz="2000" dirty="0" err="1"/>
              <a:t>getApplicationContext</a:t>
            </a:r>
            <a:r>
              <a:rPr lang="en-US" sz="2000" dirty="0"/>
              <a:t>(), </a:t>
            </a:r>
            <a:r>
              <a:rPr lang="en-US" sz="2000" dirty="0" err="1"/>
              <a:t>result.toString</a:t>
            </a:r>
            <a:r>
              <a:rPr lang="en-US" sz="2000" dirty="0"/>
              <a:t>(),</a:t>
            </a:r>
            <a:r>
              <a:rPr lang="en-US" sz="2000" dirty="0" err="1"/>
              <a:t>Toast.LENGTH_LO</a:t>
            </a:r>
            <a:r>
              <a:rPr lang="en-US" sz="2000" dirty="0"/>
              <a:t>   		NG).show();  </a:t>
            </a:r>
          </a:p>
          <a:p>
            <a:r>
              <a:rPr lang="en-US" sz="2000" dirty="0"/>
              <a:t>            }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F6860-39CA-4973-91C3-E40083E9B123}"/>
              </a:ext>
            </a:extLst>
          </p:cNvPr>
          <p:cNvSpPr>
            <a:spLocks noGrp="1"/>
          </p:cNvSpPr>
          <p:nvPr>
            <p:ph idx="1"/>
          </p:nvPr>
        </p:nvSpPr>
        <p:spPr>
          <a:xfrm>
            <a:off x="457200" y="571342"/>
            <a:ext cx="8229600" cy="5554822"/>
          </a:xfrm>
        </p:spPr>
        <p:txBody>
          <a:bodyPr>
            <a:normAutofit fontScale="77500" lnSpcReduction="20000"/>
          </a:bodyPr>
          <a:lstStyle/>
          <a:p>
            <a:r>
              <a:rPr lang="en-US" sz="2200" b="0" i="0" dirty="0">
                <a:solidFill>
                  <a:srgbClr val="000000"/>
                </a:solidFill>
                <a:effectLst/>
                <a:latin typeface="verdana" panose="020B0604030504040204" pitchFamily="34" charset="0"/>
              </a:rPr>
              <a:t>Java StringBuilder class is used to create mutable (modifiable) string. </a:t>
            </a:r>
          </a:p>
          <a:p>
            <a:r>
              <a:rPr lang="en-IN" sz="2200" b="0" i="0" dirty="0">
                <a:solidFill>
                  <a:srgbClr val="610B38"/>
                </a:solidFill>
                <a:effectLst/>
                <a:latin typeface="erdana"/>
              </a:rPr>
              <a:t>Constructors of StringBuilder class</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b="0" i="0" dirty="0">
              <a:solidFill>
                <a:srgbClr val="610B4B"/>
              </a:solidFill>
              <a:effectLst/>
              <a:latin typeface="erdana"/>
            </a:endParaRPr>
          </a:p>
          <a:p>
            <a:pPr algn="l"/>
            <a:endParaRPr lang="en-US" sz="2200" dirty="0">
              <a:solidFill>
                <a:srgbClr val="610B4B"/>
              </a:solidFill>
              <a:latin typeface="erdana"/>
            </a:endParaRPr>
          </a:p>
          <a:p>
            <a:pPr algn="l"/>
            <a:r>
              <a:rPr lang="en-US" sz="2200" b="0" i="0" dirty="0">
                <a:solidFill>
                  <a:srgbClr val="610B4B"/>
                </a:solidFill>
                <a:effectLst/>
                <a:latin typeface="erdana"/>
              </a:rPr>
              <a:t>StringBuilder append() method</a:t>
            </a:r>
          </a:p>
          <a:p>
            <a:pPr algn="l"/>
            <a:r>
              <a:rPr lang="en-US" sz="2200" b="0" i="0" dirty="0">
                <a:solidFill>
                  <a:srgbClr val="000000"/>
                </a:solidFill>
                <a:effectLst/>
                <a:latin typeface="verdana" panose="020B0604030504040204" pitchFamily="34" charset="0"/>
              </a:rPr>
              <a:t>The StringBuilder append() method concatenates the given argument with this string.</a:t>
            </a:r>
          </a:p>
          <a:p>
            <a:endParaRPr lang="en-IN" dirty="0"/>
          </a:p>
        </p:txBody>
      </p:sp>
      <p:graphicFrame>
        <p:nvGraphicFramePr>
          <p:cNvPr id="4" name="Table 3">
            <a:extLst>
              <a:ext uri="{FF2B5EF4-FFF2-40B4-BE49-F238E27FC236}">
                <a16:creationId xmlns:a16="http://schemas.microsoft.com/office/drawing/2014/main" id="{AF59590D-BEB0-4AB0-A3E8-B052A0A8F8B7}"/>
              </a:ext>
            </a:extLst>
          </p:cNvPr>
          <p:cNvGraphicFramePr>
            <a:graphicFrameLocks noGrp="1"/>
          </p:cNvGraphicFramePr>
          <p:nvPr>
            <p:extLst>
              <p:ext uri="{D42A27DB-BD31-4B8C-83A1-F6EECF244321}">
                <p14:modId xmlns:p14="http://schemas.microsoft.com/office/powerpoint/2010/main" val="4181073967"/>
              </p:ext>
            </p:extLst>
          </p:nvPr>
        </p:nvGraphicFramePr>
        <p:xfrm>
          <a:off x="1219200" y="1447800"/>
          <a:ext cx="6477000" cy="3072637"/>
        </p:xfrm>
        <a:graphic>
          <a:graphicData uri="http://schemas.openxmlformats.org/drawingml/2006/table">
            <a:tbl>
              <a:tblPr/>
              <a:tblGrid>
                <a:gridCol w="3238500">
                  <a:extLst>
                    <a:ext uri="{9D8B030D-6E8A-4147-A177-3AD203B41FA5}">
                      <a16:colId xmlns:a16="http://schemas.microsoft.com/office/drawing/2014/main" val="1454231366"/>
                    </a:ext>
                  </a:extLst>
                </a:gridCol>
                <a:gridCol w="3238500">
                  <a:extLst>
                    <a:ext uri="{9D8B030D-6E8A-4147-A177-3AD203B41FA5}">
                      <a16:colId xmlns:a16="http://schemas.microsoft.com/office/drawing/2014/main" val="535889192"/>
                    </a:ext>
                  </a:extLst>
                </a:gridCol>
              </a:tblGrid>
              <a:tr h="351134">
                <a:tc>
                  <a:txBody>
                    <a:bodyPr/>
                    <a:lstStyle/>
                    <a:p>
                      <a:pPr algn="l" fontAlgn="t"/>
                      <a:r>
                        <a:rPr lang="en-IN" dirty="0">
                          <a:solidFill>
                            <a:srgbClr val="000000"/>
                          </a:solidFill>
                          <a:effectLst/>
                          <a:latin typeface="times new roman" panose="02020603050405020304" pitchFamily="18" charset="0"/>
                        </a:rPr>
                        <a:t>Constructor</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62107078"/>
                  </a:ext>
                </a:extLst>
              </a:tr>
              <a:tr h="761720">
                <a:tc>
                  <a:txBody>
                    <a:bodyPr/>
                    <a:lstStyle/>
                    <a:p>
                      <a:pPr algn="l" fontAlgn="t"/>
                      <a:r>
                        <a:rPr lang="en-IN" dirty="0">
                          <a:solidFill>
                            <a:srgbClr val="000000"/>
                          </a:solidFill>
                          <a:effectLst/>
                          <a:latin typeface="verdana" panose="020B0604030504040204" pitchFamily="34" charset="0"/>
                        </a:rPr>
                        <a:t>StringBuilder()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initial capacity of 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3571739"/>
                  </a:ext>
                </a:extLst>
              </a:tr>
              <a:tr h="725677">
                <a:tc>
                  <a:txBody>
                    <a:bodyPr/>
                    <a:lstStyle/>
                    <a:p>
                      <a:pPr algn="l" fontAlgn="t"/>
                      <a:r>
                        <a:rPr lang="en-IN">
                          <a:solidFill>
                            <a:srgbClr val="000000"/>
                          </a:solidFill>
                          <a:effectLst/>
                          <a:latin typeface="verdana" panose="020B0604030504040204" pitchFamily="34" charset="0"/>
                        </a:rPr>
                        <a:t>StringBuilder(String str)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string Builder with the specified 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0671065"/>
                  </a:ext>
                </a:extLst>
              </a:tr>
              <a:tr h="936358">
                <a:tc>
                  <a:txBody>
                    <a:bodyPr/>
                    <a:lstStyle/>
                    <a:p>
                      <a:pPr algn="l" fontAlgn="t"/>
                      <a:r>
                        <a:rPr lang="en-IN">
                          <a:solidFill>
                            <a:srgbClr val="000000"/>
                          </a:solidFill>
                          <a:effectLst/>
                          <a:latin typeface="verdana" panose="020B0604030504040204" pitchFamily="34" charset="0"/>
                        </a:rPr>
                        <a:t>StringBuilder(int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specified capacity as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8247191"/>
                  </a:ext>
                </a:extLst>
              </a:tr>
            </a:tbl>
          </a:graphicData>
        </a:graphic>
      </p:graphicFrame>
    </p:spTree>
    <p:extLst>
      <p:ext uri="{BB962C8B-B14F-4D97-AF65-F5344CB8AC3E}">
        <p14:creationId xmlns:p14="http://schemas.microsoft.com/office/powerpoint/2010/main" val="920556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a:t>
            </a:r>
          </a:p>
        </p:txBody>
      </p:sp>
      <p:sp>
        <p:nvSpPr>
          <p:cNvPr id="3" name="Content Placeholder 2"/>
          <p:cNvSpPr>
            <a:spLocks noGrp="1"/>
          </p:cNvSpPr>
          <p:nvPr>
            <p:ph idx="1"/>
          </p:nvPr>
        </p:nvSpPr>
        <p:spPr/>
        <p:txBody>
          <a:bodyPr>
            <a:normAutofit fontScale="77500" lnSpcReduction="20000"/>
          </a:bodyPr>
          <a:lstStyle/>
          <a:p>
            <a:r>
              <a:rPr lang="en-US" b="1" dirty="0"/>
              <a:t>Radio button</a:t>
            </a:r>
            <a:r>
              <a:rPr lang="en-US" dirty="0"/>
              <a:t> is a widget which can have more than option to choose from and the user can choose only one option at a time.  Where as Toggle button had exactly 2 states</a:t>
            </a:r>
          </a:p>
          <a:p>
            <a:r>
              <a:rPr lang="en-US" dirty="0"/>
              <a:t>Each option in this refers to a radio button and all the options  together referred to as </a:t>
            </a:r>
            <a:r>
              <a:rPr lang="en-US" b="1" dirty="0"/>
              <a:t>Radio Group.</a:t>
            </a:r>
          </a:p>
          <a:p>
            <a:r>
              <a:rPr lang="en-US" dirty="0"/>
              <a:t>By grouping them together, the system ensures that only one radio button can be selected at a time.</a:t>
            </a:r>
          </a:p>
          <a:p>
            <a:r>
              <a:rPr lang="en-US" dirty="0"/>
              <a:t>Hence, Radio buttons are used inside a Radio Group.</a:t>
            </a:r>
          </a:p>
          <a:p>
            <a:endParaRPr lang="en-US" dirty="0"/>
          </a:p>
          <a:p>
            <a:r>
              <a:rPr lang="en-US" b="1" dirty="0"/>
              <a:t>Radio Group </a:t>
            </a:r>
            <a:r>
              <a:rPr lang="en-US" dirty="0"/>
              <a:t>Used for set of radio buttons.</a:t>
            </a:r>
          </a:p>
          <a:p>
            <a:r>
              <a:rPr lang="en-US" dirty="0"/>
              <a:t>If we check one radio button that belongs to a radio group , it automatically uncheck any previously checked button </a:t>
            </a:r>
            <a:r>
              <a:rPr lang="en-US" b="1" dirty="0"/>
              <a:t>within the same group.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Radio Button Example 1</a:t>
            </a:r>
          </a:p>
        </p:txBody>
      </p:sp>
      <p:sp>
        <p:nvSpPr>
          <p:cNvPr id="3" name="Content Placeholder 2"/>
          <p:cNvSpPr>
            <a:spLocks noGrp="1"/>
          </p:cNvSpPr>
          <p:nvPr>
            <p:ph idx="1"/>
          </p:nvPr>
        </p:nvSpPr>
        <p:spPr>
          <a:xfrm>
            <a:off x="457200" y="762000"/>
            <a:ext cx="8229600" cy="5715000"/>
          </a:xfrm>
        </p:spPr>
        <p:txBody>
          <a:bodyPr>
            <a:normAutofit fontScale="62500" lnSpcReduction="20000"/>
          </a:bodyPr>
          <a:lstStyle/>
          <a:p>
            <a:r>
              <a:rPr lang="en-US" dirty="0">
                <a:highlight>
                  <a:srgbClr val="FFFF00"/>
                </a:highlight>
              </a:rPr>
              <a:t>&lt;</a:t>
            </a:r>
            <a:r>
              <a:rPr lang="en-US" dirty="0" err="1">
                <a:highlight>
                  <a:srgbClr val="FFFF00"/>
                </a:highlight>
              </a:rPr>
              <a:t>RadioGroup</a:t>
            </a:r>
            <a:endParaRPr lang="en-US" dirty="0">
              <a:highlight>
                <a:srgbClr val="FFFF00"/>
              </a:highlight>
            </a:endParaRPr>
          </a:p>
          <a:p>
            <a:r>
              <a:rPr lang="en-US" dirty="0"/>
              <a:t> </a:t>
            </a:r>
            <a:r>
              <a:rPr lang="en-US" dirty="0" err="1"/>
              <a:t>android:id</a:t>
            </a:r>
            <a:r>
              <a:rPr lang="en-US" dirty="0"/>
              <a:t>="@+id/</a:t>
            </a:r>
            <a:r>
              <a:rPr lang="en-US" dirty="0" err="1"/>
              <a:t>radioid</a:t>
            </a:r>
            <a:r>
              <a:rPr lang="en-US" dirty="0"/>
              <a:t>“</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&gt;</a:t>
            </a:r>
          </a:p>
          <a:p>
            <a:r>
              <a:rPr lang="en-US" dirty="0"/>
              <a:t>    &lt;</a:t>
            </a:r>
            <a:r>
              <a:rPr lang="en-US" dirty="0" err="1"/>
              <a:t>RadioButton</a:t>
            </a:r>
            <a:r>
              <a:rPr lang="en-US" dirty="0"/>
              <a:t> </a:t>
            </a:r>
            <a:r>
              <a:rPr lang="en-US" dirty="0" err="1"/>
              <a:t>android:id</a:t>
            </a:r>
            <a:r>
              <a:rPr lang="en-US" dirty="0"/>
              <a:t>="@+id/</a:t>
            </a:r>
            <a:r>
              <a:rPr lang="en-US" dirty="0" err="1"/>
              <a:t>radioMale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=“Male" </a:t>
            </a:r>
          </a:p>
          <a:p>
            <a:r>
              <a:rPr lang="en-US" b="1" dirty="0" err="1"/>
              <a:t>android:checked</a:t>
            </a:r>
            <a:r>
              <a:rPr lang="en-US" b="1" dirty="0"/>
              <a:t>="true</a:t>
            </a:r>
            <a:r>
              <a:rPr lang="en-US" dirty="0"/>
              <a:t>" /&gt; </a:t>
            </a:r>
          </a:p>
          <a:p>
            <a:r>
              <a:rPr lang="en-US" dirty="0"/>
              <a:t>&lt;</a:t>
            </a:r>
            <a:r>
              <a:rPr lang="en-US" dirty="0" err="1"/>
              <a:t>RadioButton</a:t>
            </a:r>
            <a:r>
              <a:rPr lang="en-US" dirty="0"/>
              <a:t> </a:t>
            </a:r>
            <a:r>
              <a:rPr lang="en-US" dirty="0" err="1"/>
              <a:t>android:id</a:t>
            </a:r>
            <a:r>
              <a:rPr lang="en-US" dirty="0"/>
              <a:t>="@+id/</a:t>
            </a:r>
            <a:r>
              <a:rPr lang="en-US" dirty="0" err="1"/>
              <a:t>radioFemale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=“Female" /&gt; </a:t>
            </a:r>
          </a:p>
          <a:p>
            <a:r>
              <a:rPr lang="en-US" dirty="0">
                <a:highlight>
                  <a:srgbClr val="FFFF00"/>
                </a:highlight>
              </a:rPr>
              <a:t>&lt;/</a:t>
            </a:r>
            <a:r>
              <a:rPr lang="en-US" dirty="0" err="1">
                <a:highlight>
                  <a:srgbClr val="FFFF00"/>
                </a:highlight>
              </a:rPr>
              <a:t>RadioGroup</a:t>
            </a:r>
            <a:r>
              <a:rPr lang="en-US" dirty="0">
                <a:highlight>
                  <a:srgbClr val="FFFF00"/>
                </a:highlight>
              </a:rPr>
              <a:t>&gt;</a:t>
            </a:r>
          </a:p>
          <a:p>
            <a:r>
              <a:rPr lang="en-US" dirty="0"/>
              <a:t> &lt;Button </a:t>
            </a:r>
            <a:r>
              <a:rPr lang="en-US" dirty="0" err="1"/>
              <a:t>android:id</a:t>
            </a:r>
            <a:r>
              <a:rPr lang="en-US" dirty="0"/>
              <a:t>="@+id/</a:t>
            </a:r>
            <a:r>
              <a:rPr lang="en-US" dirty="0" err="1"/>
              <a:t>btnDisplay</a:t>
            </a:r>
            <a:r>
              <a:rPr lang="en-US" dirty="0"/>
              <a:t>" </a:t>
            </a:r>
          </a:p>
          <a:p>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=“Display" /&gt;</a:t>
            </a:r>
          </a:p>
        </p:txBody>
      </p:sp>
      <p:pic>
        <p:nvPicPr>
          <p:cNvPr id="1026" name="Picture 2"/>
          <p:cNvPicPr>
            <a:picLocks noChangeAspect="1" noChangeArrowheads="1"/>
          </p:cNvPicPr>
          <p:nvPr/>
        </p:nvPicPr>
        <p:blipFill>
          <a:blip r:embed="rId2"/>
          <a:srcRect/>
          <a:stretch>
            <a:fillRect/>
          </a:stretch>
        </p:blipFill>
        <p:spPr bwMode="auto">
          <a:xfrm>
            <a:off x="6019800" y="1981200"/>
            <a:ext cx="2781300" cy="3886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686800" cy="5592763"/>
          </a:xfrm>
        </p:spPr>
        <p:txBody>
          <a:bodyPr>
            <a:normAutofit fontScale="92500" lnSpcReduction="10000"/>
          </a:bodyPr>
          <a:lstStyle/>
          <a:p>
            <a:endParaRPr lang="en-US" sz="2400" dirty="0"/>
          </a:p>
          <a:p>
            <a:r>
              <a:rPr lang="en-US" sz="2400" dirty="0" err="1"/>
              <a:t>RadioGroup</a:t>
            </a:r>
            <a:r>
              <a:rPr lang="en-US" sz="2400" dirty="0"/>
              <a:t> </a:t>
            </a:r>
            <a:r>
              <a:rPr lang="en-US" sz="2400" dirty="0" err="1"/>
              <a:t>radiogenderGroup</a:t>
            </a:r>
            <a:r>
              <a:rPr lang="en-US" sz="2400" dirty="0"/>
              <a:t>;</a:t>
            </a:r>
          </a:p>
          <a:p>
            <a:r>
              <a:rPr lang="en-US" sz="2400" dirty="0"/>
              <a:t> </a:t>
            </a:r>
            <a:r>
              <a:rPr lang="en-US" sz="2400" dirty="0" err="1"/>
              <a:t>RadioButton</a:t>
            </a:r>
            <a:r>
              <a:rPr lang="en-US" sz="2400" dirty="0"/>
              <a:t> </a:t>
            </a:r>
            <a:r>
              <a:rPr lang="en-US" sz="2400" dirty="0" err="1"/>
              <a:t>radiogenderButton</a:t>
            </a:r>
            <a:r>
              <a:rPr lang="en-US" sz="2400" dirty="0"/>
              <a:t>; </a:t>
            </a:r>
          </a:p>
          <a:p>
            <a:r>
              <a:rPr lang="en-US" sz="2400" dirty="0"/>
              <a:t> Button </a:t>
            </a:r>
            <a:r>
              <a:rPr lang="en-US" sz="2400" dirty="0" err="1"/>
              <a:t>btnDisplay</a:t>
            </a:r>
            <a:r>
              <a:rPr lang="en-US" sz="2400" dirty="0"/>
              <a:t>;</a:t>
            </a:r>
          </a:p>
          <a:p>
            <a:r>
              <a:rPr lang="en-US" sz="2400" dirty="0" err="1"/>
              <a:t>radiogenderGroup</a:t>
            </a:r>
            <a:r>
              <a:rPr lang="en-US" sz="2400" dirty="0"/>
              <a:t> = (</a:t>
            </a:r>
            <a:r>
              <a:rPr lang="en-US" sz="2400" dirty="0" err="1"/>
              <a:t>RadioGroup</a:t>
            </a:r>
            <a:r>
              <a:rPr lang="en-US" sz="2400" dirty="0"/>
              <a:t>) </a:t>
            </a:r>
            <a:r>
              <a:rPr lang="en-US" sz="2400" dirty="0" err="1"/>
              <a:t>findViewById</a:t>
            </a:r>
            <a:r>
              <a:rPr lang="en-US" sz="2400" dirty="0"/>
              <a:t>(</a:t>
            </a:r>
            <a:r>
              <a:rPr lang="en-US" sz="2400" dirty="0" err="1"/>
              <a:t>R.id.radioid</a:t>
            </a:r>
            <a:r>
              <a:rPr lang="en-US" sz="2400" dirty="0"/>
              <a:t>); </a:t>
            </a:r>
          </a:p>
          <a:p>
            <a:r>
              <a:rPr lang="en-US" sz="2400" dirty="0" err="1"/>
              <a:t>btnDisplay</a:t>
            </a:r>
            <a:r>
              <a:rPr lang="en-US" sz="2400" dirty="0"/>
              <a:t> = (Button) </a:t>
            </a:r>
            <a:r>
              <a:rPr lang="en-US" sz="2400" dirty="0" err="1"/>
              <a:t>findViewById</a:t>
            </a:r>
            <a:r>
              <a:rPr lang="en-US" sz="2400" dirty="0"/>
              <a:t>(</a:t>
            </a:r>
            <a:r>
              <a:rPr lang="en-US" sz="2400" dirty="0" err="1"/>
              <a:t>R.id.btnDisplay</a:t>
            </a:r>
            <a:r>
              <a:rPr lang="en-US" sz="2400" dirty="0"/>
              <a:t>);</a:t>
            </a:r>
          </a:p>
          <a:p>
            <a:r>
              <a:rPr lang="en-US" sz="2400" dirty="0" err="1"/>
              <a:t>btnDisplay.setOnClickListener</a:t>
            </a:r>
            <a:r>
              <a:rPr lang="en-US" sz="2400" dirty="0"/>
              <a:t>(new </a:t>
            </a:r>
            <a:r>
              <a:rPr lang="en-US" sz="2400" dirty="0" err="1"/>
              <a:t>OnClickListener</a:t>
            </a:r>
            <a:r>
              <a:rPr lang="en-US" sz="2400" dirty="0"/>
              <a:t>() { </a:t>
            </a:r>
          </a:p>
          <a:p>
            <a:r>
              <a:rPr lang="en-US" sz="2400" dirty="0"/>
              <a:t>@Override </a:t>
            </a:r>
          </a:p>
          <a:p>
            <a:r>
              <a:rPr lang="en-US" sz="2400" dirty="0"/>
              <a:t>public void </a:t>
            </a:r>
            <a:r>
              <a:rPr lang="en-US" sz="2400" dirty="0" err="1"/>
              <a:t>onClick</a:t>
            </a:r>
            <a:r>
              <a:rPr lang="en-US" sz="2400" dirty="0"/>
              <a:t>(View v) {</a:t>
            </a:r>
          </a:p>
          <a:p>
            <a:r>
              <a:rPr lang="en-US" sz="2400" dirty="0"/>
              <a:t> </a:t>
            </a:r>
            <a:r>
              <a:rPr lang="en-US" sz="2400" dirty="0">
                <a:solidFill>
                  <a:srgbClr val="FF0000"/>
                </a:solidFill>
              </a:rPr>
              <a:t>// get selected radio button from </a:t>
            </a:r>
            <a:r>
              <a:rPr lang="en-US" sz="2400" dirty="0" err="1">
                <a:solidFill>
                  <a:srgbClr val="FF0000"/>
                </a:solidFill>
              </a:rPr>
              <a:t>radioGroup</a:t>
            </a:r>
            <a:endParaRPr lang="en-US" sz="2400" dirty="0">
              <a:solidFill>
                <a:srgbClr val="FF0000"/>
              </a:solidFill>
            </a:endParaRPr>
          </a:p>
          <a:p>
            <a:r>
              <a:rPr lang="en-US" sz="2400" dirty="0"/>
              <a:t> </a:t>
            </a:r>
            <a:r>
              <a:rPr lang="en-US" sz="2400" dirty="0" err="1"/>
              <a:t>int</a:t>
            </a:r>
            <a:r>
              <a:rPr lang="en-US" sz="2400" dirty="0"/>
              <a:t> </a:t>
            </a:r>
            <a:r>
              <a:rPr lang="en-US" sz="2400" dirty="0" err="1"/>
              <a:t>selectedId</a:t>
            </a:r>
            <a:r>
              <a:rPr lang="en-US" sz="2400" dirty="0"/>
              <a:t> = </a:t>
            </a:r>
            <a:r>
              <a:rPr lang="en-US" sz="2400" dirty="0" err="1"/>
              <a:t>radiogenderGroup.getCheckedRadioButtonId</a:t>
            </a:r>
            <a:r>
              <a:rPr lang="en-US" sz="2400" dirty="0"/>
              <a:t>();</a:t>
            </a:r>
          </a:p>
          <a:p>
            <a:r>
              <a:rPr lang="en-US" sz="2400" dirty="0"/>
              <a:t> </a:t>
            </a:r>
            <a:r>
              <a:rPr lang="en-US" sz="2400" dirty="0">
                <a:solidFill>
                  <a:srgbClr val="FF0000"/>
                </a:solidFill>
              </a:rPr>
              <a:t>// find the </a:t>
            </a:r>
            <a:r>
              <a:rPr lang="en-US" sz="2400" dirty="0" err="1">
                <a:solidFill>
                  <a:srgbClr val="FF0000"/>
                </a:solidFill>
              </a:rPr>
              <a:t>radiobutton</a:t>
            </a:r>
            <a:r>
              <a:rPr lang="en-US" sz="2400" dirty="0">
                <a:solidFill>
                  <a:srgbClr val="FF0000"/>
                </a:solidFill>
              </a:rPr>
              <a:t> by returned id </a:t>
            </a:r>
          </a:p>
          <a:p>
            <a:r>
              <a:rPr lang="en-US" sz="2400" dirty="0" err="1"/>
              <a:t>radiogenderButton</a:t>
            </a:r>
            <a:r>
              <a:rPr lang="en-US" sz="2400" dirty="0"/>
              <a:t> = (</a:t>
            </a:r>
            <a:r>
              <a:rPr lang="en-US" sz="2400" dirty="0" err="1"/>
              <a:t>RadioButton</a:t>
            </a:r>
            <a:r>
              <a:rPr lang="en-US" sz="2400" dirty="0"/>
              <a:t>) </a:t>
            </a:r>
            <a:r>
              <a:rPr lang="en-US" sz="2400" dirty="0" err="1"/>
              <a:t>findViewById</a:t>
            </a:r>
            <a:r>
              <a:rPr lang="en-US" sz="2400" dirty="0"/>
              <a:t>(</a:t>
            </a:r>
            <a:r>
              <a:rPr lang="en-US" sz="2400" dirty="0" err="1"/>
              <a:t>selectedId</a:t>
            </a:r>
            <a:r>
              <a:rPr lang="en-US" sz="2400" dirty="0"/>
              <a:t>);</a:t>
            </a:r>
          </a:p>
          <a:p>
            <a:r>
              <a:rPr lang="en-US" sz="2400" dirty="0"/>
              <a:t> </a:t>
            </a:r>
            <a:r>
              <a:rPr lang="en-US" sz="2400" dirty="0" err="1"/>
              <a:t>Toast.makeText</a:t>
            </a:r>
            <a:r>
              <a:rPr lang="en-US" sz="2400" dirty="0"/>
              <a:t>(</a:t>
            </a:r>
            <a:r>
              <a:rPr lang="en-US" sz="2400" dirty="0" err="1"/>
              <a:t>MyAndroidAppActivity.this</a:t>
            </a:r>
            <a:r>
              <a:rPr lang="en-US" sz="2400" dirty="0"/>
              <a:t>, </a:t>
            </a:r>
            <a:r>
              <a:rPr lang="en-US" sz="2400" dirty="0" err="1"/>
              <a:t>radiogenderButton.getText</a:t>
            </a:r>
            <a:r>
              <a:rPr lang="en-US" sz="2400" dirty="0"/>
              <a:t>().</a:t>
            </a:r>
            <a:r>
              <a:rPr lang="en-US" sz="2400" dirty="0" err="1"/>
              <a:t>toString</a:t>
            </a:r>
            <a:r>
              <a:rPr lang="en-US" sz="2400" dirty="0"/>
              <a:t>(), </a:t>
            </a:r>
            <a:r>
              <a:rPr lang="en-US" sz="2400" dirty="0" err="1"/>
              <a:t>Toast.LENGTH_SHORT</a:t>
            </a:r>
            <a:r>
              <a:rPr lang="en-US" sz="2400" dirty="0"/>
              <a:t>).show();</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r>
              <a:rPr lang="en-US" sz="3400" dirty="0"/>
              <a:t>&lt;</a:t>
            </a:r>
            <a:r>
              <a:rPr lang="en-US" sz="3400" dirty="0" err="1"/>
              <a:t>TextView</a:t>
            </a:r>
            <a:r>
              <a:rPr lang="en-US" sz="3400" dirty="0"/>
              <a:t>  </a:t>
            </a:r>
          </a:p>
          <a:p>
            <a:r>
              <a:rPr lang="en-US" sz="3400" dirty="0"/>
              <a:t>        </a:t>
            </a:r>
            <a:r>
              <a:rPr lang="en-US" sz="3400" dirty="0" err="1"/>
              <a:t>android:id</a:t>
            </a:r>
            <a:r>
              <a:rPr lang="en-US" sz="3400" dirty="0"/>
              <a:t>="@+id/textView1"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r>
              <a:rPr lang="en-US" sz="5900" dirty="0"/>
              <a:t>Radio button Example 2</a:t>
            </a:r>
          </a:p>
          <a:p>
            <a:r>
              <a:rPr lang="en-US" sz="3400" dirty="0"/>
              <a:t>         </a:t>
            </a:r>
            <a:r>
              <a:rPr lang="en-US" sz="3400" dirty="0" err="1"/>
              <a:t>android:text</a:t>
            </a:r>
            <a:r>
              <a:rPr lang="en-US" sz="3400" dirty="0"/>
              <a:t>="Single Radio Buttons" /&gt;  </a:t>
            </a:r>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a:t>
            </a:r>
          </a:p>
          <a:p>
            <a:pPr lvl="1">
              <a:buNone/>
            </a:pPr>
            <a:r>
              <a:rPr lang="en-US" sz="3000" b="1" dirty="0"/>
              <a:t>      </a:t>
            </a:r>
            <a:r>
              <a:rPr lang="en-US" sz="3000" b="1" dirty="0" err="1"/>
              <a:t>android:text</a:t>
            </a:r>
            <a:r>
              <a:rPr lang="en-US" sz="3000" b="1" dirty="0"/>
              <a:t>="Radio Button 1"</a:t>
            </a:r>
            <a:r>
              <a:rPr lang="en-US" sz="3000" dirty="0"/>
              <a:t>  /&gt;</a:t>
            </a:r>
          </a:p>
          <a:p>
            <a:endParaRPr lang="en-US" sz="3400" dirty="0"/>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="@+id/radioButton2"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p>
          <a:p>
            <a:r>
              <a:rPr lang="en-US" sz="3400" dirty="0"/>
              <a:t>       </a:t>
            </a:r>
            <a:r>
              <a:rPr lang="en-US" sz="3400" b="1" dirty="0"/>
              <a:t> </a:t>
            </a:r>
            <a:r>
              <a:rPr lang="en-US" sz="3400" b="1" dirty="0" err="1"/>
              <a:t>android:text</a:t>
            </a:r>
            <a:r>
              <a:rPr lang="en-US" sz="3400" b="1" dirty="0"/>
              <a:t>="Radio Button 2"  </a:t>
            </a:r>
            <a:r>
              <a:rPr lang="en-US" sz="3400" dirty="0"/>
              <a:t> / &gt;</a:t>
            </a:r>
          </a:p>
          <a:p>
            <a:r>
              <a:rPr lang="en-US" sz="3400" b="1" dirty="0"/>
              <a:t>&lt;View</a:t>
            </a:r>
            <a:br>
              <a:rPr lang="en-US" sz="3400" b="1" dirty="0"/>
            </a:br>
            <a:r>
              <a:rPr lang="en-US" sz="3400" b="1" dirty="0"/>
              <a:t>    </a:t>
            </a:r>
            <a:r>
              <a:rPr lang="en-US" sz="3400" b="1" dirty="0" err="1"/>
              <a:t>android:layout_width</a:t>
            </a:r>
            <a:r>
              <a:rPr lang="en-US" sz="3400" b="1" dirty="0"/>
              <a:t>="</a:t>
            </a:r>
            <a:r>
              <a:rPr lang="en-US" sz="3400" b="1" dirty="0" err="1"/>
              <a:t>fill_parent</a:t>
            </a:r>
            <a:r>
              <a:rPr lang="en-US" sz="3400" b="1" dirty="0"/>
              <a:t>"</a:t>
            </a:r>
            <a:br>
              <a:rPr lang="en-US" sz="3400" b="1" dirty="0"/>
            </a:br>
            <a:r>
              <a:rPr lang="en-US" sz="3400" b="1" dirty="0"/>
              <a:t>    </a:t>
            </a:r>
            <a:r>
              <a:rPr lang="en-US" sz="3400" b="1" dirty="0" err="1"/>
              <a:t>android:layout_height</a:t>
            </a:r>
            <a:r>
              <a:rPr lang="en-US" sz="3400" b="1" dirty="0"/>
              <a:t>="1dp"</a:t>
            </a:r>
            <a:br>
              <a:rPr lang="en-US" sz="3400" b="1" dirty="0"/>
            </a:br>
            <a:r>
              <a:rPr lang="en-US" sz="3400" b="1" dirty="0"/>
              <a:t>    </a:t>
            </a:r>
            <a:r>
              <a:rPr lang="en-US" sz="3400" b="1" dirty="0" err="1"/>
              <a:t>android:layout_marginTop</a:t>
            </a:r>
            <a:r>
              <a:rPr lang="en-US" sz="3400" b="1" dirty="0"/>
              <a:t>="20dp"</a:t>
            </a:r>
            <a:br>
              <a:rPr lang="en-US" sz="3400" b="1" dirty="0"/>
            </a:br>
            <a:r>
              <a:rPr lang="en-US" sz="3400" b="1" dirty="0"/>
              <a:t>    </a:t>
            </a:r>
            <a:r>
              <a:rPr lang="en-US" sz="3400" b="1" dirty="0" err="1"/>
              <a:t>android:background</a:t>
            </a:r>
            <a:r>
              <a:rPr lang="en-US" sz="3400" b="1" dirty="0"/>
              <a:t>="#B8B894" /&gt;</a:t>
            </a:r>
            <a:br>
              <a:rPr lang="en-US" sz="3400" dirty="0"/>
            </a:br>
            <a:br>
              <a:rPr lang="en-US" sz="3400" dirty="0"/>
            </a:br>
            <a:r>
              <a:rPr lang="en-US" sz="3400" dirty="0"/>
              <a:t>&lt;</a:t>
            </a:r>
            <a:r>
              <a:rPr lang="en-US" sz="3400" dirty="0" err="1"/>
              <a:t>TextView</a:t>
            </a:r>
            <a:br>
              <a:rPr lang="en-US" sz="3400" dirty="0"/>
            </a:br>
            <a:r>
              <a:rPr lang="en-US" sz="3400" dirty="0"/>
              <a:t>    </a:t>
            </a:r>
            <a:r>
              <a:rPr lang="en-US" sz="3400" dirty="0" err="1"/>
              <a:t>android:id</a:t>
            </a:r>
            <a:r>
              <a:rPr lang="en-US" sz="3400" dirty="0"/>
              <a:t>="@+id/textView2"</a:t>
            </a:r>
            <a:br>
              <a:rPr lang="en-US" sz="3400" dirty="0"/>
            </a:br>
            <a:r>
              <a:rPr lang="en-US" sz="3400" dirty="0"/>
              <a:t>    </a:t>
            </a:r>
            <a:r>
              <a:rPr lang="en-US" sz="3400" dirty="0" err="1"/>
              <a:t>android:layout_width</a:t>
            </a:r>
            <a:r>
              <a:rPr lang="en-US" sz="3400" dirty="0"/>
              <a:t>="</a:t>
            </a:r>
            <a:r>
              <a:rPr lang="en-US" sz="3400" dirty="0" err="1"/>
              <a:t>fill_parent</a:t>
            </a:r>
            <a:r>
              <a:rPr lang="en-US" sz="3400" dirty="0"/>
              <a:t>"</a:t>
            </a:r>
            <a:br>
              <a:rPr lang="en-US" sz="3400" dirty="0"/>
            </a:br>
            <a:r>
              <a:rPr lang="en-US" sz="3400" dirty="0"/>
              <a:t>    </a:t>
            </a:r>
            <a:r>
              <a:rPr lang="en-US" sz="3400" dirty="0" err="1"/>
              <a:t>android:layout_height</a:t>
            </a:r>
            <a:r>
              <a:rPr lang="en-US" sz="3400" dirty="0"/>
              <a:t>="</a:t>
            </a:r>
            <a:r>
              <a:rPr lang="en-US" sz="3400" dirty="0" err="1"/>
              <a:t>wrap_content</a:t>
            </a:r>
            <a:r>
              <a:rPr lang="en-US" sz="3400" dirty="0"/>
              <a:t>“</a:t>
            </a:r>
            <a:br>
              <a:rPr lang="en-US" sz="3400" dirty="0"/>
            </a:br>
            <a:r>
              <a:rPr lang="en-US" sz="3400" dirty="0"/>
              <a:t>    </a:t>
            </a:r>
            <a:r>
              <a:rPr lang="en-US" sz="3400" dirty="0" err="1"/>
              <a:t>android:text</a:t>
            </a:r>
            <a:r>
              <a:rPr lang="en-US" sz="3400" dirty="0"/>
              <a:t>="Radio button inside </a:t>
            </a:r>
            <a:r>
              <a:rPr lang="en-US" sz="3400" dirty="0" err="1"/>
              <a:t>RadioGroup</a:t>
            </a:r>
            <a:r>
              <a:rPr lang="en-US" sz="3400" dirty="0"/>
              <a:t>" /&gt;</a:t>
            </a:r>
          </a:p>
          <a:p>
            <a:endParaRPr lang="en-US" dirty="0"/>
          </a:p>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5791200" y="1676400"/>
            <a:ext cx="2895600" cy="46672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r>
              <a:rPr lang="en-US" sz="1600" i="1" dirty="0"/>
              <a:t>&lt;!--   Customized </a:t>
            </a:r>
            <a:r>
              <a:rPr lang="en-US" sz="1600" i="1" dirty="0" err="1"/>
              <a:t>RadioButtons</a:t>
            </a:r>
            <a:r>
              <a:rPr lang="en-US" sz="1600" i="1" dirty="0"/>
              <a:t>  --&gt;</a:t>
            </a:r>
            <a:br>
              <a:rPr lang="en-US" sz="1600" i="1" dirty="0"/>
            </a:br>
            <a:r>
              <a:rPr lang="en-US" sz="1600" dirty="0"/>
              <a:t>&lt;</a:t>
            </a:r>
            <a:r>
              <a:rPr lang="en-US" sz="1600" b="1" dirty="0" err="1"/>
              <a:t>RadioGroup</a:t>
            </a:r>
            <a:br>
              <a:rPr lang="en-US" sz="1600" b="1"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android:id</a:t>
            </a:r>
            <a:r>
              <a:rPr lang="en-US" sz="1600" dirty="0"/>
              <a:t>="@+id/</a:t>
            </a:r>
            <a:r>
              <a:rPr lang="en-US" sz="1600" dirty="0" err="1"/>
              <a:t>radioGroup</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Male“</a:t>
            </a:r>
            <a:br>
              <a:rPr lang="en-US" sz="1600" b="1" dirty="0"/>
            </a:br>
            <a:r>
              <a:rPr lang="en-US" sz="1600" b="1" dirty="0"/>
              <a:t>        </a:t>
            </a:r>
            <a:r>
              <a:rPr lang="en-US" sz="1600" b="1" dirty="0" err="1"/>
              <a:t>android:checked</a:t>
            </a:r>
            <a:r>
              <a:rPr lang="en-US" sz="1600" b="1" dirty="0"/>
              <a:t>="false</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radioFemale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Female“</a:t>
            </a:r>
            <a:br>
              <a:rPr lang="en-US" sz="1600" b="1" dirty="0"/>
            </a:br>
            <a:r>
              <a:rPr lang="en-US" sz="1600" b="1" dirty="0"/>
              <a:t>        </a:t>
            </a:r>
            <a:r>
              <a:rPr lang="en-US" sz="1600" b="1" dirty="0" err="1"/>
              <a:t>android:checked</a:t>
            </a:r>
            <a:r>
              <a:rPr lang="en-US" sz="1600" b="1" dirty="0"/>
              <a:t>="false" </a:t>
            </a:r>
            <a:r>
              <a:rPr lang="en-US" sz="1600" dirty="0"/>
              <a:t>/&gt;</a:t>
            </a:r>
            <a:br>
              <a:rPr lang="en-US" sz="1600" dirty="0"/>
            </a:br>
            <a:r>
              <a:rPr lang="en-US" sz="1600" dirty="0"/>
              <a:t>&lt;/</a:t>
            </a:r>
            <a:r>
              <a:rPr lang="en-US" sz="1600" dirty="0" err="1"/>
              <a:t>RadioGroup</a:t>
            </a:r>
            <a:r>
              <a:rPr lang="en-US" sz="1600" dirty="0"/>
              <a:t>&gt;</a:t>
            </a:r>
            <a:br>
              <a:rPr lang="en-US" sz="1600" dirty="0"/>
            </a:br>
            <a:br>
              <a:rPr lang="en-US" sz="1600" dirty="0"/>
            </a:br>
            <a:r>
              <a:rPr lang="en-US" sz="1600" dirty="0"/>
              <a:t>&lt;Button</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="Show Selected"</a:t>
            </a:r>
            <a:br>
              <a:rPr lang="en-US" sz="1600" dirty="0"/>
            </a:br>
            <a:r>
              <a:rPr lang="en-US" sz="1600" dirty="0"/>
              <a:t>    </a:t>
            </a:r>
            <a:r>
              <a:rPr lang="en-US" sz="1600" dirty="0" err="1"/>
              <a:t>android:id</a:t>
            </a:r>
            <a:r>
              <a:rPr lang="en-US" sz="1600" dirty="0"/>
              <a:t>="@+id/button” /&gt;</a:t>
            </a:r>
            <a:br>
              <a:rPr lang="en-US" sz="1600" dirty="0"/>
            </a:br>
            <a:endParaRPr lang="en-US"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248400"/>
          </a:xfrm>
        </p:spPr>
        <p:txBody>
          <a:bodyPr>
            <a:normAutofit fontScale="55000" lnSpcReduction="20000"/>
          </a:bodyPr>
          <a:lstStyle/>
          <a:p>
            <a:endParaRPr lang="en-US" dirty="0"/>
          </a:p>
          <a:p>
            <a:r>
              <a:rPr lang="en-US" dirty="0"/>
              <a:t>Button button1;</a:t>
            </a:r>
            <a:br>
              <a:rPr lang="en-US" dirty="0"/>
            </a:br>
            <a:r>
              <a:rPr lang="en-US" dirty="0" err="1"/>
              <a:t>RadioButton</a:t>
            </a:r>
            <a:r>
              <a:rPr lang="en-US" dirty="0"/>
              <a:t> rd1, rd2 , </a:t>
            </a:r>
            <a:r>
              <a:rPr lang="en-US" dirty="0" err="1"/>
              <a:t>genderradioButton</a:t>
            </a:r>
            <a:r>
              <a:rPr lang="en-US" dirty="0"/>
              <a:t>;</a:t>
            </a:r>
            <a:br>
              <a:rPr lang="en-US" dirty="0"/>
            </a:br>
            <a:r>
              <a:rPr lang="en-US" dirty="0" err="1"/>
              <a:t>RadioGroup</a:t>
            </a:r>
            <a:r>
              <a:rPr lang="en-US" dirty="0"/>
              <a:t> </a:t>
            </a:r>
            <a:r>
              <a:rPr lang="en-US" dirty="0" err="1"/>
              <a:t>radioGroup</a:t>
            </a:r>
            <a:r>
              <a:rPr lang="en-US" dirty="0"/>
              <a:t>;</a:t>
            </a:r>
          </a:p>
          <a:p>
            <a:r>
              <a:rPr lang="en-US" b="1" dirty="0">
                <a:solidFill>
                  <a:srgbClr val="FF0000"/>
                </a:solidFill>
              </a:rPr>
              <a:t>//create id of radio button  (of without radio group)</a:t>
            </a:r>
          </a:p>
          <a:p>
            <a:r>
              <a:rPr lang="en-US" dirty="0"/>
              <a:t>rd1=(</a:t>
            </a:r>
            <a:r>
              <a:rPr lang="en-US" dirty="0" err="1"/>
              <a:t>RadioButton</a:t>
            </a:r>
            <a:r>
              <a:rPr lang="en-US" dirty="0"/>
              <a:t>) </a:t>
            </a:r>
            <a:r>
              <a:rPr lang="en-US" dirty="0" err="1"/>
              <a:t>findViewById</a:t>
            </a:r>
            <a:r>
              <a:rPr lang="en-US" dirty="0"/>
              <a:t>(R.id.radioButton1);</a:t>
            </a:r>
          </a:p>
          <a:p>
            <a:r>
              <a:rPr lang="en-US" dirty="0"/>
              <a:t>rd2=(</a:t>
            </a:r>
            <a:r>
              <a:rPr lang="en-US" dirty="0" err="1"/>
              <a:t>RadioButton</a:t>
            </a:r>
            <a:r>
              <a:rPr lang="en-US" dirty="0"/>
              <a:t>) </a:t>
            </a:r>
            <a:r>
              <a:rPr lang="en-US" dirty="0" err="1"/>
              <a:t>findViewById</a:t>
            </a:r>
            <a:r>
              <a:rPr lang="en-US" dirty="0"/>
              <a:t>(R.id.radioButton2);</a:t>
            </a:r>
          </a:p>
          <a:p>
            <a:endParaRPr lang="en-US" b="1" dirty="0">
              <a:solidFill>
                <a:srgbClr val="FF0000"/>
              </a:solidFill>
            </a:endParaRPr>
          </a:p>
          <a:p>
            <a:r>
              <a:rPr lang="en-US" dirty="0" err="1"/>
              <a:t>radioGroup</a:t>
            </a:r>
            <a:r>
              <a:rPr lang="en-US" dirty="0"/>
              <a:t>=(</a:t>
            </a:r>
            <a:r>
              <a:rPr lang="en-US" dirty="0" err="1"/>
              <a:t>RadioGroup</a:t>
            </a:r>
            <a:r>
              <a:rPr lang="en-US" dirty="0"/>
              <a:t>)</a:t>
            </a:r>
            <a:r>
              <a:rPr lang="en-US" dirty="0" err="1"/>
              <a:t>findViewById</a:t>
            </a:r>
            <a:r>
              <a:rPr lang="en-US" dirty="0"/>
              <a:t>(</a:t>
            </a:r>
            <a:r>
              <a:rPr lang="en-US" dirty="0" err="1"/>
              <a:t>R.id.</a:t>
            </a:r>
            <a:r>
              <a:rPr lang="en-US" i="1" dirty="0" err="1"/>
              <a:t>radioGroup</a:t>
            </a:r>
            <a:r>
              <a:rPr lang="en-US" dirty="0"/>
              <a:t>);</a:t>
            </a:r>
            <a:br>
              <a:rPr lang="en-US" dirty="0"/>
            </a:br>
            <a:r>
              <a:rPr lang="en-US" dirty="0"/>
              <a:t> button1=(Button)</a:t>
            </a:r>
            <a:r>
              <a:rPr lang="en-US" dirty="0" err="1"/>
              <a:t>findViewById</a:t>
            </a:r>
            <a:r>
              <a:rPr lang="en-US" dirty="0"/>
              <a:t>((</a:t>
            </a:r>
            <a:r>
              <a:rPr lang="en-US" dirty="0" err="1"/>
              <a:t>R.id.</a:t>
            </a:r>
            <a:r>
              <a:rPr lang="en-US" i="1" dirty="0" err="1"/>
              <a:t>button</a:t>
            </a:r>
            <a:r>
              <a:rPr lang="en-US" dirty="0"/>
              <a:t>));</a:t>
            </a:r>
          </a:p>
          <a:p>
            <a:br>
              <a:rPr lang="en-US" dirty="0"/>
            </a:br>
            <a:r>
              <a:rPr lang="en-US" dirty="0"/>
              <a:t>button1.setOnClickListener(new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r>
              <a:rPr lang="en-US" b="1" dirty="0">
                <a:solidFill>
                  <a:srgbClr val="FF0000"/>
                </a:solidFill>
              </a:rPr>
              <a:t>//get id of selected  radio button under radio group</a:t>
            </a:r>
            <a:br>
              <a:rPr lang="en-US" dirty="0"/>
            </a:br>
            <a:r>
              <a:rPr lang="en-US" dirty="0"/>
              <a:t>        </a:t>
            </a:r>
            <a:r>
              <a:rPr lang="en-US" dirty="0" err="1"/>
              <a:t>int</a:t>
            </a:r>
            <a:r>
              <a:rPr lang="en-US" dirty="0"/>
              <a:t> </a:t>
            </a:r>
            <a:r>
              <a:rPr lang="en-US" dirty="0" err="1"/>
              <a:t>selectedId</a:t>
            </a:r>
            <a:r>
              <a:rPr lang="en-US" dirty="0"/>
              <a:t> = </a:t>
            </a:r>
            <a:r>
              <a:rPr lang="en-US" dirty="0" err="1"/>
              <a:t>radioGroup.getCheckedRadioButtonId</a:t>
            </a:r>
            <a:r>
              <a:rPr lang="en-US" dirty="0"/>
              <a:t>();</a:t>
            </a:r>
          </a:p>
          <a:p>
            <a:br>
              <a:rPr lang="en-US" dirty="0"/>
            </a:br>
            <a:r>
              <a:rPr lang="en-US" dirty="0"/>
              <a:t>        </a:t>
            </a:r>
            <a:r>
              <a:rPr lang="en-US" dirty="0" err="1"/>
              <a:t>genderradioButton</a:t>
            </a:r>
            <a:r>
              <a:rPr lang="en-US" dirty="0"/>
              <a:t> = (</a:t>
            </a:r>
            <a:r>
              <a:rPr lang="en-US" dirty="0" err="1"/>
              <a:t>RadioButton</a:t>
            </a:r>
            <a:r>
              <a:rPr lang="en-US" dirty="0"/>
              <a:t>) </a:t>
            </a:r>
            <a:r>
              <a:rPr lang="en-US" dirty="0" err="1"/>
              <a:t>findViewById</a:t>
            </a:r>
            <a:r>
              <a:rPr lang="en-US" dirty="0"/>
              <a:t>(</a:t>
            </a:r>
            <a:r>
              <a:rPr lang="en-US" dirty="0" err="1"/>
              <a:t>selectedId</a:t>
            </a:r>
            <a:r>
              <a:rPr lang="en-US" dirty="0"/>
              <a:t>);</a:t>
            </a:r>
            <a:br>
              <a:rPr lang="en-US" dirty="0"/>
            </a:br>
            <a:r>
              <a:rPr lang="en-US" dirty="0"/>
              <a:t>        if(</a:t>
            </a:r>
            <a:r>
              <a:rPr lang="en-US" dirty="0" err="1"/>
              <a:t>selectedId</a:t>
            </a:r>
            <a:r>
              <a:rPr lang="en-US" dirty="0"/>
              <a:t>==-1  ){</a:t>
            </a:r>
            <a:br>
              <a:rPr lang="en-US" dirty="0"/>
            </a:br>
            <a:r>
              <a:rPr lang="en-US" dirty="0"/>
              <a:t>            </a:t>
            </a:r>
            <a:r>
              <a:rPr lang="en-US" dirty="0" err="1"/>
              <a:t>Toast.</a:t>
            </a:r>
            <a:r>
              <a:rPr lang="en-US" i="1" dirty="0" err="1"/>
              <a:t>makeText</a:t>
            </a:r>
            <a:r>
              <a:rPr lang="en-US" dirty="0"/>
              <a:t>(radio_example1.this, "Nothing selected", </a:t>
            </a:r>
            <a:r>
              <a:rPr lang="en-US" dirty="0" err="1"/>
              <a:t>Toast.</a:t>
            </a:r>
            <a:r>
              <a:rPr lang="en-US" i="1" dirty="0" err="1"/>
              <a:t>LENGTH_SHORT</a:t>
            </a:r>
            <a:r>
              <a:rPr lang="en-US" dirty="0"/>
              <a:t>).show();</a:t>
            </a:r>
            <a:br>
              <a:rPr lang="en-US" dirty="0"/>
            </a:br>
            <a:r>
              <a:rPr lang="en-US" dirty="0"/>
              <a:t>        }</a:t>
            </a:r>
            <a:br>
              <a:rPr lang="en-US" dirty="0"/>
            </a:br>
            <a:endParaRPr lang="en-US" dirty="0"/>
          </a:p>
        </p:txBody>
      </p:sp>
      <p:sp>
        <p:nvSpPr>
          <p:cNvPr id="2" name="Title 1">
            <a:extLst>
              <a:ext uri="{FF2B5EF4-FFF2-40B4-BE49-F238E27FC236}">
                <a16:creationId xmlns:a16="http://schemas.microsoft.com/office/drawing/2014/main" id="{63E97D08-3ADF-DCC6-DA4C-83B0A4000C22}"/>
              </a:ext>
            </a:extLst>
          </p:cNvPr>
          <p:cNvSpPr>
            <a:spLocks noGrp="1"/>
          </p:cNvSpPr>
          <p:nvPr>
            <p:ph type="title"/>
          </p:nvPr>
        </p:nvSpPr>
        <p:spPr>
          <a:xfrm>
            <a:off x="0" y="274638"/>
            <a:ext cx="9144000" cy="487362"/>
          </a:xfrm>
        </p:spPr>
        <p:txBody>
          <a:bodyPr>
            <a:noAutofit/>
          </a:bodyPr>
          <a:lstStyle/>
          <a:p>
            <a:r>
              <a:rPr lang="en-US" sz="3600" dirty="0"/>
              <a:t>To Toast radio button and gender radio button</a:t>
            </a:r>
            <a:endParaRPr lang="en-IN" sz="3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FABA8-4823-7E1E-5EC4-E1BAA3C9BC52}"/>
              </a:ext>
            </a:extLst>
          </p:cNvPr>
          <p:cNvSpPr>
            <a:spLocks noGrp="1"/>
          </p:cNvSpPr>
          <p:nvPr>
            <p:ph idx="1"/>
          </p:nvPr>
        </p:nvSpPr>
        <p:spPr>
          <a:xfrm>
            <a:off x="457200" y="304800"/>
            <a:ext cx="8229600" cy="5821363"/>
          </a:xfrm>
        </p:spPr>
        <p:txBody>
          <a:bodyPr>
            <a:normAutofit/>
          </a:bodyPr>
          <a:lstStyle/>
          <a:p>
            <a:r>
              <a:rPr lang="en-US" sz="2400" b="1" dirty="0">
                <a:solidFill>
                  <a:srgbClr val="FF0000"/>
                </a:solidFill>
              </a:rPr>
              <a:t>//toast all radio button text </a:t>
            </a:r>
          </a:p>
          <a:p>
            <a:r>
              <a:rPr lang="en-US" sz="2400" dirty="0"/>
              <a:t>else if (rd1.isChecked()){</a:t>
            </a:r>
          </a:p>
          <a:p>
            <a:r>
              <a:rPr lang="en-US" sz="2400" dirty="0"/>
              <a:t>String str=“you have selected”;</a:t>
            </a:r>
          </a:p>
          <a:p>
            <a:r>
              <a:rPr lang="en-US" sz="2400" dirty="0"/>
              <a:t>str+=“\n” +rd1.getText().</a:t>
            </a:r>
            <a:r>
              <a:rPr lang="en-US" sz="2400" dirty="0" err="1"/>
              <a:t>toString</a:t>
            </a:r>
            <a:r>
              <a:rPr lang="en-US" sz="2400" dirty="0"/>
              <a:t>();</a:t>
            </a:r>
          </a:p>
          <a:p>
            <a:r>
              <a:rPr lang="en-US" sz="2400" dirty="0" err="1"/>
              <a:t>Toast.</a:t>
            </a:r>
            <a:r>
              <a:rPr lang="en-US" sz="2400" i="1" dirty="0" err="1"/>
              <a:t>makeText</a:t>
            </a:r>
            <a:r>
              <a:rPr lang="en-US" sz="2400" dirty="0"/>
              <a:t>(radio_example1.this,</a:t>
            </a:r>
            <a:r>
              <a:rPr lang="en-US" sz="2400" b="1" dirty="0"/>
              <a:t>str</a:t>
            </a:r>
            <a:r>
              <a:rPr lang="en-US" sz="2400" dirty="0"/>
              <a:t> +”\n” +</a:t>
            </a:r>
            <a:r>
              <a:rPr lang="en-US" sz="2400" b="1" dirty="0" err="1"/>
              <a:t>genderradioButton</a:t>
            </a:r>
            <a:r>
              <a:rPr lang="en-US" sz="2400" dirty="0" err="1"/>
              <a:t>.getText</a:t>
            </a:r>
            <a:r>
              <a:rPr lang="en-US" sz="2400" dirty="0"/>
              <a:t>(), </a:t>
            </a:r>
            <a:r>
              <a:rPr lang="en-US" sz="2400" dirty="0" err="1"/>
              <a:t>Toast.</a:t>
            </a:r>
            <a:r>
              <a:rPr lang="en-US" sz="2400" i="1" dirty="0" err="1"/>
              <a:t>LENGTH_SHORT</a:t>
            </a:r>
            <a:r>
              <a:rPr lang="en-US" sz="2400" dirty="0"/>
              <a:t>).show();</a:t>
            </a:r>
          </a:p>
          <a:p>
            <a:r>
              <a:rPr lang="en-US" sz="2400" dirty="0"/>
              <a:t>}</a:t>
            </a:r>
          </a:p>
          <a:p>
            <a:r>
              <a:rPr lang="en-US" sz="2400" dirty="0"/>
              <a:t>Else{</a:t>
            </a:r>
          </a:p>
          <a:p>
            <a:r>
              <a:rPr lang="en-US" sz="2400" dirty="0"/>
              <a:t>String str=“you have selected”;</a:t>
            </a:r>
          </a:p>
          <a:p>
            <a:r>
              <a:rPr lang="en-US" sz="2400" dirty="0"/>
              <a:t>Str+=“\n” +rd2.getText().</a:t>
            </a:r>
            <a:r>
              <a:rPr lang="en-US" sz="2400" dirty="0" err="1"/>
              <a:t>toString</a:t>
            </a:r>
            <a:r>
              <a:rPr lang="en-US" sz="2400" dirty="0"/>
              <a:t>();</a:t>
            </a:r>
          </a:p>
          <a:p>
            <a:r>
              <a:rPr lang="en-US" sz="2400" dirty="0" err="1"/>
              <a:t>Toast.</a:t>
            </a:r>
            <a:r>
              <a:rPr lang="en-US" sz="2400" i="1" dirty="0" err="1"/>
              <a:t>makeText</a:t>
            </a:r>
            <a:r>
              <a:rPr lang="en-US" sz="2400" dirty="0"/>
              <a:t>(radio_example1.this,</a:t>
            </a:r>
            <a:r>
              <a:rPr lang="en-US" sz="2400" b="1" dirty="0"/>
              <a:t>str</a:t>
            </a:r>
            <a:r>
              <a:rPr lang="en-US" sz="2400" dirty="0"/>
              <a:t> +”\n” +</a:t>
            </a:r>
            <a:r>
              <a:rPr lang="en-US" sz="2400" b="1" dirty="0" err="1"/>
              <a:t>genderradioButton</a:t>
            </a:r>
            <a:r>
              <a:rPr lang="en-US" sz="2400" dirty="0" err="1"/>
              <a:t>.getText</a:t>
            </a:r>
            <a:r>
              <a:rPr lang="en-US" sz="2400" dirty="0"/>
              <a:t>(), </a:t>
            </a:r>
            <a:r>
              <a:rPr lang="en-US" sz="2400" dirty="0" err="1"/>
              <a:t>Toast.</a:t>
            </a:r>
            <a:r>
              <a:rPr lang="en-US" sz="2400" i="1" dirty="0" err="1"/>
              <a:t>LENGTH_SHORT</a:t>
            </a:r>
            <a:r>
              <a:rPr lang="en-US" sz="2400" dirty="0"/>
              <a:t>).show();</a:t>
            </a:r>
          </a:p>
          <a:p>
            <a:r>
              <a:rPr lang="en-US" sz="2400" dirty="0"/>
              <a:t>}</a:t>
            </a:r>
          </a:p>
          <a:p>
            <a:endParaRPr lang="en-IN" sz="2400" dirty="0"/>
          </a:p>
        </p:txBody>
      </p:sp>
    </p:spTree>
    <p:extLst>
      <p:ext uri="{BB962C8B-B14F-4D97-AF65-F5344CB8AC3E}">
        <p14:creationId xmlns:p14="http://schemas.microsoft.com/office/powerpoint/2010/main" val="1349459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normAutofit fontScale="90000"/>
          </a:bodyPr>
          <a:lstStyle/>
          <a:p>
            <a:r>
              <a:rPr lang="en-US" dirty="0"/>
              <a:t>Toast on radio button click(user defined function: </a:t>
            </a:r>
            <a:r>
              <a:rPr lang="en-IN" b="1" i="0" dirty="0" err="1">
                <a:solidFill>
                  <a:srgbClr val="333333"/>
                </a:solidFill>
                <a:effectLst/>
                <a:latin typeface="Times New Roman" panose="02020603050405020304" pitchFamily="18" charset="0"/>
                <a:cs typeface="Times New Roman" panose="02020603050405020304" pitchFamily="18" charset="0"/>
              </a:rPr>
              <a:t>onRadioButtonClicked</a:t>
            </a:r>
            <a:endParaRPr lang="en-US" dirty="0"/>
          </a:p>
        </p:txBody>
      </p:sp>
      <p:sp>
        <p:nvSpPr>
          <p:cNvPr id="3" name="Content Placeholder 2"/>
          <p:cNvSpPr>
            <a:spLocks noGrp="1"/>
          </p:cNvSpPr>
          <p:nvPr>
            <p:ph idx="1"/>
          </p:nvPr>
        </p:nvSpPr>
        <p:spPr>
          <a:xfrm>
            <a:off x="457200" y="762000"/>
            <a:ext cx="8229600" cy="5715000"/>
          </a:xfrm>
        </p:spPr>
        <p:txBody>
          <a:bodyPr>
            <a:normAutofit fontScale="92500" lnSpcReduction="10000"/>
          </a:bodyPr>
          <a:lstStyle/>
          <a:p>
            <a:endParaRPr lang="en-US" sz="1800" dirty="0">
              <a:highlight>
                <a:srgbClr val="FFFF00"/>
              </a:highlight>
            </a:endParaRPr>
          </a:p>
          <a:p>
            <a:r>
              <a:rPr lang="en-US" sz="1800" dirty="0">
                <a:highlight>
                  <a:srgbClr val="FFFF00"/>
                </a:highlight>
              </a:rPr>
              <a:t>&lt;</a:t>
            </a:r>
            <a:r>
              <a:rPr lang="en-US" sz="1800" dirty="0" err="1">
                <a:highlight>
                  <a:srgbClr val="FFFF00"/>
                </a:highlight>
              </a:rPr>
              <a:t>RadioGroup</a:t>
            </a:r>
            <a:endParaRPr lang="en-US" sz="1800" dirty="0">
              <a:highlight>
                <a:srgbClr val="FFFF00"/>
              </a:highlight>
            </a:endParaRPr>
          </a:p>
          <a:p>
            <a:r>
              <a:rPr lang="en-US" sz="1800" dirty="0"/>
              <a:t> </a:t>
            </a:r>
            <a:r>
              <a:rPr lang="en-US" sz="1800" dirty="0" err="1"/>
              <a:t>android:id</a:t>
            </a:r>
            <a:r>
              <a:rPr lang="en-US" sz="1800" dirty="0"/>
              <a:t>="@+id/</a:t>
            </a:r>
            <a:r>
              <a:rPr lang="en-US" sz="1800" dirty="0" err="1"/>
              <a:t>rd_group</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&gt;</a:t>
            </a:r>
          </a:p>
          <a:p>
            <a:r>
              <a:rPr lang="en-US" sz="1800" b="1" dirty="0"/>
              <a:t>    &lt;</a:t>
            </a:r>
            <a:r>
              <a:rPr lang="en-US" sz="1800" b="1" dirty="0" err="1"/>
              <a:t>RadioButton</a:t>
            </a:r>
            <a:r>
              <a:rPr lang="en-US" sz="1800" b="1" dirty="0"/>
              <a:t> </a:t>
            </a:r>
            <a:r>
              <a:rPr lang="en-US" sz="1800" dirty="0" err="1"/>
              <a:t>android:id</a:t>
            </a:r>
            <a:r>
              <a:rPr lang="en-US" sz="1800" dirty="0"/>
              <a:t>="@+id/</a:t>
            </a:r>
            <a:r>
              <a:rPr lang="en-US" sz="1800" dirty="0" err="1"/>
              <a:t>radioMale</a:t>
            </a:r>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=“Male“</a:t>
            </a:r>
          </a:p>
          <a:p>
            <a:r>
              <a:rPr lang="en-US" sz="1800" b="1" dirty="0" err="1"/>
              <a:t>android:onClick</a:t>
            </a:r>
            <a:r>
              <a:rPr lang="en-US" sz="1800" b="1" dirty="0"/>
              <a:t>="</a:t>
            </a:r>
            <a:r>
              <a:rPr lang="en-US" sz="1800" b="1" dirty="0" err="1"/>
              <a:t>onRadioButtonClicked</a:t>
            </a:r>
            <a:r>
              <a:rPr lang="en-US" sz="1800" b="1" dirty="0"/>
              <a:t>"</a:t>
            </a:r>
          </a:p>
          <a:p>
            <a:r>
              <a:rPr lang="en-US" sz="1800" b="1" dirty="0" err="1"/>
              <a:t>android:checked</a:t>
            </a:r>
            <a:r>
              <a:rPr lang="en-US" sz="1800" b="1" dirty="0"/>
              <a:t>="true</a:t>
            </a:r>
            <a:r>
              <a:rPr lang="en-US" sz="1800" dirty="0"/>
              <a:t>" /&gt; </a:t>
            </a:r>
          </a:p>
          <a:p>
            <a:r>
              <a:rPr lang="en-US" sz="1800" b="1" dirty="0"/>
              <a:t>&lt;</a:t>
            </a:r>
            <a:r>
              <a:rPr lang="en-US" sz="1800" b="1" dirty="0" err="1"/>
              <a:t>RadioButton</a:t>
            </a:r>
            <a:r>
              <a:rPr lang="en-US" sz="1800" b="1" dirty="0"/>
              <a:t> </a:t>
            </a:r>
            <a:r>
              <a:rPr lang="en-US" sz="1800" dirty="0" err="1"/>
              <a:t>android:id</a:t>
            </a:r>
            <a:r>
              <a:rPr lang="en-US" sz="1800" dirty="0"/>
              <a:t>="@+id/</a:t>
            </a:r>
            <a:r>
              <a:rPr lang="en-US" sz="1800" dirty="0" err="1"/>
              <a:t>radioFemale</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a:t>
            </a:r>
          </a:p>
          <a:p>
            <a:r>
              <a:rPr lang="en-US" sz="1800" b="1" dirty="0" err="1"/>
              <a:t>android:onClick</a:t>
            </a:r>
            <a:r>
              <a:rPr lang="en-US" sz="1800" b="1" dirty="0"/>
              <a:t>="</a:t>
            </a:r>
            <a:r>
              <a:rPr lang="en-US" sz="1800" b="1" dirty="0" err="1"/>
              <a:t>onRadioButtonClicked</a:t>
            </a:r>
            <a:r>
              <a:rPr lang="en-US" sz="1800" b="1" dirty="0"/>
              <a:t>"</a:t>
            </a:r>
          </a:p>
          <a:p>
            <a:r>
              <a:rPr lang="en-US" sz="1800" dirty="0"/>
              <a:t> </a:t>
            </a:r>
            <a:r>
              <a:rPr lang="en-US" sz="1800" dirty="0" err="1"/>
              <a:t>android:text</a:t>
            </a:r>
            <a:r>
              <a:rPr lang="en-US" sz="1800" dirty="0"/>
              <a:t>=“Female" /&gt; </a:t>
            </a:r>
          </a:p>
          <a:p>
            <a:r>
              <a:rPr lang="en-US" sz="1800" dirty="0">
                <a:highlight>
                  <a:srgbClr val="FFFF00"/>
                </a:highlight>
              </a:rPr>
              <a:t>&lt;/</a:t>
            </a:r>
            <a:r>
              <a:rPr lang="en-US" sz="1800" dirty="0" err="1">
                <a:highlight>
                  <a:srgbClr val="FFFF00"/>
                </a:highlight>
              </a:rPr>
              <a:t>RadioGroup</a:t>
            </a:r>
            <a:r>
              <a:rPr lang="en-US" sz="1800" dirty="0">
                <a:highlight>
                  <a:srgbClr val="FFFF00"/>
                </a:highlight>
              </a:rPr>
              <a:t>&gt;</a:t>
            </a:r>
          </a:p>
          <a:p>
            <a:r>
              <a:rPr lang="en-US" sz="1800" dirty="0"/>
              <a:t> &lt;Button </a:t>
            </a:r>
            <a:r>
              <a:rPr lang="en-US" sz="1800" dirty="0" err="1"/>
              <a:t>android:id</a:t>
            </a:r>
            <a:r>
              <a:rPr lang="en-US" sz="1800" dirty="0"/>
              <a:t>="@+id/</a:t>
            </a:r>
            <a:r>
              <a:rPr lang="en-US" sz="1800" dirty="0" err="1"/>
              <a:t>btnDisplay</a:t>
            </a:r>
            <a:r>
              <a:rPr lang="en-US" sz="1800" dirty="0"/>
              <a:t>" </a:t>
            </a:r>
          </a:p>
          <a:p>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=“Display“</a:t>
            </a:r>
          </a:p>
          <a:p>
            <a:r>
              <a:rPr lang="en-US" sz="1800" dirty="0"/>
              <a:t>/&gt;</a:t>
            </a:r>
          </a:p>
        </p:txBody>
      </p:sp>
      <p:pic>
        <p:nvPicPr>
          <p:cNvPr id="1026" name="Picture 2"/>
          <p:cNvPicPr>
            <a:picLocks noChangeAspect="1" noChangeArrowheads="1"/>
          </p:cNvPicPr>
          <p:nvPr/>
        </p:nvPicPr>
        <p:blipFill>
          <a:blip r:embed="rId2"/>
          <a:srcRect/>
          <a:stretch>
            <a:fillRect/>
          </a:stretch>
        </p:blipFill>
        <p:spPr bwMode="auto">
          <a:xfrm>
            <a:off x="5981700" y="2438400"/>
            <a:ext cx="2781300" cy="3886200"/>
          </a:xfrm>
          <a:prstGeom prst="rect">
            <a:avLst/>
          </a:prstGeom>
          <a:solidFill>
            <a:schemeClr val="bg1"/>
          </a:solidFill>
          <a:ln w="9525">
            <a:solidFill>
              <a:schemeClr val="bg1"/>
            </a:solidFill>
            <a:miter lim="800000"/>
            <a:headEnd/>
            <a:tailEnd/>
          </a:ln>
          <a:effectLst/>
        </p:spPr>
      </p:pic>
    </p:spTree>
    <p:extLst>
      <p:ext uri="{BB962C8B-B14F-4D97-AF65-F5344CB8AC3E}">
        <p14:creationId xmlns:p14="http://schemas.microsoft.com/office/powerpoint/2010/main" val="4751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example of </a:t>
            </a:r>
            <a:r>
              <a:rPr lang="en-US" dirty="0" err="1"/>
              <a:t>TextView</a:t>
            </a:r>
            <a:endParaRPr lang="en-US" dirty="0"/>
          </a:p>
        </p:txBody>
      </p:sp>
      <p:sp>
        <p:nvSpPr>
          <p:cNvPr id="3" name="Content Placeholder 2"/>
          <p:cNvSpPr>
            <a:spLocks noGrp="1"/>
          </p:cNvSpPr>
          <p:nvPr>
            <p:ph idx="1"/>
          </p:nvPr>
        </p:nvSpPr>
        <p:spPr>
          <a:xfrm>
            <a:off x="457200" y="1600200"/>
            <a:ext cx="8915400" cy="4525963"/>
          </a:xfrm>
        </p:spPr>
        <p:txBody>
          <a:bodyPr>
            <a:normAutofit fontScale="70000" lnSpcReduction="20000"/>
          </a:bodyPr>
          <a:lstStyle/>
          <a:p>
            <a:r>
              <a:rPr lang="en-US" b="1" dirty="0" err="1"/>
              <a:t>TextView</a:t>
            </a:r>
            <a:r>
              <a:rPr lang="en-US" b="1" dirty="0"/>
              <a:t> code in XML:</a:t>
            </a:r>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a:t>/&gt;</a:t>
            </a:r>
          </a:p>
          <a:p>
            <a:r>
              <a:rPr lang="en-US" b="1" dirty="0" err="1"/>
              <a:t>TextView</a:t>
            </a:r>
            <a:r>
              <a:rPr lang="en-US" b="1" dirty="0"/>
              <a:t> code in JAVA:</a:t>
            </a:r>
          </a:p>
          <a:p>
            <a:r>
              <a:rPr lang="en-US" dirty="0" err="1"/>
              <a:t>TextView</a:t>
            </a:r>
            <a:r>
              <a:rPr lang="en-US" dirty="0"/>
              <a:t> textView1 = (</a:t>
            </a:r>
            <a:r>
              <a:rPr lang="en-US" dirty="0" err="1"/>
              <a:t>TextView</a:t>
            </a:r>
            <a:r>
              <a:rPr lang="en-US" dirty="0"/>
              <a:t>) </a:t>
            </a:r>
            <a:r>
              <a:rPr lang="en-US" dirty="0" err="1"/>
              <a:t>findViewById</a:t>
            </a:r>
            <a:r>
              <a:rPr lang="en-US" dirty="0"/>
              <a:t>(</a:t>
            </a:r>
            <a:r>
              <a:rPr lang="en-US" dirty="0" err="1"/>
              <a:t>R.id.simpletextview</a:t>
            </a:r>
            <a:r>
              <a:rPr lang="en-US" dirty="0"/>
              <a:t>); textView1.setText("</a:t>
            </a:r>
            <a:r>
              <a:rPr lang="en-US" dirty="0" err="1"/>
              <a:t>AbhiAndroid</a:t>
            </a:r>
            <a:r>
              <a:rPr lang="en-US" dirty="0"/>
              <a:t>"); </a:t>
            </a:r>
            <a:r>
              <a:rPr lang="en-US" dirty="0">
                <a:solidFill>
                  <a:srgbClr val="FF0000"/>
                </a:solidFill>
              </a:rPr>
              <a:t>//set text for text view</a:t>
            </a:r>
          </a:p>
          <a:p>
            <a:r>
              <a:rPr lang="en-US" dirty="0"/>
              <a:t>textView1.setTextColor(</a:t>
            </a:r>
            <a:r>
              <a:rPr lang="en-US" dirty="0" err="1"/>
              <a:t>Color.</a:t>
            </a:r>
            <a:r>
              <a:rPr lang="en-US" b="1" i="1" dirty="0" err="1"/>
              <a:t>RED</a:t>
            </a:r>
            <a:r>
              <a:rPr lang="en-US" dirty="0"/>
              <a:t>); </a:t>
            </a:r>
            <a:r>
              <a:rPr lang="en-US" dirty="0">
                <a:solidFill>
                  <a:srgbClr val="FF0000"/>
                </a:solidFill>
              </a:rPr>
              <a:t>//set red color for text view</a:t>
            </a:r>
          </a:p>
          <a:p>
            <a:r>
              <a:rPr lang="en-US" dirty="0"/>
              <a:t>textView1.setTextSize(20); </a:t>
            </a:r>
            <a:r>
              <a:rPr lang="en-US" dirty="0">
                <a:solidFill>
                  <a:srgbClr val="FF0000"/>
                </a:solidFill>
              </a:rPr>
              <a:t>//set 20sp size of text</a:t>
            </a:r>
          </a:p>
          <a:p>
            <a:r>
              <a:rPr lang="en-US" dirty="0"/>
              <a:t>textView1.setBackgroundColor(</a:t>
            </a:r>
            <a:r>
              <a:rPr lang="en-US" dirty="0" err="1"/>
              <a:t>Color.</a:t>
            </a:r>
            <a:r>
              <a:rPr lang="en-US" b="1" i="1" dirty="0" err="1"/>
              <a:t>BLACK</a:t>
            </a:r>
            <a:r>
              <a:rPr lang="en-US" dirty="0"/>
              <a:t>);</a:t>
            </a:r>
            <a:r>
              <a:rPr lang="en-US" dirty="0">
                <a:solidFill>
                  <a:srgbClr val="FF0000"/>
                </a:solidFill>
              </a:rPr>
              <a:t>//set background color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0DB84-2BB5-E323-0460-7505F5558431}"/>
              </a:ext>
            </a:extLst>
          </p:cNvPr>
          <p:cNvSpPr>
            <a:spLocks noGrp="1"/>
          </p:cNvSpPr>
          <p:nvPr>
            <p:ph idx="1"/>
          </p:nvPr>
        </p:nvSpPr>
        <p:spPr>
          <a:xfrm>
            <a:off x="152400" y="1219200"/>
            <a:ext cx="8991600" cy="5562600"/>
          </a:xfrm>
        </p:spPr>
        <p:txBody>
          <a:bodyPr>
            <a:normAutofit fontScale="70000" lnSpcReduction="20000"/>
          </a:bodyPr>
          <a:lstStyle/>
          <a:p>
            <a:pPr algn="l">
              <a:spcAft>
                <a:spcPts val="0"/>
              </a:spcAft>
            </a:pPr>
            <a:r>
              <a:rPr lang="en-IN" b="0" i="0" dirty="0">
                <a:solidFill>
                  <a:srgbClr val="000080"/>
                </a:solidFill>
                <a:effectLst/>
                <a:latin typeface="Times New Roman" panose="02020603050405020304" pitchFamily="18" charset="0"/>
                <a:cs typeface="Times New Roman" panose="02020603050405020304" pitchFamily="18" charset="0"/>
              </a:rPr>
              <a:t>public void </a:t>
            </a:r>
            <a:r>
              <a:rPr lang="en-IN" b="1" i="0" dirty="0" err="1">
                <a:solidFill>
                  <a:srgbClr val="333333"/>
                </a:solidFill>
                <a:effectLst/>
                <a:latin typeface="Times New Roman" panose="02020603050405020304" pitchFamily="18" charset="0"/>
                <a:cs typeface="Times New Roman" panose="02020603050405020304" pitchFamily="18" charset="0"/>
              </a:rPr>
              <a:t>onRadioButtonClicked</a:t>
            </a:r>
            <a:r>
              <a:rPr lang="en-IN" b="0" i="0" dirty="0">
                <a:solidFill>
                  <a:srgbClr val="333333"/>
                </a:solidFill>
                <a:effectLst/>
                <a:latin typeface="Times New Roman" panose="02020603050405020304" pitchFamily="18" charset="0"/>
                <a:cs typeface="Times New Roman" panose="02020603050405020304" pitchFamily="18" charset="0"/>
              </a:rPr>
              <a:t>(View v</a:t>
            </a:r>
            <a:r>
              <a:rPr lang="en-IN" dirty="0">
                <a:solidFill>
                  <a:srgbClr val="333333"/>
                </a:solidFill>
                <a:latin typeface="Times New Roman" panose="02020603050405020304" pitchFamily="18" charset="0"/>
                <a:cs typeface="Times New Roman" panose="02020603050405020304" pitchFamily="18" charset="0"/>
              </a:rPr>
              <a:t>iew</a:t>
            </a:r>
            <a:r>
              <a:rPr lang="en-IN" b="0" i="0" dirty="0">
                <a:solidFill>
                  <a:srgbClr val="333333"/>
                </a:solidFill>
                <a:effectLst/>
                <a:latin typeface="Times New Roman" panose="02020603050405020304" pitchFamily="18" charset="0"/>
                <a:cs typeface="Times New Roman" panose="02020603050405020304" pitchFamily="18" charset="0"/>
              </a:rPr>
              <a:t>1)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r>
              <a:rPr lang="en-IN" b="0" i="0" dirty="0" err="1">
                <a:solidFill>
                  <a:srgbClr val="000080"/>
                </a:solidFill>
                <a:effectLst/>
                <a:latin typeface="Times New Roman" panose="02020603050405020304" pitchFamily="18" charset="0"/>
                <a:cs typeface="Times New Roman" panose="02020603050405020304" pitchFamily="18" charset="0"/>
              </a:rPr>
              <a:t>boolean</a:t>
            </a:r>
            <a:r>
              <a:rPr lang="en-IN" b="0" i="0" dirty="0">
                <a:solidFill>
                  <a:srgbClr val="000080"/>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checked = ((</a:t>
            </a:r>
            <a:r>
              <a:rPr lang="en-IN" b="0" i="0" dirty="0" err="1">
                <a:solidFill>
                  <a:srgbClr val="333333"/>
                </a:solidFill>
                <a:effectLst/>
                <a:latin typeface="Times New Roman" panose="02020603050405020304" pitchFamily="18" charset="0"/>
                <a:cs typeface="Times New Roman" panose="02020603050405020304" pitchFamily="18" charset="0"/>
              </a:rPr>
              <a:t>RadioButton</a:t>
            </a:r>
            <a:r>
              <a:rPr lang="en-IN" b="0" i="0" dirty="0">
                <a:solidFill>
                  <a:srgbClr val="333333"/>
                </a:solidFill>
                <a:effectLst/>
                <a:latin typeface="Times New Roman" panose="02020603050405020304" pitchFamily="18" charset="0"/>
                <a:cs typeface="Times New Roman" panose="02020603050405020304" pitchFamily="18" charset="0"/>
              </a:rPr>
              <a:t>) view1).</a:t>
            </a:r>
            <a:r>
              <a:rPr lang="en-IN" b="0" i="0" dirty="0" err="1">
                <a:solidFill>
                  <a:srgbClr val="333333"/>
                </a:solidFill>
                <a:effectLst/>
                <a:latin typeface="Times New Roman" panose="02020603050405020304" pitchFamily="18" charset="0"/>
                <a:cs typeface="Times New Roman" panose="02020603050405020304" pitchFamily="18" charset="0"/>
              </a:rPr>
              <a:t>isChecked</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p>
          <a:p>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FF0000"/>
                </a:solidFill>
                <a:effectLst/>
                <a:latin typeface="Times New Roman" panose="02020603050405020304" pitchFamily="18" charset="0"/>
                <a:cs typeface="Times New Roman" panose="02020603050405020304" pitchFamily="18" charset="0"/>
              </a:rPr>
              <a:t>// Check which </a:t>
            </a:r>
            <a:r>
              <a:rPr lang="en-IN" b="0" i="0" dirty="0" err="1">
                <a:solidFill>
                  <a:srgbClr val="FF0000"/>
                </a:solidFill>
                <a:effectLst/>
                <a:latin typeface="Times New Roman" panose="02020603050405020304" pitchFamily="18" charset="0"/>
                <a:cs typeface="Times New Roman" panose="02020603050405020304" pitchFamily="18" charset="0"/>
              </a:rPr>
              <a:t>RadioButton</a:t>
            </a:r>
            <a:r>
              <a:rPr lang="en-IN" b="0" i="0" dirty="0">
                <a:solidFill>
                  <a:srgbClr val="FF0000"/>
                </a:solidFill>
                <a:effectLst/>
                <a:latin typeface="Times New Roman" panose="02020603050405020304" pitchFamily="18" charset="0"/>
                <a:cs typeface="Times New Roman" panose="02020603050405020304" pitchFamily="18" charset="0"/>
              </a:rPr>
              <a:t> is click</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switch</a:t>
            </a:r>
            <a:r>
              <a:rPr lang="en-IN" b="0" i="0" dirty="0">
                <a:solidFill>
                  <a:srgbClr val="333333"/>
                </a:solidFill>
                <a:effectLst/>
                <a:latin typeface="Times New Roman" panose="02020603050405020304" pitchFamily="18" charset="0"/>
                <a:cs typeface="Times New Roman" panose="02020603050405020304" pitchFamily="18" charset="0"/>
              </a:rPr>
              <a:t>(view1.getId())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case </a:t>
            </a:r>
            <a:r>
              <a:rPr lang="en-IN" b="0" i="0" dirty="0" err="1">
                <a:solidFill>
                  <a:srgbClr val="333333"/>
                </a:solidFill>
                <a:effectLst/>
                <a:latin typeface="Times New Roman" panose="02020603050405020304" pitchFamily="18" charset="0"/>
                <a:cs typeface="Times New Roman" panose="02020603050405020304" pitchFamily="18" charset="0"/>
              </a:rPr>
              <a:t>R.id.radioMale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if </a:t>
            </a:r>
            <a:r>
              <a:rPr lang="en-IN" b="0" i="0" dirty="0">
                <a:solidFill>
                  <a:srgbClr val="333333"/>
                </a:solidFill>
                <a:effectLst/>
                <a:latin typeface="Times New Roman" panose="02020603050405020304" pitchFamily="18" charset="0"/>
                <a:cs typeface="Times New Roman" panose="02020603050405020304" pitchFamily="18" charset="0"/>
              </a:rPr>
              <a:t>(checked)</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US" sz="3200" dirty="0"/>
              <a:t> </a:t>
            </a:r>
            <a:r>
              <a:rPr lang="en-US" sz="3200" dirty="0" err="1"/>
              <a:t>Toast.makeText</a:t>
            </a:r>
            <a:r>
              <a:rPr lang="en-US" sz="3200" dirty="0"/>
              <a:t>(</a:t>
            </a:r>
            <a:r>
              <a:rPr lang="en-US" sz="3200" dirty="0" err="1"/>
              <a:t>MyAndroidAppActivity.this</a:t>
            </a:r>
            <a:r>
              <a:rPr lang="en-US" sz="3200" dirty="0"/>
              <a:t>, “ </a:t>
            </a:r>
            <a:r>
              <a:rPr lang="en-US" dirty="0"/>
              <a:t>Male is </a:t>
            </a:r>
            <a:r>
              <a:rPr lang="en-US" sz="3200" dirty="0"/>
              <a:t>selected ”,  </a:t>
            </a:r>
            <a:r>
              <a:rPr lang="en-US" sz="3200" dirty="0" err="1"/>
              <a:t>Toast.LENGTH_SHORT</a:t>
            </a:r>
            <a:r>
              <a:rPr lang="en-US" sz="3200" dirty="0"/>
              <a:t>).show();</a:t>
            </a:r>
          </a:p>
          <a:p>
            <a:r>
              <a:rPr lang="en-US" dirty="0"/>
              <a:t>   	     break;</a:t>
            </a:r>
            <a:endParaRPr lang="en-US" sz="3200" dirty="0"/>
          </a:p>
          <a:p>
            <a:pPr algn="l">
              <a:spcAft>
                <a:spcPts val="0"/>
              </a:spcAft>
            </a:pP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case </a:t>
            </a:r>
            <a:r>
              <a:rPr lang="en-IN" b="0" i="0" dirty="0" err="1">
                <a:solidFill>
                  <a:srgbClr val="333333"/>
                </a:solidFill>
                <a:effectLst/>
                <a:latin typeface="Times New Roman" panose="02020603050405020304" pitchFamily="18" charset="0"/>
                <a:cs typeface="Times New Roman" panose="02020603050405020304" pitchFamily="18" charset="0"/>
              </a:rPr>
              <a:t>R.id.radioFemale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if </a:t>
            </a:r>
            <a:r>
              <a:rPr lang="en-IN" b="0" i="0" dirty="0">
                <a:solidFill>
                  <a:srgbClr val="333333"/>
                </a:solidFill>
                <a:effectLst/>
                <a:latin typeface="Times New Roman" panose="02020603050405020304" pitchFamily="18" charset="0"/>
                <a:cs typeface="Times New Roman" panose="02020603050405020304" pitchFamily="18" charset="0"/>
              </a:rPr>
              <a:t>(checked)</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US" sz="3200" dirty="0"/>
              <a:t> </a:t>
            </a:r>
            <a:r>
              <a:rPr lang="en-US" sz="3200" dirty="0" err="1"/>
              <a:t>Toast.makeText</a:t>
            </a:r>
            <a:r>
              <a:rPr lang="en-US" sz="3200" dirty="0"/>
              <a:t>(</a:t>
            </a:r>
            <a:r>
              <a:rPr lang="en-US" sz="3200" dirty="0" err="1"/>
              <a:t>MyAndroidAppActivity.this</a:t>
            </a:r>
            <a:r>
              <a:rPr lang="en-US" sz="3200" dirty="0"/>
              <a:t>, “</a:t>
            </a:r>
            <a:r>
              <a:rPr lang="en-US" dirty="0"/>
              <a:t>Female is  s</a:t>
            </a:r>
            <a:r>
              <a:rPr lang="en-US" sz="3200" dirty="0"/>
              <a:t>elected”,  </a:t>
            </a:r>
            <a:r>
              <a:rPr lang="en-US" sz="3200" dirty="0" err="1"/>
              <a:t>Toast.LENGTH_SHORT</a:t>
            </a:r>
            <a:r>
              <a:rPr lang="en-US" sz="3200" dirty="0"/>
              <a:t>).show();</a:t>
            </a:r>
          </a:p>
          <a:p>
            <a:pPr algn="l">
              <a:spcAft>
                <a:spcPts val="0"/>
              </a:spcAft>
            </a:pPr>
            <a:r>
              <a:rPr lang="en-IN" dirty="0"/>
              <a:t>             break;</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73BF"/>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70172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normAutofit fontScale="90000"/>
          </a:bodyPr>
          <a:lstStyle/>
          <a:p>
            <a:r>
              <a:rPr lang="en-IN" b="0" i="0" dirty="0">
                <a:solidFill>
                  <a:srgbClr val="4E4E4E"/>
                </a:solidFill>
                <a:effectLst/>
                <a:latin typeface="Segoe UI" panose="020B0502040204020203" pitchFamily="34" charset="0"/>
              </a:rPr>
              <a:t>Toast on radio button </a:t>
            </a:r>
            <a:r>
              <a:rPr lang="en-IN" b="0" i="0" dirty="0" err="1">
                <a:solidFill>
                  <a:srgbClr val="4E4E4E"/>
                </a:solidFill>
                <a:effectLst/>
                <a:latin typeface="Segoe UI" panose="020B0502040204020203" pitchFamily="34" charset="0"/>
              </a:rPr>
              <a:t>clickListener</a:t>
            </a:r>
            <a:endParaRPr lang="en-US" dirty="0"/>
          </a:p>
        </p:txBody>
      </p:sp>
      <p:sp>
        <p:nvSpPr>
          <p:cNvPr id="3" name="Content Placeholder 2"/>
          <p:cNvSpPr>
            <a:spLocks noGrp="1"/>
          </p:cNvSpPr>
          <p:nvPr>
            <p:ph idx="1"/>
          </p:nvPr>
        </p:nvSpPr>
        <p:spPr>
          <a:xfrm>
            <a:off x="457200" y="762000"/>
            <a:ext cx="8229600" cy="5715000"/>
          </a:xfrm>
        </p:spPr>
        <p:txBody>
          <a:bodyPr>
            <a:normAutofit/>
          </a:bodyPr>
          <a:lstStyle/>
          <a:p>
            <a:endParaRPr lang="en-US" sz="1800" dirty="0">
              <a:highlight>
                <a:srgbClr val="FFFF00"/>
              </a:highlight>
            </a:endParaRPr>
          </a:p>
          <a:p>
            <a:r>
              <a:rPr lang="en-US" sz="1800" dirty="0"/>
              <a:t>&lt;</a:t>
            </a:r>
            <a:r>
              <a:rPr lang="en-US" sz="1800" dirty="0" err="1"/>
              <a:t>RadioButton</a:t>
            </a:r>
            <a:r>
              <a:rPr lang="en-US" sz="1800" dirty="0"/>
              <a:t> </a:t>
            </a:r>
            <a:r>
              <a:rPr lang="en-US" sz="1800" dirty="0" err="1"/>
              <a:t>android:id</a:t>
            </a:r>
            <a:r>
              <a:rPr lang="en-US" sz="1800" dirty="0"/>
              <a:t>="@+id/</a:t>
            </a:r>
            <a:r>
              <a:rPr lang="en-US" sz="1800" dirty="0" err="1"/>
              <a:t>radioMale</a:t>
            </a:r>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=“Male“</a:t>
            </a:r>
          </a:p>
          <a:p>
            <a:r>
              <a:rPr lang="en-US" sz="1800" b="1" dirty="0" err="1"/>
              <a:t>android:checked</a:t>
            </a:r>
            <a:r>
              <a:rPr lang="en-US" sz="1800" b="1" dirty="0"/>
              <a:t>="true</a:t>
            </a:r>
            <a:r>
              <a:rPr lang="en-US" sz="1800" dirty="0"/>
              <a:t>" /&gt; </a:t>
            </a:r>
          </a:p>
          <a:p>
            <a:endParaRPr lang="en-US" sz="1800" dirty="0"/>
          </a:p>
          <a:p>
            <a:r>
              <a:rPr lang="en-US" sz="1800" dirty="0"/>
              <a:t>&lt;</a:t>
            </a:r>
            <a:r>
              <a:rPr lang="en-US" sz="1800" dirty="0" err="1"/>
              <a:t>RadioButton</a:t>
            </a:r>
            <a:r>
              <a:rPr lang="en-US" sz="1800" dirty="0"/>
              <a:t> </a:t>
            </a:r>
            <a:r>
              <a:rPr lang="en-US" sz="1800" dirty="0" err="1"/>
              <a:t>android:id</a:t>
            </a:r>
            <a:r>
              <a:rPr lang="en-US" sz="1800" dirty="0"/>
              <a:t>="@+id/</a:t>
            </a:r>
            <a:r>
              <a:rPr lang="en-US" sz="1800" dirty="0" err="1"/>
              <a:t>radioFemale</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a:t>
            </a:r>
          </a:p>
          <a:p>
            <a:r>
              <a:rPr lang="en-US" sz="1800" dirty="0" err="1"/>
              <a:t>android:text</a:t>
            </a:r>
            <a:r>
              <a:rPr lang="en-US" sz="1800" dirty="0"/>
              <a:t>=“Female" /&gt; </a:t>
            </a:r>
          </a:p>
          <a:p>
            <a:endParaRPr lang="en-US" sz="1800" dirty="0"/>
          </a:p>
          <a:p>
            <a:r>
              <a:rPr lang="en-US" sz="1800" dirty="0"/>
              <a:t>&lt;Button </a:t>
            </a:r>
            <a:r>
              <a:rPr lang="en-US" sz="1800" dirty="0" err="1"/>
              <a:t>android:id</a:t>
            </a:r>
            <a:r>
              <a:rPr lang="en-US" sz="1800" dirty="0"/>
              <a:t>="@+id/</a:t>
            </a:r>
            <a:r>
              <a:rPr lang="en-US" sz="1800" dirty="0" err="1"/>
              <a:t>btnDisplay</a:t>
            </a:r>
            <a:r>
              <a:rPr lang="en-US" sz="1800" dirty="0"/>
              <a:t>" </a:t>
            </a:r>
          </a:p>
          <a:p>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=“Display“</a:t>
            </a:r>
          </a:p>
          <a:p>
            <a:r>
              <a:rPr lang="en-US" sz="1800" dirty="0"/>
              <a:t>/&gt;</a:t>
            </a:r>
          </a:p>
        </p:txBody>
      </p:sp>
      <p:pic>
        <p:nvPicPr>
          <p:cNvPr id="1026" name="Picture 2"/>
          <p:cNvPicPr>
            <a:picLocks noChangeAspect="1" noChangeArrowheads="1"/>
          </p:cNvPicPr>
          <p:nvPr/>
        </p:nvPicPr>
        <p:blipFill>
          <a:blip r:embed="rId2"/>
          <a:srcRect/>
          <a:stretch>
            <a:fillRect/>
          </a:stretch>
        </p:blipFill>
        <p:spPr bwMode="auto">
          <a:xfrm>
            <a:off x="5981700" y="2438400"/>
            <a:ext cx="2781300" cy="3886200"/>
          </a:xfrm>
          <a:prstGeom prst="rect">
            <a:avLst/>
          </a:prstGeom>
          <a:solidFill>
            <a:schemeClr val="bg1"/>
          </a:solidFill>
          <a:ln w="9525">
            <a:solidFill>
              <a:schemeClr val="bg1"/>
            </a:solidFill>
            <a:miter lim="800000"/>
            <a:headEnd/>
            <a:tailEnd/>
          </a:ln>
          <a:effectLst/>
        </p:spPr>
      </p:pic>
    </p:spTree>
    <p:extLst>
      <p:ext uri="{BB962C8B-B14F-4D97-AF65-F5344CB8AC3E}">
        <p14:creationId xmlns:p14="http://schemas.microsoft.com/office/powerpoint/2010/main" val="1872906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E6C1A-14E4-0847-39FC-B6E8A842E2D3}"/>
              </a:ext>
            </a:extLst>
          </p:cNvPr>
          <p:cNvSpPr>
            <a:spLocks noGrp="1"/>
          </p:cNvSpPr>
          <p:nvPr>
            <p:ph idx="1"/>
          </p:nvPr>
        </p:nvSpPr>
        <p:spPr>
          <a:xfrm>
            <a:off x="152400" y="1219200"/>
            <a:ext cx="8915400" cy="5364162"/>
          </a:xfrm>
        </p:spPr>
        <p:txBody>
          <a:bodyPr>
            <a:normAutofit/>
          </a:bodyPr>
          <a:lstStyle/>
          <a:p>
            <a:r>
              <a:rPr lang="en-IN" sz="2000" b="0" i="0" dirty="0" err="1">
                <a:solidFill>
                  <a:srgbClr val="333333"/>
                </a:solidFill>
                <a:effectLst/>
                <a:latin typeface="Times New Roman" panose="02020603050405020304" pitchFamily="18" charset="0"/>
                <a:cs typeface="Times New Roman" panose="02020603050405020304" pitchFamily="18" charset="0"/>
              </a:rPr>
              <a:t>RadioButton</a:t>
            </a:r>
            <a:r>
              <a:rPr lang="en-IN" sz="2000" b="0" i="0" dirty="0">
                <a:solidFill>
                  <a:srgbClr val="333333"/>
                </a:solidFill>
                <a:effectLst/>
                <a:latin typeface="Times New Roman" panose="02020603050405020304" pitchFamily="18" charset="0"/>
                <a:cs typeface="Times New Roman" panose="02020603050405020304" pitchFamily="18" charset="0"/>
              </a:rPr>
              <a:t> rdb1 = (</a:t>
            </a:r>
            <a:r>
              <a:rPr lang="en-IN" sz="2000" b="0" i="0" dirty="0" err="1">
                <a:solidFill>
                  <a:srgbClr val="333333"/>
                </a:solidFill>
                <a:effectLst/>
                <a:latin typeface="Times New Roman" panose="02020603050405020304" pitchFamily="18" charset="0"/>
                <a:cs typeface="Times New Roman" panose="02020603050405020304" pitchFamily="18" charset="0"/>
              </a:rPr>
              <a:t>RadioButton</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333333"/>
                </a:solidFill>
                <a:effectLst/>
                <a:latin typeface="Times New Roman" panose="02020603050405020304" pitchFamily="18" charset="0"/>
                <a:cs typeface="Times New Roman" panose="02020603050405020304" pitchFamily="18" charset="0"/>
              </a:rPr>
              <a:t>findViewById</a:t>
            </a:r>
            <a:r>
              <a:rPr lang="en-IN" sz="2000" b="0" i="0" dirty="0">
                <a:solidFill>
                  <a:srgbClr val="333333"/>
                </a:solidFill>
                <a:effectLst/>
                <a:latin typeface="Times New Roman" panose="02020603050405020304" pitchFamily="18" charset="0"/>
                <a:cs typeface="Times New Roman" panose="02020603050405020304" pitchFamily="18" charset="0"/>
              </a:rPr>
              <a:t>(R.id.</a:t>
            </a:r>
            <a:r>
              <a:rPr lang="en-IN" sz="2000" b="0" i="0" dirty="0">
                <a:solidFill>
                  <a:srgbClr val="660E7A"/>
                </a:solidFill>
                <a:effectLst/>
                <a:latin typeface="Times New Roman" panose="02020603050405020304" pitchFamily="18" charset="0"/>
                <a:cs typeface="Times New Roman" panose="02020603050405020304" pitchFamily="18" charset="0"/>
              </a:rPr>
              <a:t>rdb1</a:t>
            </a:r>
            <a:r>
              <a:rPr lang="en-IN" sz="2000" b="0" i="0" dirty="0">
                <a:solidFill>
                  <a:srgbClr val="333333"/>
                </a:solidFill>
                <a:effectLst/>
                <a:latin typeface="Times New Roman" panose="02020603050405020304" pitchFamily="18" charset="0"/>
                <a:cs typeface="Times New Roman" panose="02020603050405020304" pitchFamily="18" charset="0"/>
              </a:rPr>
              <a:t>);</a:t>
            </a:r>
          </a:p>
          <a:p>
            <a:r>
              <a:rPr lang="en-IN" sz="2000" b="0" i="0" dirty="0" err="1">
                <a:solidFill>
                  <a:srgbClr val="333333"/>
                </a:solidFill>
                <a:effectLst/>
                <a:latin typeface="Times New Roman" panose="02020603050405020304" pitchFamily="18" charset="0"/>
                <a:cs typeface="Times New Roman" panose="02020603050405020304" pitchFamily="18" charset="0"/>
              </a:rPr>
              <a:t>RadioButton</a:t>
            </a:r>
            <a:r>
              <a:rPr lang="en-IN" sz="2000" b="0" i="0" dirty="0">
                <a:solidFill>
                  <a:srgbClr val="333333"/>
                </a:solidFill>
                <a:effectLst/>
                <a:latin typeface="Times New Roman" panose="02020603050405020304" pitchFamily="18" charset="0"/>
                <a:cs typeface="Times New Roman" panose="02020603050405020304" pitchFamily="18" charset="0"/>
              </a:rPr>
              <a:t> rdb2 = (</a:t>
            </a:r>
            <a:r>
              <a:rPr lang="en-IN" sz="2000" b="0" i="0" dirty="0" err="1">
                <a:solidFill>
                  <a:srgbClr val="333333"/>
                </a:solidFill>
                <a:effectLst/>
                <a:latin typeface="Times New Roman" panose="02020603050405020304" pitchFamily="18" charset="0"/>
                <a:cs typeface="Times New Roman" panose="02020603050405020304" pitchFamily="18" charset="0"/>
              </a:rPr>
              <a:t>RadioButton</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333333"/>
                </a:solidFill>
                <a:effectLst/>
                <a:latin typeface="Times New Roman" panose="02020603050405020304" pitchFamily="18" charset="0"/>
                <a:cs typeface="Times New Roman" panose="02020603050405020304" pitchFamily="18" charset="0"/>
              </a:rPr>
              <a:t>findViewById</a:t>
            </a:r>
            <a:r>
              <a:rPr lang="en-IN" sz="2000" b="0" i="0" dirty="0">
                <a:solidFill>
                  <a:srgbClr val="333333"/>
                </a:solidFill>
                <a:effectLst/>
                <a:latin typeface="Times New Roman" panose="02020603050405020304" pitchFamily="18" charset="0"/>
                <a:cs typeface="Times New Roman" panose="02020603050405020304" pitchFamily="18" charset="0"/>
              </a:rPr>
              <a:t>(R.id.</a:t>
            </a:r>
            <a:r>
              <a:rPr lang="en-IN" sz="2000" b="0" i="0" dirty="0">
                <a:solidFill>
                  <a:srgbClr val="660E7A"/>
                </a:solidFill>
                <a:effectLst/>
                <a:latin typeface="Times New Roman" panose="02020603050405020304" pitchFamily="18" charset="0"/>
                <a:cs typeface="Times New Roman" panose="02020603050405020304" pitchFamily="18" charset="0"/>
              </a:rPr>
              <a:t>rdb2</a:t>
            </a:r>
            <a:r>
              <a:rPr lang="en-IN" sz="2000" b="0" i="0" dirty="0">
                <a:solidFill>
                  <a:srgbClr val="333333"/>
                </a:solidFill>
                <a:effectLst/>
                <a:latin typeface="Times New Roman" panose="02020603050405020304" pitchFamily="18" charset="0"/>
                <a:cs typeface="Times New Roman" panose="02020603050405020304" pitchFamily="18" charset="0"/>
              </a:rPr>
              <a:t>);</a:t>
            </a:r>
          </a:p>
          <a:p>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1" i="0" dirty="0">
                <a:solidFill>
                  <a:srgbClr val="660E7A"/>
                </a:solidFill>
                <a:effectLst/>
                <a:latin typeface="Times New Roman" panose="02020603050405020304" pitchFamily="18" charset="0"/>
                <a:cs typeface="Times New Roman" panose="02020603050405020304" pitchFamily="18" charset="0"/>
              </a:rPr>
              <a:t>rdb1</a:t>
            </a:r>
            <a:r>
              <a:rPr lang="en-IN" sz="2000" b="1" i="0" dirty="0">
                <a:solidFill>
                  <a:srgbClr val="333333"/>
                </a:solidFill>
                <a:effectLst/>
                <a:latin typeface="Times New Roman" panose="02020603050405020304" pitchFamily="18" charset="0"/>
                <a:cs typeface="Times New Roman" panose="02020603050405020304" pitchFamily="18" charset="0"/>
              </a:rPr>
              <a:t>.setOnClickListener(</a:t>
            </a:r>
            <a:r>
              <a:rPr lang="en-IN" sz="2000" b="1" i="0" dirty="0">
                <a:solidFill>
                  <a:srgbClr val="000080"/>
                </a:solidFill>
                <a:effectLst/>
                <a:latin typeface="Times New Roman" panose="02020603050405020304" pitchFamily="18" charset="0"/>
                <a:cs typeface="Times New Roman" panose="02020603050405020304" pitchFamily="18" charset="0"/>
              </a:rPr>
              <a:t>new </a:t>
            </a:r>
            <a:r>
              <a:rPr lang="en-IN" sz="2000" b="1" i="0" dirty="0" err="1">
                <a:solidFill>
                  <a:srgbClr val="333333"/>
                </a:solidFill>
                <a:effectLst/>
                <a:latin typeface="Times New Roman" panose="02020603050405020304" pitchFamily="18" charset="0"/>
                <a:cs typeface="Times New Roman" panose="02020603050405020304" pitchFamily="18" charset="0"/>
              </a:rPr>
              <a:t>View.OnClickListener</a:t>
            </a:r>
            <a:r>
              <a:rPr lang="en-IN" sz="2000" b="1"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333333"/>
                </a:solidFill>
                <a:effectLst/>
                <a:latin typeface="Times New Roman" panose="02020603050405020304" pitchFamily="18" charset="0"/>
                <a:cs typeface="Times New Roman" panose="02020603050405020304" pitchFamily="18" charset="0"/>
              </a:rPr>
              <a:t>{</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808000"/>
                </a:solidFill>
                <a:effectLst/>
                <a:latin typeface="Times New Roman" panose="02020603050405020304" pitchFamily="18" charset="0"/>
                <a:cs typeface="Times New Roman" panose="02020603050405020304" pitchFamily="18" charset="0"/>
              </a:rPr>
              <a:t>@Override</a:t>
            </a:r>
            <a:br>
              <a:rPr lang="en-IN" sz="2000" b="0" i="0" dirty="0">
                <a:solidFill>
                  <a:srgbClr val="808000"/>
                </a:solidFill>
                <a:effectLst/>
                <a:latin typeface="Times New Roman" panose="02020603050405020304" pitchFamily="18" charset="0"/>
                <a:cs typeface="Times New Roman" panose="02020603050405020304" pitchFamily="18" charset="0"/>
              </a:rPr>
            </a:br>
            <a:r>
              <a:rPr lang="en-IN" sz="2000" b="0" i="0" dirty="0">
                <a:solidFill>
                  <a:srgbClr val="808000"/>
                </a:solidFill>
                <a:effectLst/>
                <a:latin typeface="Times New Roman" panose="02020603050405020304" pitchFamily="18" charset="0"/>
                <a:cs typeface="Times New Roman" panose="02020603050405020304" pitchFamily="18" charset="0"/>
              </a:rPr>
              <a:t>    </a:t>
            </a:r>
            <a:r>
              <a:rPr lang="en-IN" sz="2000" b="0" i="0" dirty="0">
                <a:solidFill>
                  <a:srgbClr val="000080"/>
                </a:solidFill>
                <a:effectLst/>
                <a:latin typeface="Times New Roman" panose="02020603050405020304" pitchFamily="18" charset="0"/>
                <a:cs typeface="Times New Roman" panose="02020603050405020304" pitchFamily="18" charset="0"/>
              </a:rPr>
              <a:t>public void </a:t>
            </a:r>
            <a:r>
              <a:rPr lang="en-IN" sz="2000" b="0" i="0" dirty="0" err="1">
                <a:solidFill>
                  <a:srgbClr val="333333"/>
                </a:solidFill>
                <a:effectLst/>
                <a:latin typeface="Times New Roman" panose="02020603050405020304" pitchFamily="18" charset="0"/>
                <a:cs typeface="Times New Roman" panose="02020603050405020304" pitchFamily="18" charset="0"/>
              </a:rPr>
              <a:t>onClick</a:t>
            </a:r>
            <a:r>
              <a:rPr lang="en-IN" sz="2000" b="0" i="0" dirty="0">
                <a:solidFill>
                  <a:srgbClr val="333333"/>
                </a:solidFill>
                <a:effectLst/>
                <a:latin typeface="Times New Roman" panose="02020603050405020304" pitchFamily="18" charset="0"/>
                <a:cs typeface="Times New Roman" panose="02020603050405020304" pitchFamily="18" charset="0"/>
              </a:rPr>
              <a:t>(View v) {</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000080"/>
                </a:solidFill>
                <a:effectLst/>
                <a:latin typeface="Times New Roman" panose="02020603050405020304" pitchFamily="18" charset="0"/>
                <a:cs typeface="Times New Roman" panose="02020603050405020304" pitchFamily="18" charset="0"/>
              </a:rPr>
              <a:t>boolean</a:t>
            </a:r>
            <a:r>
              <a:rPr lang="en-IN" sz="2000" b="0" i="0" dirty="0">
                <a:solidFill>
                  <a:srgbClr val="000080"/>
                </a:solidFill>
                <a:effectLst/>
                <a:latin typeface="Times New Roman" panose="02020603050405020304" pitchFamily="18" charset="0"/>
                <a:cs typeface="Times New Roman" panose="02020603050405020304" pitchFamily="18" charset="0"/>
              </a:rPr>
              <a:t> </a:t>
            </a:r>
            <a:r>
              <a:rPr lang="en-IN" sz="2000" b="0" i="0" dirty="0">
                <a:solidFill>
                  <a:srgbClr val="333333"/>
                </a:solidFill>
                <a:effectLst/>
                <a:latin typeface="Times New Roman" panose="02020603050405020304" pitchFamily="18" charset="0"/>
                <a:cs typeface="Times New Roman" panose="02020603050405020304" pitchFamily="18" charset="0"/>
              </a:rPr>
              <a:t>checked = ((</a:t>
            </a:r>
            <a:r>
              <a:rPr lang="en-IN" sz="2000" b="0" i="0" dirty="0" err="1">
                <a:solidFill>
                  <a:srgbClr val="333333"/>
                </a:solidFill>
                <a:effectLst/>
                <a:latin typeface="Times New Roman" panose="02020603050405020304" pitchFamily="18" charset="0"/>
                <a:cs typeface="Times New Roman" panose="02020603050405020304" pitchFamily="18" charset="0"/>
              </a:rPr>
              <a:t>RadioButton</a:t>
            </a:r>
            <a:r>
              <a:rPr lang="en-IN" sz="2000" b="0" i="0" dirty="0">
                <a:solidFill>
                  <a:srgbClr val="333333"/>
                </a:solidFill>
                <a:effectLst/>
                <a:latin typeface="Times New Roman" panose="02020603050405020304" pitchFamily="18" charset="0"/>
                <a:cs typeface="Times New Roman" panose="02020603050405020304" pitchFamily="18" charset="0"/>
              </a:rPr>
              <a:t>) v).</a:t>
            </a:r>
            <a:r>
              <a:rPr lang="en-IN" sz="2000" b="0" i="0" dirty="0" err="1">
                <a:solidFill>
                  <a:srgbClr val="333333"/>
                </a:solidFill>
                <a:effectLst/>
                <a:latin typeface="Times New Roman" panose="02020603050405020304" pitchFamily="18" charset="0"/>
                <a:cs typeface="Times New Roman" panose="02020603050405020304" pitchFamily="18" charset="0"/>
              </a:rPr>
              <a:t>isChecked</a:t>
            </a:r>
            <a:r>
              <a:rPr lang="en-IN" sz="2000" b="0" i="0" dirty="0">
                <a:solidFill>
                  <a:srgbClr val="333333"/>
                </a:solidFill>
                <a:effectLst/>
                <a:latin typeface="Times New Roman" panose="02020603050405020304" pitchFamily="18" charset="0"/>
                <a:cs typeface="Times New Roman" panose="02020603050405020304" pitchFamily="18" charset="0"/>
              </a:rPr>
              <a:t>();</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008000"/>
                </a:solidFill>
                <a:effectLst/>
                <a:latin typeface="Times New Roman" panose="02020603050405020304" pitchFamily="18" charset="0"/>
                <a:cs typeface="Times New Roman" panose="02020603050405020304" pitchFamily="18" charset="0"/>
              </a:rPr>
              <a:t>        </a:t>
            </a:r>
            <a:r>
              <a:rPr lang="en-IN" sz="2000" b="0" i="0" dirty="0">
                <a:solidFill>
                  <a:srgbClr val="000080"/>
                </a:solidFill>
                <a:effectLst/>
                <a:latin typeface="Times New Roman" panose="02020603050405020304" pitchFamily="18" charset="0"/>
                <a:cs typeface="Times New Roman" panose="02020603050405020304" pitchFamily="18" charset="0"/>
              </a:rPr>
              <a:t>if </a:t>
            </a:r>
            <a:r>
              <a:rPr lang="en-IN" sz="2000" b="0" i="0" dirty="0">
                <a:solidFill>
                  <a:srgbClr val="333333"/>
                </a:solidFill>
                <a:effectLst/>
                <a:latin typeface="Times New Roman" panose="02020603050405020304" pitchFamily="18" charset="0"/>
                <a:cs typeface="Times New Roman" panose="02020603050405020304" pitchFamily="18" charset="0"/>
              </a:rPr>
              <a:t>(checked){</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008000"/>
                </a:solidFill>
                <a:effectLst/>
                <a:latin typeface="Times New Roman" panose="02020603050405020304" pitchFamily="18" charset="0"/>
                <a:cs typeface="Times New Roman" panose="02020603050405020304" pitchFamily="18" charset="0"/>
              </a:rPr>
              <a:t>      </a:t>
            </a:r>
            <a:r>
              <a:rPr lang="en-US" sz="2000" dirty="0" err="1"/>
              <a:t>Toast.makeText</a:t>
            </a:r>
            <a:r>
              <a:rPr lang="en-US" sz="2000" dirty="0"/>
              <a:t>(</a:t>
            </a:r>
            <a:r>
              <a:rPr lang="en-US" sz="2000" dirty="0" err="1"/>
              <a:t>MyAndroidAppActivity.this</a:t>
            </a:r>
            <a:r>
              <a:rPr lang="en-US" sz="2000" dirty="0"/>
              <a:t>, “Male is  selected”,  </a:t>
            </a:r>
            <a:r>
              <a:rPr lang="en-US" sz="2000" dirty="0" err="1"/>
              <a:t>Toast.LENGTH_SHORT</a:t>
            </a:r>
            <a:r>
              <a:rPr lang="en-US" sz="2000" dirty="0"/>
              <a:t>).show();</a:t>
            </a:r>
          </a:p>
          <a:p>
            <a:r>
              <a:rPr lang="en-IN" sz="2000" b="0" i="0" dirty="0">
                <a:solidFill>
                  <a:srgbClr val="008000"/>
                </a:solidFill>
                <a:effectLst/>
                <a:latin typeface="Times New Roman" panose="02020603050405020304" pitchFamily="18" charset="0"/>
                <a:cs typeface="Times New Roman" panose="02020603050405020304" pitchFamily="18" charset="0"/>
              </a:rPr>
              <a:t>  </a:t>
            </a:r>
            <a:r>
              <a:rPr lang="en-IN" sz="2000" b="0" i="0" dirty="0">
                <a:solidFill>
                  <a:srgbClr val="333333"/>
                </a:solidFill>
                <a:effectLst/>
                <a:latin typeface="Times New Roman" panose="02020603050405020304" pitchFamily="18" charset="0"/>
                <a:cs typeface="Times New Roman" panose="02020603050405020304" pitchFamily="18" charset="0"/>
              </a:rPr>
              <a:t>}</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000080"/>
                </a:solidFill>
                <a:effectLst/>
                <a:latin typeface="Times New Roman" panose="02020603050405020304" pitchFamily="18" charset="0"/>
                <a:cs typeface="Times New Roman" panose="02020603050405020304" pitchFamily="18" charset="0"/>
              </a:rPr>
              <a:t>else</a:t>
            </a:r>
            <a:r>
              <a:rPr lang="en-IN" sz="2000" b="0" i="0" dirty="0">
                <a:solidFill>
                  <a:srgbClr val="333333"/>
                </a:solidFill>
                <a:effectLst/>
                <a:latin typeface="Times New Roman" panose="02020603050405020304" pitchFamily="18" charset="0"/>
                <a:cs typeface="Times New Roman" panose="02020603050405020304" pitchFamily="18" charset="0"/>
              </a:rPr>
              <a:t>{</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a:solidFill>
                  <a:srgbClr val="008000"/>
                </a:solidFill>
                <a:effectLst/>
                <a:latin typeface="Times New Roman" panose="02020603050405020304" pitchFamily="18" charset="0"/>
                <a:cs typeface="Times New Roman" panose="02020603050405020304" pitchFamily="18" charset="0"/>
              </a:rPr>
              <a:t>    </a:t>
            </a:r>
            <a:r>
              <a:rPr lang="en-US" sz="2000" dirty="0" err="1"/>
              <a:t>Toast.makeText</a:t>
            </a:r>
            <a:r>
              <a:rPr lang="en-US" sz="2000" dirty="0"/>
              <a:t>(</a:t>
            </a:r>
            <a:r>
              <a:rPr lang="en-US" sz="2000" dirty="0" err="1"/>
              <a:t>MyAndroidAppActivity.this</a:t>
            </a:r>
            <a:r>
              <a:rPr lang="en-US" sz="2000" dirty="0"/>
              <a:t>, “Male  is deselected”,  </a:t>
            </a:r>
            <a:r>
              <a:rPr lang="en-US" sz="2000" dirty="0" err="1"/>
              <a:t>Toast.LENGTH_SHORT</a:t>
            </a:r>
            <a:r>
              <a:rPr lang="en-US" sz="2000" dirty="0"/>
              <a:t>).show();</a:t>
            </a:r>
            <a:br>
              <a:rPr lang="en-IN" sz="2000" b="0" i="0" dirty="0">
                <a:solidFill>
                  <a:srgbClr val="008000"/>
                </a:solidFill>
                <a:effectLst/>
                <a:latin typeface="Times New Roman" panose="02020603050405020304" pitchFamily="18" charset="0"/>
                <a:cs typeface="Times New Roman" panose="02020603050405020304" pitchFamily="18" charset="0"/>
              </a:rPr>
            </a:br>
            <a:r>
              <a:rPr lang="en-IN" sz="2000" b="0" i="0" dirty="0">
                <a:solidFill>
                  <a:srgbClr val="008000"/>
                </a:solidFill>
                <a:effectLst/>
                <a:latin typeface="Times New Roman" panose="02020603050405020304" pitchFamily="18" charset="0"/>
                <a:cs typeface="Times New Roman" panose="02020603050405020304" pitchFamily="18" charset="0"/>
              </a:rPr>
              <a:t>        </a:t>
            </a:r>
            <a:r>
              <a:rPr lang="en-IN" sz="2000" b="0" i="0" dirty="0">
                <a:solidFill>
                  <a:srgbClr val="333333"/>
                </a:solidFill>
                <a:effectLst/>
                <a:latin typeface="Times New Roman" panose="02020603050405020304" pitchFamily="18" charset="0"/>
                <a:cs typeface="Times New Roman" panose="02020603050405020304" pitchFamily="18" charset="0"/>
              </a:rPr>
              <a:t>}</a:t>
            </a:r>
            <a:br>
              <a:rPr lang="en-IN" sz="2000" b="0" i="0" dirty="0">
                <a:solidFill>
                  <a:srgbClr val="333333"/>
                </a:solidFill>
                <a:effectLst/>
                <a:latin typeface="Times New Roman" panose="02020603050405020304" pitchFamily="18" charset="0"/>
                <a:cs typeface="Times New Roman" panose="02020603050405020304" pitchFamily="18" charset="0"/>
              </a:rPr>
            </a:br>
            <a:r>
              <a:rPr lang="en-IN" sz="2000" b="0" i="0" dirty="0">
                <a:solidFill>
                  <a:srgbClr val="333333"/>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091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a:t>
            </a:r>
          </a:p>
        </p:txBody>
      </p:sp>
      <p:sp>
        <p:nvSpPr>
          <p:cNvPr id="3" name="Content Placeholder 2"/>
          <p:cNvSpPr>
            <a:spLocks noGrp="1"/>
          </p:cNvSpPr>
          <p:nvPr>
            <p:ph idx="1"/>
          </p:nvPr>
        </p:nvSpPr>
        <p:spPr/>
        <p:txBody>
          <a:bodyPr>
            <a:normAutofit fontScale="92500"/>
          </a:bodyPr>
          <a:lstStyle/>
          <a:p>
            <a:r>
              <a:rPr lang="en-US" dirty="0"/>
              <a:t>Checkboxes allow the user to select one or more options from a set.</a:t>
            </a:r>
          </a:p>
          <a:p>
            <a:r>
              <a:rPr lang="en-US" dirty="0"/>
              <a:t>Attributes :</a:t>
            </a:r>
          </a:p>
          <a:p>
            <a:pPr fontAlgn="t"/>
            <a:r>
              <a:rPr lang="en-US" b="1" dirty="0" err="1"/>
              <a:t>android:drawableBottom</a:t>
            </a:r>
            <a:endParaRPr lang="en-US" dirty="0"/>
          </a:p>
          <a:p>
            <a:pPr fontAlgn="t"/>
            <a:r>
              <a:rPr lang="en-US" dirty="0"/>
              <a:t>This is the </a:t>
            </a:r>
            <a:r>
              <a:rPr lang="en-US" dirty="0" err="1"/>
              <a:t>drawable</a:t>
            </a:r>
            <a:r>
              <a:rPr lang="en-US" dirty="0"/>
              <a:t> to be drawn below the text.</a:t>
            </a:r>
          </a:p>
          <a:p>
            <a:pPr fontAlgn="t"/>
            <a:r>
              <a:rPr lang="en-US" b="1" dirty="0" err="1"/>
              <a:t>android:drawableRight</a:t>
            </a:r>
            <a:endParaRPr lang="en-US" dirty="0"/>
          </a:p>
          <a:p>
            <a:pPr fontAlgn="t"/>
            <a:r>
              <a:rPr lang="en-US" dirty="0"/>
              <a:t>This is the </a:t>
            </a:r>
            <a:r>
              <a:rPr lang="en-US" dirty="0" err="1"/>
              <a:t>drawable</a:t>
            </a:r>
            <a:r>
              <a:rPr lang="en-US" dirty="0"/>
              <a:t> to be drawn to the right of the text.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 example 1</a:t>
            </a:r>
          </a:p>
        </p:txBody>
      </p:sp>
      <p:sp>
        <p:nvSpPr>
          <p:cNvPr id="3" name="Content Placeholder 2"/>
          <p:cNvSpPr>
            <a:spLocks noGrp="1"/>
          </p:cNvSpPr>
          <p:nvPr>
            <p:ph idx="1"/>
          </p:nvPr>
        </p:nvSpPr>
        <p:spPr/>
        <p:txBody>
          <a:bodyPr/>
          <a:lstStyle/>
          <a:p>
            <a:endParaRPr lang="en-US" dirty="0"/>
          </a:p>
        </p:txBody>
      </p:sp>
      <p:pic>
        <p:nvPicPr>
          <p:cNvPr id="74754" name="Picture 2" descr="Android CheckBox Control"/>
          <p:cNvPicPr>
            <a:picLocks noChangeAspect="1" noChangeArrowheads="1"/>
          </p:cNvPicPr>
          <p:nvPr/>
        </p:nvPicPr>
        <p:blipFill>
          <a:blip r:embed="rId2"/>
          <a:srcRect/>
          <a:stretch>
            <a:fillRect/>
          </a:stretch>
        </p:blipFill>
        <p:spPr bwMode="auto">
          <a:xfrm>
            <a:off x="2895600" y="1249363"/>
            <a:ext cx="3505200" cy="4876800"/>
          </a:xfrm>
          <a:prstGeom prst="rect">
            <a:avLst/>
          </a:prstGeom>
          <a:solidFill>
            <a:schemeClr val="accent6"/>
          </a:solidFill>
        </p:spPr>
      </p:pic>
    </p:spTree>
    <p:extLst>
      <p:ext uri="{BB962C8B-B14F-4D97-AF65-F5344CB8AC3E}">
        <p14:creationId xmlns:p14="http://schemas.microsoft.com/office/powerpoint/2010/main" val="2826587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a:t>&lt;</a:t>
            </a:r>
            <a:r>
              <a:rPr lang="en-US" b="1" dirty="0" err="1"/>
              <a:t>CheckBox</a:t>
            </a:r>
            <a:r>
              <a:rPr lang="en-US" b="1" dirty="0"/>
              <a:t>  </a:t>
            </a:r>
            <a:r>
              <a:rPr lang="en-US" b="1" dirty="0" err="1"/>
              <a:t>android:id</a:t>
            </a:r>
            <a:r>
              <a:rPr lang="en-US" b="1" dirty="0"/>
              <a:t>="@+id/checkBox1"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Tutorials Point“ </a:t>
            </a:r>
            <a:r>
              <a:rPr lang="en-US" dirty="0"/>
              <a:t>/&gt;</a:t>
            </a:r>
          </a:p>
          <a:p>
            <a:r>
              <a:rPr lang="en-US" b="1" dirty="0"/>
              <a:t>&lt;</a:t>
            </a:r>
            <a:r>
              <a:rPr lang="en-US" b="1" dirty="0" err="1"/>
              <a:t>CheckBox</a:t>
            </a:r>
            <a:r>
              <a:rPr lang="en-US" b="1" dirty="0"/>
              <a:t> </a:t>
            </a:r>
            <a:r>
              <a:rPr lang="en-US" b="1" dirty="0" err="1"/>
              <a:t>android:id</a:t>
            </a:r>
            <a:r>
              <a:rPr lang="en-US" b="1" dirty="0"/>
              <a:t>="@+id/checkBox2"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android " </a:t>
            </a:r>
          </a:p>
          <a:p>
            <a:r>
              <a:rPr lang="en-US" b="1" dirty="0" err="1"/>
              <a:t>android:checked</a:t>
            </a:r>
            <a:r>
              <a:rPr lang="en-US" b="1" dirty="0"/>
              <a:t>="false“ </a:t>
            </a:r>
            <a:r>
              <a:rPr lang="en-US" dirty="0"/>
              <a:t>/&gt;</a:t>
            </a:r>
          </a:p>
          <a:p>
            <a:r>
              <a:rPr lang="en-US" dirty="0"/>
              <a:t>&lt;Button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="Ok“</a:t>
            </a:r>
          </a:p>
          <a:p>
            <a:r>
              <a:rPr lang="en-US" b="1" dirty="0"/>
              <a:t> </a:t>
            </a:r>
            <a:r>
              <a:rPr lang="en-US" b="1" dirty="0" err="1"/>
              <a:t>android:id</a:t>
            </a:r>
            <a:r>
              <a:rPr lang="en-US" b="1" dirty="0"/>
              <a:t>="@+id/button1“ </a:t>
            </a:r>
            <a:r>
              <a:rPr lang="en-US" dirty="0"/>
              <a:t>/&gt;</a:t>
            </a:r>
          </a:p>
          <a:p>
            <a:r>
              <a:rPr lang="en-US" dirty="0"/>
              <a:t> &lt;Button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b="1" dirty="0" err="1"/>
              <a:t>android:text</a:t>
            </a:r>
            <a:r>
              <a:rPr lang="en-US" b="1" dirty="0"/>
              <a:t>="Cancel“</a:t>
            </a:r>
          </a:p>
          <a:p>
            <a:r>
              <a:rPr lang="en-US" b="1" dirty="0"/>
              <a:t> </a:t>
            </a:r>
            <a:r>
              <a:rPr lang="en-US" b="1" dirty="0" err="1"/>
              <a:t>android:id</a:t>
            </a:r>
            <a:r>
              <a:rPr lang="en-US" b="1" dirty="0"/>
              <a:t>="@+id/button2“ </a:t>
            </a:r>
            <a:r>
              <a:rPr lang="en-US" dirty="0"/>
              <a:t>/&gt;</a:t>
            </a:r>
          </a:p>
        </p:txBody>
      </p:sp>
    </p:spTree>
    <p:extLst>
      <p:ext uri="{BB962C8B-B14F-4D97-AF65-F5344CB8AC3E}">
        <p14:creationId xmlns:p14="http://schemas.microsoft.com/office/powerpoint/2010/main" val="3670918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629400"/>
          </a:xfrm>
        </p:spPr>
        <p:txBody>
          <a:bodyPr>
            <a:normAutofit fontScale="70000" lnSpcReduction="20000"/>
          </a:bodyPr>
          <a:lstStyle/>
          <a:p>
            <a:r>
              <a:rPr lang="en-US" dirty="0" err="1"/>
              <a:t>CheckBox</a:t>
            </a:r>
            <a:r>
              <a:rPr lang="en-US" dirty="0"/>
              <a:t> ch1,ch2; Button b1,b2;</a:t>
            </a:r>
          </a:p>
          <a:p>
            <a:r>
              <a:rPr lang="en-US" dirty="0"/>
              <a:t>ch1=(</a:t>
            </a:r>
            <a:r>
              <a:rPr lang="en-US" dirty="0" err="1"/>
              <a:t>CheckBox</a:t>
            </a:r>
            <a:r>
              <a:rPr lang="en-US" dirty="0"/>
              <a:t>)</a:t>
            </a:r>
            <a:r>
              <a:rPr lang="en-US" dirty="0" err="1"/>
              <a:t>findViewById</a:t>
            </a:r>
            <a:r>
              <a:rPr lang="en-US" dirty="0"/>
              <a:t>(R.id.checkBox1); ch2=(</a:t>
            </a:r>
            <a:r>
              <a:rPr lang="en-US" dirty="0" err="1"/>
              <a:t>CheckBox</a:t>
            </a:r>
            <a:r>
              <a:rPr lang="en-US" dirty="0"/>
              <a:t>)</a:t>
            </a:r>
            <a:r>
              <a:rPr lang="en-US" dirty="0" err="1"/>
              <a:t>findViewById</a:t>
            </a:r>
            <a:r>
              <a:rPr lang="en-US" dirty="0"/>
              <a:t>(R.id.checkBox2); b1=(Button)</a:t>
            </a:r>
            <a:r>
              <a:rPr lang="en-US" dirty="0" err="1"/>
              <a:t>findViewById</a:t>
            </a:r>
            <a:r>
              <a:rPr lang="en-US" dirty="0"/>
              <a:t>(R.id.button1); b2=(Button)</a:t>
            </a:r>
            <a:r>
              <a:rPr lang="en-US" dirty="0" err="1"/>
              <a:t>findViewById</a:t>
            </a:r>
            <a:r>
              <a:rPr lang="en-US" dirty="0"/>
              <a:t>(R.id.button2); </a:t>
            </a:r>
          </a:p>
          <a:p>
            <a:r>
              <a:rPr lang="en-US" b="1" dirty="0"/>
              <a:t>b2.setOnClickListener(new </a:t>
            </a:r>
            <a:r>
              <a:rPr lang="en-US" b="1" dirty="0" err="1"/>
              <a:t>View.OnClickListener</a:t>
            </a:r>
            <a:r>
              <a:rPr lang="en-US" b="1" dirty="0"/>
              <a:t>()</a:t>
            </a:r>
          </a:p>
          <a:p>
            <a:r>
              <a:rPr lang="en-US" b="1" dirty="0"/>
              <a:t> {  @Override</a:t>
            </a:r>
          </a:p>
          <a:p>
            <a:r>
              <a:rPr lang="en-US" b="1" dirty="0"/>
              <a:t> public void </a:t>
            </a:r>
            <a:r>
              <a:rPr lang="en-US" b="1" dirty="0" err="1"/>
              <a:t>onClick</a:t>
            </a:r>
            <a:r>
              <a:rPr lang="en-US" b="1" dirty="0"/>
              <a:t>(View v) {</a:t>
            </a:r>
          </a:p>
          <a:p>
            <a:r>
              <a:rPr lang="en-US" b="1" dirty="0"/>
              <a:t> finish(); } }); </a:t>
            </a:r>
          </a:p>
          <a:p>
            <a:r>
              <a:rPr lang="en-US" dirty="0"/>
              <a:t>b1.setOnClickListener(new </a:t>
            </a:r>
            <a:r>
              <a:rPr lang="en-US" dirty="0" err="1"/>
              <a:t>View.OnClickListener</a:t>
            </a:r>
            <a:r>
              <a:rPr lang="en-US" dirty="0"/>
              <a:t>()</a:t>
            </a:r>
          </a:p>
          <a:p>
            <a:r>
              <a:rPr lang="en-US" dirty="0"/>
              <a:t> { @Override </a:t>
            </a:r>
          </a:p>
          <a:p>
            <a:r>
              <a:rPr lang="en-US" dirty="0"/>
              <a:t>public void </a:t>
            </a:r>
            <a:r>
              <a:rPr lang="en-US" dirty="0" err="1"/>
              <a:t>onClick</a:t>
            </a:r>
            <a:r>
              <a:rPr lang="en-US" dirty="0"/>
              <a:t>(View v) {</a:t>
            </a:r>
          </a:p>
          <a:p>
            <a:r>
              <a:rPr lang="en-US" dirty="0"/>
              <a:t> </a:t>
            </a:r>
            <a:r>
              <a:rPr lang="en-US" dirty="0" err="1"/>
              <a:t>StringBuffer</a:t>
            </a:r>
            <a:r>
              <a:rPr lang="en-US" dirty="0"/>
              <a:t> result = new </a:t>
            </a:r>
            <a:r>
              <a:rPr lang="en-US" dirty="0" err="1"/>
              <a:t>StringBuffer</a:t>
            </a:r>
            <a:r>
              <a:rPr lang="en-US" dirty="0"/>
              <a:t>();</a:t>
            </a:r>
          </a:p>
          <a:p>
            <a:r>
              <a:rPr lang="en-US" dirty="0"/>
              <a:t>If(ch1.isChecked()){</a:t>
            </a:r>
          </a:p>
          <a:p>
            <a:r>
              <a:rPr lang="en-US" dirty="0"/>
              <a:t> </a:t>
            </a:r>
            <a:r>
              <a:rPr lang="en-US" dirty="0" err="1"/>
              <a:t>result.append</a:t>
            </a:r>
            <a:r>
              <a:rPr lang="en-US" dirty="0"/>
              <a:t>("Thank: ") .append(ch1.getText());}</a:t>
            </a:r>
          </a:p>
          <a:p>
            <a:r>
              <a:rPr lang="en-US" dirty="0"/>
              <a:t>If(ch2.isChecked()){</a:t>
            </a:r>
          </a:p>
          <a:p>
            <a:r>
              <a:rPr lang="en-US" dirty="0"/>
              <a:t> </a:t>
            </a:r>
            <a:r>
              <a:rPr lang="en-US" dirty="0" err="1"/>
              <a:t>result.append</a:t>
            </a:r>
            <a:r>
              <a:rPr lang="en-US" dirty="0"/>
              <a:t>("\</a:t>
            </a:r>
            <a:r>
              <a:rPr lang="en-US" dirty="0" err="1"/>
              <a:t>nThanks</a:t>
            </a:r>
            <a:r>
              <a:rPr lang="en-US" dirty="0"/>
              <a:t>: ") .append(ch2.getText());}</a:t>
            </a:r>
          </a:p>
          <a:p>
            <a:r>
              <a:rPr lang="en-US" dirty="0"/>
              <a:t> </a:t>
            </a:r>
            <a:r>
              <a:rPr lang="en-US" dirty="0" err="1"/>
              <a:t>Toast.makeText</a:t>
            </a:r>
            <a:r>
              <a:rPr lang="en-US" dirty="0"/>
              <a:t>(</a:t>
            </a:r>
            <a:r>
              <a:rPr lang="en-US" dirty="0" err="1"/>
              <a:t>MainActivity.this</a:t>
            </a:r>
            <a:r>
              <a:rPr lang="en-US" dirty="0"/>
              <a:t>, </a:t>
            </a:r>
            <a:r>
              <a:rPr lang="en-US" dirty="0" err="1"/>
              <a:t>result.toString</a:t>
            </a:r>
            <a:r>
              <a:rPr lang="en-US" dirty="0"/>
              <a:t>(), </a:t>
            </a:r>
            <a:r>
              <a:rPr lang="en-US" dirty="0" err="1"/>
              <a:t>Toast.LENGTH_LONG</a:t>
            </a:r>
            <a:r>
              <a:rPr lang="en-US" dirty="0"/>
              <a:t>).show(); } });</a:t>
            </a:r>
          </a:p>
        </p:txBody>
      </p:sp>
    </p:spTree>
    <p:extLst>
      <p:ext uri="{BB962C8B-B14F-4D97-AF65-F5344CB8AC3E}">
        <p14:creationId xmlns:p14="http://schemas.microsoft.com/office/powerpoint/2010/main" val="3496369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98D3-759E-3ADA-B599-466D2B79FE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DB140E-6992-E771-850F-B39D433476B4}"/>
              </a:ext>
            </a:extLst>
          </p:cNvPr>
          <p:cNvSpPr>
            <a:spLocks noGrp="1"/>
          </p:cNvSpPr>
          <p:nvPr>
            <p:ph idx="1"/>
          </p:nvPr>
        </p:nvSpPr>
        <p:spPr/>
        <p:txBody>
          <a:bodyPr>
            <a:normAutofit fontScale="92500"/>
          </a:bodyPr>
          <a:lstStyle/>
          <a:p>
            <a:r>
              <a:rPr lang="en-US" dirty="0">
                <a:solidFill>
                  <a:srgbClr val="FF0000"/>
                </a:solidFill>
              </a:rPr>
              <a:t>public void </a:t>
            </a:r>
            <a:r>
              <a:rPr lang="en-US" dirty="0" err="1">
                <a:solidFill>
                  <a:srgbClr val="FF0000"/>
                </a:solidFill>
              </a:rPr>
              <a:t>onClick</a:t>
            </a:r>
            <a:r>
              <a:rPr lang="en-US" dirty="0">
                <a:solidFill>
                  <a:srgbClr val="FF0000"/>
                </a:solidFill>
              </a:rPr>
              <a:t>(View v) {</a:t>
            </a:r>
          </a:p>
          <a:p>
            <a:r>
              <a:rPr lang="en-US" dirty="0">
                <a:solidFill>
                  <a:srgbClr val="FF0000"/>
                </a:solidFill>
              </a:rPr>
              <a:t>String str = “ selected languages are : “</a:t>
            </a:r>
          </a:p>
          <a:p>
            <a:r>
              <a:rPr lang="en-US" dirty="0">
                <a:solidFill>
                  <a:srgbClr val="FF0000"/>
                </a:solidFill>
              </a:rPr>
              <a:t>If(ch1.isChecked()){</a:t>
            </a:r>
          </a:p>
          <a:p>
            <a:r>
              <a:rPr lang="en-US" dirty="0">
                <a:solidFill>
                  <a:srgbClr val="FF0000"/>
                </a:solidFill>
              </a:rPr>
              <a:t> str +=ch1.getText.toString();}</a:t>
            </a:r>
          </a:p>
          <a:p>
            <a:r>
              <a:rPr lang="en-US" dirty="0">
                <a:solidFill>
                  <a:srgbClr val="FF0000"/>
                </a:solidFill>
              </a:rPr>
              <a:t>If(ch2.isChecked()){</a:t>
            </a:r>
          </a:p>
          <a:p>
            <a:r>
              <a:rPr lang="en-US" dirty="0">
                <a:solidFill>
                  <a:srgbClr val="FF0000"/>
                </a:solidFill>
              </a:rPr>
              <a:t> str +=ch2.getText.toString();}</a:t>
            </a:r>
          </a:p>
          <a:p>
            <a:r>
              <a:rPr lang="en-US" dirty="0" err="1">
                <a:solidFill>
                  <a:srgbClr val="FF0000"/>
                </a:solidFill>
              </a:rPr>
              <a:t>Toast.makeText</a:t>
            </a:r>
            <a:r>
              <a:rPr lang="en-US" dirty="0">
                <a:solidFill>
                  <a:srgbClr val="FF0000"/>
                </a:solidFill>
              </a:rPr>
              <a:t>(</a:t>
            </a:r>
            <a:r>
              <a:rPr lang="en-US" dirty="0" err="1">
                <a:solidFill>
                  <a:srgbClr val="FF0000"/>
                </a:solidFill>
              </a:rPr>
              <a:t>MainActivity.this</a:t>
            </a:r>
            <a:r>
              <a:rPr lang="en-US" dirty="0">
                <a:solidFill>
                  <a:srgbClr val="FF0000"/>
                </a:solidFill>
              </a:rPr>
              <a:t>, </a:t>
            </a:r>
            <a:r>
              <a:rPr lang="en-US" dirty="0" err="1">
                <a:solidFill>
                  <a:srgbClr val="FF0000"/>
                </a:solidFill>
              </a:rPr>
              <a:t>result.toString</a:t>
            </a:r>
            <a:r>
              <a:rPr lang="en-US" dirty="0">
                <a:solidFill>
                  <a:srgbClr val="FF0000"/>
                </a:solidFill>
              </a:rPr>
              <a:t>(), </a:t>
            </a:r>
            <a:r>
              <a:rPr lang="en-US" dirty="0" err="1">
                <a:solidFill>
                  <a:srgbClr val="FF0000"/>
                </a:solidFill>
              </a:rPr>
              <a:t>Toast.LENGTH_LONG</a:t>
            </a:r>
            <a:r>
              <a:rPr lang="en-US" dirty="0">
                <a:solidFill>
                  <a:srgbClr val="FF0000"/>
                </a:solidFill>
              </a:rPr>
              <a:t>).show();</a:t>
            </a:r>
            <a:endParaRPr lang="en-IN" dirty="0">
              <a:solidFill>
                <a:srgbClr val="FF0000"/>
              </a:solidFill>
            </a:endParaRPr>
          </a:p>
        </p:txBody>
      </p:sp>
    </p:spTree>
    <p:extLst>
      <p:ext uri="{BB962C8B-B14F-4D97-AF65-F5344CB8AC3E}">
        <p14:creationId xmlns:p14="http://schemas.microsoft.com/office/powerpoint/2010/main" val="544601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DCF2-DE06-4624-8996-85A6E4FD15D6}"/>
              </a:ext>
            </a:extLst>
          </p:cNvPr>
          <p:cNvSpPr>
            <a:spLocks noGrp="1"/>
          </p:cNvSpPr>
          <p:nvPr>
            <p:ph type="title"/>
          </p:nvPr>
        </p:nvSpPr>
        <p:spPr/>
        <p:txBody>
          <a:bodyPr>
            <a:noAutofit/>
          </a:bodyPr>
          <a:lstStyle/>
          <a:p>
            <a:r>
              <a:rPr lang="en-US" sz="3600" dirty="0" err="1"/>
              <a:t>Exampe</a:t>
            </a:r>
            <a:r>
              <a:rPr lang="en-US" sz="3600" dirty="0"/>
              <a:t> 2:Toast When </a:t>
            </a:r>
            <a:r>
              <a:rPr lang="en-US" sz="3600" dirty="0" err="1"/>
              <a:t>CheckBox</a:t>
            </a:r>
            <a:r>
              <a:rPr lang="en-US" sz="3600" dirty="0"/>
              <a:t> is Checked/</a:t>
            </a:r>
            <a:r>
              <a:rPr lang="en-US" sz="3600" dirty="0" err="1"/>
              <a:t>UnChecked</a:t>
            </a:r>
            <a:r>
              <a:rPr lang="en-US" sz="3600" dirty="0"/>
              <a:t>  and also Toast All </a:t>
            </a:r>
            <a:r>
              <a:rPr lang="en-US" sz="3600" dirty="0" err="1"/>
              <a:t>CheckBox</a:t>
            </a:r>
            <a:r>
              <a:rPr lang="en-US" sz="3600" dirty="0"/>
              <a:t> on Button Click</a:t>
            </a:r>
          </a:p>
        </p:txBody>
      </p:sp>
      <p:sp>
        <p:nvSpPr>
          <p:cNvPr id="3" name="Content Placeholder 2">
            <a:extLst>
              <a:ext uri="{FF2B5EF4-FFF2-40B4-BE49-F238E27FC236}">
                <a16:creationId xmlns:a16="http://schemas.microsoft.com/office/drawing/2014/main" id="{4DF81F1E-2268-4DE0-BDAB-C8C01D10256F}"/>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6D71741F-5646-4C84-9F60-2D82829CB535}"/>
              </a:ext>
            </a:extLst>
          </p:cNvPr>
          <p:cNvPicPr>
            <a:picLocks noChangeAspect="1"/>
          </p:cNvPicPr>
          <p:nvPr/>
        </p:nvPicPr>
        <p:blipFill>
          <a:blip r:embed="rId2"/>
          <a:stretch>
            <a:fillRect/>
          </a:stretch>
        </p:blipFill>
        <p:spPr>
          <a:xfrm>
            <a:off x="6148390" y="2172768"/>
            <a:ext cx="2895600" cy="3892420"/>
          </a:xfrm>
          <a:prstGeom prst="rect">
            <a:avLst/>
          </a:prstGeom>
        </p:spPr>
      </p:pic>
      <p:pic>
        <p:nvPicPr>
          <p:cNvPr id="9" name="Picture 8">
            <a:extLst>
              <a:ext uri="{FF2B5EF4-FFF2-40B4-BE49-F238E27FC236}">
                <a16:creationId xmlns:a16="http://schemas.microsoft.com/office/drawing/2014/main" id="{5C6B2E6A-233A-4BA4-82C2-A8F986019CBE}"/>
              </a:ext>
            </a:extLst>
          </p:cNvPr>
          <p:cNvPicPr>
            <a:picLocks noChangeAspect="1"/>
          </p:cNvPicPr>
          <p:nvPr/>
        </p:nvPicPr>
        <p:blipFill>
          <a:blip r:embed="rId3"/>
          <a:stretch>
            <a:fillRect/>
          </a:stretch>
        </p:blipFill>
        <p:spPr>
          <a:xfrm>
            <a:off x="3248025" y="2172768"/>
            <a:ext cx="2767693" cy="3695700"/>
          </a:xfrm>
          <a:prstGeom prst="rect">
            <a:avLst/>
          </a:prstGeom>
        </p:spPr>
      </p:pic>
      <p:pic>
        <p:nvPicPr>
          <p:cNvPr id="11" name="Picture 10">
            <a:extLst>
              <a:ext uri="{FF2B5EF4-FFF2-40B4-BE49-F238E27FC236}">
                <a16:creationId xmlns:a16="http://schemas.microsoft.com/office/drawing/2014/main" id="{E7610421-0264-4E98-9164-5ED5612151A1}"/>
              </a:ext>
            </a:extLst>
          </p:cNvPr>
          <p:cNvPicPr>
            <a:picLocks noChangeAspect="1"/>
          </p:cNvPicPr>
          <p:nvPr/>
        </p:nvPicPr>
        <p:blipFill>
          <a:blip r:embed="rId4"/>
          <a:stretch>
            <a:fillRect/>
          </a:stretch>
        </p:blipFill>
        <p:spPr>
          <a:xfrm>
            <a:off x="204787" y="2182293"/>
            <a:ext cx="2790825" cy="3686175"/>
          </a:xfrm>
          <a:prstGeom prst="rect">
            <a:avLst/>
          </a:prstGeom>
        </p:spPr>
      </p:pic>
    </p:spTree>
    <p:extLst>
      <p:ext uri="{BB962C8B-B14F-4D97-AF65-F5344CB8AC3E}">
        <p14:creationId xmlns:p14="http://schemas.microsoft.com/office/powerpoint/2010/main" val="26862694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5C25-2B9D-4A41-B2D0-9E427E97C9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71F02-9936-432B-8C86-7E12A042B5C9}"/>
              </a:ext>
            </a:extLst>
          </p:cNvPr>
          <p:cNvSpPr>
            <a:spLocks noGrp="1"/>
          </p:cNvSpPr>
          <p:nvPr>
            <p:ph idx="1"/>
          </p:nvPr>
        </p:nvSpPr>
        <p:spPr/>
        <p:txBody>
          <a:bodyPr>
            <a:normAutofit fontScale="92500" lnSpcReduction="20000"/>
          </a:bodyPr>
          <a:lstStyle/>
          <a:p>
            <a:r>
              <a:rPr lang="en-US" dirty="0"/>
              <a:t> &lt;</a:t>
            </a:r>
            <a:r>
              <a:rPr lang="en-US" dirty="0" err="1"/>
              <a:t>CheckBox</a:t>
            </a:r>
            <a:endParaRPr lang="en-US" dirty="0"/>
          </a:p>
          <a:p>
            <a:r>
              <a:rPr lang="en-US" dirty="0"/>
              <a:t>        </a:t>
            </a:r>
            <a:r>
              <a:rPr lang="en-US" dirty="0" err="1"/>
              <a:t>android:id</a:t>
            </a:r>
            <a:r>
              <a:rPr lang="en-US" dirty="0"/>
              <a:t>="@+id/</a:t>
            </a:r>
            <a:r>
              <a:rPr lang="en-US" dirty="0" err="1">
                <a:solidFill>
                  <a:srgbClr val="FF0000"/>
                </a:solidFill>
              </a:rPr>
              <a:t>chkJava</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android:padding</a:t>
            </a:r>
            <a:r>
              <a:rPr lang="en-US" dirty="0"/>
              <a:t>="10dp"</a:t>
            </a:r>
          </a:p>
          <a:p>
            <a:r>
              <a:rPr lang="en-US" dirty="0"/>
              <a:t>        </a:t>
            </a:r>
            <a:r>
              <a:rPr lang="en-US" dirty="0" err="1"/>
              <a:t>android:layout_marginTop</a:t>
            </a:r>
            <a:r>
              <a:rPr lang="en-US" dirty="0"/>
              <a:t>="150dp"</a:t>
            </a:r>
          </a:p>
          <a:p>
            <a:r>
              <a:rPr lang="en-US" dirty="0"/>
              <a:t>        </a:t>
            </a:r>
            <a:r>
              <a:rPr lang="en-US" dirty="0" err="1"/>
              <a:t>android:layout_marginLeft</a:t>
            </a:r>
            <a:r>
              <a:rPr lang="en-US" dirty="0"/>
              <a:t>="100dp"</a:t>
            </a:r>
          </a:p>
          <a:p>
            <a:r>
              <a:rPr lang="en-US" dirty="0"/>
              <a:t>        </a:t>
            </a:r>
            <a:r>
              <a:rPr lang="en-US" dirty="0" err="1"/>
              <a:t>android:text</a:t>
            </a:r>
            <a:r>
              <a:rPr lang="en-US" dirty="0"/>
              <a:t>="Java"</a:t>
            </a:r>
          </a:p>
          <a:p>
            <a:r>
              <a:rPr lang="en-US" dirty="0"/>
              <a:t>        </a:t>
            </a:r>
            <a:r>
              <a:rPr lang="en-US" b="1" dirty="0" err="1">
                <a:solidFill>
                  <a:srgbClr val="FF0000"/>
                </a:solidFill>
              </a:rPr>
              <a:t>android:onClick</a:t>
            </a:r>
            <a:r>
              <a:rPr lang="en-US" b="1" dirty="0">
                <a:solidFill>
                  <a:srgbClr val="FF0000"/>
                </a:solidFill>
              </a:rPr>
              <a:t>="</a:t>
            </a:r>
            <a:r>
              <a:rPr lang="en-US" b="1" dirty="0" err="1">
                <a:solidFill>
                  <a:srgbClr val="FF0000"/>
                </a:solidFill>
              </a:rPr>
              <a:t>onCheckboxClicked</a:t>
            </a:r>
            <a:r>
              <a:rPr lang="en-US" b="1" dirty="0">
                <a:solidFill>
                  <a:srgbClr val="FF0000"/>
                </a:solidFill>
              </a:rPr>
              <a:t>"/&gt;</a:t>
            </a:r>
          </a:p>
        </p:txBody>
      </p:sp>
    </p:spTree>
    <p:extLst>
      <p:ext uri="{BB962C8B-B14F-4D97-AF65-F5344CB8AC3E}">
        <p14:creationId xmlns:p14="http://schemas.microsoft.com/office/powerpoint/2010/main" val="428320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activity_main.xml </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android:text</a:t>
            </a:r>
            <a:r>
              <a:rPr lang="en-US" dirty="0"/>
              <a:t>="Before Clicking" </a:t>
            </a:r>
            <a:r>
              <a:rPr lang="en-US" dirty="0" err="1"/>
              <a:t>android:textColor</a:t>
            </a:r>
            <a:r>
              <a:rPr lang="en-US" dirty="0"/>
              <a:t>="#f00" </a:t>
            </a:r>
            <a:r>
              <a:rPr lang="en-US" dirty="0" err="1"/>
              <a:t>android:textSize</a:t>
            </a:r>
            <a:r>
              <a:rPr lang="en-US" dirty="0"/>
              <a:t>="25sp" </a:t>
            </a:r>
            <a:r>
              <a:rPr lang="en-US" b="1" dirty="0" err="1">
                <a:solidFill>
                  <a:srgbClr val="FF0000"/>
                </a:solidFill>
              </a:rPr>
              <a:t>android:textStyle</a:t>
            </a:r>
            <a:r>
              <a:rPr lang="en-US" b="1" dirty="0">
                <a:solidFill>
                  <a:srgbClr val="FF0000"/>
                </a:solidFill>
              </a:rPr>
              <a:t>="</a:t>
            </a:r>
            <a:r>
              <a:rPr lang="en-US" b="1" dirty="0" err="1">
                <a:solidFill>
                  <a:srgbClr val="FF0000"/>
                </a:solidFill>
              </a:rPr>
              <a:t>bold|italic</a:t>
            </a:r>
            <a:r>
              <a:rPr lang="en-US" b="1" dirty="0">
                <a:solidFill>
                  <a:srgbClr val="FF0000"/>
                </a:solidFill>
              </a:rPr>
              <a:t>"</a:t>
            </a:r>
            <a:r>
              <a:rPr lang="en-US" dirty="0"/>
              <a:t> </a:t>
            </a:r>
            <a:r>
              <a:rPr lang="en-US" dirty="0" err="1"/>
              <a:t>android:layout_marginTop</a:t>
            </a:r>
            <a:r>
              <a:rPr lang="en-US" dirty="0"/>
              <a:t>="50dp"/&gt;</a:t>
            </a:r>
          </a:p>
          <a:p>
            <a:endParaRPr lang="en-US" dirty="0"/>
          </a:p>
          <a:p>
            <a:r>
              <a:rPr lang="en-US" dirty="0"/>
              <a:t>&lt;Button </a:t>
            </a:r>
            <a:r>
              <a:rPr lang="en-US" dirty="0" err="1"/>
              <a:t>android:id</a:t>
            </a:r>
            <a:r>
              <a:rPr lang="en-US" dirty="0"/>
              <a:t>="@+id/button</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android:text</a:t>
            </a:r>
            <a:r>
              <a:rPr lang="en-US" dirty="0"/>
              <a:t>="Change Text" / &gt; </a:t>
            </a:r>
          </a:p>
          <a:p>
            <a:r>
              <a:rPr lang="en-US" dirty="0"/>
              <a:t>&lt;/</a:t>
            </a:r>
            <a:r>
              <a:rPr lang="en-US" dirty="0" err="1"/>
              <a:t>RelativeLayout</a:t>
            </a:r>
            <a:r>
              <a:rPr lang="en-US" dirty="0"/>
              <a:t>&gt;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r>
              <a:rPr lang="en-US" sz="1800" dirty="0" err="1"/>
              <a:t>CheckBox</a:t>
            </a:r>
            <a:r>
              <a:rPr lang="en-US" sz="1800" dirty="0"/>
              <a:t> android, java, angular, python;</a:t>
            </a:r>
          </a:p>
          <a:p>
            <a:r>
              <a:rPr lang="en-US" sz="1800" dirty="0"/>
              <a:t>android=(</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chkAndroid</a:t>
            </a:r>
            <a:r>
              <a:rPr lang="en-US" sz="1800" dirty="0"/>
              <a:t>);</a:t>
            </a:r>
            <a:br>
              <a:rPr lang="en-US" sz="1800" dirty="0"/>
            </a:br>
            <a:r>
              <a:rPr lang="en-US" sz="1800" dirty="0"/>
              <a:t>java=(</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chkJava</a:t>
            </a:r>
            <a:r>
              <a:rPr lang="en-US" sz="1800" dirty="0"/>
              <a:t>);</a:t>
            </a:r>
            <a:br>
              <a:rPr lang="en-US" sz="1800" dirty="0"/>
            </a:br>
            <a:r>
              <a:rPr lang="en-US" sz="1800" dirty="0"/>
              <a:t>angular=(</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chkAngular</a:t>
            </a:r>
            <a:r>
              <a:rPr lang="en-US" sz="1800" dirty="0"/>
              <a:t>);</a:t>
            </a:r>
            <a:br>
              <a:rPr lang="en-US" sz="1800" dirty="0"/>
            </a:br>
            <a:r>
              <a:rPr lang="en-US" sz="1800" dirty="0"/>
              <a:t>python=(</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chkPython</a:t>
            </a:r>
            <a:r>
              <a:rPr lang="en-US" sz="1800" dirty="0"/>
              <a:t>);</a:t>
            </a:r>
            <a:br>
              <a:rPr lang="en-US" sz="1800" dirty="0"/>
            </a:br>
            <a:r>
              <a:rPr lang="en-US" sz="1800" dirty="0"/>
              <a:t>Button </a:t>
            </a:r>
            <a:r>
              <a:rPr lang="en-US" sz="1800" dirty="0" err="1"/>
              <a:t>btn</a:t>
            </a:r>
            <a:r>
              <a:rPr lang="en-US" sz="1800" dirty="0"/>
              <a:t>=(Button)</a:t>
            </a:r>
            <a:r>
              <a:rPr lang="en-US" sz="1800" dirty="0" err="1"/>
              <a:t>findViewById</a:t>
            </a:r>
            <a:r>
              <a:rPr lang="en-US" sz="1800" dirty="0"/>
              <a:t>(</a:t>
            </a:r>
            <a:r>
              <a:rPr lang="en-US" sz="1800" dirty="0" err="1"/>
              <a:t>R.id.</a:t>
            </a:r>
            <a:r>
              <a:rPr lang="en-US" sz="1800" i="1" dirty="0" err="1"/>
              <a:t>getBtn</a:t>
            </a:r>
            <a:r>
              <a:rPr lang="en-US" sz="1800" dirty="0"/>
              <a:t>);</a:t>
            </a:r>
            <a:br>
              <a:rPr lang="en-US" sz="1800" dirty="0"/>
            </a:br>
            <a:r>
              <a:rPr lang="en-US" sz="1800" b="1" dirty="0" err="1"/>
              <a:t>btn.setOnClickListener</a:t>
            </a:r>
            <a:r>
              <a:rPr lang="en-US" sz="1800" b="1" dirty="0"/>
              <a:t>(new </a:t>
            </a:r>
            <a:r>
              <a:rPr lang="en-US" sz="1800" b="1" dirty="0" err="1"/>
              <a:t>View.OnClickListener</a:t>
            </a:r>
            <a:r>
              <a:rPr lang="en-US" sz="1800" b="1" dirty="0"/>
              <a:t>() {</a:t>
            </a:r>
            <a:br>
              <a:rPr lang="en-US" sz="1800" dirty="0"/>
            </a:br>
            <a:r>
              <a:rPr lang="en-US" sz="1800" dirty="0"/>
              <a:t>    @Override</a:t>
            </a:r>
            <a:br>
              <a:rPr lang="en-US" sz="1800" dirty="0"/>
            </a:br>
            <a:r>
              <a:rPr lang="en-US" sz="1800" dirty="0"/>
              <a:t>    public void </a:t>
            </a:r>
            <a:r>
              <a:rPr lang="en-US" sz="1800" dirty="0" err="1"/>
              <a:t>onClick</a:t>
            </a:r>
            <a:r>
              <a:rPr lang="en-US" sz="1800" dirty="0"/>
              <a:t>(View v) {</a:t>
            </a:r>
            <a:br>
              <a:rPr lang="en-US" sz="1800" dirty="0"/>
            </a:br>
            <a:r>
              <a:rPr lang="en-US" sz="1800" dirty="0"/>
              <a:t>        String result="selected course";</a:t>
            </a:r>
            <a:br>
              <a:rPr lang="en-US" sz="1800" dirty="0"/>
            </a:br>
            <a:r>
              <a:rPr lang="en-US" sz="1800" dirty="0"/>
              <a:t>        if(</a:t>
            </a:r>
            <a:r>
              <a:rPr lang="en-US" sz="1800" dirty="0" err="1"/>
              <a:t>android.isChecked</a:t>
            </a:r>
            <a:r>
              <a:rPr lang="en-US" sz="1800" dirty="0"/>
              <a:t>()){   </a:t>
            </a:r>
            <a:r>
              <a:rPr lang="en-US" sz="1800" dirty="0">
                <a:solidFill>
                  <a:srgbClr val="FF0000"/>
                </a:solidFill>
              </a:rPr>
              <a:t>// if android checkbox is selected</a:t>
            </a:r>
            <a:br>
              <a:rPr lang="en-US" sz="1800" dirty="0"/>
            </a:br>
            <a:r>
              <a:rPr lang="en-US" sz="1800" dirty="0"/>
              <a:t>            result+=</a:t>
            </a:r>
            <a:r>
              <a:rPr lang="en-US" sz="1800" dirty="0" err="1"/>
              <a:t>android.getText</a:t>
            </a:r>
            <a:r>
              <a:rPr lang="en-US" sz="1800" dirty="0"/>
              <a:t>();  </a:t>
            </a:r>
            <a:r>
              <a:rPr lang="en-US" sz="1800" dirty="0">
                <a:solidFill>
                  <a:srgbClr val="FF0000"/>
                </a:solidFill>
              </a:rPr>
              <a:t>// store the text of checkbox</a:t>
            </a:r>
            <a:br>
              <a:rPr lang="en-US" sz="1800" dirty="0"/>
            </a:br>
            <a:r>
              <a:rPr lang="en-US" sz="1800" dirty="0"/>
              <a:t>        }</a:t>
            </a:r>
            <a:br>
              <a:rPr lang="en-US" sz="1800" dirty="0"/>
            </a:br>
            <a:r>
              <a:rPr lang="en-US" sz="1800" dirty="0"/>
              <a:t>        if(</a:t>
            </a:r>
            <a:r>
              <a:rPr lang="en-US" sz="1800" dirty="0" err="1"/>
              <a:t>angular.isChecked</a:t>
            </a:r>
            <a:r>
              <a:rPr lang="en-US" sz="1800" dirty="0"/>
              <a:t>()){</a:t>
            </a:r>
            <a:br>
              <a:rPr lang="en-US" sz="1800" dirty="0"/>
            </a:br>
            <a:r>
              <a:rPr lang="en-US" sz="1800" dirty="0"/>
              <a:t>            result += "\</a:t>
            </a:r>
            <a:r>
              <a:rPr lang="en-US" sz="1800" dirty="0" err="1"/>
              <a:t>nAngular</a:t>
            </a:r>
            <a:r>
              <a:rPr lang="en-US" sz="1800" dirty="0"/>
              <a:t>";  }</a:t>
            </a:r>
            <a:br>
              <a:rPr lang="en-US" sz="1800" dirty="0"/>
            </a:br>
            <a:r>
              <a:rPr lang="en-US" sz="1800" dirty="0"/>
              <a:t>         if(</a:t>
            </a:r>
            <a:r>
              <a:rPr lang="en-US" sz="1800" dirty="0" err="1"/>
              <a:t>java.isChecked</a:t>
            </a:r>
            <a:r>
              <a:rPr lang="en-US" sz="1800" dirty="0"/>
              <a:t>()){</a:t>
            </a:r>
            <a:br>
              <a:rPr lang="en-US" sz="1800" dirty="0"/>
            </a:br>
            <a:r>
              <a:rPr lang="en-US" sz="1800" dirty="0"/>
              <a:t>            result += "\</a:t>
            </a:r>
            <a:r>
              <a:rPr lang="en-US" sz="1800" dirty="0" err="1"/>
              <a:t>nJava</a:t>
            </a:r>
            <a:r>
              <a:rPr lang="en-US" sz="1800" dirty="0"/>
              <a:t>"; }</a:t>
            </a:r>
            <a:br>
              <a:rPr lang="en-US" sz="1800" dirty="0"/>
            </a:br>
            <a:r>
              <a:rPr lang="en-US" sz="1800" dirty="0"/>
              <a:t>         if(</a:t>
            </a:r>
            <a:r>
              <a:rPr lang="en-US" sz="1800" dirty="0" err="1"/>
              <a:t>python.isChecked</a:t>
            </a:r>
            <a:r>
              <a:rPr lang="en-US" sz="1800" dirty="0"/>
              <a:t>()){</a:t>
            </a:r>
            <a:br>
              <a:rPr lang="en-US" sz="1800" dirty="0"/>
            </a:br>
            <a:r>
              <a:rPr lang="en-US" sz="1800" dirty="0"/>
              <a:t>            result += "\</a:t>
            </a:r>
            <a:r>
              <a:rPr lang="en-US" sz="1800" dirty="0" err="1"/>
              <a:t>nPython</a:t>
            </a:r>
            <a:r>
              <a:rPr lang="en-US" sz="1800" dirty="0"/>
              <a:t>"; }</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a:t>
            </a:r>
            <a:r>
              <a:rPr lang="en-US" sz="1800" dirty="0" err="1"/>
              <a:t>getApplicationContext</a:t>
            </a:r>
            <a:r>
              <a:rPr lang="en-US" sz="1800" dirty="0"/>
              <a:t>(), result, </a:t>
            </a:r>
            <a:r>
              <a:rPr lang="en-US" sz="1800" dirty="0" err="1"/>
              <a:t>Toast.</a:t>
            </a:r>
            <a:r>
              <a:rPr lang="en-US" sz="1800" i="1" dirty="0" err="1"/>
              <a:t>LENGTH_SHORT</a:t>
            </a:r>
            <a:r>
              <a:rPr lang="en-US" sz="1800" dirty="0"/>
              <a:t>).show(); } );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 y="76200"/>
            <a:ext cx="8991600" cy="6629400"/>
          </a:xfrm>
        </p:spPr>
        <p:txBody>
          <a:bodyPr>
            <a:noAutofit/>
          </a:bodyPr>
          <a:lstStyle/>
          <a:p>
            <a:r>
              <a:rPr lang="en-US" sz="2000" i="1" dirty="0">
                <a:solidFill>
                  <a:srgbClr val="FF0000"/>
                </a:solidFill>
              </a:rPr>
              <a:t>// when </a:t>
            </a:r>
            <a:r>
              <a:rPr lang="en-US" sz="2000" i="1" dirty="0" err="1">
                <a:solidFill>
                  <a:srgbClr val="FF0000"/>
                </a:solidFill>
              </a:rPr>
              <a:t>checbox</a:t>
            </a:r>
            <a:r>
              <a:rPr lang="en-US" sz="2000" i="1" dirty="0">
                <a:solidFill>
                  <a:srgbClr val="FF0000"/>
                </a:solidFill>
              </a:rPr>
              <a:t> is clicked user defined  function is called</a:t>
            </a:r>
            <a:br>
              <a:rPr lang="en-US" sz="2000" i="1" dirty="0"/>
            </a:br>
            <a:r>
              <a:rPr lang="en-US" sz="2000" b="1" dirty="0"/>
              <a:t>public void </a:t>
            </a:r>
            <a:r>
              <a:rPr lang="en-US" sz="2000" b="1" dirty="0" err="1"/>
              <a:t>onCheckboxClicked</a:t>
            </a:r>
            <a:r>
              <a:rPr lang="en-US" sz="2000" b="1" dirty="0"/>
              <a:t>(View view1) </a:t>
            </a:r>
            <a:r>
              <a:rPr lang="en-US" sz="2000" dirty="0"/>
              <a:t>{ </a:t>
            </a:r>
            <a:r>
              <a:rPr lang="en-US" sz="2000" i="1" dirty="0">
                <a:solidFill>
                  <a:srgbClr val="FF0000"/>
                </a:solidFill>
              </a:rPr>
              <a:t>// refer all checkbox view by view1</a:t>
            </a:r>
            <a:r>
              <a:rPr lang="en-US" sz="2000" i="1" dirty="0"/>
              <a:t>   </a:t>
            </a:r>
            <a:r>
              <a:rPr lang="en-US" sz="2000" dirty="0" err="1"/>
              <a:t>boolean</a:t>
            </a:r>
            <a:r>
              <a:rPr lang="en-US" sz="2000" dirty="0"/>
              <a:t> checked =((</a:t>
            </a:r>
            <a:r>
              <a:rPr lang="en-US" sz="2000" dirty="0" err="1"/>
              <a:t>CheckBox</a:t>
            </a:r>
            <a:r>
              <a:rPr lang="en-US" sz="2000" dirty="0"/>
              <a:t>)view1).</a:t>
            </a:r>
            <a:r>
              <a:rPr lang="en-US" sz="2000" dirty="0" err="1"/>
              <a:t>isChecked</a:t>
            </a:r>
            <a:r>
              <a:rPr lang="en-US" sz="2000" dirty="0"/>
              <a:t>(); </a:t>
            </a:r>
            <a:r>
              <a:rPr lang="en-US" sz="2000" i="1" dirty="0">
                <a:solidFill>
                  <a:srgbClr val="FF0000"/>
                </a:solidFill>
              </a:rPr>
              <a:t>// store the status of checkbox</a:t>
            </a:r>
            <a:br>
              <a:rPr lang="en-US" sz="2000" i="1" dirty="0"/>
            </a:br>
            <a:r>
              <a:rPr lang="en-US" sz="2000" i="1" dirty="0"/>
              <a:t>    </a:t>
            </a:r>
            <a:r>
              <a:rPr lang="en-US" sz="2000" dirty="0"/>
              <a:t>String str="";</a:t>
            </a:r>
            <a:br>
              <a:rPr lang="en-US" sz="2000" dirty="0"/>
            </a:br>
            <a:r>
              <a:rPr lang="en-US" sz="2000" dirty="0">
                <a:solidFill>
                  <a:srgbClr val="FF0000"/>
                </a:solidFill>
              </a:rPr>
              <a:t>    </a:t>
            </a:r>
            <a:r>
              <a:rPr lang="en-US" sz="2000" i="1" dirty="0">
                <a:solidFill>
                  <a:srgbClr val="FF0000"/>
                </a:solidFill>
              </a:rPr>
              <a:t>// Check which checkbox is clicked</a:t>
            </a:r>
            <a:br>
              <a:rPr lang="en-US" sz="2000" i="1" dirty="0"/>
            </a:br>
            <a:r>
              <a:rPr lang="en-US" sz="2000" i="1" dirty="0"/>
              <a:t>    </a:t>
            </a:r>
            <a:r>
              <a:rPr lang="en-US" sz="2000" dirty="0"/>
              <a:t>switch(view1.getId()) {    </a:t>
            </a:r>
            <a:r>
              <a:rPr lang="en-US" sz="2000" i="1" dirty="0">
                <a:solidFill>
                  <a:srgbClr val="FF0000"/>
                </a:solidFill>
              </a:rPr>
              <a:t>// get id of checkbox</a:t>
            </a:r>
            <a:br>
              <a:rPr lang="en-US" sz="2000" i="1" dirty="0"/>
            </a:br>
            <a:r>
              <a:rPr lang="en-US" sz="2000" i="1" dirty="0"/>
              <a:t>       </a:t>
            </a:r>
            <a:r>
              <a:rPr lang="en-US" sz="2000" dirty="0"/>
              <a:t>case </a:t>
            </a:r>
            <a:r>
              <a:rPr lang="en-US" sz="2000" dirty="0" err="1"/>
              <a:t>R.id.</a:t>
            </a:r>
            <a:r>
              <a:rPr lang="en-US" sz="2000" i="1" dirty="0" err="1"/>
              <a:t>chkAndroid</a:t>
            </a:r>
            <a:r>
              <a:rPr lang="en-US" sz="2000" dirty="0"/>
              <a:t>:</a:t>
            </a:r>
          </a:p>
          <a:p>
            <a:r>
              <a:rPr lang="en-US" sz="2000" dirty="0"/>
              <a:t>       str = </a:t>
            </a:r>
            <a:r>
              <a:rPr lang="en-US" sz="2000" dirty="0" err="1"/>
              <a:t>checked?"Android</a:t>
            </a:r>
            <a:r>
              <a:rPr lang="en-US" sz="2000" dirty="0"/>
              <a:t> </a:t>
            </a:r>
            <a:r>
              <a:rPr lang="en-US" sz="2000" dirty="0" err="1"/>
              <a:t>Selected":"Android</a:t>
            </a:r>
            <a:r>
              <a:rPr lang="en-US" sz="2000" dirty="0"/>
              <a:t> Deselected"; </a:t>
            </a:r>
            <a:r>
              <a:rPr lang="en-US" sz="2000" i="1" dirty="0">
                <a:solidFill>
                  <a:srgbClr val="FF0000"/>
                </a:solidFill>
              </a:rPr>
              <a:t>// if checked </a:t>
            </a:r>
            <a:r>
              <a:rPr lang="en-US" sz="2000" i="1" dirty="0" err="1">
                <a:solidFill>
                  <a:srgbClr val="FF0000"/>
                </a:solidFill>
              </a:rPr>
              <a:t>boolean</a:t>
            </a:r>
            <a:r>
              <a:rPr lang="en-US" sz="2000" i="1" dirty="0">
                <a:solidFill>
                  <a:srgbClr val="FF0000"/>
                </a:solidFill>
              </a:rPr>
              <a:t> is true means </a:t>
            </a:r>
            <a:r>
              <a:rPr lang="en-US" sz="2000" i="1" dirty="0" err="1">
                <a:solidFill>
                  <a:srgbClr val="FF0000"/>
                </a:solidFill>
              </a:rPr>
              <a:t>checbox</a:t>
            </a:r>
            <a:r>
              <a:rPr lang="en-US" sz="2000" i="1" dirty="0">
                <a:solidFill>
                  <a:srgbClr val="FF0000"/>
                </a:solidFill>
              </a:rPr>
              <a:t> is selected</a:t>
            </a:r>
            <a:br>
              <a:rPr lang="en-US" sz="2000" i="1" dirty="0"/>
            </a:br>
            <a:r>
              <a:rPr lang="en-US" sz="2000" i="1" dirty="0"/>
              <a:t>            </a:t>
            </a:r>
            <a:r>
              <a:rPr lang="en-US" sz="2000" dirty="0"/>
              <a:t>break;</a:t>
            </a:r>
            <a:br>
              <a:rPr lang="en-US" sz="2000" dirty="0"/>
            </a:br>
            <a:r>
              <a:rPr lang="en-US" sz="2000" dirty="0"/>
              <a:t>        case </a:t>
            </a:r>
            <a:r>
              <a:rPr lang="en-US" sz="2000" dirty="0" err="1"/>
              <a:t>R.id.</a:t>
            </a:r>
            <a:r>
              <a:rPr lang="en-US" sz="2000" i="1" dirty="0" err="1"/>
              <a:t>chkAngular</a:t>
            </a:r>
            <a:r>
              <a:rPr lang="en-US" sz="2000" dirty="0"/>
              <a:t>:</a:t>
            </a:r>
            <a:br>
              <a:rPr lang="en-US" sz="2000" dirty="0"/>
            </a:br>
            <a:r>
              <a:rPr lang="en-US" sz="2000" dirty="0"/>
              <a:t>            str = </a:t>
            </a:r>
            <a:r>
              <a:rPr lang="en-US" sz="2000" dirty="0" err="1"/>
              <a:t>checked?"AngularJS</a:t>
            </a:r>
            <a:r>
              <a:rPr lang="en-US" sz="2000" dirty="0"/>
              <a:t> </a:t>
            </a:r>
            <a:r>
              <a:rPr lang="en-US" sz="2000" dirty="0" err="1"/>
              <a:t>Selected":"AngularJS</a:t>
            </a:r>
            <a:r>
              <a:rPr lang="en-US" sz="2000" dirty="0"/>
              <a:t> Deselected";</a:t>
            </a:r>
            <a:br>
              <a:rPr lang="en-US" sz="2000" dirty="0"/>
            </a:br>
            <a:r>
              <a:rPr lang="en-US" sz="2000" dirty="0"/>
              <a:t>            break;</a:t>
            </a:r>
            <a:br>
              <a:rPr lang="en-US" sz="2000" dirty="0"/>
            </a:br>
            <a:r>
              <a:rPr lang="en-US" sz="2000" dirty="0"/>
              <a:t>        case </a:t>
            </a:r>
            <a:r>
              <a:rPr lang="en-US" sz="2000" dirty="0" err="1"/>
              <a:t>R.id.</a:t>
            </a:r>
            <a:r>
              <a:rPr lang="en-US" sz="2000" i="1" dirty="0" err="1"/>
              <a:t>chkJava</a:t>
            </a:r>
            <a:r>
              <a:rPr lang="en-US" sz="2000" dirty="0"/>
              <a:t>:</a:t>
            </a:r>
            <a:br>
              <a:rPr lang="en-US" sz="2000" dirty="0"/>
            </a:br>
            <a:r>
              <a:rPr lang="en-US" sz="2000" dirty="0"/>
              <a:t>            str = checked?"Java Selected":"Java Deselected";</a:t>
            </a:r>
            <a:br>
              <a:rPr lang="en-US" sz="2000" dirty="0"/>
            </a:br>
            <a:r>
              <a:rPr lang="en-US" sz="2000" dirty="0"/>
              <a:t>            break;</a:t>
            </a:r>
            <a:br>
              <a:rPr lang="en-US" sz="2000" dirty="0"/>
            </a:br>
            <a:r>
              <a:rPr lang="en-US" sz="2000" dirty="0"/>
              <a:t>        case </a:t>
            </a:r>
            <a:r>
              <a:rPr lang="en-US" sz="2000" dirty="0" err="1"/>
              <a:t>R.id.</a:t>
            </a:r>
            <a:r>
              <a:rPr lang="en-US" sz="2000" i="1" dirty="0" err="1"/>
              <a:t>chkPython</a:t>
            </a:r>
            <a:r>
              <a:rPr lang="en-US" sz="2000" dirty="0"/>
              <a:t>:</a:t>
            </a:r>
            <a:br>
              <a:rPr lang="en-US" sz="2000" dirty="0"/>
            </a:br>
            <a:r>
              <a:rPr lang="en-US" sz="2000" dirty="0"/>
              <a:t>            str = checked?"Python Selected":"Python Deselected";</a:t>
            </a:r>
            <a:br>
              <a:rPr lang="en-US" sz="2000" dirty="0"/>
            </a:br>
            <a:r>
              <a:rPr lang="en-US" sz="2000" dirty="0"/>
              <a:t>            break;</a:t>
            </a:r>
            <a:br>
              <a:rPr lang="en-US" sz="2000" dirty="0"/>
            </a:br>
            <a:r>
              <a:rPr lang="en-US" sz="2000" dirty="0"/>
              <a:t>    }</a:t>
            </a:r>
            <a:br>
              <a:rPr lang="en-US" sz="2000" dirty="0"/>
            </a:br>
            <a:r>
              <a:rPr lang="en-US" sz="2000" dirty="0"/>
              <a:t>    </a:t>
            </a:r>
            <a:r>
              <a:rPr lang="en-US" sz="2000" dirty="0" err="1"/>
              <a:t>Toast.</a:t>
            </a:r>
            <a:r>
              <a:rPr lang="en-US" sz="2000" i="1" dirty="0" err="1"/>
              <a:t>makeText</a:t>
            </a:r>
            <a:r>
              <a:rPr lang="en-US" sz="2000" dirty="0"/>
              <a:t>(</a:t>
            </a:r>
            <a:r>
              <a:rPr lang="en-US" sz="2000" dirty="0" err="1"/>
              <a:t>getApplicationContext</a:t>
            </a:r>
            <a:r>
              <a:rPr lang="en-US" sz="2000" dirty="0"/>
              <a:t>(), str, </a:t>
            </a:r>
            <a:r>
              <a:rPr lang="en-US" sz="2000" dirty="0" err="1"/>
              <a:t>Toast.</a:t>
            </a:r>
            <a:r>
              <a:rPr lang="en-US" sz="2000" i="1" dirty="0" err="1"/>
              <a:t>LENGTH_SHORT</a:t>
            </a:r>
            <a:r>
              <a:rPr lang="en-US" sz="2000" dirty="0"/>
              <a:t>).show();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FB79-EBF4-8CF7-F97A-45D1947CC8F7}"/>
              </a:ext>
            </a:extLst>
          </p:cNvPr>
          <p:cNvSpPr>
            <a:spLocks noGrp="1"/>
          </p:cNvSpPr>
          <p:nvPr>
            <p:ph idx="1"/>
          </p:nvPr>
        </p:nvSpPr>
        <p:spPr>
          <a:xfrm>
            <a:off x="457200" y="381000"/>
            <a:ext cx="8534400" cy="5745163"/>
          </a:xfrm>
        </p:spPr>
        <p:txBody>
          <a:bodyPr>
            <a:normAutofit fontScale="62500" lnSpcReduction="20000"/>
          </a:bodyPr>
          <a:lstStyle/>
          <a:p>
            <a:r>
              <a:rPr lang="en-US" sz="3200" b="1" dirty="0">
                <a:solidFill>
                  <a:srgbClr val="FF0000"/>
                </a:solidFill>
              </a:rPr>
              <a:t>public void </a:t>
            </a:r>
            <a:r>
              <a:rPr lang="en-US" sz="3200" b="1" dirty="0" err="1">
                <a:solidFill>
                  <a:srgbClr val="FF0000"/>
                </a:solidFill>
              </a:rPr>
              <a:t>onCheckboxClicked</a:t>
            </a:r>
            <a:r>
              <a:rPr lang="en-US" sz="3200" b="1" dirty="0">
                <a:solidFill>
                  <a:srgbClr val="FF0000"/>
                </a:solidFill>
              </a:rPr>
              <a:t>(View view1) </a:t>
            </a:r>
            <a:r>
              <a:rPr lang="en-US" sz="3200" dirty="0">
                <a:solidFill>
                  <a:srgbClr val="FF0000"/>
                </a:solidFill>
              </a:rPr>
              <a:t>{ </a:t>
            </a:r>
          </a:p>
          <a:p>
            <a:r>
              <a:rPr lang="en-US" sz="3200" b="1" i="1" dirty="0">
                <a:solidFill>
                  <a:srgbClr val="FF0000"/>
                </a:solidFill>
              </a:rPr>
              <a:t>Checkbox c1=(</a:t>
            </a:r>
            <a:r>
              <a:rPr lang="en-US" sz="3200" b="1" i="1" dirty="0" err="1">
                <a:solidFill>
                  <a:srgbClr val="FF0000"/>
                </a:solidFill>
              </a:rPr>
              <a:t>CheckBox</a:t>
            </a:r>
            <a:r>
              <a:rPr lang="en-US" sz="3200" b="1" i="1" dirty="0">
                <a:solidFill>
                  <a:srgbClr val="FF0000"/>
                </a:solidFill>
              </a:rPr>
              <a:t>) </a:t>
            </a:r>
            <a:r>
              <a:rPr lang="en-US" sz="3200" b="1" i="1" dirty="0" err="1">
                <a:solidFill>
                  <a:srgbClr val="FF0000"/>
                </a:solidFill>
              </a:rPr>
              <a:t>findViewById</a:t>
            </a:r>
            <a:r>
              <a:rPr lang="en-US" sz="3200" b="1" i="1" dirty="0">
                <a:solidFill>
                  <a:srgbClr val="FF0000"/>
                </a:solidFill>
              </a:rPr>
              <a:t>(</a:t>
            </a:r>
            <a:r>
              <a:rPr lang="en-US" sz="3200" b="1" i="1" dirty="0" err="1">
                <a:solidFill>
                  <a:srgbClr val="FF0000"/>
                </a:solidFill>
              </a:rPr>
              <a:t>R.id.checkbox</a:t>
            </a:r>
            <a:r>
              <a:rPr lang="en-US" sz="3200" b="1" i="1" dirty="0">
                <a:solidFill>
                  <a:srgbClr val="FF0000"/>
                </a:solidFill>
              </a:rPr>
              <a:t>);</a:t>
            </a:r>
          </a:p>
          <a:p>
            <a:r>
              <a:rPr lang="en-US" sz="3200" b="1" i="1" dirty="0">
                <a:solidFill>
                  <a:srgbClr val="FF0000"/>
                </a:solidFill>
              </a:rPr>
              <a:t>Checkbox c2=(</a:t>
            </a:r>
            <a:r>
              <a:rPr lang="en-US" sz="3200" b="1" i="1" dirty="0" err="1">
                <a:solidFill>
                  <a:srgbClr val="FF0000"/>
                </a:solidFill>
              </a:rPr>
              <a:t>CheckBox</a:t>
            </a:r>
            <a:r>
              <a:rPr lang="en-US" sz="3200" b="1" i="1" dirty="0">
                <a:solidFill>
                  <a:srgbClr val="FF0000"/>
                </a:solidFill>
              </a:rPr>
              <a:t>) </a:t>
            </a:r>
            <a:r>
              <a:rPr lang="en-US" sz="3200" b="1" i="1" dirty="0" err="1">
                <a:solidFill>
                  <a:srgbClr val="FF0000"/>
                </a:solidFill>
              </a:rPr>
              <a:t>findViewById</a:t>
            </a:r>
            <a:r>
              <a:rPr lang="en-US" sz="3200" b="1" i="1" dirty="0">
                <a:solidFill>
                  <a:srgbClr val="FF0000"/>
                </a:solidFill>
              </a:rPr>
              <a:t>(</a:t>
            </a:r>
            <a:r>
              <a:rPr lang="en-US" sz="3200" b="1" i="1" dirty="0" err="1">
                <a:solidFill>
                  <a:srgbClr val="FF0000"/>
                </a:solidFill>
              </a:rPr>
              <a:t>R.id.checkbox</a:t>
            </a:r>
            <a:r>
              <a:rPr lang="en-US" sz="3200" b="1" i="1" dirty="0">
                <a:solidFill>
                  <a:srgbClr val="FF0000"/>
                </a:solidFill>
              </a:rPr>
              <a:t>);</a:t>
            </a:r>
          </a:p>
          <a:p>
            <a:r>
              <a:rPr lang="en-US" sz="3200" b="1" i="1" dirty="0">
                <a:solidFill>
                  <a:srgbClr val="FF0000"/>
                </a:solidFill>
              </a:rPr>
              <a:t>Checkbox c3=(</a:t>
            </a:r>
            <a:r>
              <a:rPr lang="en-US" sz="3200" b="1" i="1" dirty="0" err="1">
                <a:solidFill>
                  <a:srgbClr val="FF0000"/>
                </a:solidFill>
              </a:rPr>
              <a:t>CheckBox</a:t>
            </a:r>
            <a:r>
              <a:rPr lang="en-US" sz="3200" b="1" i="1" dirty="0">
                <a:solidFill>
                  <a:srgbClr val="FF0000"/>
                </a:solidFill>
              </a:rPr>
              <a:t>) </a:t>
            </a:r>
            <a:r>
              <a:rPr lang="en-US" sz="3200" b="1" i="1" dirty="0" err="1">
                <a:solidFill>
                  <a:srgbClr val="FF0000"/>
                </a:solidFill>
              </a:rPr>
              <a:t>findViewById</a:t>
            </a:r>
            <a:r>
              <a:rPr lang="en-US" sz="3200" b="1" i="1" dirty="0">
                <a:solidFill>
                  <a:srgbClr val="FF0000"/>
                </a:solidFill>
              </a:rPr>
              <a:t>(</a:t>
            </a:r>
            <a:r>
              <a:rPr lang="en-US" sz="3200" b="1" i="1" dirty="0" err="1">
                <a:solidFill>
                  <a:srgbClr val="FF0000"/>
                </a:solidFill>
              </a:rPr>
              <a:t>R.id.checkbox</a:t>
            </a:r>
            <a:r>
              <a:rPr lang="en-US" sz="3200" b="1" i="1" dirty="0">
                <a:solidFill>
                  <a:srgbClr val="FF0000"/>
                </a:solidFill>
              </a:rPr>
              <a:t>);</a:t>
            </a:r>
          </a:p>
          <a:p>
            <a:r>
              <a:rPr lang="en-US" sz="3200" dirty="0" err="1"/>
              <a:t>boolean</a:t>
            </a:r>
            <a:r>
              <a:rPr lang="en-US" sz="3200" dirty="0"/>
              <a:t> checked =((</a:t>
            </a:r>
            <a:r>
              <a:rPr lang="en-US" sz="3200" dirty="0" err="1"/>
              <a:t>CheckBox</a:t>
            </a:r>
            <a:r>
              <a:rPr lang="en-US" sz="3200" dirty="0"/>
              <a:t>)view1).</a:t>
            </a:r>
            <a:r>
              <a:rPr lang="en-US" sz="3200" dirty="0" err="1"/>
              <a:t>isChecked</a:t>
            </a:r>
            <a:r>
              <a:rPr lang="en-US" sz="3200" dirty="0"/>
              <a:t>();</a:t>
            </a:r>
            <a:endParaRPr lang="en-US" sz="3200" b="1" i="1" dirty="0">
              <a:solidFill>
                <a:srgbClr val="FF0000"/>
              </a:solidFill>
            </a:endParaRPr>
          </a:p>
          <a:p>
            <a:r>
              <a:rPr lang="en-US" sz="3200" i="1" dirty="0">
                <a:solidFill>
                  <a:srgbClr val="FF0000"/>
                </a:solidFill>
              </a:rPr>
              <a:t>    </a:t>
            </a:r>
            <a:r>
              <a:rPr lang="en-US" sz="3200" dirty="0">
                <a:solidFill>
                  <a:srgbClr val="FF0000"/>
                </a:solidFill>
              </a:rPr>
              <a:t>String str="";</a:t>
            </a:r>
            <a:br>
              <a:rPr lang="en-US" sz="3200" dirty="0">
                <a:solidFill>
                  <a:srgbClr val="FF0000"/>
                </a:solidFill>
              </a:rPr>
            </a:br>
            <a:r>
              <a:rPr lang="en-US" sz="3200" dirty="0">
                <a:solidFill>
                  <a:srgbClr val="FF0000"/>
                </a:solidFill>
              </a:rPr>
              <a:t>    </a:t>
            </a:r>
            <a:br>
              <a:rPr lang="en-US" sz="3200" i="1" dirty="0">
                <a:solidFill>
                  <a:srgbClr val="FF0000"/>
                </a:solidFill>
              </a:rPr>
            </a:br>
            <a:r>
              <a:rPr lang="en-US" sz="3200" i="1" dirty="0">
                <a:solidFill>
                  <a:srgbClr val="FF0000"/>
                </a:solidFill>
              </a:rPr>
              <a:t>    </a:t>
            </a:r>
            <a:r>
              <a:rPr lang="en-US" sz="3200" dirty="0">
                <a:solidFill>
                  <a:srgbClr val="FF0000"/>
                </a:solidFill>
              </a:rPr>
              <a:t>switch(view1.getId()) {    </a:t>
            </a:r>
            <a:br>
              <a:rPr lang="en-US" sz="3200" i="1" dirty="0">
                <a:solidFill>
                  <a:srgbClr val="FF0000"/>
                </a:solidFill>
              </a:rPr>
            </a:br>
            <a:r>
              <a:rPr lang="en-US" sz="3200" i="1" dirty="0">
                <a:solidFill>
                  <a:srgbClr val="FF0000"/>
                </a:solidFill>
              </a:rPr>
              <a:t>       </a:t>
            </a:r>
            <a:r>
              <a:rPr lang="en-US" sz="3200" dirty="0">
                <a:solidFill>
                  <a:srgbClr val="FF0000"/>
                </a:solidFill>
              </a:rPr>
              <a:t>case </a:t>
            </a:r>
            <a:r>
              <a:rPr lang="en-US" sz="3200" dirty="0" err="1">
                <a:solidFill>
                  <a:srgbClr val="FF0000"/>
                </a:solidFill>
              </a:rPr>
              <a:t>R.id.</a:t>
            </a:r>
            <a:r>
              <a:rPr lang="en-US" sz="3200" i="1" dirty="0" err="1">
                <a:solidFill>
                  <a:srgbClr val="FF0000"/>
                </a:solidFill>
              </a:rPr>
              <a:t>chkAndroid</a:t>
            </a:r>
            <a:r>
              <a:rPr lang="en-US" sz="3200" dirty="0">
                <a:solidFill>
                  <a:srgbClr val="FF0000"/>
                </a:solidFill>
              </a:rPr>
              <a:t>:</a:t>
            </a:r>
          </a:p>
          <a:p>
            <a:r>
              <a:rPr lang="en-US" sz="3200" dirty="0">
                <a:solidFill>
                  <a:srgbClr val="FF0000"/>
                </a:solidFill>
              </a:rPr>
              <a:t>       str = checked?</a:t>
            </a:r>
            <a:r>
              <a:rPr lang="en-US" sz="3200" b="1" dirty="0">
                <a:solidFill>
                  <a:srgbClr val="FF0000"/>
                </a:solidFill>
              </a:rPr>
              <a:t>c1.getText().</a:t>
            </a:r>
            <a:r>
              <a:rPr lang="en-US" sz="3200" b="1" dirty="0" err="1">
                <a:solidFill>
                  <a:srgbClr val="FF0000"/>
                </a:solidFill>
              </a:rPr>
              <a:t>toString</a:t>
            </a:r>
            <a:r>
              <a:rPr lang="en-US" sz="3200" b="1" dirty="0">
                <a:solidFill>
                  <a:srgbClr val="FF0000"/>
                </a:solidFill>
              </a:rPr>
              <a:t>() </a:t>
            </a:r>
            <a:r>
              <a:rPr lang="en-US" sz="3200" dirty="0">
                <a:solidFill>
                  <a:srgbClr val="FF0000"/>
                </a:solidFill>
              </a:rPr>
              <a:t>+ “is Selected":           	</a:t>
            </a:r>
            <a:r>
              <a:rPr lang="en-US" sz="3200" b="1" dirty="0">
                <a:solidFill>
                  <a:srgbClr val="FF0000"/>
                </a:solidFill>
              </a:rPr>
              <a:t>c1.getText().</a:t>
            </a:r>
            <a:r>
              <a:rPr lang="en-US" sz="3200" b="1" dirty="0" err="1">
                <a:solidFill>
                  <a:srgbClr val="FF0000"/>
                </a:solidFill>
              </a:rPr>
              <a:t>toString</a:t>
            </a:r>
            <a:r>
              <a:rPr lang="en-US" sz="3200" b="1" dirty="0">
                <a:solidFill>
                  <a:srgbClr val="FF0000"/>
                </a:solidFill>
              </a:rPr>
              <a:t>()</a:t>
            </a:r>
            <a:r>
              <a:rPr lang="en-US" sz="3200" dirty="0">
                <a:solidFill>
                  <a:srgbClr val="FF0000"/>
                </a:solidFill>
              </a:rPr>
              <a:t> + “is Deselected"; </a:t>
            </a:r>
            <a:br>
              <a:rPr lang="en-US" sz="3200" i="1" dirty="0">
                <a:solidFill>
                  <a:srgbClr val="FF0000"/>
                </a:solidFill>
              </a:rPr>
            </a:br>
            <a:r>
              <a:rPr lang="en-US" sz="3200" i="1" dirty="0">
                <a:solidFill>
                  <a:srgbClr val="FF0000"/>
                </a:solidFill>
              </a:rPr>
              <a:t>            </a:t>
            </a:r>
            <a:r>
              <a:rPr lang="en-US" sz="3200" dirty="0">
                <a:solidFill>
                  <a:srgbClr val="FF0000"/>
                </a:solidFill>
              </a:rPr>
              <a:t>break;</a:t>
            </a:r>
          </a:p>
          <a:p>
            <a:br>
              <a:rPr lang="en-US" sz="3200" dirty="0">
                <a:solidFill>
                  <a:srgbClr val="FF0000"/>
                </a:solidFill>
              </a:rPr>
            </a:br>
            <a:r>
              <a:rPr lang="en-US" sz="3200" dirty="0">
                <a:solidFill>
                  <a:srgbClr val="FF0000"/>
                </a:solidFill>
              </a:rPr>
              <a:t>        case </a:t>
            </a:r>
            <a:r>
              <a:rPr lang="en-US" sz="3200" dirty="0" err="1">
                <a:solidFill>
                  <a:srgbClr val="FF0000"/>
                </a:solidFill>
              </a:rPr>
              <a:t>R.id.</a:t>
            </a:r>
            <a:r>
              <a:rPr lang="en-US" sz="3200" i="1" dirty="0" err="1">
                <a:solidFill>
                  <a:srgbClr val="FF0000"/>
                </a:solidFill>
              </a:rPr>
              <a:t>chkAngular</a:t>
            </a:r>
            <a:r>
              <a:rPr lang="en-US" sz="3200" dirty="0">
                <a:solidFill>
                  <a:srgbClr val="FF0000"/>
                </a:solidFill>
              </a:rPr>
              <a:t>:</a:t>
            </a:r>
            <a:br>
              <a:rPr lang="en-US" sz="3200" dirty="0">
                <a:solidFill>
                  <a:srgbClr val="FF0000"/>
                </a:solidFill>
              </a:rPr>
            </a:br>
            <a:r>
              <a:rPr lang="en-US" sz="3200" dirty="0">
                <a:solidFill>
                  <a:srgbClr val="FF0000"/>
                </a:solidFill>
              </a:rPr>
              <a:t>            str = checked? </a:t>
            </a:r>
            <a:r>
              <a:rPr lang="en-US" sz="3200" b="1" dirty="0">
                <a:solidFill>
                  <a:srgbClr val="FF0000"/>
                </a:solidFill>
              </a:rPr>
              <a:t>c2.getText().</a:t>
            </a:r>
            <a:r>
              <a:rPr lang="en-US" sz="3200" b="1" dirty="0" err="1">
                <a:solidFill>
                  <a:srgbClr val="FF0000"/>
                </a:solidFill>
              </a:rPr>
              <a:t>toString</a:t>
            </a:r>
            <a:r>
              <a:rPr lang="en-US" sz="3200" b="1" dirty="0">
                <a:solidFill>
                  <a:srgbClr val="FF0000"/>
                </a:solidFill>
              </a:rPr>
              <a:t>() </a:t>
            </a:r>
            <a:r>
              <a:rPr lang="en-US" sz="3200" dirty="0">
                <a:solidFill>
                  <a:srgbClr val="FF0000"/>
                </a:solidFill>
              </a:rPr>
              <a:t>+ “is Selected":           	</a:t>
            </a:r>
            <a:r>
              <a:rPr lang="en-US" sz="3200" b="1" dirty="0">
                <a:solidFill>
                  <a:srgbClr val="FF0000"/>
                </a:solidFill>
              </a:rPr>
              <a:t>c2.getText().</a:t>
            </a:r>
            <a:r>
              <a:rPr lang="en-US" sz="3200" b="1" dirty="0" err="1">
                <a:solidFill>
                  <a:srgbClr val="FF0000"/>
                </a:solidFill>
              </a:rPr>
              <a:t>toString</a:t>
            </a:r>
            <a:r>
              <a:rPr lang="en-US" sz="3200" b="1" dirty="0">
                <a:solidFill>
                  <a:srgbClr val="FF0000"/>
                </a:solidFill>
              </a:rPr>
              <a:t>() </a:t>
            </a:r>
            <a:r>
              <a:rPr lang="en-US" sz="3200" dirty="0">
                <a:solidFill>
                  <a:srgbClr val="FF0000"/>
                </a:solidFill>
              </a:rPr>
              <a:t>+ “is Deselected"; </a:t>
            </a:r>
            <a:br>
              <a:rPr lang="en-US" sz="3200" dirty="0">
                <a:solidFill>
                  <a:srgbClr val="FF0000"/>
                </a:solidFill>
              </a:rPr>
            </a:br>
            <a:r>
              <a:rPr lang="en-US" sz="3200" dirty="0">
                <a:solidFill>
                  <a:srgbClr val="FF0000"/>
                </a:solidFill>
              </a:rPr>
              <a:t>            break;</a:t>
            </a:r>
            <a:br>
              <a:rPr lang="en-US" sz="3200" dirty="0">
                <a:solidFill>
                  <a:srgbClr val="FF0000"/>
                </a:solidFill>
              </a:rPr>
            </a:br>
            <a:r>
              <a:rPr lang="en-US" sz="3200" dirty="0">
                <a:solidFill>
                  <a:srgbClr val="FF0000"/>
                </a:solidFill>
              </a:rPr>
              <a:t>}</a:t>
            </a:r>
            <a:br>
              <a:rPr lang="en-US" sz="3200" dirty="0">
                <a:solidFill>
                  <a:srgbClr val="FF0000"/>
                </a:solidFill>
              </a:rPr>
            </a:br>
            <a:r>
              <a:rPr lang="en-US" sz="3200" dirty="0">
                <a:solidFill>
                  <a:srgbClr val="FF0000"/>
                </a:solidFill>
              </a:rPr>
              <a:t>    </a:t>
            </a:r>
            <a:r>
              <a:rPr lang="en-US" sz="3200" dirty="0" err="1">
                <a:solidFill>
                  <a:srgbClr val="FF0000"/>
                </a:solidFill>
              </a:rPr>
              <a:t>Toast.</a:t>
            </a:r>
            <a:r>
              <a:rPr lang="en-US" sz="3200" i="1" dirty="0" err="1">
                <a:solidFill>
                  <a:srgbClr val="FF0000"/>
                </a:solidFill>
              </a:rPr>
              <a:t>makeText</a:t>
            </a:r>
            <a:r>
              <a:rPr lang="en-US" sz="3200" dirty="0">
                <a:solidFill>
                  <a:srgbClr val="FF0000"/>
                </a:solidFill>
              </a:rPr>
              <a:t>(</a:t>
            </a:r>
            <a:r>
              <a:rPr lang="en-US" sz="3200" dirty="0" err="1">
                <a:solidFill>
                  <a:srgbClr val="FF0000"/>
                </a:solidFill>
              </a:rPr>
              <a:t>getApplicationContext</a:t>
            </a:r>
            <a:r>
              <a:rPr lang="en-US" sz="3200" dirty="0">
                <a:solidFill>
                  <a:srgbClr val="FF0000"/>
                </a:solidFill>
              </a:rPr>
              <a:t>(), str, </a:t>
            </a:r>
            <a:r>
              <a:rPr lang="en-US" sz="3200" dirty="0" err="1">
                <a:solidFill>
                  <a:srgbClr val="FF0000"/>
                </a:solidFill>
              </a:rPr>
              <a:t>Toast.</a:t>
            </a:r>
            <a:r>
              <a:rPr lang="en-US" sz="3200" i="1" dirty="0" err="1">
                <a:solidFill>
                  <a:srgbClr val="FF0000"/>
                </a:solidFill>
              </a:rPr>
              <a:t>LENGTH_SHORT</a:t>
            </a:r>
            <a:r>
              <a:rPr lang="en-US" sz="3200" dirty="0">
                <a:solidFill>
                  <a:srgbClr val="FF0000"/>
                </a:solidFill>
              </a:rPr>
              <a:t>).show();</a:t>
            </a:r>
          </a:p>
          <a:p>
            <a:endParaRPr lang="en-IN" dirty="0"/>
          </a:p>
        </p:txBody>
      </p:sp>
    </p:spTree>
    <p:extLst>
      <p:ext uri="{BB962C8B-B14F-4D97-AF65-F5344CB8AC3E}">
        <p14:creationId xmlns:p14="http://schemas.microsoft.com/office/powerpoint/2010/main" val="930193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normAutofit fontScale="92500"/>
          </a:bodyPr>
          <a:lstStyle/>
          <a:p>
            <a:r>
              <a:rPr lang="en-US" dirty="0"/>
              <a:t>An adapter actually bridges between UI components and the data source that fill data into UI Component. </a:t>
            </a:r>
          </a:p>
          <a:p>
            <a:r>
              <a:rPr lang="en-US" dirty="0"/>
              <a:t>Adapter holds the data and send the data to adapter view, </a:t>
            </a:r>
          </a:p>
          <a:p>
            <a:r>
              <a:rPr lang="en-US" dirty="0"/>
              <a:t>The </a:t>
            </a:r>
            <a:r>
              <a:rPr lang="en-US" b="1" dirty="0" err="1"/>
              <a:t>ListView</a:t>
            </a:r>
            <a:r>
              <a:rPr lang="en-US" dirty="0"/>
              <a:t> and </a:t>
            </a:r>
            <a:r>
              <a:rPr lang="en-US" b="1" dirty="0" err="1"/>
              <a:t>GridView</a:t>
            </a:r>
            <a:r>
              <a:rPr lang="en-US" dirty="0"/>
              <a:t> are subclasses of </a:t>
            </a:r>
            <a:r>
              <a:rPr lang="en-US" b="1" dirty="0" err="1"/>
              <a:t>AdapterView</a:t>
            </a:r>
            <a:r>
              <a:rPr lang="en-US" b="1" dirty="0"/>
              <a:t>.</a:t>
            </a:r>
          </a:p>
          <a:p>
            <a:r>
              <a:rPr lang="en-US" dirty="0"/>
              <a:t>The common adapters are </a:t>
            </a:r>
            <a:r>
              <a:rPr lang="en-US" b="1" dirty="0" err="1"/>
              <a:t>ArrayAdapter</a:t>
            </a:r>
            <a:r>
              <a:rPr lang="en-US" dirty="0" err="1"/>
              <a:t>,</a:t>
            </a:r>
            <a:r>
              <a:rPr lang="en-US" b="1" dirty="0" err="1"/>
              <a:t>Base</a:t>
            </a:r>
            <a:r>
              <a:rPr lang="en-US" b="1" dirty="0"/>
              <a:t> Adapter</a:t>
            </a:r>
            <a:r>
              <a:rPr lang="en-US" dirty="0"/>
              <a:t>,</a:t>
            </a:r>
            <a:r>
              <a:rPr lang="en-US" b="1" dirty="0"/>
              <a:t> </a:t>
            </a:r>
            <a:r>
              <a:rPr lang="en-US" b="1" dirty="0" err="1"/>
              <a:t>CursorAdapter</a:t>
            </a:r>
            <a:r>
              <a:rPr lang="en-US" dirty="0"/>
              <a:t>,</a:t>
            </a:r>
            <a:r>
              <a:rPr lang="en-US" b="1" dirty="0"/>
              <a:t> </a:t>
            </a:r>
            <a:r>
              <a:rPr lang="en-US" b="1" dirty="0" err="1"/>
              <a:t>SimpleCursorAdapter</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a:xfrm>
            <a:off x="457200" y="1219200"/>
            <a:ext cx="8229600" cy="56388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600" b="1" dirty="0" err="1"/>
              <a:t>ArrayAdapter</a:t>
            </a:r>
            <a:r>
              <a:rPr lang="en-US" sz="2600" b="1" dirty="0"/>
              <a:t> </a:t>
            </a:r>
            <a:r>
              <a:rPr lang="en-US" sz="2600" dirty="0"/>
              <a:t>links the array to the Adapter View. We use it when our data source in an array.</a:t>
            </a:r>
          </a:p>
          <a:p>
            <a:r>
              <a:rPr lang="en-US" sz="2600" dirty="0"/>
              <a:t> </a:t>
            </a:r>
            <a:r>
              <a:rPr lang="en-US" sz="2600" b="1" dirty="0" err="1"/>
              <a:t>CursorAdapter</a:t>
            </a:r>
            <a:r>
              <a:rPr lang="en-US" sz="2600" b="1" dirty="0"/>
              <a:t> </a:t>
            </a:r>
            <a:r>
              <a:rPr lang="en-US" sz="2600" dirty="0"/>
              <a:t>when we have data in Cursor </a:t>
            </a:r>
            <a:r>
              <a:rPr lang="en-US" sz="2600" dirty="0" err="1"/>
              <a:t>e.g</a:t>
            </a:r>
            <a:r>
              <a:rPr lang="en-US" sz="2600" dirty="0"/>
              <a:t> when we get data from database. </a:t>
            </a:r>
          </a:p>
        </p:txBody>
      </p:sp>
      <p:pic>
        <p:nvPicPr>
          <p:cNvPr id="1026" name="Picture 2" descr="android-adapter"/>
          <p:cNvPicPr>
            <a:picLocks noChangeAspect="1" noChangeArrowheads="1"/>
          </p:cNvPicPr>
          <p:nvPr/>
        </p:nvPicPr>
        <p:blipFill>
          <a:blip r:embed="rId2"/>
          <a:srcRect/>
          <a:stretch>
            <a:fillRect/>
          </a:stretch>
        </p:blipFill>
        <p:spPr bwMode="auto">
          <a:xfrm>
            <a:off x="609600" y="1066800"/>
            <a:ext cx="7305675" cy="36576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ArrayAdapter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You can use this adapter when your data source is an array.</a:t>
            </a:r>
          </a:p>
          <a:p>
            <a:r>
              <a:rPr lang="en-US" dirty="0"/>
              <a:t> By default, </a:t>
            </a:r>
            <a:r>
              <a:rPr lang="en-US" dirty="0" err="1"/>
              <a:t>ArrayAdapter</a:t>
            </a:r>
            <a:r>
              <a:rPr lang="en-US" dirty="0"/>
              <a:t> creates a view for each array item and placing the contents in a </a:t>
            </a:r>
            <a:r>
              <a:rPr lang="en-US" b="1" dirty="0" err="1"/>
              <a:t>TextView</a:t>
            </a:r>
            <a:r>
              <a:rPr lang="en-US" dirty="0"/>
              <a:t>.</a:t>
            </a:r>
          </a:p>
          <a:p>
            <a:r>
              <a:rPr lang="en-US" dirty="0"/>
              <a:t>Syntax :</a:t>
            </a:r>
          </a:p>
          <a:p>
            <a:r>
              <a:rPr lang="en-US" dirty="0" err="1"/>
              <a:t>ArrayAdapter</a:t>
            </a:r>
            <a:r>
              <a:rPr lang="en-US" dirty="0"/>
              <a:t> adapter 1= new </a:t>
            </a:r>
            <a:r>
              <a:rPr lang="en-US" dirty="0" err="1"/>
              <a:t>ArrayAdapter</a:t>
            </a:r>
            <a:r>
              <a:rPr lang="en-US" dirty="0"/>
              <a:t>&lt;String&gt;(this, </a:t>
            </a:r>
            <a:r>
              <a:rPr lang="en-US" dirty="0" err="1"/>
              <a:t>R.layout.ListView</a:t>
            </a:r>
            <a:r>
              <a:rPr lang="en-US" dirty="0"/>
              <a:t>, </a:t>
            </a:r>
            <a:r>
              <a:rPr lang="en-US" dirty="0" err="1"/>
              <a:t>StringArray</a:t>
            </a:r>
            <a:r>
              <a:rPr lang="en-US" dirty="0"/>
              <a:t>);</a:t>
            </a:r>
          </a:p>
          <a:p>
            <a:pPr lvl="1"/>
            <a:r>
              <a:rPr lang="en-US" dirty="0"/>
              <a:t>First argument </a:t>
            </a:r>
            <a:r>
              <a:rPr lang="en-US" b="1" dirty="0"/>
              <a:t>this</a:t>
            </a:r>
            <a:r>
              <a:rPr lang="en-US" dirty="0"/>
              <a:t> is the application context. Most of the case, keep it </a:t>
            </a:r>
            <a:r>
              <a:rPr lang="en-US" b="1" dirty="0"/>
              <a:t>this</a:t>
            </a:r>
            <a:r>
              <a:rPr lang="en-US" dirty="0"/>
              <a:t>.</a:t>
            </a:r>
          </a:p>
          <a:p>
            <a:pPr lvl="1"/>
            <a:r>
              <a:rPr lang="en-US" dirty="0"/>
              <a:t>Second argument will be layout defined in XML file and having </a:t>
            </a:r>
            <a:r>
              <a:rPr lang="en-US" b="1" dirty="0" err="1"/>
              <a:t>TextView</a:t>
            </a:r>
            <a:r>
              <a:rPr lang="en-US" dirty="0"/>
              <a:t> for each string in the array.</a:t>
            </a:r>
          </a:p>
          <a:p>
            <a:pPr lvl="1"/>
            <a:r>
              <a:rPr lang="en-US" dirty="0"/>
              <a:t>Final argument is an array of strings which will be populated in the text view.</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a:t>
            </a:r>
          </a:p>
        </p:txBody>
      </p:sp>
      <p:sp>
        <p:nvSpPr>
          <p:cNvPr id="3" name="Content Placeholder 2"/>
          <p:cNvSpPr>
            <a:spLocks noGrp="1"/>
          </p:cNvSpPr>
          <p:nvPr>
            <p:ph idx="1"/>
          </p:nvPr>
        </p:nvSpPr>
        <p:spPr/>
        <p:txBody>
          <a:bodyPr>
            <a:normAutofit/>
          </a:bodyPr>
          <a:lstStyle/>
          <a:p>
            <a:r>
              <a:rPr lang="en-US" sz="2400" dirty="0"/>
              <a:t>Android </a:t>
            </a:r>
            <a:r>
              <a:rPr lang="en-US" sz="2400" b="1" dirty="0" err="1"/>
              <a:t>ListView</a:t>
            </a:r>
            <a:r>
              <a:rPr lang="en-US" sz="2400" dirty="0"/>
              <a:t> is a view which groups several items and display them in vertical scrollable list. </a:t>
            </a:r>
          </a:p>
          <a:p>
            <a:r>
              <a:rPr lang="en-US" sz="2400" dirty="0"/>
              <a:t>The list items are automatically inserted  to the  list using an </a:t>
            </a:r>
            <a:r>
              <a:rPr lang="en-US" sz="2400" b="1" dirty="0"/>
              <a:t>Adapter</a:t>
            </a:r>
            <a:r>
              <a:rPr lang="en-US" sz="2400" dirty="0"/>
              <a:t> that pulls  content from a source such as an array</a:t>
            </a:r>
          </a:p>
          <a:p>
            <a:r>
              <a:rPr lang="en-US" sz="2400" dirty="0"/>
              <a:t> or database.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Attributes</a:t>
            </a: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fontAlgn="t"/>
            <a:r>
              <a:rPr lang="en-US" b="1" dirty="0" err="1"/>
              <a:t>android:divider</a:t>
            </a:r>
            <a:endParaRPr lang="en-US" dirty="0"/>
          </a:p>
          <a:p>
            <a:pPr fontAlgn="t"/>
            <a:r>
              <a:rPr lang="en-US" dirty="0"/>
              <a:t>This is </a:t>
            </a:r>
            <a:r>
              <a:rPr lang="en-US" dirty="0" err="1"/>
              <a:t>drawable</a:t>
            </a:r>
            <a:r>
              <a:rPr lang="en-US" dirty="0"/>
              <a:t> or color to draw between list items.</a:t>
            </a:r>
          </a:p>
          <a:p>
            <a:pPr fontAlgn="t"/>
            <a:endParaRPr lang="en-US" dirty="0"/>
          </a:p>
          <a:p>
            <a:pPr fontAlgn="t"/>
            <a:r>
              <a:rPr lang="en-US" b="1" dirty="0" err="1"/>
              <a:t>android:dividerHeight</a:t>
            </a:r>
            <a:endParaRPr lang="en-US" dirty="0"/>
          </a:p>
          <a:p>
            <a:pPr fontAlgn="t"/>
            <a:r>
              <a:rPr lang="en-US" dirty="0"/>
              <a:t>This specifies height of the divider. </a:t>
            </a:r>
          </a:p>
          <a:p>
            <a:pPr fontAlgn="t"/>
            <a:endParaRPr lang="en-US" dirty="0"/>
          </a:p>
          <a:p>
            <a:pPr fontAlgn="t">
              <a:buNone/>
            </a:pPr>
            <a:r>
              <a:rPr lang="en-US" b="1" dirty="0"/>
              <a:t>	</a:t>
            </a:r>
            <a:r>
              <a:rPr lang="en-US" b="1" dirty="0" err="1"/>
              <a:t>android:footerDividersEnabled</a:t>
            </a:r>
            <a:endParaRPr lang="en-US" dirty="0"/>
          </a:p>
          <a:p>
            <a:pPr fontAlgn="t"/>
            <a:r>
              <a:rPr lang="en-US" dirty="0"/>
              <a:t>When set to false, the </a:t>
            </a:r>
            <a:r>
              <a:rPr lang="en-US" dirty="0" err="1"/>
              <a:t>ListView</a:t>
            </a:r>
            <a:r>
              <a:rPr lang="en-US" dirty="0"/>
              <a:t> will not draw the divider before each footer view. The default value is true.</a:t>
            </a:r>
          </a:p>
          <a:p>
            <a:pPr fontAlgn="t"/>
            <a:endParaRPr lang="en-US" dirty="0"/>
          </a:p>
          <a:p>
            <a:pPr fontAlgn="t"/>
            <a:r>
              <a:rPr lang="en-US" b="1" dirty="0" err="1"/>
              <a:t>android:headerDividersEnabled</a:t>
            </a:r>
            <a:endParaRPr lang="en-US" dirty="0"/>
          </a:p>
          <a:p>
            <a:pPr fontAlgn="t"/>
            <a:r>
              <a:rPr lang="en-US" dirty="0"/>
              <a:t>When set to false, the </a:t>
            </a:r>
            <a:r>
              <a:rPr lang="en-US" dirty="0" err="1"/>
              <a:t>ListView</a:t>
            </a:r>
            <a:r>
              <a:rPr lang="en-US" dirty="0"/>
              <a:t> will not draw the divider after each header view. The default value is true.</a:t>
            </a:r>
          </a:p>
          <a:p>
            <a:pPr fontAlgn="t"/>
            <a:endParaRPr lang="en-US" dirty="0"/>
          </a:p>
          <a:p>
            <a:pPr fontAlgn="t"/>
            <a:r>
              <a:rPr lang="en-US" b="1" dirty="0" err="1"/>
              <a:t>listSelector</a:t>
            </a:r>
            <a:r>
              <a:rPr lang="en-US" b="1" dirty="0"/>
              <a:t>: </a:t>
            </a:r>
            <a:r>
              <a:rPr lang="en-US" dirty="0" err="1"/>
              <a:t>listSelector</a:t>
            </a:r>
            <a:r>
              <a:rPr lang="en-US" dirty="0"/>
              <a:t> property is used to set back color of  selected item</a:t>
            </a:r>
          </a:p>
          <a:p>
            <a:pPr fontAlgn="t"/>
            <a:endParaRPr lang="en-IN" b="0" i="0" dirty="0">
              <a:solidFill>
                <a:srgbClr val="0C0D0E"/>
              </a:solidFill>
              <a:effectLst/>
              <a:latin typeface="ui-monospace"/>
            </a:endParaRPr>
          </a:p>
          <a:p>
            <a:pPr fontAlgn="t"/>
            <a:r>
              <a:rPr lang="en-IN" b="0" i="0" dirty="0">
                <a:solidFill>
                  <a:srgbClr val="0C0D0E"/>
                </a:solidFill>
                <a:effectLst/>
                <a:latin typeface="ui-monospace"/>
              </a:rPr>
              <a:t>To add header view : </a:t>
            </a:r>
            <a:r>
              <a:rPr lang="en-IN" b="1" i="0" dirty="0" err="1">
                <a:solidFill>
                  <a:srgbClr val="0C0D0E"/>
                </a:solidFill>
                <a:effectLst/>
                <a:latin typeface="ui-monospace"/>
              </a:rPr>
              <a:t>ListView.addHeaderView</a:t>
            </a:r>
            <a:r>
              <a:rPr lang="en-IN" b="1" i="0" dirty="0">
                <a:solidFill>
                  <a:srgbClr val="0C0D0E"/>
                </a:solidFill>
                <a:effectLst/>
                <a:latin typeface="ui-monospace"/>
              </a:rPr>
              <a:t>(View)</a:t>
            </a:r>
            <a:endParaRPr lang="en-US" b="1"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1</a:t>
            </a:r>
          </a:p>
        </p:txBody>
      </p:sp>
      <p:sp>
        <p:nvSpPr>
          <p:cNvPr id="3" name="Content Placeholder 2"/>
          <p:cNvSpPr>
            <a:spLocks noGrp="1"/>
          </p:cNvSpPr>
          <p:nvPr>
            <p:ph idx="1"/>
          </p:nvPr>
        </p:nvSpPr>
        <p:spPr/>
        <p:txBody>
          <a:bodyPr/>
          <a:lstStyle/>
          <a:p>
            <a:endParaRPr lang="en-US" dirty="0"/>
          </a:p>
        </p:txBody>
      </p:sp>
      <p:pic>
        <p:nvPicPr>
          <p:cNvPr id="4" name="Picture 2" descr="List View"/>
          <p:cNvPicPr>
            <a:picLocks noChangeAspect="1" noChangeArrowheads="1"/>
          </p:cNvPicPr>
          <p:nvPr/>
        </p:nvPicPr>
        <p:blipFill>
          <a:blip r:embed="rId2"/>
          <a:srcRect/>
          <a:stretch>
            <a:fillRect/>
          </a:stretch>
        </p:blipFill>
        <p:spPr bwMode="auto">
          <a:xfrm>
            <a:off x="5410200" y="1600200"/>
            <a:ext cx="3200400" cy="46863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b="1" dirty="0"/>
              <a:t>res/layout/activity_main.xml</a:t>
            </a:r>
            <a:r>
              <a:rPr lang="en-US" dirty="0"/>
              <a:t> file</a:t>
            </a:r>
          </a:p>
          <a:p>
            <a:r>
              <a:rPr lang="en-US" dirty="0"/>
              <a:t>&lt;</a:t>
            </a:r>
            <a:r>
              <a:rPr lang="en-US" dirty="0" err="1"/>
              <a:t>LinearLayout</a:t>
            </a:r>
            <a:r>
              <a:rPr lang="en-US" dirty="0"/>
              <a:t> &gt;</a:t>
            </a:r>
          </a:p>
          <a:p>
            <a:r>
              <a:rPr lang="en-US" dirty="0"/>
              <a:t> &lt;</a:t>
            </a:r>
            <a:r>
              <a:rPr lang="en-US" dirty="0" err="1"/>
              <a:t>ListView</a:t>
            </a:r>
            <a:r>
              <a:rPr lang="en-US" dirty="0"/>
              <a:t> </a:t>
            </a:r>
          </a:p>
          <a:p>
            <a:r>
              <a:rPr lang="en-US" dirty="0" err="1"/>
              <a:t>android:id</a:t>
            </a:r>
            <a:r>
              <a:rPr lang="en-US" dirty="0"/>
              <a:t>="@+id/</a:t>
            </a:r>
            <a:r>
              <a:rPr lang="en-US" b="1" dirty="0" err="1">
                <a:solidFill>
                  <a:srgbClr val="FF0000"/>
                </a:solidFill>
              </a:rPr>
              <a:t>mobile_list</a:t>
            </a:r>
            <a:r>
              <a:rPr lang="en-US" dirty="0"/>
              <a:t>" </a:t>
            </a:r>
          </a:p>
          <a:p>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wrap_content</a:t>
            </a:r>
            <a:r>
              <a:rPr lang="en-US" dirty="0"/>
              <a:t>" &gt; &lt;/</a:t>
            </a:r>
            <a:r>
              <a:rPr lang="en-US" dirty="0" err="1"/>
              <a:t>ListView</a:t>
            </a:r>
            <a:r>
              <a:rPr lang="en-US" dirty="0"/>
              <a:t>&gt; </a:t>
            </a:r>
          </a:p>
          <a:p>
            <a:r>
              <a:rPr lang="en-US" dirty="0"/>
              <a:t>&lt;/</a:t>
            </a:r>
            <a:r>
              <a:rPr lang="en-US" dirty="0" err="1"/>
              <a:t>LinearLayout</a:t>
            </a:r>
            <a:r>
              <a:rPr lang="en-US" dirty="0"/>
              <a:t>&gt;</a:t>
            </a:r>
          </a:p>
          <a:p>
            <a:endParaRPr lang="en-US" dirty="0"/>
          </a:p>
          <a:p>
            <a:r>
              <a:rPr lang="en-US" b="1" dirty="0"/>
              <a:t>res/layout/</a:t>
            </a:r>
            <a:r>
              <a:rPr lang="en-US" b="1" dirty="0">
                <a:solidFill>
                  <a:srgbClr val="FF0000"/>
                </a:solidFill>
              </a:rPr>
              <a:t>activity_listview_textview.xml</a:t>
            </a:r>
          </a:p>
          <a:p>
            <a:r>
              <a:rPr lang="en-US" dirty="0"/>
              <a:t>&lt;</a:t>
            </a:r>
            <a:r>
              <a:rPr lang="en-US" dirty="0" err="1"/>
              <a:t>TextView</a:t>
            </a:r>
            <a:r>
              <a:rPr lang="en-US" dirty="0"/>
              <a:t> &gt;</a:t>
            </a:r>
          </a:p>
          <a:p>
            <a:r>
              <a:rPr lang="en-US" dirty="0" err="1"/>
              <a:t>android:id</a:t>
            </a:r>
            <a:r>
              <a:rPr lang="en-US" dirty="0"/>
              <a:t>="@+id/label“</a:t>
            </a:r>
          </a:p>
          <a:p>
            <a:r>
              <a:rPr lang="en-US" dirty="0"/>
              <a:t> </a:t>
            </a:r>
            <a:r>
              <a:rPr lang="en-US" dirty="0" err="1"/>
              <a:t>android:layout_width</a:t>
            </a:r>
            <a:r>
              <a:rPr lang="en-US" dirty="0"/>
              <a:t>="</a:t>
            </a:r>
            <a:r>
              <a:rPr lang="en-US" dirty="0" err="1"/>
              <a:t>fill_parent</a:t>
            </a:r>
            <a:r>
              <a:rPr lang="en-US" dirty="0"/>
              <a:t>" </a:t>
            </a:r>
          </a:p>
          <a:p>
            <a:r>
              <a:rPr lang="en-US" dirty="0" err="1"/>
              <a:t>android:layout_height</a:t>
            </a:r>
            <a:r>
              <a:rPr lang="en-US" dirty="0"/>
              <a:t>="</a:t>
            </a:r>
            <a:r>
              <a:rPr lang="en-US" dirty="0" err="1"/>
              <a:t>fill_parent</a:t>
            </a:r>
            <a:r>
              <a:rPr lang="en-US" dirty="0"/>
              <a:t>“</a:t>
            </a:r>
          </a:p>
          <a:p>
            <a:r>
              <a:rPr lang="en-US" dirty="0"/>
              <a:t> </a:t>
            </a:r>
            <a:r>
              <a:rPr lang="en-US" dirty="0" err="1"/>
              <a:t>android:padding</a:t>
            </a:r>
            <a:r>
              <a:rPr lang="en-US" dirty="0"/>
              <a:t>="10dp" </a:t>
            </a:r>
          </a:p>
          <a:p>
            <a:r>
              <a:rPr lang="en-US" dirty="0" err="1"/>
              <a:t>android:textSize</a:t>
            </a:r>
            <a:r>
              <a:rPr lang="en-US" dirty="0"/>
              <a:t>="16dp" </a:t>
            </a:r>
          </a:p>
          <a:p>
            <a:r>
              <a:rPr lang="en-US" dirty="0" err="1"/>
              <a:t>android:textStyle</a:t>
            </a:r>
            <a:r>
              <a:rPr lang="en-US" dirty="0"/>
              <a:t>="bold" &gt; &lt;/</a:t>
            </a:r>
            <a:r>
              <a:rPr lang="en-US" dirty="0" err="1"/>
              <a:t>TextView</a:t>
            </a:r>
            <a:r>
              <a:rPr lang="en-US" dirty="0"/>
              <a: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MainActivity.java </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sz="2400" dirty="0"/>
              <a:t>public class </a:t>
            </a:r>
            <a:r>
              <a:rPr lang="en-US" sz="2400" dirty="0" err="1"/>
              <a:t>MainActivity</a:t>
            </a:r>
            <a:r>
              <a:rPr lang="en-US" sz="2400" dirty="0"/>
              <a:t> extends </a:t>
            </a:r>
            <a:r>
              <a:rPr lang="en-US" sz="2400" dirty="0" err="1"/>
              <a:t>AppCompatActivity</a:t>
            </a:r>
            <a:r>
              <a:rPr lang="en-US" sz="2400" dirty="0"/>
              <a:t> { </a:t>
            </a:r>
          </a:p>
          <a:p>
            <a:r>
              <a:rPr lang="en-US" sz="2400" dirty="0"/>
              <a:t>@Override</a:t>
            </a:r>
          </a:p>
          <a:p>
            <a:r>
              <a:rPr lang="en-US" sz="2400" dirty="0"/>
              <a:t> </a:t>
            </a:r>
            <a:endParaRPr lang="en-US" sz="2400" dirty="0">
              <a:solidFill>
                <a:srgbClr val="FF0000"/>
              </a:solidFill>
            </a:endParaRPr>
          </a:p>
          <a:p>
            <a:r>
              <a:rPr lang="en-US" sz="2400" dirty="0" err="1"/>
              <a:t>TextView</a:t>
            </a:r>
            <a:r>
              <a:rPr lang="en-US" sz="2400" dirty="0"/>
              <a:t> </a:t>
            </a:r>
            <a:r>
              <a:rPr lang="en-US" sz="2400" dirty="0" err="1"/>
              <a:t>simpleTextView</a:t>
            </a:r>
            <a:r>
              <a:rPr lang="en-US" sz="2400" dirty="0"/>
              <a:t> = (</a:t>
            </a:r>
            <a:r>
              <a:rPr lang="en-US" sz="2400" dirty="0" err="1"/>
              <a:t>TextView</a:t>
            </a:r>
            <a:r>
              <a:rPr lang="en-US" sz="2400" dirty="0"/>
              <a:t>) </a:t>
            </a:r>
            <a:r>
              <a:rPr lang="en-US" sz="2400" dirty="0" err="1"/>
              <a:t>findViewById</a:t>
            </a:r>
            <a:r>
              <a:rPr lang="en-US" sz="2400" dirty="0"/>
              <a:t>(</a:t>
            </a:r>
            <a:r>
              <a:rPr lang="en-US" sz="2400" dirty="0" err="1"/>
              <a:t>R.id.simpleTextView</a:t>
            </a:r>
            <a:r>
              <a:rPr lang="en-US" sz="2400" dirty="0"/>
              <a:t>); </a:t>
            </a:r>
            <a:r>
              <a:rPr lang="en-US" sz="2400" dirty="0">
                <a:solidFill>
                  <a:srgbClr val="FF0000"/>
                </a:solidFill>
              </a:rPr>
              <a:t>//get the id for </a:t>
            </a:r>
            <a:r>
              <a:rPr lang="en-US" sz="2400" dirty="0" err="1">
                <a:solidFill>
                  <a:srgbClr val="FF0000"/>
                </a:solidFill>
              </a:rPr>
              <a:t>TextView</a:t>
            </a:r>
            <a:r>
              <a:rPr lang="en-US" sz="2400" dirty="0">
                <a:solidFill>
                  <a:srgbClr val="FF0000"/>
                </a:solidFill>
              </a:rPr>
              <a:t> </a:t>
            </a:r>
          </a:p>
          <a:p>
            <a:r>
              <a:rPr lang="en-US" sz="2400" dirty="0"/>
              <a:t>Button </a:t>
            </a:r>
            <a:r>
              <a:rPr lang="en-US" sz="2400" dirty="0" err="1"/>
              <a:t>changetext</a:t>
            </a:r>
            <a:r>
              <a:rPr lang="en-US" sz="2400" dirty="0"/>
              <a:t>= (Button) </a:t>
            </a:r>
            <a:r>
              <a:rPr lang="en-US" sz="2400" dirty="0" err="1"/>
              <a:t>findViewById</a:t>
            </a:r>
            <a:r>
              <a:rPr lang="en-US" sz="2400" dirty="0"/>
              <a:t>(</a:t>
            </a:r>
            <a:r>
              <a:rPr lang="en-US" sz="2400" dirty="0" err="1"/>
              <a:t>R.id.button</a:t>
            </a:r>
            <a:r>
              <a:rPr lang="en-US" sz="2400" dirty="0"/>
              <a:t>); </a:t>
            </a:r>
            <a:r>
              <a:rPr lang="en-US" sz="2400" dirty="0">
                <a:solidFill>
                  <a:srgbClr val="FF0000"/>
                </a:solidFill>
              </a:rPr>
              <a:t>//get the id for button</a:t>
            </a:r>
          </a:p>
          <a:p>
            <a:r>
              <a:rPr lang="en-US" sz="2400" dirty="0"/>
              <a:t> </a:t>
            </a:r>
            <a:r>
              <a:rPr lang="en-US" sz="2400" dirty="0" err="1"/>
              <a:t>changeText.setOnClickListener</a:t>
            </a:r>
            <a:r>
              <a:rPr lang="en-US" sz="2400" dirty="0"/>
              <a:t>(new </a:t>
            </a:r>
            <a:r>
              <a:rPr lang="en-US" sz="2400" dirty="0" err="1"/>
              <a:t>View.OnClickListener</a:t>
            </a:r>
            <a:r>
              <a:rPr lang="en-US" sz="2400" dirty="0"/>
              <a:t>() { @Override </a:t>
            </a:r>
          </a:p>
          <a:p>
            <a:r>
              <a:rPr lang="en-US" sz="2400" dirty="0"/>
              <a:t>public void </a:t>
            </a:r>
            <a:r>
              <a:rPr lang="en-US" sz="2400" dirty="0" err="1"/>
              <a:t>onClick</a:t>
            </a:r>
            <a:r>
              <a:rPr lang="en-US" sz="2400" dirty="0"/>
              <a:t>(View </a:t>
            </a:r>
            <a:r>
              <a:rPr lang="en-US" sz="2400" dirty="0" err="1"/>
              <a:t>view</a:t>
            </a:r>
            <a:r>
              <a:rPr lang="en-US" sz="2400" dirty="0"/>
              <a:t>) { </a:t>
            </a:r>
          </a:p>
          <a:p>
            <a:r>
              <a:rPr lang="en-US" sz="2400" dirty="0" err="1"/>
              <a:t>simpleTextView.setText</a:t>
            </a:r>
            <a:r>
              <a:rPr lang="en-US" sz="2400" dirty="0"/>
              <a:t>("After Clicking"); </a:t>
            </a:r>
            <a:r>
              <a:rPr lang="en-US" sz="2400" dirty="0">
                <a:solidFill>
                  <a:srgbClr val="FF0000"/>
                </a:solidFill>
              </a:rPr>
              <a:t>//set the text after clicking button</a:t>
            </a:r>
          </a:p>
          <a:p>
            <a:r>
              <a:rPr lang="en-US" sz="2400" dirty="0"/>
              <a:t> } }); </a:t>
            </a:r>
          </a:p>
          <a:p>
            <a:r>
              <a:rPr lang="en-US" sz="2400" dirty="0"/>
              <a:t>} }</a:t>
            </a:r>
          </a:p>
          <a:p>
            <a:endParaRPr 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.Java code</a:t>
            </a:r>
          </a:p>
        </p:txBody>
      </p:sp>
      <p:sp>
        <p:nvSpPr>
          <p:cNvPr id="3" name="Content Placeholder 2"/>
          <p:cNvSpPr>
            <a:spLocks noGrp="1"/>
          </p:cNvSpPr>
          <p:nvPr>
            <p:ph idx="1"/>
          </p:nvPr>
        </p:nvSpPr>
        <p:spPr>
          <a:xfrm>
            <a:off x="457200" y="1066800"/>
            <a:ext cx="8534400" cy="5562600"/>
          </a:xfrm>
        </p:spPr>
        <p:txBody>
          <a:bodyPr>
            <a:normAutofit lnSpcReduction="10000"/>
          </a:bodyPr>
          <a:lstStyle/>
          <a:p>
            <a:r>
              <a:rPr lang="en-US" dirty="0">
                <a:solidFill>
                  <a:srgbClr val="FF0000"/>
                </a:solidFill>
              </a:rPr>
              <a:t>// Array of strings...</a:t>
            </a:r>
          </a:p>
          <a:p>
            <a:r>
              <a:rPr lang="en-US" sz="2600" b="1" dirty="0"/>
              <a:t> String[] </a:t>
            </a:r>
            <a:r>
              <a:rPr lang="en-US" sz="2600" b="1" dirty="0" err="1"/>
              <a:t>mobileArray</a:t>
            </a:r>
            <a:r>
              <a:rPr lang="en-US" sz="2600" b="1" dirty="0"/>
              <a:t> = {"</a:t>
            </a:r>
            <a:r>
              <a:rPr lang="en-US" sz="2600" b="1" dirty="0" err="1"/>
              <a:t>Android","IPhone","WindowsMobile","Blackberry</a:t>
            </a:r>
            <a:r>
              <a:rPr lang="en-US" sz="2600" b="1" dirty="0"/>
              <a:t>", "WebOS","Ubuntu","Windows7","Max OS X"}; </a:t>
            </a:r>
          </a:p>
          <a:p>
            <a:r>
              <a:rPr lang="en-US" sz="2600" dirty="0"/>
              <a:t>@Override </a:t>
            </a:r>
          </a:p>
          <a:p>
            <a:r>
              <a:rPr lang="en-US" sz="2600" dirty="0"/>
              <a:t>protected void </a:t>
            </a:r>
            <a:r>
              <a:rPr lang="en-US" sz="2600" dirty="0" err="1"/>
              <a:t>onCreate</a:t>
            </a:r>
            <a:r>
              <a:rPr lang="en-US" sz="2600" dirty="0"/>
              <a:t>(Bundle </a:t>
            </a:r>
            <a:r>
              <a:rPr lang="en-US" sz="2600" dirty="0" err="1"/>
              <a:t>savedInstanceState</a:t>
            </a:r>
            <a:r>
              <a:rPr lang="en-US" sz="2600" dirty="0"/>
              <a:t>) { </a:t>
            </a:r>
            <a:r>
              <a:rPr lang="en-US" sz="2600" dirty="0" err="1"/>
              <a:t>super.onCreate</a:t>
            </a:r>
            <a:r>
              <a:rPr lang="en-US" sz="2600" dirty="0"/>
              <a:t>(</a:t>
            </a:r>
            <a:r>
              <a:rPr lang="en-US" sz="2600" dirty="0" err="1"/>
              <a:t>savedInstanceState</a:t>
            </a:r>
            <a:r>
              <a:rPr lang="en-US" sz="2600" dirty="0"/>
              <a:t>); </a:t>
            </a:r>
            <a:r>
              <a:rPr lang="en-US" sz="2600" dirty="0" err="1"/>
              <a:t>setContentView</a:t>
            </a:r>
            <a:r>
              <a:rPr lang="en-US" sz="2600" dirty="0"/>
              <a:t>(</a:t>
            </a:r>
            <a:r>
              <a:rPr lang="en-US" sz="2600" dirty="0" err="1"/>
              <a:t>R.layout.activity_main</a:t>
            </a:r>
            <a:r>
              <a:rPr lang="en-US" sz="2600" dirty="0"/>
              <a:t>); </a:t>
            </a:r>
          </a:p>
          <a:p>
            <a:r>
              <a:rPr lang="en-US" sz="2800" i="1" dirty="0">
                <a:solidFill>
                  <a:srgbClr val="FF0000"/>
                </a:solidFill>
              </a:rPr>
              <a:t>//data bind </a:t>
            </a:r>
            <a:r>
              <a:rPr lang="en-US" sz="2800" i="1" dirty="0" err="1">
                <a:solidFill>
                  <a:srgbClr val="FF0000"/>
                </a:solidFill>
              </a:rPr>
              <a:t>listview</a:t>
            </a:r>
            <a:r>
              <a:rPr lang="en-US" sz="2800" i="1" dirty="0">
                <a:solidFill>
                  <a:srgbClr val="FF0000"/>
                </a:solidFill>
              </a:rPr>
              <a:t> with </a:t>
            </a:r>
            <a:r>
              <a:rPr lang="en-US" sz="2800" i="1" dirty="0" err="1">
                <a:solidFill>
                  <a:srgbClr val="FF0000"/>
                </a:solidFill>
              </a:rPr>
              <a:t>ArrayAdapter</a:t>
            </a:r>
            <a:endParaRPr lang="en-US" sz="2600" dirty="0">
              <a:solidFill>
                <a:srgbClr val="FF0000"/>
              </a:solidFill>
            </a:endParaRPr>
          </a:p>
          <a:p>
            <a:r>
              <a:rPr lang="en-US" sz="2600" b="1" dirty="0" err="1"/>
              <a:t>ArrayAdapter</a:t>
            </a:r>
            <a:r>
              <a:rPr lang="en-US" sz="2600" b="1" dirty="0"/>
              <a:t> adapter1 = new </a:t>
            </a:r>
            <a:r>
              <a:rPr lang="en-US" sz="2600" b="1" dirty="0" err="1"/>
              <a:t>ArrayAdapter</a:t>
            </a:r>
            <a:r>
              <a:rPr lang="en-US" sz="2600" b="1" dirty="0"/>
              <a:t>&lt;String&gt;(this, </a:t>
            </a:r>
            <a:r>
              <a:rPr lang="en-US" sz="2600" b="1" dirty="0" err="1">
                <a:solidFill>
                  <a:srgbClr val="FF0000"/>
                </a:solidFill>
              </a:rPr>
              <a:t>R.layout.activity_listview_textview</a:t>
            </a:r>
            <a:r>
              <a:rPr lang="en-US" sz="2600" b="1" dirty="0"/>
              <a:t>, </a:t>
            </a:r>
            <a:r>
              <a:rPr lang="en-US" sz="2600" b="1" dirty="0" err="1"/>
              <a:t>mobileArray</a:t>
            </a:r>
            <a:r>
              <a:rPr lang="en-US" sz="2600" b="1" dirty="0"/>
              <a:t>); </a:t>
            </a:r>
          </a:p>
          <a:p>
            <a:r>
              <a:rPr lang="en-US" sz="2200" b="1" dirty="0" err="1"/>
              <a:t>ListView</a:t>
            </a:r>
            <a:r>
              <a:rPr lang="en-US" sz="2200" b="1" dirty="0"/>
              <a:t> listView1 = (</a:t>
            </a:r>
            <a:r>
              <a:rPr lang="en-US" sz="2200" b="1" dirty="0" err="1"/>
              <a:t>ListView</a:t>
            </a:r>
            <a:r>
              <a:rPr lang="en-US" sz="2200" b="1" dirty="0"/>
              <a:t>)  </a:t>
            </a:r>
            <a:r>
              <a:rPr lang="en-US" sz="2200" b="1" dirty="0" err="1"/>
              <a:t>findViewById</a:t>
            </a:r>
            <a:r>
              <a:rPr lang="en-US" sz="2200" b="1" dirty="0"/>
              <a:t>(</a:t>
            </a:r>
            <a:r>
              <a:rPr lang="en-US" sz="2200" b="1" dirty="0" err="1"/>
              <a:t>R.id.mobile_list</a:t>
            </a:r>
            <a:r>
              <a:rPr lang="en-US" sz="2200" b="1" dirty="0"/>
              <a:t>); listView1.setAdapter(adapter1);</a:t>
            </a:r>
          </a:p>
          <a:p>
            <a:endParaRPr lang="en-US" sz="2200" b="1" dirty="0"/>
          </a:p>
          <a:p>
            <a:endParaRPr lang="en-US" sz="2200" dirty="0"/>
          </a:p>
          <a:p>
            <a:endParaRPr lang="en-US" sz="2200" b="1" dirty="0"/>
          </a:p>
          <a:p>
            <a:endParaRPr lang="en-US" sz="2200" b="1" dirty="0"/>
          </a:p>
          <a:p>
            <a:endParaRPr lang="en-US" sz="22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629400"/>
          </a:xfrm>
        </p:spPr>
        <p:txBody>
          <a:bodyPr>
            <a:normAutofit fontScale="92500" lnSpcReduction="10000"/>
          </a:bodyPr>
          <a:lstStyle/>
          <a:p>
            <a:r>
              <a:rPr lang="en-US" sz="2400" b="1" dirty="0"/>
              <a:t>listView1.setOnItemClickListener(new </a:t>
            </a:r>
            <a:r>
              <a:rPr lang="en-US" sz="2400" b="1" dirty="0" err="1"/>
              <a:t>adapterView.OnItemClickListener</a:t>
            </a:r>
            <a:r>
              <a:rPr lang="en-US" sz="2400" b="1" dirty="0"/>
              <a:t>() {</a:t>
            </a:r>
          </a:p>
          <a:p>
            <a:r>
              <a:rPr lang="en-US" sz="2400" dirty="0"/>
              <a:t>    public void </a:t>
            </a:r>
            <a:r>
              <a:rPr lang="en-US" sz="2400" dirty="0" err="1"/>
              <a:t>onItemClick</a:t>
            </a:r>
            <a:r>
              <a:rPr lang="en-US" sz="2400" dirty="0"/>
              <a:t>(</a:t>
            </a:r>
            <a:r>
              <a:rPr lang="en-US" sz="2400" dirty="0" err="1"/>
              <a:t>AdapterView</a:t>
            </a:r>
            <a:r>
              <a:rPr lang="en-US" sz="2400" dirty="0"/>
              <a:t> parent, </a:t>
            </a:r>
            <a:r>
              <a:rPr lang="en-US" sz="2400" b="1" dirty="0">
                <a:solidFill>
                  <a:srgbClr val="FF0000"/>
                </a:solidFill>
              </a:rPr>
              <a:t>View v</a:t>
            </a:r>
            <a:r>
              <a:rPr lang="en-US" sz="2400" dirty="0"/>
              <a:t>, </a:t>
            </a:r>
            <a:r>
              <a:rPr lang="en-US" sz="2400" b="1" dirty="0"/>
              <a:t>int position</a:t>
            </a:r>
            <a:r>
              <a:rPr lang="en-US" sz="2400" dirty="0"/>
              <a:t>, long id) { </a:t>
            </a:r>
          </a:p>
          <a:p>
            <a:r>
              <a:rPr lang="en-US" sz="2400" dirty="0"/>
              <a:t> </a:t>
            </a:r>
            <a:r>
              <a:rPr lang="en-US" sz="2400" dirty="0">
                <a:solidFill>
                  <a:srgbClr val="FF0000"/>
                </a:solidFill>
              </a:rPr>
              <a:t>// To hide </a:t>
            </a:r>
            <a:r>
              <a:rPr lang="en-US" sz="2400" dirty="0" err="1">
                <a:solidFill>
                  <a:srgbClr val="FF0000"/>
                </a:solidFill>
              </a:rPr>
              <a:t>listview</a:t>
            </a:r>
            <a:r>
              <a:rPr lang="en-US" sz="2400" dirty="0">
                <a:solidFill>
                  <a:srgbClr val="FF0000"/>
                </a:solidFill>
              </a:rPr>
              <a:t> : </a:t>
            </a:r>
            <a:r>
              <a:rPr kumimoji="0" lang="en-US" altLang="en-US" sz="2400" b="0" i="0" u="none" strike="noStrike" cap="none" normalizeH="0" baseline="0" dirty="0" err="1">
                <a:ln>
                  <a:noFill/>
                </a:ln>
                <a:solidFill>
                  <a:srgbClr val="FF0000"/>
                </a:solidFill>
                <a:effectLst/>
                <a:latin typeface="inherit"/>
              </a:rPr>
              <a:t>parent</a:t>
            </a:r>
            <a:r>
              <a:rPr kumimoji="0" lang="en-US" altLang="en-US" sz="2000" b="0" i="0" u="none" strike="noStrike" cap="none" normalizeH="0" baseline="0" dirty="0" err="1">
                <a:ln>
                  <a:noFill/>
                </a:ln>
                <a:solidFill>
                  <a:srgbClr val="FF0000"/>
                </a:solidFill>
                <a:effectLst/>
                <a:latin typeface="inherit"/>
              </a:rPr>
              <a:t>.setVisibility</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View.GONE</a:t>
            </a:r>
            <a:r>
              <a:rPr kumimoji="0" lang="en-US" altLang="en-US" sz="2400" b="0" i="0" u="none" strike="noStrike" cap="none" normalizeH="0" baseline="0" dirty="0">
                <a:ln>
                  <a:noFill/>
                </a:ln>
                <a:solidFill>
                  <a:srgbClr val="FF0000"/>
                </a:solidFill>
                <a:effectLst/>
                <a:latin typeface="inherit"/>
              </a:rPr>
              <a:t>);</a:t>
            </a:r>
            <a:r>
              <a:rPr kumimoji="0" lang="en-US" altLang="en-US" sz="800" b="0" i="0" u="none" strike="noStrike" cap="none" normalizeH="0" baseline="0" dirty="0">
                <a:ln>
                  <a:noFill/>
                </a:ln>
                <a:solidFill>
                  <a:srgbClr val="FF0000"/>
                </a:solidFill>
                <a:effectLst/>
              </a:rPr>
              <a:t> </a:t>
            </a:r>
            <a:endParaRPr kumimoji="0" lang="en-US" altLang="en-US" sz="4800" b="0" i="0" u="none" strike="noStrike" cap="none" normalizeH="0" baseline="0" dirty="0">
              <a:ln>
                <a:noFill/>
              </a:ln>
              <a:solidFill>
                <a:srgbClr val="FF0000"/>
              </a:solidFill>
              <a:effectLst/>
              <a:latin typeface="Arial" panose="020B0604020202020204" pitchFamily="34" charset="0"/>
            </a:endParaRPr>
          </a:p>
          <a:p>
            <a:r>
              <a:rPr lang="en-US" sz="2400" dirty="0">
                <a:solidFill>
                  <a:srgbClr val="FF0000"/>
                </a:solidFill>
              </a:rPr>
              <a:t>//The position is the position of the view in the parent ( row number).</a:t>
            </a:r>
          </a:p>
          <a:p>
            <a:r>
              <a:rPr lang="en-US" sz="2400" dirty="0">
                <a:solidFill>
                  <a:srgbClr val="FF0000"/>
                </a:solidFill>
              </a:rPr>
              <a:t>// id is location of items…</a:t>
            </a:r>
          </a:p>
          <a:p>
            <a:r>
              <a:rPr lang="en-US" sz="2400" dirty="0">
                <a:solidFill>
                  <a:srgbClr val="FF0000"/>
                </a:solidFill>
              </a:rPr>
              <a:t>//T</a:t>
            </a:r>
            <a:r>
              <a:rPr kumimoji="0" lang="en-US" altLang="en-US" sz="2400" b="0" i="0" u="none" strike="noStrike" cap="none" normalizeH="0" baseline="0" dirty="0">
                <a:ln>
                  <a:noFill/>
                </a:ln>
                <a:solidFill>
                  <a:srgbClr val="FF0000"/>
                </a:solidFill>
                <a:effectLst/>
                <a:latin typeface="-apple-system"/>
              </a:rPr>
              <a:t>he </a:t>
            </a:r>
            <a:r>
              <a:rPr kumimoji="0" lang="en-US" altLang="en-US" sz="1800" b="0" i="0" u="none" strike="noStrike" cap="none" normalizeH="0" baseline="0" dirty="0">
                <a:ln>
                  <a:noFill/>
                </a:ln>
                <a:solidFill>
                  <a:srgbClr val="FF0000"/>
                </a:solidFill>
                <a:effectLst/>
                <a:latin typeface="var(--ff-mono)"/>
              </a:rPr>
              <a:t>View</a:t>
            </a:r>
            <a:r>
              <a:rPr kumimoji="0" lang="en-US" altLang="en-US" sz="2400" b="0" i="0" u="none" strike="noStrike" cap="none" normalizeH="0" baseline="0" dirty="0">
                <a:ln>
                  <a:noFill/>
                </a:ln>
                <a:solidFill>
                  <a:srgbClr val="FF0000"/>
                </a:solidFill>
                <a:effectLst/>
                <a:latin typeface="-apple-system"/>
              </a:rPr>
              <a:t> refers to a specific item within the </a:t>
            </a:r>
            <a:r>
              <a:rPr kumimoji="0" lang="en-US" altLang="en-US" sz="1800" b="0" i="0" u="none" strike="noStrike" cap="none" normalizeH="0" baseline="0" dirty="0" err="1">
                <a:ln>
                  <a:noFill/>
                </a:ln>
                <a:solidFill>
                  <a:srgbClr val="FF0000"/>
                </a:solidFill>
                <a:effectLst/>
                <a:latin typeface="var(--ff-mono)"/>
              </a:rPr>
              <a:t>AdapterView</a:t>
            </a:r>
            <a:r>
              <a:rPr kumimoji="0" lang="en-US" altLang="en-US" sz="800" b="0" i="0" u="none" strike="noStrike" cap="none" normalizeH="0" baseline="0" dirty="0">
                <a:ln>
                  <a:noFill/>
                </a:ln>
                <a:solidFill>
                  <a:srgbClr val="FF0000"/>
                </a:solidFill>
                <a:effectLst/>
              </a:rPr>
              <a:t> </a:t>
            </a:r>
            <a:endParaRPr kumimoji="0" lang="en-US" altLang="en-US" sz="4000" b="0" i="0" u="none" strike="noStrike" cap="none" normalizeH="0" baseline="0" dirty="0">
              <a:ln>
                <a:noFill/>
              </a:ln>
              <a:solidFill>
                <a:srgbClr val="FF0000"/>
              </a:solidFill>
              <a:effectLst/>
              <a:latin typeface="Arial" panose="020B0604020202020204" pitchFamily="34" charset="0"/>
            </a:endParaRPr>
          </a:p>
          <a:p>
            <a:r>
              <a:rPr lang="en-US" sz="2400" b="1" dirty="0"/>
              <a:t>if(position==0) </a:t>
            </a:r>
            <a:r>
              <a:rPr lang="en-US" sz="2400" dirty="0"/>
              <a:t>{</a:t>
            </a:r>
          </a:p>
          <a:p>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first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b="1" dirty="0">
                <a:solidFill>
                  <a:srgbClr val="FF0000"/>
                </a:solidFill>
              </a:rPr>
              <a:t>((</a:t>
            </a:r>
            <a:r>
              <a:rPr lang="en-US" sz="2400" b="1" dirty="0" err="1">
                <a:solidFill>
                  <a:srgbClr val="FF0000"/>
                </a:solidFill>
              </a:rPr>
              <a:t>TextView</a:t>
            </a:r>
            <a:r>
              <a:rPr lang="en-US" sz="2400" b="1" dirty="0">
                <a:solidFill>
                  <a:srgbClr val="FF0000"/>
                </a:solidFill>
              </a:rPr>
              <a:t>) v).</a:t>
            </a:r>
            <a:r>
              <a:rPr lang="en-US" sz="2400" b="1" dirty="0" err="1">
                <a:solidFill>
                  <a:srgbClr val="FF0000"/>
                </a:solidFill>
              </a:rPr>
              <a:t>getText</a:t>
            </a:r>
            <a:r>
              <a:rPr lang="en-US" sz="2400" b="1" dirty="0">
                <a:solidFill>
                  <a:srgbClr val="FF0000"/>
                </a:solidFill>
              </a:rPr>
              <a:t>(), </a:t>
            </a:r>
            <a:r>
              <a:rPr lang="en-US" sz="2400" dirty="0" err="1"/>
              <a:t>Toast.</a:t>
            </a:r>
            <a:r>
              <a:rPr lang="en-US" sz="2400" i="1" dirty="0" err="1"/>
              <a:t>LENGTH_SHORT</a:t>
            </a:r>
            <a:r>
              <a:rPr lang="en-US" sz="2400" dirty="0"/>
              <a:t>).show(); }</a:t>
            </a:r>
          </a:p>
          <a:p>
            <a:r>
              <a:rPr lang="en-US" sz="2400" b="1" dirty="0"/>
              <a:t>elseif(position==1) </a:t>
            </a:r>
            <a:r>
              <a:rPr lang="en-US" sz="2400" dirty="0"/>
              <a:t>{</a:t>
            </a:r>
            <a:br>
              <a:rPr lang="en-US" sz="2400" dirty="0"/>
            </a:br>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second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dirty="0" err="1"/>
              <a:t>TextView</a:t>
            </a:r>
            <a:r>
              <a:rPr lang="en-US" sz="2400" dirty="0"/>
              <a:t>) v).</a:t>
            </a:r>
            <a:r>
              <a:rPr lang="en-US" sz="2400" dirty="0" err="1"/>
              <a:t>getText</a:t>
            </a:r>
            <a:r>
              <a:rPr lang="en-US" sz="2400" dirty="0"/>
              <a:t>(), </a:t>
            </a:r>
            <a:r>
              <a:rPr lang="en-US" sz="2400" dirty="0" err="1"/>
              <a:t>Toast.</a:t>
            </a:r>
            <a:r>
              <a:rPr lang="en-US" sz="2400" i="1" dirty="0" err="1"/>
              <a:t>LENGTH_SHORT</a:t>
            </a:r>
            <a:r>
              <a:rPr lang="en-US" sz="2400" dirty="0"/>
              <a:t>).show(); }</a:t>
            </a:r>
          </a:p>
          <a:p>
            <a:endParaRPr lang="en-US" sz="2400" dirty="0"/>
          </a:p>
          <a:p>
            <a:endParaRPr lang="en-US" sz="2400" dirty="0"/>
          </a:p>
          <a:p>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a:t>
            </a: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In android </a:t>
            </a:r>
            <a:r>
              <a:rPr lang="en-US" sz="2400" dirty="0" err="1">
                <a:hlinkClick r:id="rId2" tooltip="GridView"/>
              </a:rPr>
              <a:t>GridView</a:t>
            </a:r>
            <a:r>
              <a:rPr lang="en-US" sz="2400" dirty="0"/>
              <a:t> is a view group that display items in two dimensional scrolling grid (rows and columns), the grid items are not necessarily predetermined but they are automatically inserted to the layout using a </a:t>
            </a:r>
            <a:r>
              <a:rPr lang="en-US" sz="2400" dirty="0" err="1"/>
              <a:t>ListAdapter</a:t>
            </a:r>
            <a:r>
              <a:rPr lang="en-US" sz="2400" dirty="0"/>
              <a:t>. </a:t>
            </a:r>
          </a:p>
          <a:p>
            <a:r>
              <a:rPr lang="en-US" sz="2400" dirty="0"/>
              <a:t> An example of </a:t>
            </a:r>
            <a:r>
              <a:rPr lang="en-US" sz="2400" dirty="0" err="1"/>
              <a:t>GridView</a:t>
            </a:r>
            <a:r>
              <a:rPr lang="en-US" sz="2400" dirty="0"/>
              <a:t> is your default </a:t>
            </a:r>
            <a:r>
              <a:rPr lang="en-US" sz="2400" dirty="0">
                <a:hlinkClick r:id="rId3" tooltip="Gallery Tutorial"/>
              </a:rPr>
              <a:t>Gallery</a:t>
            </a:r>
            <a:r>
              <a:rPr lang="en-US" sz="2400" dirty="0"/>
              <a:t>, where you have number of images displayed using grid.</a:t>
            </a:r>
          </a:p>
          <a:p>
            <a:r>
              <a:rPr lang="en-US" sz="2400" b="1" dirty="0"/>
              <a:t>Adapter Is Used To Fill Data In </a:t>
            </a:r>
            <a:r>
              <a:rPr lang="en-US" sz="2400" b="1" dirty="0" err="1"/>
              <a:t>Gridview</a:t>
            </a:r>
            <a:r>
              <a:rPr lang="en-US" sz="2400" b="1" dirty="0"/>
              <a:t>:</a:t>
            </a:r>
            <a:r>
              <a:rPr lang="en-US" sz="2400" dirty="0"/>
              <a:t> To fill the data in a </a:t>
            </a:r>
            <a:r>
              <a:rPr lang="en-US" sz="2400" dirty="0" err="1"/>
              <a:t>GridView</a:t>
            </a:r>
            <a:r>
              <a:rPr lang="en-US" sz="2400" dirty="0"/>
              <a:t> we simply use </a:t>
            </a:r>
            <a:r>
              <a:rPr lang="en-US" sz="2400" dirty="0">
                <a:hlinkClick r:id="rId4" tooltip="Adapter in Android"/>
              </a:rPr>
              <a:t>adapter</a:t>
            </a:r>
            <a:r>
              <a:rPr lang="en-US" sz="2400" dirty="0"/>
              <a:t> and grid items are automatically inserted to a </a:t>
            </a:r>
            <a:r>
              <a:rPr lang="en-US" sz="2400" dirty="0" err="1"/>
              <a:t>GridView</a:t>
            </a:r>
            <a:r>
              <a:rPr lang="en-US" sz="2400" dirty="0"/>
              <a:t> using an </a:t>
            </a:r>
            <a:r>
              <a:rPr lang="en-US" sz="2400" dirty="0">
                <a:hlinkClick r:id="rId4" tooltip="Adapter in Android"/>
              </a:rPr>
              <a:t>Adapter</a:t>
            </a:r>
            <a:r>
              <a:rPr lang="en-US" sz="2400" dirty="0"/>
              <a:t> which pulls the content from a source such as an array.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a:t>
            </a:r>
          </a:p>
        </p:txBody>
      </p:sp>
      <p:sp>
        <p:nvSpPr>
          <p:cNvPr id="3" name="Content Placeholder 2"/>
          <p:cNvSpPr>
            <a:spLocks noGrp="1"/>
          </p:cNvSpPr>
          <p:nvPr>
            <p:ph idx="1"/>
          </p:nvPr>
        </p:nvSpPr>
        <p:spPr/>
        <p:txBody>
          <a:bodyPr/>
          <a:lstStyle/>
          <a:p>
            <a:endParaRPr lang="en-US"/>
          </a:p>
        </p:txBody>
      </p:sp>
      <p:sp>
        <p:nvSpPr>
          <p:cNvPr id="81922" name="AutoShape 2" descr="Android Grid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24" name="AutoShape 4" descr="Android Grid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25" name="Picture 5"/>
          <p:cNvPicPr>
            <a:picLocks noChangeAspect="1" noChangeArrowheads="1"/>
          </p:cNvPicPr>
          <p:nvPr/>
        </p:nvPicPr>
        <p:blipFill>
          <a:blip r:embed="rId2"/>
          <a:srcRect/>
          <a:stretch>
            <a:fillRect/>
          </a:stretch>
        </p:blipFill>
        <p:spPr bwMode="auto">
          <a:xfrm>
            <a:off x="2286000" y="1600200"/>
            <a:ext cx="3695700" cy="48387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8"/>
          </a:xfrm>
        </p:spPr>
        <p:txBody>
          <a:bodyPr>
            <a:normAutofit fontScale="90000"/>
          </a:bodyPr>
          <a:lstStyle/>
          <a:p>
            <a:r>
              <a:rPr lang="en-US" dirty="0"/>
              <a:t>Grid View Attributes</a:t>
            </a:r>
          </a:p>
        </p:txBody>
      </p:sp>
      <p:sp>
        <p:nvSpPr>
          <p:cNvPr id="3" name="Content Placeholder 2"/>
          <p:cNvSpPr>
            <a:spLocks noGrp="1"/>
          </p:cNvSpPr>
          <p:nvPr>
            <p:ph idx="1"/>
          </p:nvPr>
        </p:nvSpPr>
        <p:spPr>
          <a:xfrm>
            <a:off x="381000" y="685800"/>
            <a:ext cx="8229600" cy="5059363"/>
          </a:xfrm>
        </p:spPr>
        <p:txBody>
          <a:bodyPr>
            <a:noAutofit/>
          </a:bodyPr>
          <a:lstStyle/>
          <a:p>
            <a:r>
              <a:rPr lang="en-US" sz="2000" b="1" dirty="0" err="1"/>
              <a:t>numColumns</a:t>
            </a:r>
            <a:r>
              <a:rPr lang="en-US" sz="2000" b="1" dirty="0"/>
              <a:t>:</a:t>
            </a:r>
            <a:r>
              <a:rPr lang="en-US" sz="2000" dirty="0"/>
              <a:t> </a:t>
            </a:r>
            <a:r>
              <a:rPr lang="en-US" sz="2000" dirty="0" err="1"/>
              <a:t>numColumn</a:t>
            </a:r>
            <a:r>
              <a:rPr lang="en-US" sz="2000" dirty="0"/>
              <a:t> define how many columns to show. It  may be a integer value, such as “5” or </a:t>
            </a:r>
            <a:r>
              <a:rPr lang="en-US" sz="2000" b="1" dirty="0" err="1"/>
              <a:t>auto_fit.:</a:t>
            </a:r>
            <a:r>
              <a:rPr lang="en-US" sz="2000" dirty="0" err="1"/>
              <a:t>is</a:t>
            </a:r>
            <a:r>
              <a:rPr lang="en-US" sz="2000" dirty="0"/>
              <a:t> used to display as many columns as possible to fill the available space on the screen.</a:t>
            </a:r>
          </a:p>
          <a:p>
            <a:r>
              <a:rPr lang="en-US" sz="2000" b="1" dirty="0" err="1"/>
              <a:t>verticalSpacing</a:t>
            </a:r>
            <a:r>
              <a:rPr lang="en-US" sz="2000" b="1" dirty="0"/>
              <a:t>:</a:t>
            </a:r>
            <a:r>
              <a:rPr lang="en-US" sz="2000" dirty="0"/>
              <a:t> </a:t>
            </a:r>
            <a:r>
              <a:rPr lang="en-US" sz="2000" dirty="0" err="1"/>
              <a:t>verticalSpacing</a:t>
            </a:r>
            <a:r>
              <a:rPr lang="en-US" sz="2000" dirty="0"/>
              <a:t> property used to define the default vertical spacing between rows.</a:t>
            </a:r>
          </a:p>
          <a:p>
            <a:r>
              <a:rPr lang="en-US" sz="2000" b="1" dirty="0" err="1"/>
              <a:t>columnWidth</a:t>
            </a:r>
            <a:r>
              <a:rPr lang="en-US" sz="2000" b="1" dirty="0"/>
              <a:t>:</a:t>
            </a:r>
            <a:r>
              <a:rPr lang="en-US" sz="2000" dirty="0"/>
              <a:t> </a:t>
            </a:r>
            <a:r>
              <a:rPr lang="en-US" sz="2000" dirty="0" err="1"/>
              <a:t>columnWidth</a:t>
            </a:r>
            <a:r>
              <a:rPr lang="en-US" sz="2000" dirty="0"/>
              <a:t> property specifies the fixed width of each column. </a:t>
            </a:r>
          </a:p>
          <a:p>
            <a:r>
              <a:rPr lang="en-US" sz="2000" b="1" dirty="0" err="1"/>
              <a:t>android:horizontalSpacing</a:t>
            </a:r>
            <a:endParaRPr lang="en-US" sz="2000" dirty="0"/>
          </a:p>
          <a:p>
            <a:r>
              <a:rPr lang="en-US" sz="2000" dirty="0"/>
              <a:t>Defines the default horizontal spacing between columns.</a:t>
            </a:r>
          </a:p>
          <a:p>
            <a:r>
              <a:rPr lang="en-US" sz="2000" b="1" dirty="0" err="1"/>
              <a:t>listSelector</a:t>
            </a:r>
            <a:r>
              <a:rPr lang="en-US" sz="2000" b="1" dirty="0"/>
              <a:t> :</a:t>
            </a:r>
            <a:r>
              <a:rPr lang="en-US" sz="2000" dirty="0"/>
              <a:t>  </a:t>
            </a:r>
            <a:r>
              <a:rPr lang="en-US" sz="2000" dirty="0" err="1"/>
              <a:t>listSelector</a:t>
            </a:r>
            <a:r>
              <a:rPr lang="en-US" sz="2000" dirty="0"/>
              <a:t> property which define color for selected item.</a:t>
            </a:r>
          </a:p>
          <a:p>
            <a:r>
              <a:rPr lang="en-US" sz="2000" b="1" dirty="0" err="1"/>
              <a:t>android:stretchMode</a:t>
            </a:r>
            <a:endParaRPr lang="en-US" sz="2000" dirty="0"/>
          </a:p>
          <a:p>
            <a:r>
              <a:rPr lang="en-US" sz="2000" dirty="0"/>
              <a:t>Defines how columns should stretch to fill the available empty space, if any. This must be either of the values −</a:t>
            </a:r>
          </a:p>
          <a:p>
            <a:r>
              <a:rPr lang="en-US" sz="2000" dirty="0"/>
              <a:t>none − Stretching is disabled.</a:t>
            </a:r>
          </a:p>
          <a:p>
            <a:r>
              <a:rPr lang="en-US" sz="2000" dirty="0" err="1"/>
              <a:t>spacingWidth</a:t>
            </a:r>
            <a:r>
              <a:rPr lang="en-US" sz="2000" dirty="0"/>
              <a:t> − The spacing between each column is stretched.</a:t>
            </a:r>
          </a:p>
          <a:p>
            <a:r>
              <a:rPr lang="en-US" sz="2000" dirty="0" err="1"/>
              <a:t>columnWidth</a:t>
            </a:r>
            <a:r>
              <a:rPr lang="en-US" sz="2000" dirty="0"/>
              <a:t> − Each column is stretched equally.</a:t>
            </a:r>
          </a:p>
          <a:p>
            <a:r>
              <a:rPr lang="en-US" sz="2000" dirty="0" err="1"/>
              <a:t>spacingWidthUniform</a:t>
            </a:r>
            <a:r>
              <a:rPr lang="en-US" sz="2000" dirty="0"/>
              <a:t> − The spacing between each column is uniformly stretched..</a:t>
            </a:r>
          </a:p>
          <a:p>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a:t>
            </a:r>
          </a:p>
        </p:txBody>
      </p:sp>
      <p:sp>
        <p:nvSpPr>
          <p:cNvPr id="3" name="Content Placeholder 2"/>
          <p:cNvSpPr>
            <a:spLocks noGrp="1"/>
          </p:cNvSpPr>
          <p:nvPr>
            <p:ph idx="1"/>
          </p:nvPr>
        </p:nvSpPr>
        <p:spPr>
          <a:xfrm>
            <a:off x="457200" y="1600200"/>
            <a:ext cx="8229600" cy="6553200"/>
          </a:xfrm>
        </p:spPr>
        <p:txBody>
          <a:bodyPr>
            <a:noAutofit/>
          </a:bodyPr>
          <a:lstStyle/>
          <a:p>
            <a:r>
              <a:rPr lang="en-US" sz="2000" dirty="0"/>
              <a:t>&lt;</a:t>
            </a:r>
            <a:r>
              <a:rPr lang="en-US" sz="2000" dirty="0" err="1"/>
              <a:t>GridView</a:t>
            </a:r>
            <a:br>
              <a:rPr lang="en-US" sz="2000" dirty="0"/>
            </a:br>
            <a:r>
              <a:rPr lang="en-US" sz="2000" dirty="0"/>
              <a:t>        </a:t>
            </a:r>
            <a:r>
              <a:rPr lang="en-US" sz="2000" dirty="0" err="1"/>
              <a:t>android:id</a:t>
            </a:r>
            <a:r>
              <a:rPr lang="en-US" sz="2000" dirty="0"/>
              <a:t>="@+id/</a:t>
            </a:r>
            <a:r>
              <a:rPr lang="en-US" sz="2000" dirty="0" err="1"/>
              <a:t>grid_view</a:t>
            </a:r>
            <a:r>
              <a:rPr lang="en-US" sz="2000" dirty="0"/>
              <a:t>"</a:t>
            </a:r>
            <a:br>
              <a:rPr lang="en-US" sz="2000" dirty="0"/>
            </a:br>
            <a:r>
              <a:rPr lang="en-US" sz="2000" dirty="0"/>
              <a:t>    </a:t>
            </a:r>
            <a:r>
              <a:rPr lang="en-US" sz="2000" dirty="0" err="1"/>
              <a:t>android:layout_width</a:t>
            </a:r>
            <a:r>
              <a:rPr lang="en-US" sz="2000" dirty="0"/>
              <a:t>="300dp"</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android:numColumns</a:t>
            </a:r>
            <a:r>
              <a:rPr lang="en-US" sz="2000" dirty="0"/>
              <a:t>="3"</a:t>
            </a:r>
            <a:br>
              <a:rPr lang="en-US" sz="2000" dirty="0"/>
            </a:br>
            <a:r>
              <a:rPr lang="en-US" sz="2000" dirty="0"/>
              <a:t>    </a:t>
            </a:r>
            <a:r>
              <a:rPr lang="en-US" sz="2000" dirty="0" err="1"/>
              <a:t>android:verticalSpacing</a:t>
            </a:r>
            <a:r>
              <a:rPr lang="en-US" sz="2000" dirty="0"/>
              <a:t>="2dp"</a:t>
            </a:r>
            <a:br>
              <a:rPr lang="en-US" sz="2000" dirty="0"/>
            </a:br>
            <a:r>
              <a:rPr lang="en-US" sz="2000" dirty="0"/>
              <a:t>    </a:t>
            </a:r>
            <a:r>
              <a:rPr lang="en-US" sz="2000" dirty="0" err="1"/>
              <a:t>android:horizontalSpacing</a:t>
            </a:r>
            <a:r>
              <a:rPr lang="en-US" sz="2000" dirty="0"/>
              <a:t>="2dp"</a:t>
            </a:r>
            <a:br>
              <a:rPr lang="en-US" sz="2000" dirty="0"/>
            </a:br>
            <a:r>
              <a:rPr lang="en-US" sz="2000" dirty="0"/>
              <a:t>    </a:t>
            </a:r>
            <a:r>
              <a:rPr lang="en-US" sz="2000" dirty="0" err="1"/>
              <a:t>android:background</a:t>
            </a:r>
            <a:r>
              <a:rPr lang="en-US" sz="2000" dirty="0"/>
              <a:t>="#ff5555"</a:t>
            </a:r>
            <a:br>
              <a:rPr lang="en-US" sz="2000" dirty="0"/>
            </a:br>
            <a:r>
              <a:rPr lang="en-US" sz="2000" dirty="0"/>
              <a:t>    </a:t>
            </a:r>
            <a:r>
              <a:rPr lang="en-US" sz="2000" dirty="0" err="1"/>
              <a:t>android:columnWidth</a:t>
            </a:r>
            <a:r>
              <a:rPr lang="en-US" sz="2000" dirty="0"/>
              <a:t>="75dp"</a:t>
            </a:r>
            <a:br>
              <a:rPr lang="en-US" sz="2000" dirty="0"/>
            </a:br>
            <a:r>
              <a:rPr lang="en-US" sz="2000" dirty="0"/>
              <a:t>    </a:t>
            </a:r>
            <a:r>
              <a:rPr lang="en-US" sz="2000" dirty="0" err="1"/>
              <a:t>android:layout_margin</a:t>
            </a:r>
            <a:r>
              <a:rPr lang="en-US" sz="2000" dirty="0"/>
              <a:t>="15dp"</a:t>
            </a:r>
            <a:br>
              <a:rPr lang="en-US" sz="2000" dirty="0"/>
            </a:br>
            <a:r>
              <a:rPr lang="en-US" sz="2000" dirty="0"/>
              <a:t>    </a:t>
            </a:r>
            <a:r>
              <a:rPr lang="en-US" sz="2000" dirty="0" err="1"/>
              <a:t>android:listSelector</a:t>
            </a:r>
            <a:r>
              <a:rPr lang="en-US" sz="2000" dirty="0"/>
              <a:t>="#0f0"/&gt;</a:t>
            </a:r>
          </a:p>
          <a:p>
            <a:r>
              <a:rPr lang="en-US" sz="2000" b="1" dirty="0"/>
              <a:t>res/layout/</a:t>
            </a:r>
            <a:r>
              <a:rPr lang="en-US" sz="2000" b="1" dirty="0">
                <a:solidFill>
                  <a:srgbClr val="FF0000"/>
                </a:solidFill>
              </a:rPr>
              <a:t>activity_listview_textview.xml</a:t>
            </a:r>
          </a:p>
          <a:p>
            <a:r>
              <a:rPr lang="en-US" sz="2000" dirty="0"/>
              <a:t>&lt;</a:t>
            </a:r>
            <a:r>
              <a:rPr lang="en-US" sz="2000" dirty="0" err="1"/>
              <a:t>TextView</a:t>
            </a:r>
            <a:r>
              <a:rPr lang="en-US" sz="2000" dirty="0"/>
              <a:t> </a:t>
            </a:r>
            <a:r>
              <a:rPr lang="en-US" sz="2000" dirty="0" err="1"/>
              <a:t>xmlns:android</a:t>
            </a:r>
            <a:r>
              <a:rPr lang="en-US" sz="2000" dirty="0"/>
              <a:t>="http://schemas.android.com/</a:t>
            </a:r>
            <a:r>
              <a:rPr lang="en-US" sz="2000" dirty="0" err="1"/>
              <a:t>apk</a:t>
            </a:r>
            <a:r>
              <a:rPr lang="en-US" sz="2000" dirty="0"/>
              <a:t>/res/android" </a:t>
            </a:r>
            <a:r>
              <a:rPr lang="en-US" sz="2000" dirty="0" err="1"/>
              <a:t>android:id</a:t>
            </a:r>
            <a:r>
              <a:rPr lang="en-US" sz="2000" dirty="0"/>
              <a:t>="@+id/label“</a:t>
            </a:r>
          </a:p>
          <a:p>
            <a:r>
              <a:rPr lang="en-US" sz="2000" dirty="0"/>
              <a:t> </a:t>
            </a:r>
            <a:r>
              <a:rPr lang="en-US" sz="2000" dirty="0" err="1"/>
              <a:t>android:layout_width</a:t>
            </a:r>
            <a:r>
              <a:rPr lang="en-US" sz="2000" dirty="0"/>
              <a:t>="</a:t>
            </a:r>
            <a:r>
              <a:rPr lang="en-US" sz="2000" dirty="0" err="1"/>
              <a:t>fill_parent</a:t>
            </a:r>
            <a:r>
              <a:rPr lang="en-US" sz="2000" dirty="0"/>
              <a:t>" </a:t>
            </a:r>
          </a:p>
          <a:p>
            <a:r>
              <a:rPr lang="en-US" sz="2000" dirty="0" err="1"/>
              <a:t>android:layout_height</a:t>
            </a:r>
            <a:r>
              <a:rPr lang="en-US" sz="2000" dirty="0"/>
              <a:t>="</a:t>
            </a:r>
            <a:r>
              <a:rPr lang="en-US" sz="2000" dirty="0" err="1"/>
              <a:t>fill_parent</a:t>
            </a:r>
            <a:r>
              <a:rPr lang="en-US" sz="2000" dirty="0"/>
              <a:t>“</a:t>
            </a:r>
          </a:p>
          <a:p>
            <a:r>
              <a:rPr lang="en-US" sz="2000" dirty="0"/>
              <a:t> </a:t>
            </a:r>
            <a:r>
              <a:rPr lang="en-US" sz="2000" dirty="0" err="1"/>
              <a:t>android:padding</a:t>
            </a:r>
            <a:r>
              <a:rPr lang="en-US" sz="2000" dirty="0"/>
              <a:t>="10dp" </a:t>
            </a:r>
          </a:p>
          <a:p>
            <a:r>
              <a:rPr lang="en-US" sz="2000" dirty="0" err="1"/>
              <a:t>android:textSize</a:t>
            </a:r>
            <a:r>
              <a:rPr lang="en-US" sz="2000" dirty="0"/>
              <a:t>="16dp" </a:t>
            </a:r>
          </a:p>
          <a:p>
            <a:r>
              <a:rPr lang="en-US" sz="2000" dirty="0" err="1"/>
              <a:t>android:textStyle</a:t>
            </a:r>
            <a:r>
              <a:rPr lang="en-US" sz="2000" dirty="0"/>
              <a:t>="bold" &gt; &lt;/</a:t>
            </a:r>
            <a:r>
              <a:rPr lang="en-US" sz="2000" dirty="0" err="1"/>
              <a:t>TextView</a:t>
            </a:r>
            <a:r>
              <a:rPr lang="en-US" sz="2000" dirty="0"/>
              <a:t>&gt;</a:t>
            </a:r>
          </a:p>
          <a:p>
            <a:endParaRPr lang="en-US" sz="2000" dirty="0"/>
          </a:p>
        </p:txBody>
      </p:sp>
      <p:pic>
        <p:nvPicPr>
          <p:cNvPr id="2050" name="Picture 2"/>
          <p:cNvPicPr>
            <a:picLocks noChangeAspect="1" noChangeArrowheads="1"/>
          </p:cNvPicPr>
          <p:nvPr/>
        </p:nvPicPr>
        <p:blipFill>
          <a:blip r:embed="rId2"/>
          <a:srcRect/>
          <a:stretch>
            <a:fillRect/>
          </a:stretch>
        </p:blipFill>
        <p:spPr bwMode="auto">
          <a:xfrm>
            <a:off x="5943600" y="1524000"/>
            <a:ext cx="2971800" cy="45339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 .java code</a:t>
            </a:r>
          </a:p>
        </p:txBody>
      </p:sp>
      <p:sp>
        <p:nvSpPr>
          <p:cNvPr id="3" name="Content Placeholder 2"/>
          <p:cNvSpPr>
            <a:spLocks noGrp="1"/>
          </p:cNvSpPr>
          <p:nvPr>
            <p:ph idx="1"/>
          </p:nvPr>
        </p:nvSpPr>
        <p:spPr>
          <a:xfrm>
            <a:off x="457200" y="1600200"/>
            <a:ext cx="8229600" cy="5410200"/>
          </a:xfrm>
        </p:spPr>
        <p:txBody>
          <a:bodyPr>
            <a:normAutofit fontScale="62500" lnSpcReduction="20000"/>
          </a:bodyPr>
          <a:lstStyle/>
          <a:p>
            <a:r>
              <a:rPr lang="en-US" dirty="0"/>
              <a:t>String[] array = </a:t>
            </a:r>
            <a:r>
              <a:rPr lang="en-US" b="1" dirty="0"/>
              <a:t>{</a:t>
            </a:r>
            <a:r>
              <a:rPr lang="en-US" dirty="0"/>
              <a:t>"</a:t>
            </a:r>
            <a:r>
              <a:rPr lang="en-US" dirty="0" err="1"/>
              <a:t>one","two","three","four","five","six","seven</a:t>
            </a:r>
            <a:r>
              <a:rPr lang="en-US" dirty="0"/>
              <a:t>"};</a:t>
            </a:r>
            <a:r>
              <a:rPr lang="en-US" b="1" dirty="0"/>
              <a:t>  </a:t>
            </a:r>
          </a:p>
          <a:p>
            <a:r>
              <a:rPr lang="en-US" b="1" dirty="0"/>
              <a:t>    </a:t>
            </a:r>
            <a:r>
              <a:rPr lang="en-US" i="1" dirty="0">
                <a:solidFill>
                  <a:srgbClr val="FF0000"/>
                </a:solidFill>
              </a:rPr>
              <a:t>//initializing an </a:t>
            </a:r>
            <a:r>
              <a:rPr lang="en-US" i="1" dirty="0" err="1">
                <a:solidFill>
                  <a:srgbClr val="FF0000"/>
                </a:solidFill>
              </a:rPr>
              <a:t>ArrayList</a:t>
            </a:r>
            <a:r>
              <a:rPr lang="en-US" i="1" dirty="0">
                <a:solidFill>
                  <a:srgbClr val="FF0000"/>
                </a:solidFill>
              </a:rPr>
              <a:t> from array</a:t>
            </a:r>
            <a:r>
              <a:rPr lang="en-US" b="1" dirty="0">
                <a:solidFill>
                  <a:srgbClr val="FF0000"/>
                </a:solidFill>
              </a:rPr>
              <a:t>   </a:t>
            </a:r>
            <a:br>
              <a:rPr lang="en-US" dirty="0"/>
            </a:br>
            <a:br>
              <a:rPr lang="en-US" i="1" dirty="0"/>
            </a:br>
            <a:br>
              <a:rPr lang="en-US" i="1" dirty="0"/>
            </a:br>
            <a:r>
              <a:rPr lang="en-US" i="1" dirty="0">
                <a:solidFill>
                  <a:srgbClr val="FF0000"/>
                </a:solidFill>
              </a:rPr>
              <a:t>//refer </a:t>
            </a:r>
            <a:r>
              <a:rPr lang="en-US" i="1" dirty="0" err="1">
                <a:solidFill>
                  <a:srgbClr val="FF0000"/>
                </a:solidFill>
              </a:rPr>
              <a:t>GridView</a:t>
            </a:r>
            <a:r>
              <a:rPr lang="en-US" i="1" dirty="0">
                <a:solidFill>
                  <a:srgbClr val="FF0000"/>
                </a:solidFill>
              </a:rPr>
              <a:t> from xml layout file</a:t>
            </a:r>
            <a:br>
              <a:rPr lang="en-US" i="1" dirty="0"/>
            </a:br>
            <a:r>
              <a:rPr lang="en-US" dirty="0" err="1"/>
              <a:t>GridView</a:t>
            </a:r>
            <a:r>
              <a:rPr lang="en-US" dirty="0"/>
              <a:t> gridview1 = (</a:t>
            </a:r>
            <a:r>
              <a:rPr lang="en-US" dirty="0" err="1"/>
              <a:t>GridView</a:t>
            </a:r>
            <a:r>
              <a:rPr lang="en-US" dirty="0"/>
              <a:t>) </a:t>
            </a:r>
            <a:r>
              <a:rPr lang="en-US" dirty="0" err="1"/>
              <a:t>findViewById</a:t>
            </a:r>
            <a:r>
              <a:rPr lang="en-US" dirty="0"/>
              <a:t>(</a:t>
            </a:r>
            <a:r>
              <a:rPr lang="en-US" dirty="0" err="1"/>
              <a:t>R.id.</a:t>
            </a:r>
            <a:r>
              <a:rPr lang="en-US" b="1" i="1" dirty="0" err="1"/>
              <a:t>grid_view</a:t>
            </a:r>
            <a:r>
              <a:rPr lang="en-US" dirty="0"/>
              <a:t>);</a:t>
            </a:r>
          </a:p>
          <a:p>
            <a:br>
              <a:rPr lang="en-US" dirty="0"/>
            </a:br>
            <a:r>
              <a:rPr lang="en-US" i="1" dirty="0">
                <a:solidFill>
                  <a:srgbClr val="FF0000"/>
                </a:solidFill>
              </a:rPr>
              <a:t>//data bind </a:t>
            </a:r>
            <a:r>
              <a:rPr lang="en-US" i="1" dirty="0" err="1">
                <a:solidFill>
                  <a:srgbClr val="FF0000"/>
                </a:solidFill>
              </a:rPr>
              <a:t>GridView</a:t>
            </a:r>
            <a:r>
              <a:rPr lang="en-US" i="1" dirty="0">
                <a:solidFill>
                  <a:srgbClr val="FF0000"/>
                </a:solidFill>
              </a:rPr>
              <a:t> with </a:t>
            </a:r>
            <a:r>
              <a:rPr lang="en-US" i="1" dirty="0" err="1">
                <a:solidFill>
                  <a:srgbClr val="FF0000"/>
                </a:solidFill>
              </a:rPr>
              <a:t>ArrayAdapter</a:t>
            </a:r>
            <a:br>
              <a:rPr lang="en-US" i="1" dirty="0"/>
            </a:br>
            <a:r>
              <a:rPr lang="en-US" dirty="0" err="1"/>
              <a:t>ArrayAdapter</a:t>
            </a:r>
            <a:r>
              <a:rPr lang="en-US" dirty="0"/>
              <a:t>&lt;String&gt; adapter = new </a:t>
            </a:r>
            <a:r>
              <a:rPr lang="en-US" dirty="0" err="1"/>
              <a:t>ArrayAdapter</a:t>
            </a:r>
            <a:r>
              <a:rPr lang="en-US" dirty="0"/>
              <a:t>&lt;String&gt;(this,</a:t>
            </a:r>
            <a:br>
              <a:rPr lang="en-US" dirty="0"/>
            </a:br>
            <a:r>
              <a:rPr lang="en-US" dirty="0"/>
              <a:t>        </a:t>
            </a:r>
            <a:r>
              <a:rPr lang="en-US" dirty="0" err="1"/>
              <a:t>android.R.layout</a:t>
            </a:r>
            <a:r>
              <a:rPr lang="en-US" dirty="0"/>
              <a:t>.</a:t>
            </a:r>
            <a:r>
              <a:rPr lang="en-US" sz="3200" b="1" dirty="0">
                <a:solidFill>
                  <a:srgbClr val="FF0000"/>
                </a:solidFill>
              </a:rPr>
              <a:t> </a:t>
            </a:r>
            <a:r>
              <a:rPr lang="en-US" sz="3200" b="1" dirty="0" err="1">
                <a:solidFill>
                  <a:srgbClr val="FF0000"/>
                </a:solidFill>
              </a:rPr>
              <a:t>activity_listview_textview</a:t>
            </a:r>
            <a:r>
              <a:rPr lang="en-US" dirty="0"/>
              <a:t>, array);</a:t>
            </a:r>
          </a:p>
          <a:p>
            <a:br>
              <a:rPr lang="en-US" dirty="0"/>
            </a:br>
            <a:r>
              <a:rPr lang="en-US" dirty="0"/>
              <a:t>gridview1.setAdapter(adapter);</a:t>
            </a:r>
            <a:br>
              <a:rPr lang="en-US" dirty="0"/>
            </a:br>
            <a:r>
              <a:rPr lang="en-US" dirty="0"/>
              <a:t>gridview1.setOnItemClickListener(</a:t>
            </a:r>
            <a:r>
              <a:rPr lang="en-US" b="1" dirty="0"/>
              <a:t>new </a:t>
            </a:r>
            <a:r>
              <a:rPr lang="en-US" dirty="0" err="1"/>
              <a:t>AdapterView.OnItemClickListener</a:t>
            </a:r>
            <a:r>
              <a:rPr lang="en-US" dirty="0"/>
              <a:t>() {</a:t>
            </a:r>
            <a:br>
              <a:rPr lang="en-US" dirty="0"/>
            </a:br>
            <a:r>
              <a:rPr lang="en-US" dirty="0"/>
              <a:t>    @Override</a:t>
            </a:r>
            <a:br>
              <a:rPr lang="en-US" dirty="0"/>
            </a:br>
            <a:r>
              <a:rPr lang="en-US" dirty="0"/>
              <a:t>    </a:t>
            </a:r>
            <a:r>
              <a:rPr lang="en-US" b="1" dirty="0"/>
              <a:t>public void </a:t>
            </a:r>
            <a:r>
              <a:rPr lang="en-US" dirty="0" err="1"/>
              <a:t>onItemClick</a:t>
            </a:r>
            <a:r>
              <a:rPr lang="en-US" dirty="0"/>
              <a:t>(</a:t>
            </a:r>
            <a:r>
              <a:rPr lang="en-US" dirty="0" err="1"/>
              <a:t>AdapterView</a:t>
            </a:r>
            <a:r>
              <a:rPr lang="en-US" dirty="0"/>
              <a:t> parent , View </a:t>
            </a:r>
            <a:r>
              <a:rPr lang="en-US" dirty="0" err="1"/>
              <a:t>view</a:t>
            </a:r>
            <a:r>
              <a:rPr lang="en-US" dirty="0"/>
              <a:t>, </a:t>
            </a:r>
            <a:r>
              <a:rPr lang="en-US" b="1" dirty="0"/>
              <a:t>int </a:t>
            </a:r>
            <a:r>
              <a:rPr lang="en-US" dirty="0"/>
              <a:t>position, </a:t>
            </a:r>
            <a:r>
              <a:rPr lang="en-US" b="1" dirty="0"/>
              <a:t>long </a:t>
            </a:r>
            <a:r>
              <a:rPr lang="en-US" dirty="0"/>
              <a:t>id) {</a:t>
            </a:r>
            <a:br>
              <a:rPr lang="en-US" dirty="0"/>
            </a:br>
            <a:r>
              <a:rPr lang="en-US" dirty="0"/>
              <a:t>        </a:t>
            </a:r>
            <a:r>
              <a:rPr lang="en-US" dirty="0" err="1"/>
              <a:t>Toast.</a:t>
            </a:r>
            <a:r>
              <a:rPr lang="en-US" i="1" dirty="0" err="1"/>
              <a:t>makeText</a:t>
            </a:r>
            <a:r>
              <a:rPr lang="en-US" dirty="0"/>
              <a:t>(</a:t>
            </a:r>
            <a:r>
              <a:rPr lang="en-US" dirty="0" err="1"/>
              <a:t>getApplicationContext</a:t>
            </a:r>
            <a:r>
              <a:rPr lang="en-US" dirty="0"/>
              <a:t>(),((</a:t>
            </a:r>
            <a:r>
              <a:rPr lang="en-US" b="1" dirty="0" err="1"/>
              <a:t>TextView</a:t>
            </a:r>
            <a:r>
              <a:rPr lang="en-US" b="1" dirty="0"/>
              <a:t>) view).</a:t>
            </a:r>
            <a:r>
              <a:rPr lang="en-US" b="1" dirty="0" err="1"/>
              <a:t>getText</a:t>
            </a:r>
            <a:r>
              <a:rPr lang="en-US" b="1" dirty="0"/>
              <a:t>(), </a:t>
            </a:r>
            <a:r>
              <a:rPr lang="en-US" dirty="0" err="1"/>
              <a:t>Toast.</a:t>
            </a:r>
            <a:r>
              <a:rPr lang="en-US" i="1" dirty="0" err="1"/>
              <a:t>LENGTH_LONG</a:t>
            </a:r>
            <a:r>
              <a:rPr lang="en-US" dirty="0"/>
              <a:t>).show();</a:t>
            </a:r>
            <a:br>
              <a:rPr lang="en-US" dirty="0"/>
            </a:br>
            <a:r>
              <a:rPr lang="en-US"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a:t>
            </a:r>
          </a:p>
        </p:txBody>
      </p:sp>
      <p:sp>
        <p:nvSpPr>
          <p:cNvPr id="3" name="Content Placeholder 2"/>
          <p:cNvSpPr>
            <a:spLocks noGrp="1"/>
          </p:cNvSpPr>
          <p:nvPr>
            <p:ph idx="1"/>
          </p:nvPr>
        </p:nvSpPr>
        <p:spPr>
          <a:xfrm>
            <a:off x="457200" y="1295400"/>
            <a:ext cx="8229600" cy="5105400"/>
          </a:xfrm>
        </p:spPr>
        <p:txBody>
          <a:bodyPr>
            <a:normAutofit/>
          </a:bodyPr>
          <a:lstStyle/>
          <a:p>
            <a:r>
              <a:rPr lang="en-US" sz="2400" b="1" dirty="0"/>
              <a:t>android progress bar</a:t>
            </a:r>
            <a:r>
              <a:rPr lang="en-US" sz="2400" dirty="0"/>
              <a:t> dialog box to display the status of work being done e.g. downloading file, analyzing status of work etc.</a:t>
            </a:r>
          </a:p>
          <a:p>
            <a:r>
              <a:rPr lang="en-US" sz="2400" b="1" dirty="0"/>
              <a:t>Indeterminate mode: </a:t>
            </a:r>
            <a:r>
              <a:rPr lang="en-US" sz="2400" dirty="0"/>
              <a:t>This mode is used in application when we don’t know the amount of work to be done.</a:t>
            </a:r>
          </a:p>
          <a:p>
            <a:r>
              <a:rPr lang="en-US" sz="2400" dirty="0"/>
              <a:t>In this mode a progress bar shows a cyclic animation without an indication of progress.</a:t>
            </a:r>
          </a:p>
          <a:p>
            <a:r>
              <a:rPr lang="en-US" sz="2400" b="1" dirty="0" err="1"/>
              <a:t>setProgressStyle</a:t>
            </a:r>
            <a:r>
              <a:rPr lang="en-US" sz="2400" b="1" dirty="0"/>
              <a:t>:</a:t>
            </a:r>
          </a:p>
          <a:p>
            <a:r>
              <a:rPr lang="en-US" sz="2000" b="1" dirty="0" err="1"/>
              <a:t>ProgressDialog.STYLE_HORIZONTAL</a:t>
            </a:r>
            <a:endParaRPr lang="en-US" sz="2000" b="1" dirty="0"/>
          </a:p>
          <a:p>
            <a:r>
              <a:rPr lang="en-US" sz="2000" b="1" dirty="0" err="1"/>
              <a:t>ProgressDialog.STYLE_SPINNER</a:t>
            </a:r>
            <a:endParaRPr lang="en-US" sz="2000" b="1" dirty="0"/>
          </a:p>
          <a:p>
            <a:endParaRPr lang="en-US" sz="2400" dirty="0"/>
          </a:p>
        </p:txBody>
      </p:sp>
      <p:sp>
        <p:nvSpPr>
          <p:cNvPr id="1026" name="AutoShape 2" descr="ProgressBar in Andro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5334000" y="4114800"/>
            <a:ext cx="3505200" cy="19812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Progress Bar</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sz="2000" b="1" dirty="0"/>
              <a:t> max: </a:t>
            </a:r>
            <a:r>
              <a:rPr lang="en-US" sz="2000" dirty="0"/>
              <a:t>max is an attribute used in android to define maximum value of the progress can take.</a:t>
            </a:r>
          </a:p>
          <a:p>
            <a:r>
              <a:rPr lang="en-US" sz="2000" b="1" dirty="0"/>
              <a:t>progress: </a:t>
            </a:r>
            <a:r>
              <a:rPr lang="en-US" sz="2000" dirty="0"/>
              <a:t>progress is an attribute used in android to define the default progress value between 0 and max.</a:t>
            </a:r>
          </a:p>
          <a:p>
            <a:r>
              <a:rPr lang="en-US" sz="2000" b="1" dirty="0" err="1"/>
              <a:t>progressDrawable</a:t>
            </a:r>
            <a:r>
              <a:rPr lang="en-US" sz="2000" b="1" dirty="0"/>
              <a:t>: </a:t>
            </a:r>
            <a:r>
              <a:rPr lang="en-US" sz="2000" dirty="0"/>
              <a:t>progress </a:t>
            </a:r>
            <a:r>
              <a:rPr lang="en-US" sz="2000" dirty="0" err="1"/>
              <a:t>drawable</a:t>
            </a:r>
            <a:r>
              <a:rPr lang="en-US" sz="2000" dirty="0"/>
              <a:t> is an attribute used in Android to set the custom </a:t>
            </a:r>
            <a:r>
              <a:rPr lang="en-US" sz="2000" dirty="0" err="1"/>
              <a:t>drawable</a:t>
            </a:r>
            <a:r>
              <a:rPr lang="en-US" sz="2000" dirty="0"/>
              <a:t> for the progress mode.</a:t>
            </a:r>
          </a:p>
          <a:p>
            <a:r>
              <a:rPr lang="en-US" sz="2000" b="1" dirty="0"/>
              <a:t>background:</a:t>
            </a:r>
            <a:r>
              <a:rPr lang="en-US" sz="2000" dirty="0"/>
              <a:t> background attribute is used to set the background of a Progress bar. We can set a color or a </a:t>
            </a:r>
            <a:r>
              <a:rPr lang="en-US" sz="2000" dirty="0" err="1"/>
              <a:t>drawable</a:t>
            </a:r>
            <a:r>
              <a:rPr lang="en-US" sz="2000" dirty="0"/>
              <a:t> in the background of a Progress bar.</a:t>
            </a:r>
          </a:p>
          <a:p>
            <a:r>
              <a:rPr lang="en-US" sz="2000" b="1" dirty="0"/>
              <a:t> indeterminate:</a:t>
            </a:r>
            <a:r>
              <a:rPr lang="en-US" sz="2000" dirty="0"/>
              <a:t> indeterminate attribute is used in Android to enable the indeterminate mode.</a:t>
            </a:r>
          </a:p>
          <a:p>
            <a:r>
              <a:rPr lang="en-US" sz="2000" dirty="0"/>
              <a:t>In this mode a progress bar shows a cyclic animation without an indication of progress. This mode is used in application when we don’t know the amount of work to be done. In this mode the actual working will not be shown..</a:t>
            </a:r>
          </a:p>
          <a:p>
            <a:r>
              <a:rPr lang="en-US" sz="2000" dirty="0"/>
              <a:t>use the </a:t>
            </a:r>
            <a:r>
              <a:rPr lang="en-US" sz="2000" b="1" dirty="0"/>
              <a:t>Determinate progress mode </a:t>
            </a:r>
            <a:r>
              <a:rPr lang="en-US" sz="2000" dirty="0"/>
              <a:t>in progress bar when we want to show the quantity of progress has occurred. For example, the percentage of file downloaded, number of records inserted into a database, etc.</a:t>
            </a:r>
          </a:p>
        </p:txBody>
      </p:sp>
      <p:pic>
        <p:nvPicPr>
          <p:cNvPr id="78850" name="Picture 2"/>
          <p:cNvPicPr>
            <a:picLocks noChangeAspect="1" noChangeArrowheads="1"/>
          </p:cNvPicPr>
          <p:nvPr/>
        </p:nvPicPr>
        <p:blipFill>
          <a:blip r:embed="rId2"/>
          <a:srcRect/>
          <a:stretch>
            <a:fillRect/>
          </a:stretch>
        </p:blipFill>
        <p:spPr bwMode="auto">
          <a:xfrm>
            <a:off x="8719930" y="152400"/>
            <a:ext cx="2495550" cy="21336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Used In Progress Bar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getMax</a:t>
            </a:r>
            <a:r>
              <a:rPr lang="en-US" b="1" dirty="0"/>
              <a:t>() :</a:t>
            </a:r>
            <a:r>
              <a:rPr lang="en-US" dirty="0"/>
              <a:t>returns the maximum value of progress bar.</a:t>
            </a:r>
          </a:p>
          <a:p>
            <a:r>
              <a:rPr lang="en-US" b="1" dirty="0" err="1"/>
              <a:t>setMax</a:t>
            </a:r>
            <a:r>
              <a:rPr lang="en-US" b="1" dirty="0"/>
              <a:t>() : s</a:t>
            </a:r>
            <a:r>
              <a:rPr lang="en-US" dirty="0"/>
              <a:t>ets the max value for the Progress </a:t>
            </a:r>
            <a:endParaRPr lang="en-US" b="1" dirty="0"/>
          </a:p>
          <a:p>
            <a:r>
              <a:rPr lang="en-US" b="1" dirty="0"/>
              <a:t> </a:t>
            </a:r>
            <a:r>
              <a:rPr lang="en-US" b="1" dirty="0" err="1"/>
              <a:t>getProgress</a:t>
            </a:r>
            <a:r>
              <a:rPr lang="en-US" b="1" dirty="0"/>
              <a:t>()  : </a:t>
            </a:r>
            <a:r>
              <a:rPr lang="en-US" dirty="0"/>
              <a:t>returns current progress value.</a:t>
            </a:r>
          </a:p>
          <a:p>
            <a:r>
              <a:rPr lang="en-US" b="1" i="1" dirty="0" err="1"/>
              <a:t>setProgress</a:t>
            </a:r>
            <a:r>
              <a:rPr lang="en-US" b="1" i="1" dirty="0"/>
              <a:t>(): </a:t>
            </a:r>
            <a:r>
              <a:rPr lang="en-US" dirty="0"/>
              <a:t> update the Progress Dialog with some particular values</a:t>
            </a:r>
          </a:p>
          <a:p>
            <a:r>
              <a:rPr lang="en-US" b="1" i="1" dirty="0" err="1"/>
              <a:t>incrementProgressBy</a:t>
            </a:r>
            <a:r>
              <a:rPr lang="en-US" b="1" i="1" dirty="0"/>
              <a:t>() : </a:t>
            </a:r>
            <a:r>
              <a:rPr lang="en-US" dirty="0"/>
              <a:t> increment the progress bar by value.</a:t>
            </a:r>
          </a:p>
          <a:p>
            <a:r>
              <a:rPr lang="en-US" b="1" i="1" dirty="0" err="1"/>
              <a:t>setIndeterminate</a:t>
            </a:r>
            <a:r>
              <a:rPr lang="en-US" b="1" i="1" dirty="0"/>
              <a:t>() : </a:t>
            </a:r>
            <a:r>
              <a:rPr lang="en-US" dirty="0"/>
              <a:t>The progress indicator can either be set as determinate or indeterminate . It accepts either true or false.</a:t>
            </a:r>
            <a:endParaRPr lang="en-US" b="1" dirty="0"/>
          </a:p>
          <a:p>
            <a:pPr marL="0" indent="0" algn="l">
              <a:buNone/>
            </a:pPr>
            <a:r>
              <a:rPr lang="en-IN" sz="3100" b="1" i="1" dirty="0" err="1"/>
              <a:t>progressBar.setCancelable</a:t>
            </a:r>
            <a:r>
              <a:rPr lang="en-IN" sz="3100" b="1" i="1" dirty="0"/>
              <a:t>(true);//</a:t>
            </a:r>
            <a:r>
              <a:rPr lang="en-IN" sz="3100" dirty="0"/>
              <a:t>you can cancel it by pressing back button.</a:t>
            </a:r>
          </a:p>
          <a:p>
            <a:pPr marL="0" indent="0" algn="l">
              <a:buNone/>
            </a:pPr>
            <a:r>
              <a:rPr lang="en-IN" sz="3100" b="1" i="1" dirty="0" err="1"/>
              <a:t>progressBar.setMessage</a:t>
            </a:r>
            <a:r>
              <a:rPr lang="en-IN" sz="3100" b="1" i="1" dirty="0"/>
              <a:t>("</a:t>
            </a:r>
            <a:r>
              <a:rPr lang="en-IN" sz="3100" dirty="0"/>
              <a:t>File downloading ...");</a:t>
            </a:r>
          </a:p>
          <a:p>
            <a:pPr marL="0" indent="0" algn="l">
              <a:buNone/>
            </a:pPr>
            <a:r>
              <a:rPr lang="en-IN" sz="3100" b="1" i="1" dirty="0" err="1"/>
              <a:t>progressBar.setProgressStyle</a:t>
            </a:r>
            <a:r>
              <a:rPr lang="en-IN" sz="3100" dirty="0"/>
              <a:t>(</a:t>
            </a:r>
            <a:r>
              <a:rPr lang="en-IN" sz="3100" dirty="0" err="1"/>
              <a:t>ProgressDialog.STYLE_HORIZONTAL</a:t>
            </a:r>
            <a:r>
              <a:rPr lang="en-IN" sz="3100" dirty="0"/>
              <a:t>);</a:t>
            </a:r>
          </a:p>
          <a:p>
            <a:pPr marL="0" indent="0" algn="l">
              <a:buNone/>
            </a:pPr>
            <a:r>
              <a:rPr lang="en-IN" sz="3100" b="1" i="1" dirty="0" err="1"/>
              <a:t>progressBar.setProgressStyle</a:t>
            </a:r>
            <a:r>
              <a:rPr lang="en-IN" sz="3100" b="1" i="1" dirty="0"/>
              <a:t> (</a:t>
            </a:r>
            <a:r>
              <a:rPr lang="en-IN" sz="3100" dirty="0" err="1"/>
              <a:t>ProgressDialoge.STYLE_SPINNER</a:t>
            </a:r>
            <a:r>
              <a:rPr lang="en-IN" sz="3100"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 Attributes</a:t>
            </a:r>
          </a:p>
        </p:txBody>
      </p:sp>
      <p:sp>
        <p:nvSpPr>
          <p:cNvPr id="3" name="Content Placeholder 2"/>
          <p:cNvSpPr>
            <a:spLocks noGrp="1"/>
          </p:cNvSpPr>
          <p:nvPr>
            <p:ph idx="1"/>
          </p:nvPr>
        </p:nvSpPr>
        <p:spPr/>
        <p:txBody>
          <a:bodyPr>
            <a:normAutofit fontScale="77500" lnSpcReduction="20000"/>
          </a:bodyPr>
          <a:lstStyle/>
          <a:p>
            <a:pPr fontAlgn="t"/>
            <a:r>
              <a:rPr lang="en-US" b="1" dirty="0" err="1"/>
              <a:t>android:autoText</a:t>
            </a:r>
            <a:endParaRPr lang="en-US" dirty="0"/>
          </a:p>
          <a:p>
            <a:pPr fontAlgn="t"/>
            <a:r>
              <a:rPr lang="en-US" dirty="0"/>
              <a:t>If set, specifies that this </a:t>
            </a:r>
            <a:r>
              <a:rPr lang="en-US" dirty="0" err="1"/>
              <a:t>TextView</a:t>
            </a:r>
            <a:r>
              <a:rPr lang="en-US" dirty="0"/>
              <a:t> has a textual input method and automatically corrects some common spelling errors.</a:t>
            </a:r>
          </a:p>
          <a:p>
            <a:pPr fontAlgn="t"/>
            <a:r>
              <a:rPr lang="en-US" dirty="0"/>
              <a:t>2</a:t>
            </a:r>
            <a:r>
              <a:rPr lang="en-US" b="1" dirty="0"/>
              <a:t>android:drawableBottom</a:t>
            </a:r>
            <a:endParaRPr lang="en-US" dirty="0"/>
          </a:p>
          <a:p>
            <a:pPr fontAlgn="t"/>
            <a:r>
              <a:rPr lang="en-US" dirty="0"/>
              <a:t>This is the </a:t>
            </a:r>
            <a:r>
              <a:rPr lang="en-US" dirty="0" err="1"/>
              <a:t>drawable</a:t>
            </a:r>
            <a:r>
              <a:rPr lang="en-US" dirty="0"/>
              <a:t> to be drawn below the text.</a:t>
            </a:r>
          </a:p>
          <a:p>
            <a:pPr fontAlgn="t"/>
            <a:r>
              <a:rPr lang="en-US" dirty="0"/>
              <a:t>3</a:t>
            </a:r>
            <a:r>
              <a:rPr lang="en-US" b="1" dirty="0"/>
              <a:t>android:drawableRight</a:t>
            </a:r>
            <a:endParaRPr lang="en-US" dirty="0"/>
          </a:p>
          <a:p>
            <a:pPr fontAlgn="t"/>
            <a:r>
              <a:rPr lang="en-US" dirty="0"/>
              <a:t>This is the </a:t>
            </a:r>
            <a:r>
              <a:rPr lang="en-US" dirty="0" err="1"/>
              <a:t>drawable</a:t>
            </a:r>
            <a:r>
              <a:rPr lang="en-US" dirty="0"/>
              <a:t> to be drawn to the right of the text.</a:t>
            </a:r>
          </a:p>
          <a:p>
            <a:pPr fontAlgn="t"/>
            <a:r>
              <a:rPr lang="en-US" b="1" dirty="0" err="1"/>
              <a:t>Android:maxlength</a:t>
            </a:r>
            <a:r>
              <a:rPr lang="en-US" b="1" dirty="0"/>
              <a:t>=5</a:t>
            </a:r>
          </a:p>
          <a:p>
            <a:pPr fontAlgn="t"/>
            <a:r>
              <a:rPr lang="en-US" dirty="0"/>
              <a:t>Set maximum length</a:t>
            </a:r>
          </a:p>
          <a:p>
            <a:pPr fontAlgn="t"/>
            <a:r>
              <a:rPr lang="en-US" b="1" dirty="0" err="1"/>
              <a:t>android:digits</a:t>
            </a:r>
            <a:r>
              <a:rPr lang="en-US" b="1" dirty="0"/>
              <a:t>="012345“</a:t>
            </a:r>
          </a:p>
          <a:p>
            <a:pPr fontAlgn="t"/>
            <a:r>
              <a:rPr lang="en-US" dirty="0"/>
              <a:t>to accept numeric  only.</a:t>
            </a:r>
          </a:p>
          <a:p>
            <a:pPr fontAlgn="t"/>
            <a:endParaRPr lang="en-US"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A79502-55BC-4800-A6B2-1D5CEA9AB92F}"/>
              </a:ext>
            </a:extLst>
          </p:cNvPr>
          <p:cNvSpPr>
            <a:spLocks noGrp="1" noChangeArrowheads="1"/>
          </p:cNvSpPr>
          <p:nvPr>
            <p:ph idx="1"/>
          </p:nvPr>
        </p:nvSpPr>
        <p:spPr bwMode="auto">
          <a:xfrm>
            <a:off x="381000" y="518755"/>
            <a:ext cx="8534400" cy="6047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nsolas" panose="020B0609020204030204" pitchFamily="49" charset="0"/>
              </a:rPr>
              <a:t>public class </a:t>
            </a:r>
            <a:r>
              <a:rPr kumimoji="0" lang="en-US" altLang="en-US" sz="1800" b="0" i="0" u="none" strike="noStrike" cap="none" normalizeH="0" baseline="0" dirty="0" err="1">
                <a:ln>
                  <a:noFill/>
                </a:ln>
                <a:solidFill>
                  <a:srgbClr val="000000"/>
                </a:solidFill>
                <a:effectLst/>
                <a:latin typeface="Consolas" panose="020B0609020204030204" pitchFamily="49" charset="0"/>
              </a:rPr>
              <a:t>progressbar_example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extends </a:t>
            </a:r>
            <a:r>
              <a:rPr kumimoji="0" lang="en-US" altLang="en-US" sz="1800" b="0" i="0" u="none" strike="noStrike" cap="none" normalizeH="0" baseline="0" dirty="0" err="1">
                <a:ln>
                  <a:noFill/>
                </a:ln>
                <a:solidFill>
                  <a:srgbClr val="000000"/>
                </a:solidFill>
                <a:effectLst/>
                <a:latin typeface="Consolas" panose="020B0609020204030204" pitchFamily="49" charset="0"/>
              </a:rPr>
              <a:t>AppCompatActivity</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ProgressBar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pgsBar</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private int </a:t>
            </a:r>
            <a:r>
              <a:rPr kumimoji="0" lang="en-US" altLang="en-US" sz="1800" b="1" i="0" u="none" strike="noStrike" cap="none" normalizeH="0" baseline="0" dirty="0">
                <a:ln>
                  <a:noFill/>
                </a:ln>
                <a:solidFill>
                  <a:srgbClr val="660E7A"/>
                </a:solidFill>
                <a:effectLst/>
                <a:latin typeface="Consolas" panose="020B0609020204030204" pitchFamily="49" charset="0"/>
              </a:rPr>
              <a:t>progress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TextView</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txtView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808000"/>
                </a:solidFill>
                <a:effectLst/>
                <a:latin typeface="Consolas" panose="020B0609020204030204" pitchFamily="49" charset="0"/>
              </a:rPr>
              <a:t>@Override</a:t>
            </a:r>
            <a:br>
              <a:rPr kumimoji="0" lang="en-US" altLang="en-US" sz="1800" b="0" i="0" u="none" strike="noStrike" cap="none" normalizeH="0" baseline="0" dirty="0">
                <a:ln>
                  <a:noFill/>
                </a:ln>
                <a:solidFill>
                  <a:srgbClr val="808000"/>
                </a:solidFill>
                <a:effectLst/>
                <a:latin typeface="Consolas" panose="020B0609020204030204" pitchFamily="49" charset="0"/>
              </a:rPr>
            </a:br>
            <a:r>
              <a:rPr kumimoji="0" lang="en-US" altLang="en-US" sz="1800" b="0" i="0" u="none" strike="noStrike" cap="none" normalizeH="0" baseline="0" dirty="0">
                <a:ln>
                  <a:noFill/>
                </a:ln>
                <a:solidFill>
                  <a:srgbClr val="808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protected void </a:t>
            </a:r>
            <a:r>
              <a:rPr kumimoji="0" lang="en-US" altLang="en-US" sz="1800" b="0" i="0" u="none" strike="noStrike" cap="none" normalizeH="0" baseline="0" dirty="0" err="1">
                <a:ln>
                  <a:noFill/>
                </a:ln>
                <a:solidFill>
                  <a:srgbClr val="000000"/>
                </a:solidFill>
                <a:effectLst/>
                <a:latin typeface="Consolas" panose="020B0609020204030204" pitchFamily="49" charset="0"/>
              </a:rPr>
              <a:t>onCreate</a:t>
            </a:r>
            <a:r>
              <a:rPr kumimoji="0" lang="en-US" altLang="en-US" sz="1800" b="0" i="0" u="none" strike="noStrike" cap="none" normalizeH="0" baseline="0" dirty="0">
                <a:ln>
                  <a:noFill/>
                </a:ln>
                <a:solidFill>
                  <a:srgbClr val="000000"/>
                </a:solidFill>
                <a:effectLst/>
                <a:latin typeface="Consolas" panose="020B0609020204030204" pitchFamily="49" charset="0"/>
              </a:rPr>
              <a:t>(Bundle </a:t>
            </a:r>
            <a:r>
              <a:rPr kumimoji="0" lang="en-US" altLang="en-US" sz="1800" b="0" i="0" u="none" strike="noStrike" cap="none" normalizeH="0" baseline="0" dirty="0" err="1">
                <a:ln>
                  <a:noFill/>
                </a:ln>
                <a:solidFill>
                  <a:srgbClr val="000000"/>
                </a:solidFill>
                <a:effectLst/>
                <a:latin typeface="Consolas" panose="020B0609020204030204" pitchFamily="49" charset="0"/>
              </a:rPr>
              <a:t>savedInstanceState</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000080"/>
                </a:solidFill>
                <a:effectLst/>
                <a:latin typeface="Consolas" panose="020B0609020204030204" pitchFamily="49" charset="0"/>
              </a:rPr>
              <a:t>super</a:t>
            </a:r>
            <a:r>
              <a:rPr kumimoji="0" lang="en-US" altLang="en-US" sz="1800" b="0" i="0" u="none" strike="noStrike" cap="none" normalizeH="0" baseline="0" dirty="0" err="1">
                <a:ln>
                  <a:noFill/>
                </a:ln>
                <a:solidFill>
                  <a:srgbClr val="000000"/>
                </a:solidFill>
                <a:effectLst/>
                <a:latin typeface="Consolas" panose="020B0609020204030204" pitchFamily="49" charset="0"/>
              </a:rPr>
              <a:t>.onCreate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savedInstanceState</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setContentView</a:t>
            </a:r>
            <a:r>
              <a:rPr kumimoji="0" lang="en-US" altLang="en-US" sz="1800" b="0" i="0" u="none" strike="noStrike" cap="none" normalizeH="0" baseline="0" dirty="0">
                <a:ln>
                  <a:noFill/>
                </a:ln>
                <a:solidFill>
                  <a:srgbClr val="000000"/>
                </a:solidFill>
                <a:effectLst/>
                <a:latin typeface="Consolas" panose="020B0609020204030204" pitchFamily="49" charset="0"/>
              </a:rPr>
              <a:t>(R.layout.</a:t>
            </a:r>
            <a:r>
              <a:rPr kumimoji="0" lang="en-US" altLang="en-US" sz="1800" b="1" i="1" u="none" strike="noStrike" cap="none" normalizeH="0" baseline="0" dirty="0">
                <a:ln>
                  <a:noFill/>
                </a:ln>
                <a:solidFill>
                  <a:srgbClr val="660E7A"/>
                </a:solidFill>
                <a:effectLst/>
                <a:latin typeface="Consolas" panose="020B0609020204030204" pitchFamily="49" charset="0"/>
              </a:rPr>
              <a:t>activity_progressbar_example1</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pgsBar</a:t>
            </a:r>
            <a:r>
              <a:rPr kumimoji="0" lang="en-US" altLang="en-US" sz="1800" b="1" i="0" u="none" strike="noStrike" cap="none" normalizeH="0" baseline="0" dirty="0">
                <a:ln>
                  <a:noFill/>
                </a:ln>
                <a:solidFill>
                  <a:srgbClr val="660E7A"/>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ProgressBar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pBar</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err="1">
                <a:ln>
                  <a:noFill/>
                </a:ln>
                <a:solidFill>
                  <a:srgbClr val="660E7A"/>
                </a:solidFill>
                <a:effectLst/>
                <a:latin typeface="Consolas" panose="020B0609020204030204" pitchFamily="49" charset="0"/>
              </a:rPr>
              <a:t>txtView</a:t>
            </a:r>
            <a:r>
              <a:rPr kumimoji="0" lang="en-US" altLang="en-US" sz="1800" b="1" i="0" u="none" strike="noStrike" cap="none" normalizeH="0" baseline="0" dirty="0">
                <a:ln>
                  <a:noFill/>
                </a:ln>
                <a:solidFill>
                  <a:srgbClr val="660E7A"/>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TextView</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tView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Button </a:t>
            </a:r>
            <a:r>
              <a:rPr kumimoji="0" lang="en-US" altLang="en-US" sz="1800" b="0" i="0" u="none" strike="noStrike" cap="none" normalizeH="0" baseline="0" dirty="0" err="1">
                <a:ln>
                  <a:noFill/>
                </a:ln>
                <a:solidFill>
                  <a:srgbClr val="000000"/>
                </a:solidFill>
                <a:effectLst/>
                <a:latin typeface="Consolas" panose="020B0609020204030204" pitchFamily="49" charset="0"/>
              </a:rPr>
              <a:t>btn</a:t>
            </a:r>
            <a:r>
              <a:rPr kumimoji="0" lang="en-US" altLang="en-US" sz="1800" b="0" i="0" u="none" strike="noStrike" cap="none" normalizeH="0" baseline="0" dirty="0">
                <a:ln>
                  <a:noFill/>
                </a:ln>
                <a:solidFill>
                  <a:srgbClr val="000000"/>
                </a:solidFill>
                <a:effectLst/>
                <a:latin typeface="Consolas" panose="020B0609020204030204" pitchFamily="49" charset="0"/>
              </a:rPr>
              <a:t> = (Button) </a:t>
            </a:r>
            <a:r>
              <a:rPr kumimoji="0" lang="en-US" altLang="en-US" sz="18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R.id.</a:t>
            </a:r>
            <a:r>
              <a:rPr kumimoji="0" lang="en-US" altLang="en-US" sz="1800" b="1" i="1" u="none" strike="noStrike" cap="none" normalizeH="0" baseline="0" dirty="0" err="1">
                <a:ln>
                  <a:noFill/>
                </a:ln>
                <a:solidFill>
                  <a:srgbClr val="660E7A"/>
                </a:solidFill>
                <a:effectLst/>
                <a:latin typeface="Consolas" panose="020B0609020204030204" pitchFamily="49" charset="0"/>
              </a:rPr>
              <a:t>btnShow</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btn.setOnClickListener</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0080"/>
                </a:solidFill>
                <a:effectLst/>
                <a:latin typeface="Consolas" panose="020B0609020204030204" pitchFamily="49" charset="0"/>
              </a:rPr>
              <a:t>new </a:t>
            </a:r>
            <a:r>
              <a:rPr kumimoji="0" lang="en-US" altLang="en-US" sz="1800" b="0" i="0" u="none" strike="noStrike" cap="none" normalizeH="0" baseline="0" dirty="0" err="1">
                <a:ln>
                  <a:noFill/>
                </a:ln>
                <a:solidFill>
                  <a:srgbClr val="000000"/>
                </a:solidFill>
                <a:effectLst/>
                <a:latin typeface="Consolas" panose="020B0609020204030204" pitchFamily="49" charset="0"/>
              </a:rPr>
              <a:t>View.OnClickListener</a:t>
            </a: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808000"/>
                </a:solidFill>
                <a:effectLst/>
                <a:latin typeface="Consolas" panose="020B0609020204030204" pitchFamily="49" charset="0"/>
              </a:rPr>
              <a:t>@Override</a:t>
            </a:r>
            <a:br>
              <a:rPr kumimoji="0" lang="en-US" altLang="en-US" sz="1800" b="0" i="0" u="none" strike="noStrike" cap="none" normalizeH="0" baseline="0" dirty="0">
                <a:ln>
                  <a:noFill/>
                </a:ln>
                <a:solidFill>
                  <a:srgbClr val="808000"/>
                </a:solidFill>
                <a:effectLst/>
                <a:latin typeface="Consolas" panose="020B0609020204030204" pitchFamily="49" charset="0"/>
              </a:rPr>
            </a:br>
            <a:r>
              <a:rPr kumimoji="0" lang="en-US" altLang="en-US" sz="1800" b="0" i="0" u="none" strike="noStrike" cap="none" normalizeH="0" baseline="0" dirty="0">
                <a:ln>
                  <a:noFill/>
                </a:ln>
                <a:solidFill>
                  <a:srgbClr val="808000"/>
                </a:solidFill>
                <a:effectLst/>
                <a:latin typeface="Consolas" panose="020B0609020204030204" pitchFamily="49" charset="0"/>
              </a:rPr>
              <a:t>            </a:t>
            </a:r>
            <a:r>
              <a:rPr kumimoji="0" lang="en-US" altLang="en-US" sz="1800" b="1" i="0" u="none" strike="noStrike" cap="none" normalizeH="0" baseline="0" dirty="0">
                <a:ln>
                  <a:noFill/>
                </a:ln>
                <a:solidFill>
                  <a:srgbClr val="000080"/>
                </a:solidFill>
                <a:effectLst/>
                <a:latin typeface="Consolas" panose="020B0609020204030204" pitchFamily="49" charset="0"/>
              </a:rPr>
              <a:t>public void </a:t>
            </a:r>
            <a:r>
              <a:rPr kumimoji="0" lang="en-US" altLang="en-US" sz="1800" b="0" i="0" u="none" strike="noStrike" cap="none" normalizeH="0" baseline="0" dirty="0" err="1">
                <a:ln>
                  <a:noFill/>
                </a:ln>
                <a:solidFill>
                  <a:srgbClr val="000000"/>
                </a:solidFill>
                <a:effectLst/>
                <a:latin typeface="Consolas" panose="020B0609020204030204" pitchFamily="49" charset="0"/>
              </a:rPr>
              <a:t>onClick</a:t>
            </a:r>
            <a:r>
              <a:rPr kumimoji="0" lang="en-US" altLang="en-US" sz="1800" b="0" i="0" u="none" strike="noStrike" cap="none" normalizeH="0" baseline="0" dirty="0">
                <a:ln>
                  <a:noFill/>
                </a:ln>
                <a:solidFill>
                  <a:srgbClr val="000000"/>
                </a:solidFill>
                <a:effectLst/>
                <a:latin typeface="Consolas" panose="020B0609020204030204" pitchFamily="49" charset="0"/>
              </a:rPr>
              <a:t>(View v)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1" u="none" strike="noStrike" cap="none" normalizeH="0" baseline="0" dirty="0">
                <a:ln>
                  <a:noFill/>
                </a:ln>
                <a:solidFill>
                  <a:srgbClr val="808080"/>
                </a:solidFill>
                <a:effectLst/>
                <a:latin typeface="Consolas" panose="020B0609020204030204" pitchFamily="49" charset="0"/>
              </a:rPr>
              <a:t>// call a function</a:t>
            </a:r>
            <a:br>
              <a:rPr kumimoji="0" lang="en-US" altLang="en-US" sz="1800" b="0" i="1" u="none" strike="noStrike" cap="none" normalizeH="0" baseline="0" dirty="0">
                <a:ln>
                  <a:noFill/>
                </a:ln>
                <a:solidFill>
                  <a:srgbClr val="808080"/>
                </a:solidFill>
                <a:effectLst/>
                <a:latin typeface="Consolas" panose="020B0609020204030204" pitchFamily="49" charset="0"/>
              </a:rPr>
            </a:br>
            <a:r>
              <a:rPr kumimoji="0" lang="en-US" altLang="en-US" sz="1800" b="0" i="1" u="none" strike="noStrike" cap="none" normalizeH="0" baseline="0" dirty="0">
                <a:ln>
                  <a:noFill/>
                </a:ln>
                <a:solidFill>
                  <a:srgbClr val="80808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setProgressValue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660E7A"/>
                </a:solidFill>
                <a:effectLst/>
                <a:latin typeface="Consolas" panose="020B0609020204030204" pitchFamily="49" charset="0"/>
              </a:rPr>
              <a:t>progress</a:t>
            </a:r>
            <a:r>
              <a:rPr kumimoji="0" lang="en-US" altLang="en-US" sz="1800" b="0" i="0" u="none" strike="noStrike" cap="none" normalizeH="0" baseline="0" dirty="0">
                <a:ln>
                  <a:noFill/>
                </a:ln>
                <a:solidFill>
                  <a:srgbClr val="000000"/>
                </a:solidFill>
                <a:effectLst/>
                <a:latin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rPr>
              <a:t>    }</a:t>
            </a:r>
            <a:br>
              <a:rPr kumimoji="0" lang="en-US" altLang="en-US" sz="18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3589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17C9C-21EF-9B8F-9862-B608AACB1E44}"/>
              </a:ext>
            </a:extLst>
          </p:cNvPr>
          <p:cNvSpPr>
            <a:spLocks noGrp="1"/>
          </p:cNvSpPr>
          <p:nvPr>
            <p:ph idx="1"/>
          </p:nvPr>
        </p:nvSpPr>
        <p:spPr>
          <a:xfrm>
            <a:off x="457200" y="457200"/>
            <a:ext cx="8229600" cy="5668963"/>
          </a:xfrm>
        </p:spPr>
        <p:txBody>
          <a:bodyPr>
            <a:normAutofit fontScale="62500" lnSpcReduction="20000"/>
          </a:bodyPr>
          <a:lstStyle/>
          <a:p>
            <a:r>
              <a:rPr lang="en-IN" dirty="0"/>
              <a:t> private void </a:t>
            </a:r>
            <a:r>
              <a:rPr lang="en-IN" dirty="0" err="1"/>
              <a:t>setProgressValue</a:t>
            </a:r>
            <a:r>
              <a:rPr lang="en-IN" dirty="0"/>
              <a:t>(final int progress) {</a:t>
            </a:r>
          </a:p>
          <a:p>
            <a:endParaRPr lang="en-IN" dirty="0"/>
          </a:p>
          <a:p>
            <a:r>
              <a:rPr lang="en-IN" dirty="0">
                <a:solidFill>
                  <a:srgbClr val="FF0000"/>
                </a:solidFill>
              </a:rPr>
              <a:t>        // set the progress</a:t>
            </a:r>
          </a:p>
          <a:p>
            <a:r>
              <a:rPr lang="en-IN" dirty="0"/>
              <a:t>        </a:t>
            </a:r>
            <a:r>
              <a:rPr kumimoji="0" lang="en-US" altLang="en-US" sz="3200" b="1" i="0" u="none" strike="noStrike" cap="none" normalizeH="0" baseline="0" dirty="0" err="1">
                <a:ln>
                  <a:noFill/>
                </a:ln>
                <a:solidFill>
                  <a:srgbClr val="660E7A"/>
                </a:solidFill>
                <a:effectLst/>
                <a:latin typeface="Consolas" panose="020B0609020204030204" pitchFamily="49" charset="0"/>
              </a:rPr>
              <a:t>pgsBar</a:t>
            </a:r>
            <a:r>
              <a:rPr lang="en-IN" dirty="0"/>
              <a:t>.</a:t>
            </a:r>
            <a:r>
              <a:rPr lang="en-IN" dirty="0" err="1"/>
              <a:t>setProgress</a:t>
            </a:r>
            <a:r>
              <a:rPr lang="en-IN" dirty="0"/>
              <a:t>(progress);</a:t>
            </a:r>
          </a:p>
          <a:p>
            <a:r>
              <a:rPr lang="en-IN" dirty="0">
                <a:solidFill>
                  <a:srgbClr val="FF0000"/>
                </a:solidFill>
              </a:rPr>
              <a:t>        // thread is used to change the progress value</a:t>
            </a:r>
          </a:p>
          <a:p>
            <a:r>
              <a:rPr lang="en-IN" dirty="0"/>
              <a:t>        Thread </a:t>
            </a:r>
            <a:r>
              <a:rPr lang="en-IN" dirty="0" err="1"/>
              <a:t>thread</a:t>
            </a:r>
            <a:r>
              <a:rPr lang="en-IN" dirty="0"/>
              <a:t> = new Thread(new Runnable() {</a:t>
            </a:r>
          </a:p>
          <a:p>
            <a:r>
              <a:rPr lang="en-IN" dirty="0"/>
              <a:t>            @Override</a:t>
            </a:r>
          </a:p>
          <a:p>
            <a:r>
              <a:rPr lang="en-IN" dirty="0"/>
              <a:t>            public void run()</a:t>
            </a:r>
          </a:p>
          <a:p>
            <a:r>
              <a:rPr lang="en-IN" dirty="0"/>
              <a:t>           {</a:t>
            </a:r>
          </a:p>
          <a:p>
            <a:r>
              <a:rPr lang="en-IN" dirty="0"/>
              <a:t>                try {</a:t>
            </a:r>
          </a:p>
          <a:p>
            <a:r>
              <a:rPr lang="en-IN" dirty="0"/>
              <a:t>                    </a:t>
            </a:r>
            <a:r>
              <a:rPr lang="en-IN" dirty="0" err="1"/>
              <a:t>thread.sleep</a:t>
            </a:r>
            <a:r>
              <a:rPr lang="en-IN" dirty="0"/>
              <a:t>(1000);  }</a:t>
            </a:r>
          </a:p>
          <a:p>
            <a:pPr marL="0" indent="0">
              <a:buNone/>
            </a:pPr>
            <a:r>
              <a:rPr lang="en-IN" dirty="0"/>
              <a:t>                     catch (</a:t>
            </a:r>
            <a:r>
              <a:rPr lang="en-IN" dirty="0" err="1"/>
              <a:t>InterruptedException</a:t>
            </a:r>
            <a:r>
              <a:rPr lang="en-IN" dirty="0"/>
              <a:t> e) {</a:t>
            </a:r>
          </a:p>
          <a:p>
            <a:r>
              <a:rPr lang="en-IN" dirty="0"/>
              <a:t>                    </a:t>
            </a:r>
            <a:r>
              <a:rPr lang="en-IN" dirty="0" err="1"/>
              <a:t>e.printStackTrace</a:t>
            </a:r>
            <a:r>
              <a:rPr lang="en-IN" dirty="0"/>
              <a:t>();  }</a:t>
            </a:r>
          </a:p>
          <a:p>
            <a:r>
              <a:rPr lang="en-IN" dirty="0"/>
              <a:t>                     </a:t>
            </a:r>
            <a:r>
              <a:rPr lang="en-IN" dirty="0" err="1"/>
              <a:t>setProgressValue</a:t>
            </a:r>
            <a:r>
              <a:rPr lang="en-IN" dirty="0"/>
              <a:t>(progress + 10);</a:t>
            </a:r>
          </a:p>
          <a:p>
            <a:r>
              <a:rPr lang="en-IN" dirty="0"/>
              <a:t>            }</a:t>
            </a:r>
          </a:p>
          <a:p>
            <a:r>
              <a:rPr lang="en-IN" dirty="0"/>
              <a:t>        });</a:t>
            </a:r>
          </a:p>
          <a:p>
            <a:r>
              <a:rPr lang="en-IN" dirty="0"/>
              <a:t>        </a:t>
            </a:r>
            <a:r>
              <a:rPr lang="en-IN" dirty="0" err="1"/>
              <a:t>thread.start</a:t>
            </a:r>
            <a:r>
              <a:rPr lang="en-IN" dirty="0"/>
              <a:t>();</a:t>
            </a:r>
          </a:p>
          <a:p>
            <a:r>
              <a:rPr lang="en-IN" dirty="0"/>
              <a:t>    }</a:t>
            </a:r>
          </a:p>
        </p:txBody>
      </p:sp>
    </p:spTree>
    <p:extLst>
      <p:ext uri="{BB962C8B-B14F-4D97-AF65-F5344CB8AC3E}">
        <p14:creationId xmlns:p14="http://schemas.microsoft.com/office/powerpoint/2010/main" val="26383812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p>
        </p:txBody>
      </p:sp>
      <p:sp>
        <p:nvSpPr>
          <p:cNvPr id="3" name="Content Placeholder 2"/>
          <p:cNvSpPr>
            <a:spLocks noGrp="1"/>
          </p:cNvSpPr>
          <p:nvPr>
            <p:ph idx="1"/>
          </p:nvPr>
        </p:nvSpPr>
        <p:spPr/>
        <p:txBody>
          <a:bodyPr/>
          <a:lstStyle/>
          <a:p>
            <a:r>
              <a:rPr lang="en-US" dirty="0"/>
              <a:t>useful to add a vertical or horizontal scroll bars to the content which is larger than actual size of </a:t>
            </a:r>
            <a:r>
              <a:rPr lang="en-US" dirty="0">
                <a:hlinkClick r:id="rId2" tooltip="Android UI Layouts with Examples"/>
              </a:rPr>
              <a:t>layouts</a:t>
            </a:r>
            <a:r>
              <a:rPr lang="en-US" dirty="0"/>
              <a:t>.</a:t>
            </a:r>
          </a:p>
          <a:p>
            <a:r>
              <a:rPr lang="en-US" dirty="0"/>
              <a:t>In android, </a:t>
            </a:r>
            <a:r>
              <a:rPr lang="en-US" b="1" dirty="0" err="1"/>
              <a:t>ScrollView</a:t>
            </a:r>
            <a:r>
              <a:rPr lang="en-US" dirty="0"/>
              <a:t> supports only </a:t>
            </a:r>
            <a:r>
              <a:rPr lang="en-US" b="1" dirty="0"/>
              <a:t>vertical</a:t>
            </a:r>
            <a:r>
              <a:rPr lang="en-US" dirty="0"/>
              <a:t> scrolling.</a:t>
            </a:r>
          </a:p>
          <a:p>
            <a:r>
              <a:rPr lang="en-US" dirty="0"/>
              <a:t> To implement </a:t>
            </a:r>
            <a:r>
              <a:rPr lang="en-US" b="1" dirty="0"/>
              <a:t>horizontal</a:t>
            </a:r>
            <a:r>
              <a:rPr lang="en-US" dirty="0"/>
              <a:t> scrolling, then we need to use </a:t>
            </a:r>
            <a:r>
              <a:rPr lang="en-US" b="1" dirty="0" err="1"/>
              <a:t>HorizontalScrollView</a:t>
            </a:r>
            <a:r>
              <a:rPr lang="en-US" dirty="0"/>
              <a:t> component.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r>
              <a:rPr lang="en-US" sz="2000" dirty="0"/>
              <a:t>&lt;</a:t>
            </a:r>
            <a:r>
              <a:rPr lang="en-US" sz="2000" b="1" dirty="0" err="1"/>
              <a:t>ScrollView</a:t>
            </a:r>
            <a:r>
              <a:rPr lang="en-US" sz="2000" b="1" dirty="0"/>
              <a:t> &gt;</a:t>
            </a:r>
          </a:p>
          <a:p>
            <a:r>
              <a:rPr lang="en-US" sz="2000" b="1" dirty="0"/>
              <a:t>&lt;</a:t>
            </a:r>
            <a:r>
              <a:rPr lang="en-US" sz="2000" b="1" dirty="0" err="1"/>
              <a:t>LinearLayout</a:t>
            </a:r>
            <a:r>
              <a:rPr lang="en-US" sz="2000" b="1" dirty="0"/>
              <a:t>&gt;</a:t>
            </a:r>
            <a:endParaRPr lang="en-US" sz="2000" dirty="0"/>
          </a:p>
          <a:p>
            <a:r>
              <a:rPr lang="en-US" sz="2000" dirty="0"/>
              <a:t>&lt;</a:t>
            </a:r>
            <a:r>
              <a:rPr lang="en-US" sz="2000" b="1" dirty="0" err="1"/>
              <a:t>TextView</a:t>
            </a:r>
            <a:r>
              <a:rPr lang="en-US" sz="2000" b="1" dirty="0"/>
              <a:t> </a:t>
            </a:r>
            <a:r>
              <a:rPr lang="en-US" sz="2000" b="1" dirty="0" err="1"/>
              <a:t>android:id</a:t>
            </a:r>
            <a:r>
              <a:rPr lang="en-US" sz="2000" b="1" dirty="0"/>
              <a:t>="@+id/</a:t>
            </a:r>
            <a:r>
              <a:rPr lang="en-US" sz="2000" b="1" dirty="0" err="1"/>
              <a:t>loginscrn</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android:text</a:t>
            </a:r>
            <a:r>
              <a:rPr lang="en-US" sz="2000" b="1" dirty="0"/>
              <a:t>="</a:t>
            </a:r>
            <a:r>
              <a:rPr lang="en-US" sz="2000" b="1" dirty="0" err="1"/>
              <a:t>ScrollView</a:t>
            </a:r>
            <a:r>
              <a:rPr lang="en-US" sz="2000" b="1" dirty="0"/>
              <a:t>“ / &gt;</a:t>
            </a:r>
            <a:br>
              <a:rPr lang="en-US" sz="2000" b="1" dirty="0"/>
            </a:br>
            <a:r>
              <a:rPr lang="en-US" sz="2000" b="1" dirty="0"/>
              <a:t>    </a:t>
            </a: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One" </a:t>
            </a:r>
            <a:r>
              <a:rPr lang="en-US" sz="2000" dirty="0"/>
              <a:t>/&gt;</a:t>
            </a:r>
          </a:p>
          <a:p>
            <a:br>
              <a:rPr lang="en-US" sz="2000" dirty="0"/>
            </a:b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Two" </a:t>
            </a:r>
            <a:r>
              <a:rPr lang="en-US" sz="2000" dirty="0"/>
              <a:t>/&gt;</a:t>
            </a:r>
          </a:p>
          <a:p>
            <a:r>
              <a:rPr lang="en-US" sz="2000" b="1" dirty="0"/>
              <a:t>&lt; / </a:t>
            </a:r>
            <a:r>
              <a:rPr lang="en-US" sz="2000" b="1" dirty="0" err="1"/>
              <a:t>LinearLayout</a:t>
            </a:r>
            <a:r>
              <a:rPr lang="en-US" sz="2000" b="1" dirty="0"/>
              <a:t>&gt;</a:t>
            </a:r>
          </a:p>
          <a:p>
            <a:r>
              <a:rPr lang="en-US" sz="2000" dirty="0"/>
              <a:t>&lt; / </a:t>
            </a:r>
            <a:r>
              <a:rPr lang="en-US" sz="2000" b="1" dirty="0" err="1"/>
              <a:t>ScrollView</a:t>
            </a:r>
            <a:r>
              <a:rPr lang="en-US" sz="2000" b="1" dirty="0"/>
              <a:t> &gt;</a:t>
            </a:r>
          </a:p>
          <a:p>
            <a:endParaRPr lang="en-US" sz="2000" dirty="0"/>
          </a:p>
          <a:p>
            <a:endParaRPr lang="en-US" sz="2000" dirty="0"/>
          </a:p>
        </p:txBody>
      </p:sp>
      <p:sp>
        <p:nvSpPr>
          <p:cNvPr id="1026" name="AutoShape 2" descr="Android Vertical ScrollView Exampl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324600" y="838200"/>
            <a:ext cx="2819400" cy="55626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err="1"/>
              <a:t>Inflater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Inflate : to make something increase in size</a:t>
            </a:r>
          </a:p>
          <a:p>
            <a:r>
              <a:rPr lang="en-US" dirty="0"/>
              <a:t>There are two ways to create UI in android. One is static way and another is dynamic or programmatically.</a:t>
            </a:r>
          </a:p>
          <a:p>
            <a:r>
              <a:rPr lang="en-US" b="1" dirty="0"/>
              <a:t>Dynamic</a:t>
            </a:r>
            <a:r>
              <a:rPr lang="en-US" dirty="0"/>
              <a:t> way of creating a view means the view is not mentioned in our main.xml but we want to show  this in run time.</a:t>
            </a:r>
          </a:p>
          <a:p>
            <a:r>
              <a:rPr lang="en-US" b="1" dirty="0" err="1"/>
              <a:t>Eg</a:t>
            </a:r>
            <a:r>
              <a:rPr lang="en-US" b="1" dirty="0"/>
              <a:t> :  </a:t>
            </a:r>
            <a:r>
              <a:rPr lang="en-US" dirty="0"/>
              <a:t>we inflate air in a balloon with an air pump to give it a shape, </a:t>
            </a:r>
          </a:p>
          <a:p>
            <a:r>
              <a:rPr lang="en-US" dirty="0"/>
              <a:t>similarly we can inflate different views like button, edit text etc through Java code(programmatically) with the help of Layout </a:t>
            </a:r>
            <a:r>
              <a:rPr lang="en-US" dirty="0" err="1"/>
              <a:t>Inflater</a:t>
            </a:r>
            <a:r>
              <a:rPr lang="en-US" dirty="0"/>
              <a:t>. </a:t>
            </a:r>
          </a:p>
          <a:p>
            <a:r>
              <a:rPr lang="en-US" b="1" dirty="0" err="1"/>
              <a:t>LayoutInflater</a:t>
            </a:r>
            <a:r>
              <a:rPr lang="en-US" b="1" dirty="0"/>
              <a:t> </a:t>
            </a:r>
            <a:r>
              <a:rPr lang="en-US" dirty="0"/>
              <a:t>is mainly used when we have to make our layout dynamically otherwise we can always make static views in XML.</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Toast</a:t>
            </a:r>
          </a:p>
        </p:txBody>
      </p:sp>
      <p:sp>
        <p:nvSpPr>
          <p:cNvPr id="3" name="Content Placeholder 2"/>
          <p:cNvSpPr>
            <a:spLocks noGrp="1"/>
          </p:cNvSpPr>
          <p:nvPr>
            <p:ph idx="1"/>
          </p:nvPr>
        </p:nvSpPr>
        <p:spPr/>
        <p:txBody>
          <a:bodyPr>
            <a:normAutofit fontScale="92500" lnSpcReduction="20000"/>
          </a:bodyPr>
          <a:lstStyle/>
          <a:p>
            <a:r>
              <a:rPr lang="en-US" sz="2400" dirty="0"/>
              <a:t>Toast is used when we required to notify user about an operation without expecting any user input. It displays a small popup for message and automatically fades out after timeout.</a:t>
            </a:r>
          </a:p>
          <a:p>
            <a:r>
              <a:rPr lang="en-US" sz="2400" b="1" dirty="0"/>
              <a:t>Methods of Toast : </a:t>
            </a:r>
          </a:p>
          <a:p>
            <a:r>
              <a:rPr lang="en-US" sz="2400" dirty="0"/>
              <a:t>1.makeText(Context </a:t>
            </a:r>
            <a:r>
              <a:rPr lang="en-US" sz="2400" dirty="0" err="1"/>
              <a:t>context</a:t>
            </a:r>
            <a:r>
              <a:rPr lang="en-US" sz="2400" dirty="0"/>
              <a:t>, </a:t>
            </a:r>
            <a:r>
              <a:rPr lang="en-US" sz="2400" dirty="0" err="1"/>
              <a:t>CharSequence</a:t>
            </a:r>
            <a:r>
              <a:rPr lang="en-US" sz="2400" dirty="0"/>
              <a:t> text, int duration): This method is used to initiate the Toast. This method take three parameters First is for the application Context, Second is text message and last one is duration for the Toast.</a:t>
            </a:r>
          </a:p>
          <a:p>
            <a:r>
              <a:rPr lang="en-US" sz="2400" dirty="0"/>
              <a:t>2. show(): This method is used to display the Toast on the screen. </a:t>
            </a:r>
          </a:p>
          <a:p>
            <a:r>
              <a:rPr lang="en-US" sz="2400" b="1" dirty="0"/>
              <a:t>Limitation : </a:t>
            </a:r>
          </a:p>
          <a:p>
            <a:r>
              <a:rPr lang="en-US" sz="2400" dirty="0"/>
              <a:t> display information for a period of time.</a:t>
            </a:r>
          </a:p>
          <a:p>
            <a:r>
              <a:rPr lang="en-US" sz="2400" dirty="0"/>
              <a:t> It contains a message to be displayed quickly and disappears after specified period of time. </a:t>
            </a:r>
          </a:p>
          <a:p>
            <a:r>
              <a:rPr lang="en-US" sz="2400" dirty="0"/>
              <a:t>It does not block the user interaction.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4D22-9CB7-428D-9252-DBD84BBA6CED}"/>
              </a:ext>
            </a:extLst>
          </p:cNvPr>
          <p:cNvSpPr>
            <a:spLocks noGrp="1"/>
          </p:cNvSpPr>
          <p:nvPr>
            <p:ph type="title"/>
          </p:nvPr>
        </p:nvSpPr>
        <p:spPr/>
        <p:txBody>
          <a:bodyPr/>
          <a:lstStyle/>
          <a:p>
            <a:r>
              <a:rPr lang="en-IN" dirty="0"/>
              <a:t>Custom Toast</a:t>
            </a:r>
          </a:p>
        </p:txBody>
      </p:sp>
      <p:sp>
        <p:nvSpPr>
          <p:cNvPr id="3" name="Content Placeholder 2">
            <a:extLst>
              <a:ext uri="{FF2B5EF4-FFF2-40B4-BE49-F238E27FC236}">
                <a16:creationId xmlns:a16="http://schemas.microsoft.com/office/drawing/2014/main" id="{5E34D9F1-79A1-4337-8523-20342DE610D9}"/>
              </a:ext>
            </a:extLst>
          </p:cNvPr>
          <p:cNvSpPr>
            <a:spLocks noGrp="1"/>
          </p:cNvSpPr>
          <p:nvPr>
            <p:ph idx="1"/>
          </p:nvPr>
        </p:nvSpPr>
        <p:spPr/>
        <p:txBody>
          <a:bodyPr/>
          <a:lstStyle/>
          <a:p>
            <a:pPr algn="l"/>
            <a:r>
              <a:rPr lang="en-US" sz="2000" b="0" i="0" dirty="0">
                <a:solidFill>
                  <a:srgbClr val="4E4E4E"/>
                </a:solidFill>
                <a:effectLst/>
                <a:latin typeface="Times New Roman" panose="02020603050405020304" pitchFamily="18" charset="0"/>
                <a:cs typeface="Times New Roman" panose="02020603050405020304" pitchFamily="18" charset="0"/>
              </a:rPr>
              <a:t>In android, we can customize the layout of our toast notification to change the appearance based on requirements like include images in toast notification or change the background color of toast notification, etc.</a:t>
            </a:r>
          </a:p>
          <a:p>
            <a:pPr algn="l"/>
            <a:r>
              <a:rPr lang="en-US" b="0" i="0" dirty="0">
                <a:solidFill>
                  <a:srgbClr val="4E4E4E"/>
                </a:solidFill>
                <a:effectLst/>
                <a:latin typeface="Segoe UI" panose="020B0502040204020203" pitchFamily="34" charset="0"/>
              </a:rPr>
              <a:t> </a:t>
            </a:r>
          </a:p>
          <a:p>
            <a:endParaRPr lang="en-IN" dirty="0"/>
          </a:p>
        </p:txBody>
      </p:sp>
      <p:pic>
        <p:nvPicPr>
          <p:cNvPr id="4" name="Picture 1">
            <a:extLst>
              <a:ext uri="{FF2B5EF4-FFF2-40B4-BE49-F238E27FC236}">
                <a16:creationId xmlns:a16="http://schemas.microsoft.com/office/drawing/2014/main" id="{BBC08D75-4720-45BC-90CC-ECCF37C8C034}"/>
              </a:ext>
            </a:extLst>
          </p:cNvPr>
          <p:cNvPicPr>
            <a:picLocks noChangeAspect="1" noChangeArrowheads="1"/>
          </p:cNvPicPr>
          <p:nvPr/>
        </p:nvPicPr>
        <p:blipFill>
          <a:blip r:embed="rId2"/>
          <a:srcRect/>
          <a:stretch>
            <a:fillRect/>
          </a:stretch>
        </p:blipFill>
        <p:spPr bwMode="auto">
          <a:xfrm>
            <a:off x="1905000" y="3850740"/>
            <a:ext cx="4543425" cy="1238250"/>
          </a:xfrm>
          <a:prstGeom prst="rect">
            <a:avLst/>
          </a:prstGeom>
          <a:noFill/>
          <a:ln w="9525">
            <a:noFill/>
            <a:miter lim="800000"/>
            <a:headEnd/>
            <a:tailEnd/>
          </a:ln>
          <a:effectLst/>
        </p:spPr>
      </p:pic>
    </p:spTree>
    <p:extLst>
      <p:ext uri="{BB962C8B-B14F-4D97-AF65-F5344CB8AC3E}">
        <p14:creationId xmlns:p14="http://schemas.microsoft.com/office/powerpoint/2010/main" val="6648180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Mainactivity</a:t>
            </a:r>
            <a:r>
              <a:rPr lang="en-US" dirty="0"/>
              <a:t> Example of Custom Toast</a:t>
            </a:r>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i="1" dirty="0"/>
              <a:t>&lt;!-- Button's for simple and custom Toast --&gt;</a:t>
            </a:r>
            <a:br>
              <a:rPr lang="en-US" i="1" dirty="0"/>
            </a:br>
            <a:r>
              <a:rPr lang="en-US" i="1" dirty="0"/>
              <a:t>&lt;</a:t>
            </a:r>
            <a:r>
              <a:rPr lang="en-US" i="1" dirty="0" err="1"/>
              <a:t>Linearlayout</a:t>
            </a:r>
            <a:r>
              <a:rPr lang="en-US" i="1" dirty="0"/>
              <a:t>&gt;</a:t>
            </a:r>
          </a:p>
          <a:p>
            <a:r>
              <a:rPr lang="en-US" dirty="0"/>
              <a:t>&lt;</a:t>
            </a:r>
            <a:r>
              <a:rPr lang="en-US" b="1" dirty="0"/>
              <a:t>Button</a:t>
            </a:r>
            <a:br>
              <a:rPr lang="en-US" b="1" dirty="0"/>
            </a:br>
            <a:r>
              <a:rPr lang="en-US" b="1" dirty="0"/>
              <a:t>    </a:t>
            </a:r>
            <a:r>
              <a:rPr lang="en-US" b="1" dirty="0" err="1"/>
              <a:t>android:id</a:t>
            </a:r>
            <a:r>
              <a:rPr lang="en-US" b="1" dirty="0"/>
              <a:t>="@+id/</a:t>
            </a:r>
            <a:r>
              <a:rPr lang="en-US" b="1" dirty="0" err="1"/>
              <a:t>simpleToast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="Simple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br>
              <a:rPr lang="en-US" dirty="0"/>
            </a:br>
            <a:br>
              <a:rPr lang="en-US" dirty="0"/>
            </a:br>
            <a:r>
              <a:rPr lang="en-US" dirty="0"/>
              <a:t>&lt;</a:t>
            </a:r>
            <a:r>
              <a:rPr lang="en-US" b="1" dirty="0"/>
              <a:t>Button</a:t>
            </a:r>
            <a:br>
              <a:rPr lang="en-US" b="1" dirty="0"/>
            </a:br>
            <a:r>
              <a:rPr lang="en-US" b="1" dirty="0"/>
              <a:t>    </a:t>
            </a:r>
            <a:r>
              <a:rPr lang="en-US" b="1" dirty="0" err="1"/>
              <a:t>android:id</a:t>
            </a:r>
            <a:r>
              <a:rPr lang="en-US" b="1" dirty="0"/>
              <a:t>="@+id/</a:t>
            </a:r>
            <a:r>
              <a:rPr lang="en-US" b="1" dirty="0" err="1"/>
              <a:t>customToast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android:background</a:t>
            </a:r>
            <a:r>
              <a:rPr lang="en-US" b="1" dirty="0"/>
              <a:t>="#0f0"</a:t>
            </a:r>
            <a:br>
              <a:rPr lang="en-US" b="1" dirty="0"/>
            </a:br>
            <a:r>
              <a:rPr lang="en-US" b="1" dirty="0"/>
              <a:t>    </a:t>
            </a:r>
            <a:r>
              <a:rPr lang="en-US" b="1" dirty="0" err="1"/>
              <a:t>android:text</a:t>
            </a:r>
            <a:r>
              <a:rPr lang="en-US" b="1" dirty="0"/>
              <a:t>="Custom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p>
          <a:p>
            <a:r>
              <a:rPr lang="en-US" dirty="0"/>
              <a:t>&lt;/</a:t>
            </a:r>
            <a:r>
              <a:rPr lang="en-US" dirty="0" err="1"/>
              <a:t>linearlayout</a:t>
            </a:r>
            <a:r>
              <a:rPr lang="en-US" dirty="0"/>
              <a:t>&gt;</a:t>
            </a:r>
          </a:p>
        </p:txBody>
      </p:sp>
      <p:pic>
        <p:nvPicPr>
          <p:cNvPr id="5" name="Picture 4">
            <a:extLst>
              <a:ext uri="{FF2B5EF4-FFF2-40B4-BE49-F238E27FC236}">
                <a16:creationId xmlns:a16="http://schemas.microsoft.com/office/drawing/2014/main" id="{763AED1C-D8BE-4290-B5CC-38E4A9026534}"/>
              </a:ext>
            </a:extLst>
          </p:cNvPr>
          <p:cNvPicPr>
            <a:picLocks noChangeAspect="1"/>
          </p:cNvPicPr>
          <p:nvPr/>
        </p:nvPicPr>
        <p:blipFill>
          <a:blip r:embed="rId2"/>
          <a:stretch>
            <a:fillRect/>
          </a:stretch>
        </p:blipFill>
        <p:spPr>
          <a:xfrm>
            <a:off x="5257800" y="3852882"/>
            <a:ext cx="2826296" cy="2887905"/>
          </a:xfrm>
          <a:prstGeom prst="rect">
            <a:avLst/>
          </a:prstGeom>
        </p:spPr>
      </p:pic>
      <p:pic>
        <p:nvPicPr>
          <p:cNvPr id="7" name="Picture 6">
            <a:extLst>
              <a:ext uri="{FF2B5EF4-FFF2-40B4-BE49-F238E27FC236}">
                <a16:creationId xmlns:a16="http://schemas.microsoft.com/office/drawing/2014/main" id="{86D0045D-F9A9-44FE-9D55-824B7AAE720A}"/>
              </a:ext>
            </a:extLst>
          </p:cNvPr>
          <p:cNvPicPr>
            <a:picLocks noChangeAspect="1"/>
          </p:cNvPicPr>
          <p:nvPr/>
        </p:nvPicPr>
        <p:blipFill>
          <a:blip r:embed="rId3"/>
          <a:stretch>
            <a:fillRect/>
          </a:stretch>
        </p:blipFill>
        <p:spPr>
          <a:xfrm>
            <a:off x="6431756" y="1066800"/>
            <a:ext cx="2255044" cy="278608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Custom.xml (inflated layout)</a:t>
            </a:r>
          </a:p>
        </p:txBody>
      </p:sp>
      <p:sp>
        <p:nvSpPr>
          <p:cNvPr id="3" name="Content Placeholder 2"/>
          <p:cNvSpPr>
            <a:spLocks noGrp="1"/>
          </p:cNvSpPr>
          <p:nvPr>
            <p:ph idx="1"/>
          </p:nvPr>
        </p:nvSpPr>
        <p:spPr>
          <a:xfrm>
            <a:off x="381000" y="1143000"/>
            <a:ext cx="8229600" cy="5364163"/>
          </a:xfrm>
        </p:spPr>
        <p:txBody>
          <a:bodyPr>
            <a:normAutofit fontScale="70000" lnSpcReduction="20000"/>
          </a:bodyPr>
          <a:lstStyle/>
          <a:p>
            <a:r>
              <a:rPr lang="en-US" dirty="0"/>
              <a:t>&lt;</a:t>
            </a:r>
            <a:r>
              <a:rPr lang="en-US" dirty="0" err="1"/>
              <a:t>LinearLayout</a:t>
            </a:r>
            <a:r>
              <a:rPr lang="en-US" dirty="0"/>
              <a:t> </a:t>
            </a:r>
            <a:r>
              <a:rPr lang="en-US" dirty="0" err="1"/>
              <a:t>xmlns:android</a:t>
            </a:r>
            <a:r>
              <a:rPr lang="en-US" dirty="0"/>
              <a:t>="http://schemas.android.com/apk/res/android"</a:t>
            </a:r>
            <a:br>
              <a:rPr lang="en-US" dirty="0"/>
            </a:br>
            <a:r>
              <a:rPr lang="en-US" b="1" dirty="0"/>
              <a:t>    </a:t>
            </a:r>
            <a:r>
              <a:rPr lang="en-US" b="1" dirty="0" err="1">
                <a:highlight>
                  <a:srgbClr val="FFFF00"/>
                </a:highlight>
              </a:rPr>
              <a:t>android:id</a:t>
            </a:r>
            <a:r>
              <a:rPr lang="en-US" b="1" dirty="0">
                <a:highlight>
                  <a:srgbClr val="FFFF00"/>
                </a:highlight>
              </a:rPr>
              <a:t>="@+id/</a:t>
            </a:r>
            <a:r>
              <a:rPr lang="en-US" b="1" dirty="0" err="1">
                <a:highlight>
                  <a:srgbClr val="FFFF00"/>
                </a:highlight>
              </a:rPr>
              <a:t>custom_toast_layout</a:t>
            </a:r>
            <a:r>
              <a:rPr lang="en-US" b="1" dirty="0">
                <a:highlight>
                  <a:srgbClr val="FFFF00"/>
                </a:highlight>
              </a:rPr>
              <a:t>“  </a:t>
            </a:r>
            <a:r>
              <a:rPr lang="en-US" b="1" dirty="0">
                <a:solidFill>
                  <a:srgbClr val="FF0000"/>
                </a:solidFill>
              </a:rPr>
              <a:t>// view group id</a:t>
            </a:r>
            <a:br>
              <a:rPr lang="en-US" dirty="0"/>
            </a:br>
            <a:r>
              <a:rPr lang="en-US" dirty="0"/>
              <a:t>    </a:t>
            </a:r>
            <a:r>
              <a:rPr lang="en-US" dirty="0" err="1"/>
              <a:t>android:orientation</a:t>
            </a:r>
            <a:r>
              <a:rPr lang="en-US" dirty="0"/>
              <a:t>=“vertical"</a:t>
            </a:r>
            <a:br>
              <a:rPr lang="en-US" dirty="0"/>
            </a:br>
            <a:r>
              <a:rPr lang="en-US" dirty="0"/>
              <a:t>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match_parent</a:t>
            </a:r>
            <a:r>
              <a:rPr lang="en-US" dirty="0"/>
              <a:t>“ /&gt;</a:t>
            </a:r>
            <a:br>
              <a:rPr lang="en-US" dirty="0"/>
            </a:br>
            <a:br>
              <a:rPr lang="en-US" dirty="0"/>
            </a:br>
            <a:r>
              <a:rPr lang="en-US" dirty="0"/>
              <a:t>    &lt;</a:t>
            </a:r>
            <a:r>
              <a:rPr lang="en-US" dirty="0" err="1"/>
              <a:t>ImageView</a:t>
            </a:r>
            <a:r>
              <a:rPr lang="en-US" dirty="0"/>
              <a:t>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android:id</a:t>
            </a:r>
            <a:r>
              <a:rPr lang="en-US" dirty="0"/>
              <a:t>="</a:t>
            </a:r>
            <a:r>
              <a:rPr lang="en-US" b="1" dirty="0"/>
              <a:t>@+id/</a:t>
            </a:r>
            <a:r>
              <a:rPr lang="en-US" b="1" dirty="0" err="1"/>
              <a:t>custom_img</a:t>
            </a:r>
            <a:r>
              <a:rPr lang="en-US" dirty="0"/>
              <a:t>"/&gt;</a:t>
            </a:r>
          </a:p>
          <a:p>
            <a:br>
              <a:rPr lang="en-US" dirty="0"/>
            </a:br>
            <a:r>
              <a:rPr lang="en-US" dirty="0"/>
              <a:t>    &lt;</a:t>
            </a:r>
            <a:r>
              <a:rPr lang="en-US" dirty="0" err="1"/>
              <a:t>TextView</a:t>
            </a:r>
            <a:r>
              <a:rPr lang="en-US" dirty="0"/>
              <a:t> </a:t>
            </a:r>
            <a:r>
              <a:rPr lang="en-US" dirty="0" err="1"/>
              <a:t>android:id</a:t>
            </a:r>
            <a:r>
              <a:rPr lang="en-US" b="1" dirty="0"/>
              <a:t>="@+id/</a:t>
            </a:r>
            <a:r>
              <a:rPr lang="en-US" b="1" dirty="0" err="1"/>
              <a:t>txtvw</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/&gt;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r>
              <a:rPr lang="en-US" dirty="0"/>
              <a:t> . Java code</a:t>
            </a:r>
          </a:p>
        </p:txBody>
      </p:sp>
      <p:sp>
        <p:nvSpPr>
          <p:cNvPr id="3" name="Content Placeholder 2"/>
          <p:cNvSpPr>
            <a:spLocks noGrp="1"/>
          </p:cNvSpPr>
          <p:nvPr>
            <p:ph idx="1"/>
          </p:nvPr>
        </p:nvSpPr>
        <p:spPr>
          <a:xfrm>
            <a:off x="457200" y="1143000"/>
            <a:ext cx="8229600" cy="4983163"/>
          </a:xfrm>
        </p:spPr>
        <p:txBody>
          <a:bodyPr>
            <a:noAutofit/>
          </a:bodyPr>
          <a:lstStyle/>
          <a:p>
            <a:r>
              <a:rPr lang="en-US" sz="2000" dirty="0"/>
              <a:t>Button </a:t>
            </a:r>
            <a:r>
              <a:rPr lang="en-US" sz="2000" b="1" dirty="0" err="1"/>
              <a:t>simpleToast</a:t>
            </a:r>
            <a:r>
              <a:rPr lang="en-US" sz="2000" dirty="0"/>
              <a:t>, </a:t>
            </a:r>
            <a:r>
              <a:rPr lang="en-US" sz="2000" b="1" dirty="0" err="1"/>
              <a:t>customToast</a:t>
            </a:r>
            <a:r>
              <a:rPr lang="en-US" sz="2000" dirty="0"/>
              <a:t>;</a:t>
            </a:r>
          </a:p>
          <a:p>
            <a:r>
              <a:rPr lang="en-US" sz="2000" i="1" dirty="0">
                <a:solidFill>
                  <a:srgbClr val="FF0000"/>
                </a:solidFill>
              </a:rPr>
              <a:t>// get the reference of Button's</a:t>
            </a:r>
            <a:br>
              <a:rPr lang="en-US" sz="2000" i="1" dirty="0"/>
            </a:br>
            <a:r>
              <a:rPr lang="en-US" sz="2000" b="1" dirty="0" err="1"/>
              <a:t>simpleToast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simpleToast</a:t>
            </a:r>
            <a:r>
              <a:rPr lang="en-US" sz="2000" dirty="0"/>
              <a:t>);</a:t>
            </a:r>
            <a:br>
              <a:rPr lang="en-US" sz="2000" dirty="0"/>
            </a:br>
            <a:r>
              <a:rPr lang="en-US" sz="2000" b="1" dirty="0" err="1"/>
              <a:t>customToast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customToast</a:t>
            </a:r>
            <a:r>
              <a:rPr lang="en-US" sz="2000" dirty="0"/>
              <a:t>);</a:t>
            </a:r>
          </a:p>
          <a:p>
            <a:br>
              <a:rPr lang="en-US" sz="2000" dirty="0"/>
            </a:br>
            <a:r>
              <a:rPr lang="en-US" sz="2000" i="1" dirty="0">
                <a:solidFill>
                  <a:srgbClr val="FF0000"/>
                </a:solidFill>
              </a:rPr>
              <a:t>// perform </a:t>
            </a:r>
            <a:r>
              <a:rPr lang="en-US" sz="2000" i="1" dirty="0" err="1">
                <a:solidFill>
                  <a:srgbClr val="FF0000"/>
                </a:solidFill>
              </a:rPr>
              <a:t>setOnClickListener</a:t>
            </a:r>
            <a:r>
              <a:rPr lang="en-US" sz="2000" i="1" dirty="0">
                <a:solidFill>
                  <a:srgbClr val="FF0000"/>
                </a:solidFill>
              </a:rPr>
              <a:t> event on simple Toast Button</a:t>
            </a:r>
            <a:br>
              <a:rPr lang="en-US" sz="2000" i="1" dirty="0"/>
            </a:br>
            <a:r>
              <a:rPr lang="en-US" sz="2000" b="1" dirty="0" err="1"/>
              <a:t>simpleToast</a:t>
            </a:r>
            <a:r>
              <a:rPr lang="en-US" sz="2000" dirty="0" err="1"/>
              <a:t>.setOnClickListener</a:t>
            </a:r>
            <a:r>
              <a:rPr lang="en-US" sz="2000" dirty="0"/>
              <a:t>(</a:t>
            </a:r>
            <a:r>
              <a:rPr lang="en-US" sz="2000" b="1" dirty="0"/>
              <a:t>new </a:t>
            </a:r>
            <a:r>
              <a:rPr lang="en-US" sz="2000" dirty="0" err="1"/>
              <a:t>View.OnClickListener</a:t>
            </a:r>
            <a:r>
              <a:rPr lang="en-US" sz="2000" dirty="0"/>
              <a:t>() {</a:t>
            </a:r>
            <a:br>
              <a:rPr lang="en-US" sz="2000" dirty="0"/>
            </a:br>
            <a:r>
              <a:rPr lang="en-US" sz="2000" dirty="0"/>
              <a:t>    @Override</a:t>
            </a:r>
            <a:br>
              <a:rPr lang="en-US" sz="2000" dirty="0"/>
            </a:br>
            <a:r>
              <a:rPr lang="en-US" sz="2000" dirty="0"/>
              <a:t>    </a:t>
            </a:r>
            <a:r>
              <a:rPr lang="en-US" sz="2000" b="1" dirty="0"/>
              <a:t>public void </a:t>
            </a:r>
            <a:r>
              <a:rPr lang="en-US" sz="2000" dirty="0" err="1"/>
              <a:t>onClick</a:t>
            </a:r>
            <a:r>
              <a:rPr lang="en-US" sz="2000" dirty="0"/>
              <a:t>(View v) {</a:t>
            </a:r>
            <a:br>
              <a:rPr lang="en-US" sz="2000" dirty="0"/>
            </a:br>
            <a:r>
              <a:rPr lang="en-US" sz="2000" dirty="0"/>
              <a:t>        </a:t>
            </a:r>
            <a:r>
              <a:rPr lang="en-US" sz="2000" i="1" dirty="0">
                <a:solidFill>
                  <a:srgbClr val="FF0000"/>
                </a:solidFill>
              </a:rPr>
              <a:t>// initiate a Toast with message and duration</a:t>
            </a:r>
            <a:br>
              <a:rPr lang="en-US" sz="2000" i="1" dirty="0"/>
            </a:br>
            <a:r>
              <a:rPr lang="en-US" sz="2000" i="1" dirty="0"/>
              <a:t>        </a:t>
            </a:r>
            <a:r>
              <a:rPr lang="en-US" sz="2000" dirty="0"/>
              <a:t>Toast </a:t>
            </a:r>
            <a:r>
              <a:rPr lang="en-US" sz="2000" dirty="0" err="1"/>
              <a:t>toast</a:t>
            </a:r>
            <a:r>
              <a:rPr lang="en-US" sz="2000" dirty="0"/>
              <a:t> = </a:t>
            </a:r>
            <a:r>
              <a:rPr lang="en-US" sz="2000" dirty="0" err="1"/>
              <a:t>Toast.</a:t>
            </a:r>
            <a:r>
              <a:rPr lang="en-US" sz="2000" i="1" dirty="0" err="1"/>
              <a:t>makeText</a:t>
            </a:r>
            <a:r>
              <a:rPr lang="en-US" sz="2000" dirty="0"/>
              <a:t>(</a:t>
            </a:r>
            <a:r>
              <a:rPr lang="en-US" sz="2000" dirty="0" err="1"/>
              <a:t>getApplicationContext</a:t>
            </a:r>
            <a:r>
              <a:rPr lang="en-US" sz="2000" dirty="0"/>
              <a:t>(), </a:t>
            </a:r>
            <a:r>
              <a:rPr lang="en-US" sz="2000" b="1" dirty="0"/>
              <a:t>"Simple Toast In Android"</a:t>
            </a:r>
            <a:r>
              <a:rPr lang="en-US" sz="2000" dirty="0"/>
              <a:t>, </a:t>
            </a:r>
            <a:r>
              <a:rPr lang="en-US" sz="2000" dirty="0" err="1"/>
              <a:t>Toast.</a:t>
            </a:r>
            <a:r>
              <a:rPr lang="en-US" sz="2000" b="1" i="1" dirty="0" err="1"/>
              <a:t>LENGTH_LONG</a:t>
            </a:r>
            <a:r>
              <a:rPr lang="en-US" sz="2000" dirty="0"/>
              <a:t>); </a:t>
            </a:r>
            <a:br>
              <a:rPr lang="en-US" sz="2000" i="1" dirty="0"/>
            </a:br>
            <a:br>
              <a:rPr lang="en-US" sz="2000" i="1" dirty="0"/>
            </a:br>
            <a:r>
              <a:rPr lang="en-US" sz="2000" i="1" dirty="0"/>
              <a:t>        </a:t>
            </a:r>
            <a:r>
              <a:rPr lang="en-US" sz="2000" dirty="0" err="1"/>
              <a:t>toast.show</a:t>
            </a:r>
            <a:r>
              <a:rPr lang="en-US" sz="2000" dirty="0"/>
              <a:t>(); </a:t>
            </a:r>
            <a:r>
              <a:rPr lang="en-US" sz="2000" i="1" dirty="0"/>
              <a:t>// display the Toast</a:t>
            </a:r>
            <a:br>
              <a:rPr lang="en-US" sz="2000" i="1" dirty="0"/>
            </a:b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12670</TotalTime>
  <Words>12742</Words>
  <Application>Microsoft Office PowerPoint</Application>
  <PresentationFormat>On-screen Show (4:3)</PresentationFormat>
  <Paragraphs>922</Paragraphs>
  <Slides>112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112</vt:i4>
      </vt:variant>
    </vt:vector>
  </HeadingPairs>
  <TitlesOfParts>
    <vt:vector size="133" baseType="lpstr">
      <vt:lpstr>-apple-system</vt:lpstr>
      <vt:lpstr>Arial</vt:lpstr>
      <vt:lpstr>calibri</vt:lpstr>
      <vt:lpstr>calibri</vt:lpstr>
      <vt:lpstr>Consolas</vt:lpstr>
      <vt:lpstr>Courier New</vt:lpstr>
      <vt:lpstr>erdana</vt:lpstr>
      <vt:lpstr>inherit</vt:lpstr>
      <vt:lpstr>inter-regular</vt:lpstr>
      <vt:lpstr>libre_franklinregular</vt:lpstr>
      <vt:lpstr>Menlo</vt:lpstr>
      <vt:lpstr>Roboto</vt:lpstr>
      <vt:lpstr>Segoe UI</vt:lpstr>
      <vt:lpstr>times new roman</vt:lpstr>
      <vt:lpstr>times new roman</vt:lpstr>
      <vt:lpstr>ui-monospace</vt:lpstr>
      <vt:lpstr>urw-din</vt:lpstr>
      <vt:lpstr>var(--devsite-code-font-family)</vt:lpstr>
      <vt:lpstr>var(--ff-mono)</vt:lpstr>
      <vt:lpstr>verdana</vt:lpstr>
      <vt:lpstr>Office Theme</vt:lpstr>
      <vt:lpstr>UNIT – IV </vt:lpstr>
      <vt:lpstr>Text view attributes</vt:lpstr>
      <vt:lpstr>PowerPoint Presentation</vt:lpstr>
      <vt:lpstr>PowerPoint Presentation</vt:lpstr>
      <vt:lpstr>Text size - units</vt:lpstr>
      <vt:lpstr>Sample example of TextView</vt:lpstr>
      <vt:lpstr>change the text on button click event activity_main.xml </vt:lpstr>
      <vt:lpstr>change the text on button click event MainActivity.java </vt:lpstr>
      <vt:lpstr>Edit Text Attributes</vt:lpstr>
      <vt:lpstr>Edit Text</vt:lpstr>
      <vt:lpstr>Java source code to set and get text</vt:lpstr>
      <vt:lpstr>.Java code to insert EditText in layout</vt:lpstr>
      <vt:lpstr>Toast </vt:lpstr>
      <vt:lpstr>Toast class</vt:lpstr>
      <vt:lpstr>PowerPoint Presentation</vt:lpstr>
      <vt:lpstr>EditText  example ….</vt:lpstr>
      <vt:lpstr>PowerPoint Presentation</vt:lpstr>
      <vt:lpstr>PowerPoint Presentation</vt:lpstr>
      <vt:lpstr>PowerPoint Presentation</vt:lpstr>
      <vt:lpstr>PowerPoint Presentation</vt:lpstr>
      <vt:lpstr>MainActivity.java code</vt:lpstr>
      <vt:lpstr>PowerPoint Presentation</vt:lpstr>
      <vt:lpstr>PowerPoint Presentation</vt:lpstr>
      <vt:lpstr>AutoCompleteText View</vt:lpstr>
      <vt:lpstr>AutoCompleteTextView Attributes</vt:lpstr>
      <vt:lpstr>PowerPoint Presentation</vt:lpstr>
      <vt:lpstr>PowerPoint Presentation</vt:lpstr>
      <vt:lpstr>Methods </vt:lpstr>
      <vt:lpstr>Example:</vt:lpstr>
      <vt:lpstr>PowerPoint Presentation</vt:lpstr>
      <vt:lpstr>MainActivity.java code</vt:lpstr>
      <vt:lpstr>Button </vt:lpstr>
      <vt:lpstr>Button Example…</vt:lpstr>
      <vt:lpstr>PowerPoint Presentation</vt:lpstr>
      <vt:lpstr>MainActivity.java  button example</vt:lpstr>
      <vt:lpstr>Student login –Check username and password </vt:lpstr>
      <vt:lpstr>Image Button</vt:lpstr>
      <vt:lpstr>PowerPoint Presentation</vt:lpstr>
      <vt:lpstr>Image Button Example</vt:lpstr>
      <vt:lpstr>Activity_main.XML file</vt:lpstr>
      <vt:lpstr>PowerPoint Presentation</vt:lpstr>
      <vt:lpstr>Toggle Button</vt:lpstr>
      <vt:lpstr>Toggle Attributes</vt:lpstr>
      <vt:lpstr>PowerPoint Presentation</vt:lpstr>
      <vt:lpstr>Bluetooth is in ON or OFF </vt:lpstr>
      <vt:lpstr>PowerPoint Presentation</vt:lpstr>
      <vt:lpstr>Toggle Button Example1 .XML code</vt:lpstr>
      <vt:lpstr>PowerPoint Presentation</vt:lpstr>
      <vt:lpstr>Toggle Button Example1 .JAVA code</vt:lpstr>
      <vt:lpstr>Use of string builder to display </vt:lpstr>
      <vt:lpstr>PowerPoint Presentation</vt:lpstr>
      <vt:lpstr>Radio Button</vt:lpstr>
      <vt:lpstr>Radio Button Example 1</vt:lpstr>
      <vt:lpstr>PowerPoint Presentation</vt:lpstr>
      <vt:lpstr>PowerPoint Presentation</vt:lpstr>
      <vt:lpstr>PowerPoint Presentation</vt:lpstr>
      <vt:lpstr>To Toast radio button and gender radio button</vt:lpstr>
      <vt:lpstr>PowerPoint Presentation</vt:lpstr>
      <vt:lpstr>Toast on radio button click(user defined function: onRadioButtonClicked</vt:lpstr>
      <vt:lpstr>PowerPoint Presentation</vt:lpstr>
      <vt:lpstr>Toast on radio button clickListener</vt:lpstr>
      <vt:lpstr>PowerPoint Presentation</vt:lpstr>
      <vt:lpstr>Check Box</vt:lpstr>
      <vt:lpstr>Check box example 1</vt:lpstr>
      <vt:lpstr>PowerPoint Presentation</vt:lpstr>
      <vt:lpstr>PowerPoint Presentation</vt:lpstr>
      <vt:lpstr>PowerPoint Presentation</vt:lpstr>
      <vt:lpstr>Exampe 2:Toast When CheckBox is Checked/UnChecked  and also Toast All CheckBox on Button Click</vt:lpstr>
      <vt:lpstr>PowerPoint Presentation</vt:lpstr>
      <vt:lpstr>PowerPoint Presentation</vt:lpstr>
      <vt:lpstr>PowerPoint Presentation</vt:lpstr>
      <vt:lpstr>PowerPoint Presentation</vt:lpstr>
      <vt:lpstr>Adapter</vt:lpstr>
      <vt:lpstr>Adapter</vt:lpstr>
      <vt:lpstr>ArrayAdapter </vt:lpstr>
      <vt:lpstr>List View</vt:lpstr>
      <vt:lpstr>List View Attributes</vt:lpstr>
      <vt:lpstr>List View Example 1</vt:lpstr>
      <vt:lpstr>List View Example</vt:lpstr>
      <vt:lpstr>List view example .Java code</vt:lpstr>
      <vt:lpstr>PowerPoint Presentation</vt:lpstr>
      <vt:lpstr>Grid View</vt:lpstr>
      <vt:lpstr>Grid View </vt:lpstr>
      <vt:lpstr>Grid View Attributes</vt:lpstr>
      <vt:lpstr>Grid View Example</vt:lpstr>
      <vt:lpstr>Grid view example .java code</vt:lpstr>
      <vt:lpstr>Progress Bar </vt:lpstr>
      <vt:lpstr>Attributes of Progress Bar</vt:lpstr>
      <vt:lpstr>Methods Used In Progress Bar </vt:lpstr>
      <vt:lpstr>PowerPoint Presentation</vt:lpstr>
      <vt:lpstr>PowerPoint Presentation</vt:lpstr>
      <vt:lpstr>Scroll View</vt:lpstr>
      <vt:lpstr>PowerPoint Presentation</vt:lpstr>
      <vt:lpstr>Layout Inflater</vt:lpstr>
      <vt:lpstr>Toast</vt:lpstr>
      <vt:lpstr>Custom Toast</vt:lpstr>
      <vt:lpstr>Mainactivity Example of Custom Toast</vt:lpstr>
      <vt:lpstr>Custom.xml (inflated layout)</vt:lpstr>
      <vt:lpstr>Mainactivity . Java code</vt:lpstr>
      <vt:lpstr>PowerPoint Presentation</vt:lpstr>
      <vt:lpstr>PowerPoint Presentation</vt:lpstr>
      <vt:lpstr>Date Picker</vt:lpstr>
      <vt:lpstr>Attributes of DatePicker </vt:lpstr>
      <vt:lpstr>Methods of DatePicker </vt:lpstr>
      <vt:lpstr>PowerPoint Presentation</vt:lpstr>
      <vt:lpstr>Date  Picker example</vt:lpstr>
      <vt:lpstr>Date  Picker .java code</vt:lpstr>
      <vt:lpstr>Time picker </vt:lpstr>
      <vt:lpstr>Time Picker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ayesha</dc:creator>
  <cp:lastModifiedBy>Shafaque Julaha</cp:lastModifiedBy>
  <cp:revision>216</cp:revision>
  <dcterms:created xsi:type="dcterms:W3CDTF">2006-08-16T00:00:00Z</dcterms:created>
  <dcterms:modified xsi:type="dcterms:W3CDTF">2024-01-30T11:15:37Z</dcterms:modified>
</cp:coreProperties>
</file>