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sldIdLst>
    <p:sldId id="256" r:id="rId2"/>
    <p:sldId id="265" r:id="rId3"/>
    <p:sldId id="257" r:id="rId4"/>
    <p:sldId id="258" r:id="rId5"/>
    <p:sldId id="259" r:id="rId6"/>
    <p:sldId id="260" r:id="rId7"/>
    <p:sldId id="261" r:id="rId8"/>
    <p:sldId id="262" r:id="rId9"/>
    <p:sldId id="263" r:id="rId10"/>
    <p:sldId id="264" r:id="rId11"/>
  </p:sldIdLst>
  <p:sldSz cx="12192000" cy="6858000"/>
  <p:notesSz cx="9601200" cy="15087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32" autoAdjust="0"/>
  </p:normalViewPr>
  <p:slideViewPr>
    <p:cSldViewPr snapToGrid="0">
      <p:cViewPr varScale="1">
        <p:scale>
          <a:sx n="69" d="100"/>
          <a:sy n="69" d="100"/>
        </p:scale>
        <p:origin x="780"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12/6/2021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04917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388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1544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405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7106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9864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2247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7596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7154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1543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9306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5393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6397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6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2873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880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1878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12/6/2021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0250262"/>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9600" cap="small" dirty="0" smtClean="0">
                <a:latin typeface="AngryBirds" pitchFamily="2" charset="0"/>
              </a:rPr>
              <a:t>Polymers</a:t>
            </a:r>
            <a:endParaRPr lang="en-US" sz="9600" cap="small" dirty="0">
              <a:latin typeface="AngryBirds" pitchFamily="2" charset="0"/>
            </a:endParaRPr>
          </a:p>
        </p:txBody>
      </p:sp>
      <p:sp>
        <p:nvSpPr>
          <p:cNvPr id="3" name="Subtitle 2"/>
          <p:cNvSpPr>
            <a:spLocks noGrp="1"/>
          </p:cNvSpPr>
          <p:nvPr>
            <p:ph type="subTitle" idx="1"/>
          </p:nvPr>
        </p:nvSpPr>
        <p:spPr/>
        <p:txBody>
          <a:bodyPr>
            <a:normAutofit/>
          </a:bodyPr>
          <a:lstStyle/>
          <a:p>
            <a:r>
              <a:rPr lang="en-US" sz="2400" cap="small" dirty="0" smtClean="0">
                <a:latin typeface="Transformers Movie" pitchFamily="2" charset="0"/>
                <a:cs typeface="Arial" panose="020B0604020202020204" pitchFamily="34" charset="0"/>
              </a:rPr>
              <a:t>- </a:t>
            </a:r>
            <a:r>
              <a:rPr lang="en-US" sz="2400" cap="small" dirty="0" smtClean="0">
                <a:latin typeface="Transformers Movie" pitchFamily="2" charset="0"/>
                <a:cs typeface="Arial" panose="020B0604020202020204" pitchFamily="34" charset="0"/>
              </a:rPr>
              <a:t>ABDURRAHMAN QURESHI</a:t>
            </a:r>
            <a:r>
              <a:rPr lang="en-US" sz="2400" cap="small" dirty="0" smtClean="0">
                <a:latin typeface="Transformers Movie" pitchFamily="2" charset="0"/>
                <a:cs typeface="Arial" panose="020B0604020202020204" pitchFamily="34" charset="0"/>
              </a:rPr>
              <a:t> 210451</a:t>
            </a:r>
            <a:endParaRPr lang="en-US" sz="2400" cap="small" dirty="0">
              <a:latin typeface="Transformers Movie" pitchFamily="2" charset="0"/>
              <a:cs typeface="Arial" panose="020B0604020202020204" pitchFamily="34" charset="0"/>
            </a:endParaRPr>
          </a:p>
        </p:txBody>
      </p:sp>
    </p:spTree>
    <p:extLst>
      <p:ext uri="{BB962C8B-B14F-4D97-AF65-F5344CB8AC3E}">
        <p14:creationId xmlns:p14="http://schemas.microsoft.com/office/powerpoint/2010/main" val="27772155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85802" y="655781"/>
            <a:ext cx="10131425" cy="630254"/>
          </a:xfrm>
        </p:spPr>
        <p:txBody>
          <a:bodyPr/>
          <a:lstStyle/>
          <a:p>
            <a:r>
              <a:rPr lang="en-US" dirty="0" smtClean="0">
                <a:solidFill>
                  <a:srgbClr val="FFC000"/>
                </a:solidFill>
                <a:latin typeface="AngryBirds" pitchFamily="2" charset="0"/>
              </a:rPr>
              <a:t>Conclusion</a:t>
            </a:r>
            <a:endParaRPr lang="en-US" dirty="0">
              <a:solidFill>
                <a:srgbClr val="FFC000"/>
              </a:solidFill>
              <a:latin typeface="AngryBirds" pitchFamily="2" charset="0"/>
            </a:endParaRPr>
          </a:p>
        </p:txBody>
      </p:sp>
      <p:sp>
        <p:nvSpPr>
          <p:cNvPr id="9" name="Text Placeholder 8"/>
          <p:cNvSpPr>
            <a:spLocks noGrp="1"/>
          </p:cNvSpPr>
          <p:nvPr>
            <p:ph type="body" idx="1"/>
          </p:nvPr>
        </p:nvSpPr>
        <p:spPr>
          <a:xfrm>
            <a:off x="685801" y="1376218"/>
            <a:ext cx="10131426" cy="4261563"/>
          </a:xfrm>
        </p:spPr>
        <p:txBody>
          <a:bodyPr>
            <a:normAutofit/>
          </a:bodyPr>
          <a:lstStyle/>
          <a:p>
            <a:r>
              <a:rPr lang="en-US" sz="2400" dirty="0">
                <a:latin typeface="AngryBirds" pitchFamily="2" charset="0"/>
              </a:rPr>
              <a:t>In conclusion, we can say that Polymers are very big molecules made up of many smaller molecules layered together in a repeating pattern, these different types of polymers are very useful in our day-to-day lives and Both natural and synthetic polymers are remarkably involved in comfort and facilitation of human life and are responsible for life itself, for medication, nutrition, communication, transportation, irrigation, container, clothing, recording history, buildings, highways, etc. Both natural and synthetic polymers play a huge role in everyday life, and a life without polymers might not exist. Cells build our bodies, and cells are built of polymers. Plants are built of cellulose, which is a polymer. If polymers would suddenly disappear, life would disappear with it.</a:t>
            </a:r>
          </a:p>
        </p:txBody>
      </p:sp>
    </p:spTree>
    <p:extLst>
      <p:ext uri="{BB962C8B-B14F-4D97-AF65-F5344CB8AC3E}">
        <p14:creationId xmlns:p14="http://schemas.microsoft.com/office/powerpoint/2010/main" val="74518247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wheel(1)">
                                      <p:cBhvr>
                                        <p:cTn id="14"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383" y="581891"/>
            <a:ext cx="8607425" cy="1456267"/>
          </a:xfrm>
        </p:spPr>
        <p:txBody>
          <a:bodyPr/>
          <a:lstStyle/>
          <a:p>
            <a:r>
              <a:rPr lang="en-US" b="1" cap="small" dirty="0" smtClean="0">
                <a:solidFill>
                  <a:srgbClr val="FFC000"/>
                </a:solidFill>
                <a:latin typeface="AngryBirds" pitchFamily="2" charset="0"/>
              </a:rPr>
              <a:t>Chemistry micro-project students report</a:t>
            </a:r>
            <a:endParaRPr lang="en-US" cap="small" dirty="0">
              <a:solidFill>
                <a:srgbClr val="FFC000"/>
              </a:solidFill>
              <a:latin typeface="AngryBirds" pitchFamily="2" charset="0"/>
            </a:endParaRPr>
          </a:p>
        </p:txBody>
      </p:sp>
      <p:sp>
        <p:nvSpPr>
          <p:cNvPr id="3" name="Content Placeholder 2"/>
          <p:cNvSpPr>
            <a:spLocks noGrp="1"/>
          </p:cNvSpPr>
          <p:nvPr>
            <p:ph idx="1"/>
          </p:nvPr>
        </p:nvSpPr>
        <p:spPr>
          <a:xfrm>
            <a:off x="1138383" y="2038158"/>
            <a:ext cx="10131425" cy="3649133"/>
          </a:xfrm>
        </p:spPr>
        <p:txBody>
          <a:bodyPr>
            <a:normAutofit/>
          </a:bodyPr>
          <a:lstStyle/>
          <a:p>
            <a:pPr marL="0" indent="0">
              <a:buSzPct val="80000"/>
              <a:buNone/>
            </a:pPr>
            <a:r>
              <a:rPr lang="en-US" sz="2800" dirty="0" smtClean="0">
                <a:solidFill>
                  <a:srgbClr val="FFC000"/>
                </a:solidFill>
                <a:latin typeface="AngryBirds" pitchFamily="2" charset="0"/>
              </a:rPr>
              <a:t>TITLE :</a:t>
            </a:r>
            <a:r>
              <a:rPr lang="en-US" sz="2800" dirty="0" smtClean="0">
                <a:latin typeface="AngryBirds" pitchFamily="2" charset="0"/>
              </a:rPr>
              <a:t> Type Of Polymers </a:t>
            </a:r>
            <a:r>
              <a:rPr lang="en-US" sz="2800" dirty="0">
                <a:latin typeface="AngryBirds" pitchFamily="2" charset="0"/>
              </a:rPr>
              <a:t>A</a:t>
            </a:r>
            <a:r>
              <a:rPr lang="en-US" sz="2800" dirty="0" smtClean="0">
                <a:latin typeface="AngryBirds" pitchFamily="2" charset="0"/>
              </a:rPr>
              <a:t>nd </a:t>
            </a:r>
            <a:r>
              <a:rPr lang="en-US" sz="2800" dirty="0">
                <a:latin typeface="AngryBirds" pitchFamily="2" charset="0"/>
              </a:rPr>
              <a:t>T</a:t>
            </a:r>
            <a:r>
              <a:rPr lang="en-US" sz="2800" dirty="0" smtClean="0">
                <a:latin typeface="AngryBirds" pitchFamily="2" charset="0"/>
              </a:rPr>
              <a:t>heir Application.</a:t>
            </a:r>
          </a:p>
          <a:p>
            <a:pPr marL="0" indent="0">
              <a:buSzPct val="80000"/>
              <a:buNone/>
            </a:pPr>
            <a:r>
              <a:rPr lang="en-US" sz="2800" dirty="0" smtClean="0">
                <a:solidFill>
                  <a:srgbClr val="FFC000"/>
                </a:solidFill>
                <a:latin typeface="AngryBirds" pitchFamily="2" charset="0"/>
              </a:rPr>
              <a:t>NAME :</a:t>
            </a:r>
            <a:r>
              <a:rPr lang="en-US" sz="2800" dirty="0" smtClean="0">
                <a:latin typeface="AngryBirds" pitchFamily="2" charset="0"/>
              </a:rPr>
              <a:t> </a:t>
            </a:r>
            <a:r>
              <a:rPr lang="en-US" sz="2800" cap="small" dirty="0">
                <a:latin typeface="Transformers Movie" pitchFamily="2" charset="0"/>
                <a:cs typeface="Arial" panose="020B0604020202020204" pitchFamily="34" charset="0"/>
              </a:rPr>
              <a:t>ABDURRAHMAN QURESHI </a:t>
            </a:r>
            <a:endParaRPr lang="en-US" sz="2800" cap="small" dirty="0" smtClean="0">
              <a:latin typeface="Transformers Movie" pitchFamily="2" charset="0"/>
              <a:cs typeface="Arial" panose="020B0604020202020204" pitchFamily="34" charset="0"/>
            </a:endParaRPr>
          </a:p>
          <a:p>
            <a:pPr marL="0" indent="0">
              <a:buSzPct val="80000"/>
              <a:buNone/>
            </a:pPr>
            <a:r>
              <a:rPr lang="en-US" sz="2800" dirty="0" smtClean="0">
                <a:solidFill>
                  <a:srgbClr val="FFC000"/>
                </a:solidFill>
                <a:latin typeface="AngryBirds" pitchFamily="2" charset="0"/>
              </a:rPr>
              <a:t>ROLL </a:t>
            </a:r>
            <a:r>
              <a:rPr lang="en-US" sz="2800" dirty="0">
                <a:solidFill>
                  <a:srgbClr val="FFC000"/>
                </a:solidFill>
                <a:latin typeface="AngryBirds" pitchFamily="2" charset="0"/>
              </a:rPr>
              <a:t>NO. </a:t>
            </a:r>
            <a:r>
              <a:rPr lang="en-US" sz="2800" dirty="0" smtClean="0">
                <a:solidFill>
                  <a:srgbClr val="FFC000"/>
                </a:solidFill>
                <a:latin typeface="AngryBirds" pitchFamily="2" charset="0"/>
              </a:rPr>
              <a:t>:</a:t>
            </a:r>
            <a:r>
              <a:rPr lang="en-US" sz="2800" dirty="0" smtClean="0">
                <a:latin typeface="AngryBirds" pitchFamily="2" charset="0"/>
              </a:rPr>
              <a:t> </a:t>
            </a:r>
            <a:r>
              <a:rPr lang="en-US" sz="2800" dirty="0" smtClean="0">
                <a:latin typeface="AngryBirds" pitchFamily="2" charset="0"/>
              </a:rPr>
              <a:t>210451</a:t>
            </a:r>
            <a:endParaRPr lang="en-US" sz="2800" dirty="0" smtClean="0">
              <a:latin typeface="AngryBirds" pitchFamily="2" charset="0"/>
            </a:endParaRPr>
          </a:p>
          <a:p>
            <a:pPr marL="0" indent="0">
              <a:buSzPct val="80000"/>
              <a:buNone/>
            </a:pPr>
            <a:r>
              <a:rPr lang="en-US" sz="2800" dirty="0" smtClean="0">
                <a:solidFill>
                  <a:srgbClr val="FFC000"/>
                </a:solidFill>
                <a:latin typeface="AngryBirds" pitchFamily="2" charset="0"/>
              </a:rPr>
              <a:t>BRANCH</a:t>
            </a:r>
            <a:r>
              <a:rPr lang="en-US" sz="2800" dirty="0">
                <a:solidFill>
                  <a:srgbClr val="FFC000"/>
                </a:solidFill>
                <a:latin typeface="AngryBirds" pitchFamily="2" charset="0"/>
              </a:rPr>
              <a:t> </a:t>
            </a:r>
            <a:r>
              <a:rPr lang="en-US" sz="2800" dirty="0" smtClean="0">
                <a:solidFill>
                  <a:srgbClr val="FFC000"/>
                </a:solidFill>
                <a:latin typeface="AngryBirds" pitchFamily="2" charset="0"/>
              </a:rPr>
              <a:t>:</a:t>
            </a:r>
            <a:r>
              <a:rPr lang="en-US" sz="2800" dirty="0" smtClean="0">
                <a:latin typeface="AngryBirds" pitchFamily="2" charset="0"/>
              </a:rPr>
              <a:t> </a:t>
            </a:r>
            <a:r>
              <a:rPr lang="en-US" sz="2800" dirty="0">
                <a:latin typeface="AngryBirds" pitchFamily="2" charset="0"/>
              </a:rPr>
              <a:t>COMPUTER ENGINEERING </a:t>
            </a:r>
            <a:endParaRPr lang="en-US" sz="2800" dirty="0" smtClean="0">
              <a:latin typeface="AngryBirds" pitchFamily="2" charset="0"/>
            </a:endParaRPr>
          </a:p>
          <a:p>
            <a:pPr marL="0" indent="0">
              <a:buSzPct val="80000"/>
              <a:buNone/>
            </a:pPr>
            <a:r>
              <a:rPr lang="en-US" sz="2800" dirty="0" smtClean="0">
                <a:solidFill>
                  <a:srgbClr val="FFC000"/>
                </a:solidFill>
                <a:latin typeface="AngryBirds" pitchFamily="2" charset="0"/>
              </a:rPr>
              <a:t>SEM : </a:t>
            </a:r>
            <a:r>
              <a:rPr lang="en-US" sz="2800" dirty="0" smtClean="0">
                <a:latin typeface="AngryBirds" pitchFamily="2" charset="0"/>
              </a:rPr>
              <a:t>1</a:t>
            </a:r>
            <a:r>
              <a:rPr lang="en-US" sz="2800" baseline="30000" dirty="0" smtClean="0">
                <a:latin typeface="AngryBirds" pitchFamily="2" charset="0"/>
              </a:rPr>
              <a:t>st</a:t>
            </a:r>
            <a:r>
              <a:rPr lang="en-US" sz="2800" dirty="0" smtClean="0">
                <a:latin typeface="AngryBirds" pitchFamily="2" charset="0"/>
              </a:rPr>
              <a:t> </a:t>
            </a:r>
            <a:endParaRPr lang="en-US" sz="2800" dirty="0">
              <a:latin typeface="AngryBirds" pitchFamily="2" charset="0"/>
            </a:endParaRPr>
          </a:p>
        </p:txBody>
      </p:sp>
    </p:spTree>
    <p:extLst>
      <p:ext uri="{BB962C8B-B14F-4D97-AF65-F5344CB8AC3E}">
        <p14:creationId xmlns:p14="http://schemas.microsoft.com/office/powerpoint/2010/main" val="405967614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heel(1)">
                                      <p:cBhvr>
                                        <p:cTn id="14" dur="2000"/>
                                        <p:tgtEl>
                                          <p:spTgt spid="3">
                                            <p:txEl>
                                              <p:pRg st="0" end="0"/>
                                            </p:txEl>
                                          </p:spTgt>
                                        </p:tgtEl>
                                      </p:cBhvr>
                                    </p:animEffect>
                                  </p:childTnLst>
                                </p:cTn>
                              </p:par>
                              <p:par>
                                <p:cTn id="15" presetID="21" presetClass="entr" presetSubtype="1"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par>
                                <p:cTn id="18" presetID="21" presetClass="entr" presetSubtype="1"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heel(1)">
                                      <p:cBhvr>
                                        <p:cTn id="20" dur="2000"/>
                                        <p:tgtEl>
                                          <p:spTgt spid="3">
                                            <p:txEl>
                                              <p:pRg st="2" end="2"/>
                                            </p:txEl>
                                          </p:spTgt>
                                        </p:tgtEl>
                                      </p:cBhvr>
                                    </p:animEffect>
                                  </p:childTnLst>
                                </p:cTn>
                              </p:par>
                              <p:par>
                                <p:cTn id="21" presetID="21" presetClass="entr" presetSubtype="1"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heel(1)">
                                      <p:cBhvr>
                                        <p:cTn id="23" dur="2000"/>
                                        <p:tgtEl>
                                          <p:spTgt spid="3">
                                            <p:txEl>
                                              <p:pRg st="3" end="3"/>
                                            </p:txEl>
                                          </p:spTgt>
                                        </p:tgtEl>
                                      </p:cBhvr>
                                    </p:animEffect>
                                  </p:childTnLst>
                                </p:cTn>
                              </p:par>
                              <p:par>
                                <p:cTn id="24" presetID="21" presetClass="entr" presetSubtype="1"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heel(1)">
                                      <p:cBhvr>
                                        <p:cTn id="26"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8512"/>
            <a:ext cx="6164653" cy="611776"/>
          </a:xfrm>
        </p:spPr>
        <p:txBody>
          <a:bodyPr>
            <a:normAutofit/>
          </a:bodyPr>
          <a:lstStyle/>
          <a:p>
            <a:r>
              <a:rPr lang="en-US" cap="small" dirty="0" smtClean="0">
                <a:solidFill>
                  <a:srgbClr val="FFC000"/>
                </a:solidFill>
                <a:latin typeface="AngryBirds" pitchFamily="2" charset="0"/>
              </a:rPr>
              <a:t>Monomers </a:t>
            </a:r>
            <a:endParaRPr lang="en-US" cap="small" dirty="0">
              <a:solidFill>
                <a:srgbClr val="FFC000"/>
              </a:solidFill>
              <a:latin typeface="AngryBirds" pitchFamily="2" charset="0"/>
            </a:endParaRPr>
          </a:p>
        </p:txBody>
      </p:sp>
      <p:pic>
        <p:nvPicPr>
          <p:cNvPr id="9" name="Picture Placeholder 8"/>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3231" t="-190" r="23231" b="233"/>
          <a:stretch/>
        </p:blipFill>
        <p:spPr>
          <a:xfrm>
            <a:off x="7863839" y="1220288"/>
            <a:ext cx="3492138" cy="4151918"/>
          </a:xfrm>
        </p:spPr>
      </p:pic>
      <p:sp>
        <p:nvSpPr>
          <p:cNvPr id="4" name="Text Placeholder 3"/>
          <p:cNvSpPr>
            <a:spLocks noGrp="1"/>
          </p:cNvSpPr>
          <p:nvPr>
            <p:ph type="body" sz="half" idx="2"/>
          </p:nvPr>
        </p:nvSpPr>
        <p:spPr>
          <a:xfrm>
            <a:off x="685800" y="1282337"/>
            <a:ext cx="6164653" cy="1828800"/>
          </a:xfrm>
        </p:spPr>
        <p:txBody>
          <a:bodyPr>
            <a:noAutofit/>
          </a:bodyPr>
          <a:lstStyle/>
          <a:p>
            <a:r>
              <a:rPr lang="en-US" sz="2400" cap="small" dirty="0" smtClean="0">
                <a:latin typeface="AngryBirds" pitchFamily="2" charset="0"/>
              </a:rPr>
              <a:t>A monomer is a molecule that can react together with other monomer molecules to form a larger polymer chain or three-dimensional network in a process called polymerization.</a:t>
            </a:r>
            <a:endParaRPr lang="en-US" sz="2400" cap="small" dirty="0">
              <a:latin typeface="AngryBirds" pitchFamily="2" charset="0"/>
            </a:endParaRPr>
          </a:p>
        </p:txBody>
      </p:sp>
      <p:sp>
        <p:nvSpPr>
          <p:cNvPr id="5" name="TextBox 4"/>
          <p:cNvSpPr txBox="1"/>
          <p:nvPr/>
        </p:nvSpPr>
        <p:spPr>
          <a:xfrm>
            <a:off x="685800" y="3173186"/>
            <a:ext cx="5347063" cy="523220"/>
          </a:xfrm>
          <a:prstGeom prst="rect">
            <a:avLst/>
          </a:prstGeom>
          <a:noFill/>
        </p:spPr>
        <p:txBody>
          <a:bodyPr wrap="square" rtlCol="0">
            <a:spAutoFit/>
          </a:bodyPr>
          <a:lstStyle/>
          <a:p>
            <a:r>
              <a:rPr lang="en-US" sz="2800" cap="small" dirty="0" smtClean="0">
                <a:solidFill>
                  <a:srgbClr val="FFC000"/>
                </a:solidFill>
                <a:latin typeface="AngryBirds" pitchFamily="2" charset="0"/>
              </a:rPr>
              <a:t>Polymers</a:t>
            </a:r>
            <a:endParaRPr lang="en-US" sz="2800" cap="small" dirty="0">
              <a:solidFill>
                <a:srgbClr val="FFC000"/>
              </a:solidFill>
              <a:latin typeface="AngryBirds" pitchFamily="2" charset="0"/>
            </a:endParaRPr>
          </a:p>
        </p:txBody>
      </p:sp>
      <p:sp>
        <p:nvSpPr>
          <p:cNvPr id="6" name="TextBox 5"/>
          <p:cNvSpPr txBox="1"/>
          <p:nvPr/>
        </p:nvSpPr>
        <p:spPr>
          <a:xfrm>
            <a:off x="685799" y="3767162"/>
            <a:ext cx="6164653" cy="1938992"/>
          </a:xfrm>
          <a:prstGeom prst="rect">
            <a:avLst/>
          </a:prstGeom>
          <a:noFill/>
        </p:spPr>
        <p:txBody>
          <a:bodyPr wrap="square" rtlCol="0">
            <a:spAutoFit/>
          </a:bodyPr>
          <a:lstStyle/>
          <a:p>
            <a:r>
              <a:rPr lang="en-US" sz="2400" dirty="0">
                <a:latin typeface="AngryBirds" pitchFamily="2" charset="0"/>
              </a:rPr>
              <a:t>Polymers are large molecules made up of long chains or networks of smaller molecules called </a:t>
            </a:r>
            <a:r>
              <a:rPr lang="en-US" sz="2400" dirty="0" smtClean="0">
                <a:latin typeface="AngryBirds" pitchFamily="2" charset="0"/>
              </a:rPr>
              <a:t>monomers. Polymers </a:t>
            </a:r>
            <a:r>
              <a:rPr lang="en-US" sz="2400" dirty="0">
                <a:latin typeface="AngryBirds" pitchFamily="2" charset="0"/>
              </a:rPr>
              <a:t>make up many of the materials in living organisms and are the basis of many minerals and man-made materials.</a:t>
            </a:r>
          </a:p>
        </p:txBody>
      </p:sp>
    </p:spTree>
    <p:extLst>
      <p:ext uri="{BB962C8B-B14F-4D97-AF65-F5344CB8AC3E}">
        <p14:creationId xmlns:p14="http://schemas.microsoft.com/office/powerpoint/2010/main" val="321413439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down)">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barn(inVertical)">
                                      <p:cBhvr>
                                        <p:cTn id="23" dur="500"/>
                                        <p:tgtEl>
                                          <p:spTgt spid="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circle(in)">
                                      <p:cBhvr>
                                        <p:cTn id="2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35761" y="551544"/>
            <a:ext cx="3833949" cy="737280"/>
          </a:xfrm>
        </p:spPr>
        <p:txBody>
          <a:bodyPr>
            <a:normAutofit fontScale="90000"/>
          </a:bodyPr>
          <a:lstStyle/>
          <a:p>
            <a:r>
              <a:rPr lang="en-US" cap="small" dirty="0" smtClean="0">
                <a:solidFill>
                  <a:srgbClr val="FFC000"/>
                </a:solidFill>
                <a:latin typeface="AngryBirds" pitchFamily="2" charset="0"/>
              </a:rPr>
              <a:t>Types of Polymers</a:t>
            </a:r>
            <a:endParaRPr lang="en-US" cap="small" dirty="0">
              <a:solidFill>
                <a:srgbClr val="FFC000"/>
              </a:solidFill>
              <a:latin typeface="AngryBirds" pitchFamily="2" charset="0"/>
            </a:endParaRPr>
          </a:p>
        </p:txBody>
      </p:sp>
      <p:sp>
        <p:nvSpPr>
          <p:cNvPr id="6" name="Text Placeholder 5"/>
          <p:cNvSpPr>
            <a:spLocks noGrp="1"/>
          </p:cNvSpPr>
          <p:nvPr>
            <p:ph type="body" idx="1"/>
          </p:nvPr>
        </p:nvSpPr>
        <p:spPr>
          <a:xfrm>
            <a:off x="1235761" y="1636490"/>
            <a:ext cx="2893423" cy="4584333"/>
          </a:xfrm>
        </p:spPr>
        <p:txBody>
          <a:bodyPr>
            <a:normAutofit lnSpcReduction="10000"/>
          </a:bodyPr>
          <a:lstStyle/>
          <a:p>
            <a:pPr marL="342900" indent="-342900">
              <a:buFont typeface="Wingdings" panose="05000000000000000000" pitchFamily="2" charset="2"/>
              <a:buChar char="§"/>
            </a:pPr>
            <a:r>
              <a:rPr lang="en-US" sz="2400" cap="small" dirty="0" smtClean="0">
                <a:latin typeface="AngryBirds" pitchFamily="2" charset="0"/>
              </a:rPr>
              <a:t>Polystyrene</a:t>
            </a:r>
          </a:p>
          <a:p>
            <a:pPr marL="342900" indent="-342900">
              <a:buFont typeface="Wingdings" panose="05000000000000000000" pitchFamily="2" charset="2"/>
              <a:buChar char="§"/>
            </a:pPr>
            <a:endParaRPr lang="en-US" sz="2400" cap="small" dirty="0">
              <a:latin typeface="AngryBirds" pitchFamily="2" charset="0"/>
            </a:endParaRPr>
          </a:p>
          <a:p>
            <a:pPr marL="342900" indent="-342900">
              <a:buFont typeface="Wingdings" panose="05000000000000000000" pitchFamily="2" charset="2"/>
              <a:buChar char="§"/>
            </a:pPr>
            <a:r>
              <a:rPr lang="en-US" sz="2400" cap="small" dirty="0" smtClean="0">
                <a:latin typeface="AngryBirds" pitchFamily="2" charset="0"/>
              </a:rPr>
              <a:t>Polyvinyl Chloride</a:t>
            </a:r>
          </a:p>
          <a:p>
            <a:pPr marL="342900" indent="-342900">
              <a:buFont typeface="Wingdings" panose="05000000000000000000" pitchFamily="2" charset="2"/>
              <a:buChar char="§"/>
            </a:pPr>
            <a:endParaRPr lang="en-US" sz="2400" cap="small" dirty="0">
              <a:latin typeface="AngryBirds" pitchFamily="2" charset="0"/>
            </a:endParaRPr>
          </a:p>
          <a:p>
            <a:pPr marL="342900" indent="-342900">
              <a:buFont typeface="Wingdings" panose="05000000000000000000" pitchFamily="2" charset="2"/>
              <a:buChar char="§"/>
            </a:pPr>
            <a:r>
              <a:rPr lang="en-US" sz="2400" cap="small" dirty="0" smtClean="0">
                <a:latin typeface="AngryBirds" pitchFamily="2" charset="0"/>
              </a:rPr>
              <a:t>Polyethylene</a:t>
            </a:r>
          </a:p>
          <a:p>
            <a:pPr marL="342900" indent="-342900">
              <a:buFont typeface="Wingdings" panose="05000000000000000000" pitchFamily="2" charset="2"/>
              <a:buChar char="§"/>
            </a:pPr>
            <a:endParaRPr lang="en-US" sz="2400" cap="small" dirty="0">
              <a:latin typeface="AngryBirds" pitchFamily="2" charset="0"/>
            </a:endParaRPr>
          </a:p>
          <a:p>
            <a:pPr marL="342900" indent="-342900">
              <a:buFont typeface="Wingdings" panose="05000000000000000000" pitchFamily="2" charset="2"/>
              <a:buChar char="§"/>
            </a:pPr>
            <a:r>
              <a:rPr lang="en-US" sz="2400" cap="small" dirty="0" smtClean="0">
                <a:latin typeface="AngryBirds" pitchFamily="2" charset="0"/>
              </a:rPr>
              <a:t>Nylon</a:t>
            </a:r>
          </a:p>
          <a:p>
            <a:pPr marL="342900" indent="-342900">
              <a:buFont typeface="Wingdings" panose="05000000000000000000" pitchFamily="2" charset="2"/>
              <a:buChar char="§"/>
            </a:pPr>
            <a:endParaRPr lang="en-US" sz="2400" cap="small" dirty="0">
              <a:latin typeface="AngryBirds" pitchFamily="2" charset="0"/>
            </a:endParaRPr>
          </a:p>
          <a:p>
            <a:pPr marL="342900" indent="-342900">
              <a:buFont typeface="Wingdings" panose="05000000000000000000" pitchFamily="2" charset="2"/>
              <a:buChar char="§"/>
            </a:pPr>
            <a:r>
              <a:rPr lang="en-US" sz="2400" cap="small" dirty="0" smtClean="0">
                <a:latin typeface="AngryBirds" pitchFamily="2" charset="0"/>
              </a:rPr>
              <a:t>Teflon</a:t>
            </a:r>
            <a:endParaRPr lang="en-US" sz="2400" cap="small" dirty="0">
              <a:latin typeface="AngryBirds" pitchFamily="2" charset="0"/>
            </a:endParaRPr>
          </a:p>
        </p:txBody>
      </p:sp>
    </p:spTree>
    <p:extLst>
      <p:ext uri="{BB962C8B-B14F-4D97-AF65-F5344CB8AC3E}">
        <p14:creationId xmlns:p14="http://schemas.microsoft.com/office/powerpoint/2010/main" val="6256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1000"/>
                                        <p:tgtEl>
                                          <p:spTgt spid="6">
                                            <p:txEl>
                                              <p:pRg st="0" end="0"/>
                                            </p:txEl>
                                          </p:spTgt>
                                        </p:tgtEl>
                                      </p:cBhvr>
                                    </p:animEffect>
                                    <p:anim calcmode="lin" valueType="num">
                                      <p:cBhvr>
                                        <p:cTn id="26"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barn(inVertical)">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wipe(down)">
                                      <p:cBhvr>
                                        <p:cTn id="37" dur="500"/>
                                        <p:tgtEl>
                                          <p:spTgt spid="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circle(in)">
                                      <p:cBhvr>
                                        <p:cTn id="42" dur="2000"/>
                                        <p:tgtEl>
                                          <p:spTgt spid="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 calcmode="lin" valueType="num">
                                      <p:cBhvr additive="base">
                                        <p:cTn id="47"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6164653" cy="550817"/>
          </a:xfrm>
        </p:spPr>
        <p:txBody>
          <a:bodyPr>
            <a:noAutofit/>
          </a:bodyPr>
          <a:lstStyle/>
          <a:p>
            <a:r>
              <a:rPr lang="en-US" sz="3200" cap="small" dirty="0" smtClean="0">
                <a:solidFill>
                  <a:srgbClr val="FFC000"/>
                </a:solidFill>
                <a:latin typeface="AngryBirds" pitchFamily="2" charset="0"/>
              </a:rPr>
              <a:t>Polystyrene</a:t>
            </a:r>
            <a:endParaRPr lang="en-US" sz="3200" cap="small" dirty="0">
              <a:solidFill>
                <a:srgbClr val="FFC000"/>
              </a:solidFill>
              <a:latin typeface="AngryBirds" pitchFamily="2" charset="0"/>
            </a:endParaRPr>
          </a:p>
        </p:txBody>
      </p:sp>
      <p:pic>
        <p:nvPicPr>
          <p:cNvPr id="8" name="Picture Placeholder 7"/>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0" t="-1" r="-277" b="398"/>
          <a:stretch/>
        </p:blipFill>
        <p:spPr>
          <a:xfrm>
            <a:off x="7667385" y="1743891"/>
            <a:ext cx="2403564" cy="2185850"/>
          </a:xfrm>
        </p:spPr>
      </p:pic>
      <p:sp>
        <p:nvSpPr>
          <p:cNvPr id="4" name="Text Placeholder 3"/>
          <p:cNvSpPr>
            <a:spLocks noGrp="1"/>
          </p:cNvSpPr>
          <p:nvPr>
            <p:ph type="body" sz="half" idx="2"/>
          </p:nvPr>
        </p:nvSpPr>
        <p:spPr>
          <a:xfrm>
            <a:off x="685800" y="1743891"/>
            <a:ext cx="6164653" cy="4796245"/>
          </a:xfrm>
        </p:spPr>
        <p:txBody>
          <a:bodyPr>
            <a:normAutofit/>
          </a:bodyPr>
          <a:lstStyle/>
          <a:p>
            <a:r>
              <a:rPr lang="en-US" sz="2400" dirty="0" smtClean="0">
                <a:latin typeface="AngryBirds" pitchFamily="2" charset="0"/>
              </a:rPr>
              <a:t>Polystyrene is a synthetic aromatic hydrocarbon polymer made from the monomer known as styrene. Polystyrene can be solid or foamed. General-purpose polystyrene is clear, hard, and brittle. It is an inexpensive resin per unit weight.</a:t>
            </a:r>
          </a:p>
          <a:p>
            <a:endParaRPr lang="en-US" sz="2400" dirty="0">
              <a:latin typeface="AngryBirds" pitchFamily="2" charset="0"/>
            </a:endParaRPr>
          </a:p>
          <a:p>
            <a:r>
              <a:rPr lang="en-US" sz="2400" dirty="0" smtClean="0">
                <a:solidFill>
                  <a:srgbClr val="FFC000"/>
                </a:solidFill>
                <a:latin typeface="AngryBirds" pitchFamily="2" charset="0"/>
              </a:rPr>
              <a:t>Chemical Formula </a:t>
            </a:r>
            <a:r>
              <a:rPr lang="en-US" sz="2400" dirty="0">
                <a:solidFill>
                  <a:srgbClr val="FFC000"/>
                </a:solidFill>
                <a:latin typeface="AngryBirds" pitchFamily="2" charset="0"/>
              </a:rPr>
              <a:t>: </a:t>
            </a:r>
            <a:r>
              <a:rPr lang="en-US" sz="2400" dirty="0">
                <a:latin typeface="AngryBirds" pitchFamily="2" charset="0"/>
              </a:rPr>
              <a:t>(</a:t>
            </a:r>
            <a:r>
              <a:rPr lang="en-US" sz="2400" dirty="0" smtClean="0">
                <a:latin typeface="AngryBirds" pitchFamily="2" charset="0"/>
              </a:rPr>
              <a:t>C</a:t>
            </a:r>
            <a:r>
              <a:rPr lang="en-US" sz="2400" baseline="-25000" dirty="0" smtClean="0">
                <a:latin typeface="AngryBirds" pitchFamily="2" charset="0"/>
              </a:rPr>
              <a:t>8</a:t>
            </a:r>
            <a:r>
              <a:rPr lang="en-US" sz="2400" dirty="0" smtClean="0">
                <a:latin typeface="AngryBirds" pitchFamily="2" charset="0"/>
              </a:rPr>
              <a:t>H</a:t>
            </a:r>
            <a:r>
              <a:rPr lang="en-US" sz="2400" baseline="-25000" dirty="0" smtClean="0">
                <a:latin typeface="AngryBirds" pitchFamily="2" charset="0"/>
              </a:rPr>
              <a:t>8</a:t>
            </a:r>
            <a:r>
              <a:rPr lang="en-US" sz="2400" dirty="0" smtClean="0">
                <a:latin typeface="AngryBirds" pitchFamily="2" charset="0"/>
              </a:rPr>
              <a:t>)</a:t>
            </a:r>
            <a:r>
              <a:rPr lang="en-US" sz="2400" baseline="-25000" dirty="0" smtClean="0">
                <a:latin typeface="AngryBirds" pitchFamily="2" charset="0"/>
              </a:rPr>
              <a:t>n</a:t>
            </a:r>
          </a:p>
          <a:p>
            <a:r>
              <a:rPr lang="en-US" sz="2400" dirty="0" smtClean="0">
                <a:solidFill>
                  <a:srgbClr val="FFC000"/>
                </a:solidFill>
                <a:latin typeface="AngryBirds" pitchFamily="2" charset="0"/>
              </a:rPr>
              <a:t>Uses </a:t>
            </a:r>
            <a:r>
              <a:rPr lang="en-US" sz="2400" dirty="0">
                <a:solidFill>
                  <a:srgbClr val="FFC000"/>
                </a:solidFill>
                <a:latin typeface="AngryBirds" pitchFamily="2" charset="0"/>
              </a:rPr>
              <a:t>:</a:t>
            </a:r>
            <a:r>
              <a:rPr lang="en-US" sz="2400" dirty="0">
                <a:latin typeface="AngryBirds" pitchFamily="2" charset="0"/>
              </a:rPr>
              <a:t>  rigid </a:t>
            </a:r>
            <a:r>
              <a:rPr lang="en-US" sz="2400" dirty="0" smtClean="0">
                <a:latin typeface="AngryBirds" pitchFamily="2" charset="0"/>
              </a:rPr>
              <a:t>trays, containers</a:t>
            </a:r>
            <a:r>
              <a:rPr lang="en-US" sz="2400" dirty="0">
                <a:latin typeface="AngryBirds" pitchFamily="2" charset="0"/>
              </a:rPr>
              <a:t>, disposable eating utensils</a:t>
            </a:r>
            <a:r>
              <a:rPr lang="en-US" sz="2400" dirty="0" smtClean="0">
                <a:latin typeface="AngryBirds" pitchFamily="2" charset="0"/>
              </a:rPr>
              <a:t>, </a:t>
            </a:r>
            <a:r>
              <a:rPr lang="en-US" sz="2400" dirty="0">
                <a:latin typeface="AngryBirds" pitchFamily="2" charset="0"/>
              </a:rPr>
              <a:t>foamed cups, plates, and bowls</a:t>
            </a:r>
            <a:endParaRPr lang="en-US" sz="2400" dirty="0" smtClean="0">
              <a:latin typeface="AngryBirds" pitchFamily="2" charset="0"/>
            </a:endParaRPr>
          </a:p>
          <a:p>
            <a:endParaRPr lang="en-US" sz="2400" dirty="0">
              <a:latin typeface="AngryBirds" pitchFamily="2" charset="0"/>
            </a:endParaRPr>
          </a:p>
          <a:p>
            <a:endParaRPr lang="en-US" sz="2400" dirty="0" smtClean="0">
              <a:latin typeface="AngryBirds" pitchFamily="2" charset="0"/>
            </a:endParaRPr>
          </a:p>
          <a:p>
            <a:endParaRPr lang="en-US" sz="2400" dirty="0">
              <a:latin typeface="AngryBirds" pitchFamily="2" charset="0"/>
            </a:endParaRPr>
          </a:p>
        </p:txBody>
      </p:sp>
      <p:pic>
        <p:nvPicPr>
          <p:cNvPr id="6" name="Picture 5"/>
          <p:cNvPicPr>
            <a:picLocks noChangeAspect="1"/>
          </p:cNvPicPr>
          <p:nvPr/>
        </p:nvPicPr>
        <p:blipFill>
          <a:blip r:embed="rId3"/>
          <a:stretch>
            <a:fillRect/>
          </a:stretch>
        </p:blipFill>
        <p:spPr>
          <a:xfrm>
            <a:off x="4319451" y="4034786"/>
            <a:ext cx="835753" cy="996769"/>
          </a:xfrm>
          <a:prstGeom prst="rect">
            <a:avLst/>
          </a:prstGeom>
        </p:spPr>
      </p:pic>
    </p:spTree>
    <p:extLst>
      <p:ext uri="{BB962C8B-B14F-4D97-AF65-F5344CB8AC3E}">
        <p14:creationId xmlns:p14="http://schemas.microsoft.com/office/powerpoint/2010/main" val="229096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circle(in)">
                                      <p:cBhvr>
                                        <p:cTn id="13" dur="20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5"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2000"/>
                                        <p:tgtEl>
                                          <p:spTgt spid="8"/>
                                        </p:tgtEl>
                                      </p:cBhvr>
                                    </p:animEffect>
                                    <p:anim calcmode="lin" valueType="num">
                                      <p:cBhvr>
                                        <p:cTn id="19" dur="2000" fill="hold"/>
                                        <p:tgtEl>
                                          <p:spTgt spid="8"/>
                                        </p:tgtEl>
                                        <p:attrNameLst>
                                          <p:attrName>ppt_w</p:attrName>
                                        </p:attrNameLst>
                                      </p:cBhvr>
                                      <p:tavLst>
                                        <p:tav tm="0" fmla="#ppt_w*sin(2.5*pi*$)">
                                          <p:val>
                                            <p:fltVal val="0"/>
                                          </p:val>
                                        </p:tav>
                                        <p:tav tm="100000">
                                          <p:val>
                                            <p:fltVal val="1"/>
                                          </p:val>
                                        </p:tav>
                                      </p:tavLst>
                                    </p:anim>
                                    <p:anim calcmode="lin" valueType="num">
                                      <p:cBhvr>
                                        <p:cTn id="20"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p:cTn id="25"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4">
                                            <p:txEl>
                                              <p:pRg st="2" end="2"/>
                                            </p:txEl>
                                          </p:spTgt>
                                        </p:tgtEl>
                                      </p:cBhvr>
                                    </p:animEffect>
                                  </p:childTnLst>
                                </p:cTn>
                              </p:par>
                              <p:par>
                                <p:cTn id="28" presetID="53" presetClass="entr" presetSubtype="16" fill="hold" nodeType="with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 calcmode="lin" valueType="num">
                                      <p:cBhvr>
                                        <p:cTn id="30"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31"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3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914400"/>
            <a:ext cx="6164653" cy="611777"/>
          </a:xfrm>
        </p:spPr>
        <p:txBody>
          <a:bodyPr>
            <a:normAutofit/>
          </a:bodyPr>
          <a:lstStyle/>
          <a:p>
            <a:r>
              <a:rPr lang="en-US" sz="3200" cap="small" dirty="0" smtClean="0">
                <a:solidFill>
                  <a:srgbClr val="FFC000"/>
                </a:solidFill>
                <a:latin typeface="AngryBirds" pitchFamily="2" charset="0"/>
              </a:rPr>
              <a:t>Polyvinyl Chloride</a:t>
            </a:r>
            <a:endParaRPr lang="en-US" sz="3200" cap="small" dirty="0">
              <a:solidFill>
                <a:srgbClr val="FFC000"/>
              </a:solidFill>
              <a:latin typeface="AngryBirds" pitchFamily="2" charset="0"/>
            </a:endParaRPr>
          </a:p>
        </p:txBody>
      </p:sp>
      <p:pic>
        <p:nvPicPr>
          <p:cNvPr id="7" name="Picture Placeholder 6"/>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7531" t="381" r="34909" b="-381"/>
          <a:stretch/>
        </p:blipFill>
        <p:spPr>
          <a:xfrm>
            <a:off x="7562379" y="914400"/>
            <a:ext cx="3280974" cy="4572000"/>
          </a:xfrm>
        </p:spPr>
      </p:pic>
      <p:sp>
        <p:nvSpPr>
          <p:cNvPr id="4" name="Text Placeholder 3"/>
          <p:cNvSpPr>
            <a:spLocks noGrp="1"/>
          </p:cNvSpPr>
          <p:nvPr>
            <p:ph type="body" sz="half" idx="2"/>
          </p:nvPr>
        </p:nvSpPr>
        <p:spPr>
          <a:xfrm>
            <a:off x="685798" y="1526177"/>
            <a:ext cx="6164654" cy="4735286"/>
          </a:xfrm>
        </p:spPr>
        <p:txBody>
          <a:bodyPr>
            <a:noAutofit/>
          </a:bodyPr>
          <a:lstStyle/>
          <a:p>
            <a:r>
              <a:rPr lang="en-US" sz="2400" dirty="0">
                <a:latin typeface="AngryBirds" pitchFamily="2" charset="0"/>
              </a:rPr>
              <a:t>Polyvinyl chloride or vinyl (PVC) is a polymer in which more than half of the content by weight consists of </a:t>
            </a:r>
            <a:r>
              <a:rPr lang="en-US" sz="2400" dirty="0" smtClean="0">
                <a:latin typeface="AngryBirds" pitchFamily="2" charset="0"/>
              </a:rPr>
              <a:t>chlorine. </a:t>
            </a:r>
            <a:r>
              <a:rPr lang="en-US" sz="2400" dirty="0">
                <a:latin typeface="AngryBirds" pitchFamily="2" charset="0"/>
              </a:rPr>
              <a:t>PVC is produced by polymerization of the vinyl chloride monomer. PVC comes in two basic forms: Rigid </a:t>
            </a:r>
            <a:r>
              <a:rPr lang="en-US" sz="2400" dirty="0" smtClean="0">
                <a:latin typeface="AngryBirds" pitchFamily="2" charset="0"/>
              </a:rPr>
              <a:t>and flexible</a:t>
            </a:r>
          </a:p>
          <a:p>
            <a:endParaRPr lang="en-US" sz="2400" dirty="0">
              <a:latin typeface="AngryBirds" pitchFamily="2" charset="0"/>
            </a:endParaRPr>
          </a:p>
          <a:p>
            <a:r>
              <a:rPr lang="en-US" sz="2400" dirty="0">
                <a:solidFill>
                  <a:srgbClr val="FFC000"/>
                </a:solidFill>
                <a:latin typeface="AngryBirds" pitchFamily="2" charset="0"/>
              </a:rPr>
              <a:t>Chemical Formula : </a:t>
            </a:r>
            <a:r>
              <a:rPr lang="en-US" sz="2400" dirty="0">
                <a:latin typeface="AngryBirds" pitchFamily="2" charset="0"/>
              </a:rPr>
              <a:t>(</a:t>
            </a:r>
            <a:r>
              <a:rPr lang="en-US" sz="2400" dirty="0" smtClean="0">
                <a:latin typeface="AngryBirds" pitchFamily="2" charset="0"/>
              </a:rPr>
              <a:t>C</a:t>
            </a:r>
            <a:r>
              <a:rPr lang="en-US" sz="2400" baseline="-25000" dirty="0" smtClean="0">
                <a:latin typeface="AngryBirds" pitchFamily="2" charset="0"/>
              </a:rPr>
              <a:t>2</a:t>
            </a:r>
            <a:r>
              <a:rPr lang="en-US" sz="2400" dirty="0" smtClean="0">
                <a:latin typeface="AngryBirds" pitchFamily="2" charset="0"/>
              </a:rPr>
              <a:t>H</a:t>
            </a:r>
            <a:r>
              <a:rPr lang="en-US" sz="2400" baseline="-25000" dirty="0" smtClean="0">
                <a:latin typeface="AngryBirds" pitchFamily="2" charset="0"/>
              </a:rPr>
              <a:t>3</a:t>
            </a:r>
            <a:r>
              <a:rPr lang="en-US" sz="2400" dirty="0" smtClean="0">
                <a:latin typeface="AngryBirds" pitchFamily="2" charset="0"/>
              </a:rPr>
              <a:t>Cl)</a:t>
            </a:r>
            <a:r>
              <a:rPr lang="en-US" sz="2400" baseline="-25000" dirty="0" smtClean="0">
                <a:latin typeface="AngryBirds" pitchFamily="2" charset="0"/>
              </a:rPr>
              <a:t>n</a:t>
            </a:r>
          </a:p>
          <a:p>
            <a:r>
              <a:rPr lang="en-US" sz="2400" dirty="0" smtClean="0">
                <a:solidFill>
                  <a:srgbClr val="FFC000"/>
                </a:solidFill>
                <a:latin typeface="AngryBirds" pitchFamily="2" charset="0"/>
              </a:rPr>
              <a:t>Uses </a:t>
            </a:r>
            <a:r>
              <a:rPr lang="en-US" sz="2400" dirty="0">
                <a:solidFill>
                  <a:srgbClr val="FFC000"/>
                </a:solidFill>
                <a:latin typeface="AngryBirds" pitchFamily="2" charset="0"/>
              </a:rPr>
              <a:t>:</a:t>
            </a:r>
            <a:r>
              <a:rPr lang="en-US" sz="2400" dirty="0">
                <a:latin typeface="AngryBirds" pitchFamily="2" charset="0"/>
              </a:rPr>
              <a:t> </a:t>
            </a:r>
            <a:r>
              <a:rPr lang="en-US" sz="2400" dirty="0" smtClean="0">
                <a:latin typeface="AngryBirds" pitchFamily="2" charset="0"/>
              </a:rPr>
              <a:t>Window Frames, Drainage Pipe, Water Service Pipe, Medical Devices, Blood Storage Bags, Cable And Wire Insulation, Etc.</a:t>
            </a:r>
            <a:endParaRPr lang="en-US" sz="2400" dirty="0">
              <a:latin typeface="AngryBirds" pitchFamily="2"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4395522" y="3448681"/>
            <a:ext cx="946264" cy="890277"/>
          </a:xfrm>
          <a:prstGeom prst="rect">
            <a:avLst/>
          </a:prstGeom>
        </p:spPr>
      </p:pic>
    </p:spTree>
    <p:extLst>
      <p:ext uri="{BB962C8B-B14F-4D97-AF65-F5344CB8AC3E}">
        <p14:creationId xmlns:p14="http://schemas.microsoft.com/office/powerpoint/2010/main" val="29846637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3" dur="500"/>
                                        <p:tgtEl>
                                          <p:spTgt spid="4">
                                            <p:txEl>
                                              <p:pRg st="0" end="0"/>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6" dur="500"/>
                                        <p:tgtEl>
                                          <p:spTgt spid="4">
                                            <p:txEl>
                                              <p:pRg st="2" end="2"/>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heel(1)">
                                      <p:cBhvr>
                                        <p:cTn id="2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923109"/>
            <a:ext cx="6164653" cy="629194"/>
          </a:xfrm>
        </p:spPr>
        <p:txBody>
          <a:bodyPr>
            <a:normAutofit/>
          </a:bodyPr>
          <a:lstStyle/>
          <a:p>
            <a:r>
              <a:rPr lang="en-US" sz="3200" cap="small" dirty="0" smtClean="0">
                <a:solidFill>
                  <a:srgbClr val="FFC000"/>
                </a:solidFill>
                <a:latin typeface="AngryBirds" pitchFamily="2" charset="0"/>
              </a:rPr>
              <a:t>Polythene</a:t>
            </a:r>
            <a:endParaRPr lang="en-US" sz="3200" cap="small" dirty="0">
              <a:solidFill>
                <a:srgbClr val="FFC000"/>
              </a:solidFill>
              <a:latin typeface="AngryBirds" pitchFamily="2" charset="0"/>
            </a:endParaRPr>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29494" r="29494"/>
          <a:stretch>
            <a:fillRect/>
          </a:stretch>
        </p:blipFill>
        <p:spPr/>
      </p:pic>
      <p:sp>
        <p:nvSpPr>
          <p:cNvPr id="4" name="Text Placeholder 3"/>
          <p:cNvSpPr>
            <a:spLocks noGrp="1"/>
          </p:cNvSpPr>
          <p:nvPr>
            <p:ph type="body" sz="half" idx="2"/>
          </p:nvPr>
        </p:nvSpPr>
        <p:spPr>
          <a:xfrm>
            <a:off x="685798" y="1682930"/>
            <a:ext cx="6164653" cy="4656909"/>
          </a:xfrm>
        </p:spPr>
        <p:txBody>
          <a:bodyPr>
            <a:noAutofit/>
          </a:bodyPr>
          <a:lstStyle/>
          <a:p>
            <a:r>
              <a:rPr lang="en-US" sz="2400" cap="small" dirty="0">
                <a:latin typeface="AngryBirds" pitchFamily="2" charset="0"/>
              </a:rPr>
              <a:t>Polyethylene or polythene is light, versatile synthetic resin made from the polymerization of </a:t>
            </a:r>
            <a:r>
              <a:rPr lang="en-US" sz="2400" cap="small" dirty="0" smtClean="0">
                <a:latin typeface="AngryBirds" pitchFamily="2" charset="0"/>
              </a:rPr>
              <a:t>ethylene. And it’s </a:t>
            </a:r>
            <a:r>
              <a:rPr lang="en-US" sz="2400" cap="small" dirty="0">
                <a:latin typeface="AngryBirds" pitchFamily="2" charset="0"/>
              </a:rPr>
              <a:t>the most common plastic in use today. It is a polymer, primarily used for packaging. </a:t>
            </a:r>
            <a:endParaRPr lang="en-US" sz="2400" cap="small" dirty="0" smtClean="0">
              <a:latin typeface="AngryBirds" pitchFamily="2" charset="0"/>
            </a:endParaRPr>
          </a:p>
          <a:p>
            <a:endParaRPr lang="en-US" sz="2400" cap="small" dirty="0" smtClean="0">
              <a:latin typeface="AngryBirds" pitchFamily="2" charset="0"/>
            </a:endParaRPr>
          </a:p>
          <a:p>
            <a:r>
              <a:rPr lang="en-US" sz="2400" cap="small" dirty="0" smtClean="0">
                <a:solidFill>
                  <a:srgbClr val="FFC000"/>
                </a:solidFill>
                <a:latin typeface="AngryBirds" pitchFamily="2" charset="0"/>
              </a:rPr>
              <a:t>Chemical Formula </a:t>
            </a:r>
            <a:r>
              <a:rPr lang="en-US" sz="2400" cap="small" dirty="0">
                <a:solidFill>
                  <a:srgbClr val="FFC000"/>
                </a:solidFill>
                <a:latin typeface="AngryBirds" pitchFamily="2" charset="0"/>
              </a:rPr>
              <a:t>: </a:t>
            </a:r>
            <a:r>
              <a:rPr lang="en-US" sz="2400" cap="small" dirty="0">
                <a:latin typeface="AngryBirds" pitchFamily="2" charset="0"/>
              </a:rPr>
              <a:t>(</a:t>
            </a:r>
            <a:r>
              <a:rPr lang="en-US" sz="2400" cap="small" dirty="0" smtClean="0">
                <a:latin typeface="AngryBirds" pitchFamily="2" charset="0"/>
              </a:rPr>
              <a:t>C</a:t>
            </a:r>
            <a:r>
              <a:rPr lang="en-US" sz="2400" cap="small" baseline="-25000" dirty="0" smtClean="0">
                <a:latin typeface="AngryBirds" pitchFamily="2" charset="0"/>
              </a:rPr>
              <a:t>2</a:t>
            </a:r>
            <a:r>
              <a:rPr lang="en-US" sz="2400" cap="small" dirty="0" smtClean="0">
                <a:latin typeface="AngryBirds" pitchFamily="2" charset="0"/>
              </a:rPr>
              <a:t>H</a:t>
            </a:r>
            <a:r>
              <a:rPr lang="en-US" sz="2400" cap="small" baseline="-25000" dirty="0" smtClean="0">
                <a:latin typeface="AngryBirds" pitchFamily="2" charset="0"/>
              </a:rPr>
              <a:t>4</a:t>
            </a:r>
            <a:r>
              <a:rPr lang="en-US" sz="2400" cap="small" dirty="0" smtClean="0">
                <a:latin typeface="AngryBirds" pitchFamily="2" charset="0"/>
              </a:rPr>
              <a:t>)</a:t>
            </a:r>
            <a:r>
              <a:rPr lang="en-US" sz="2400" cap="small" baseline="-25000" dirty="0" smtClean="0">
                <a:latin typeface="AngryBirds" pitchFamily="2" charset="0"/>
              </a:rPr>
              <a:t>N</a:t>
            </a:r>
          </a:p>
          <a:p>
            <a:r>
              <a:rPr lang="en-US" sz="2400" cap="small" dirty="0">
                <a:solidFill>
                  <a:srgbClr val="FFC000"/>
                </a:solidFill>
                <a:latin typeface="AngryBirds" pitchFamily="2" charset="0"/>
              </a:rPr>
              <a:t>Uses : </a:t>
            </a:r>
            <a:r>
              <a:rPr lang="en-US" sz="2400" cap="small" dirty="0" smtClean="0">
                <a:latin typeface="AngryBirds" pitchFamily="2" charset="0"/>
              </a:rPr>
              <a:t>Packaging Film, Garbage Bags, Grocery Bags, Insulation For Wires And Cables, Agricultural Mulch, Bottles, Toys, And Houseware. </a:t>
            </a:r>
            <a:endParaRPr lang="en-US" sz="2400" cap="small" dirty="0">
              <a:latin typeface="AngryBirds" pitchFamily="2" charset="0"/>
            </a:endParaRPr>
          </a:p>
        </p:txBody>
      </p:sp>
      <p:pic>
        <p:nvPicPr>
          <p:cNvPr id="2050" name="Picture 2" descr="Ultra-high-molecular-weight polyethylene - Wikiw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0148" y="3461570"/>
            <a:ext cx="818606" cy="782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93685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2000"/>
                                        <p:tgtEl>
                                          <p:spTgt spid="4">
                                            <p:txEl>
                                              <p:pRg st="0" end="0"/>
                                            </p:txEl>
                                          </p:spTgt>
                                        </p:tgtEl>
                                      </p:cBhvr>
                                    </p:animEffect>
                                    <p:anim calcmode="lin" valueType="num">
                                      <p:cBhvr>
                                        <p:cTn id="15" dur="2000" fill="hold"/>
                                        <p:tgtEl>
                                          <p:spTgt spid="4">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4">
                                            <p:txEl>
                                              <p:pRg st="0" end="0"/>
                                            </p:txEl>
                                          </p:spTgt>
                                        </p:tgtEl>
                                        <p:attrNameLst>
                                          <p:attrName>ppt_h</p:attrName>
                                        </p:attrNameLst>
                                      </p:cBhvr>
                                      <p:tavLst>
                                        <p:tav tm="0">
                                          <p:val>
                                            <p:strVal val="#ppt_h"/>
                                          </p:val>
                                        </p:tav>
                                        <p:tav tm="100000">
                                          <p:val>
                                            <p:strVal val="#ppt_h"/>
                                          </p:val>
                                        </p:tav>
                                      </p:tavLst>
                                    </p:anim>
                                  </p:childTnLst>
                                </p:cTn>
                              </p:par>
                              <p:par>
                                <p:cTn id="17" presetID="45"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2000"/>
                                        <p:tgtEl>
                                          <p:spTgt spid="4">
                                            <p:txEl>
                                              <p:pRg st="2" end="2"/>
                                            </p:txEl>
                                          </p:spTgt>
                                        </p:tgtEl>
                                      </p:cBhvr>
                                    </p:animEffect>
                                    <p:anim calcmode="lin" valueType="num">
                                      <p:cBhvr>
                                        <p:cTn id="20" dur="2000" fill="hold"/>
                                        <p:tgtEl>
                                          <p:spTgt spid="4">
                                            <p:txEl>
                                              <p:pRg st="2" end="2"/>
                                            </p:txEl>
                                          </p:spTgt>
                                        </p:tgtEl>
                                        <p:attrNameLst>
                                          <p:attrName>ppt_w</p:attrName>
                                        </p:attrNameLst>
                                      </p:cBhvr>
                                      <p:tavLst>
                                        <p:tav tm="0" fmla="#ppt_w*sin(2.5*pi*$)">
                                          <p:val>
                                            <p:fltVal val="0"/>
                                          </p:val>
                                        </p:tav>
                                        <p:tav tm="100000">
                                          <p:val>
                                            <p:fltVal val="1"/>
                                          </p:val>
                                        </p:tav>
                                      </p:tavLst>
                                    </p:anim>
                                    <p:anim calcmode="lin" valueType="num">
                                      <p:cBhvr>
                                        <p:cTn id="21" dur="2000" fill="hold"/>
                                        <p:tgtEl>
                                          <p:spTgt spid="4">
                                            <p:txEl>
                                              <p:pRg st="2" end="2"/>
                                            </p:txEl>
                                          </p:spTgt>
                                        </p:tgtEl>
                                        <p:attrNameLst>
                                          <p:attrName>ppt_h</p:attrName>
                                        </p:attrNameLst>
                                      </p:cBhvr>
                                      <p:tavLst>
                                        <p:tav tm="0">
                                          <p:val>
                                            <p:strVal val="#ppt_h"/>
                                          </p:val>
                                        </p:tav>
                                        <p:tav tm="100000">
                                          <p:val>
                                            <p:strVal val="#ppt_h"/>
                                          </p:val>
                                        </p:tav>
                                      </p:tavLst>
                                    </p:anim>
                                  </p:childTnLst>
                                </p:cTn>
                              </p:par>
                              <p:par>
                                <p:cTn id="22" presetID="45" presetClass="entr" presetSubtype="0"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2000"/>
                                        <p:tgtEl>
                                          <p:spTgt spid="4">
                                            <p:txEl>
                                              <p:pRg st="3" end="3"/>
                                            </p:txEl>
                                          </p:spTgt>
                                        </p:tgtEl>
                                      </p:cBhvr>
                                    </p:animEffect>
                                    <p:anim calcmode="lin" valueType="num">
                                      <p:cBhvr>
                                        <p:cTn id="25" dur="2000" fill="hold"/>
                                        <p:tgtEl>
                                          <p:spTgt spid="4">
                                            <p:txEl>
                                              <p:pRg st="3" end="3"/>
                                            </p:txEl>
                                          </p:spTgt>
                                        </p:tgtEl>
                                        <p:attrNameLst>
                                          <p:attrName>ppt_w</p:attrName>
                                        </p:attrNameLst>
                                      </p:cBhvr>
                                      <p:tavLst>
                                        <p:tav tm="0" fmla="#ppt_w*sin(2.5*pi*$)">
                                          <p:val>
                                            <p:fltVal val="0"/>
                                          </p:val>
                                        </p:tav>
                                        <p:tav tm="100000">
                                          <p:val>
                                            <p:fltVal val="1"/>
                                          </p:val>
                                        </p:tav>
                                      </p:tavLst>
                                    </p:anim>
                                    <p:anim calcmode="lin" valueType="num">
                                      <p:cBhvr>
                                        <p:cTn id="26" dur="2000" fill="hold"/>
                                        <p:tgtEl>
                                          <p:spTgt spid="4">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ircle(in)">
                                      <p:cBhvr>
                                        <p:cTn id="3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914400"/>
            <a:ext cx="6164653" cy="594360"/>
          </a:xfrm>
        </p:spPr>
        <p:txBody>
          <a:bodyPr>
            <a:normAutofit/>
          </a:bodyPr>
          <a:lstStyle/>
          <a:p>
            <a:r>
              <a:rPr lang="en-US" sz="3200" cap="small" dirty="0" smtClean="0">
                <a:solidFill>
                  <a:srgbClr val="FFC000"/>
                </a:solidFill>
                <a:latin typeface="AngryBirds" pitchFamily="2" charset="0"/>
              </a:rPr>
              <a:t>Nylon</a:t>
            </a:r>
            <a:endParaRPr lang="en-US" sz="3200" cap="small" dirty="0">
              <a:solidFill>
                <a:srgbClr val="FFC000"/>
              </a:solidFill>
              <a:latin typeface="AngryBirds" pitchFamily="2" charset="0"/>
            </a:endParaRPr>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96" t="-187" r="16508" b="-1"/>
          <a:stretch/>
        </p:blipFill>
        <p:spPr>
          <a:xfrm>
            <a:off x="7536253" y="914400"/>
            <a:ext cx="3854558" cy="4572000"/>
          </a:xfrm>
        </p:spPr>
      </p:pic>
      <p:sp>
        <p:nvSpPr>
          <p:cNvPr id="4" name="Text Placeholder 3"/>
          <p:cNvSpPr>
            <a:spLocks noGrp="1"/>
          </p:cNvSpPr>
          <p:nvPr>
            <p:ph type="body" sz="half" idx="2"/>
          </p:nvPr>
        </p:nvSpPr>
        <p:spPr>
          <a:xfrm>
            <a:off x="685800" y="1593669"/>
            <a:ext cx="6164653" cy="4467497"/>
          </a:xfrm>
        </p:spPr>
        <p:txBody>
          <a:bodyPr>
            <a:normAutofit lnSpcReduction="10000"/>
          </a:bodyPr>
          <a:lstStyle/>
          <a:p>
            <a:r>
              <a:rPr lang="en-US" sz="2400" cap="small" dirty="0">
                <a:latin typeface="AngryBirds" pitchFamily="2" charset="0"/>
              </a:rPr>
              <a:t>Nylon is a generic designation for a family of synthetic polymers composed of </a:t>
            </a:r>
            <a:r>
              <a:rPr lang="en-US" sz="2400" cap="small" dirty="0" smtClean="0">
                <a:latin typeface="AngryBirds" pitchFamily="2" charset="0"/>
              </a:rPr>
              <a:t>polyamides. Nylon </a:t>
            </a:r>
            <a:r>
              <a:rPr lang="en-US" sz="2400" cap="small" dirty="0">
                <a:latin typeface="AngryBirds" pitchFamily="2" charset="0"/>
              </a:rPr>
              <a:t>is a silk-like thermoplastic, generally made from petroleum, that can be melt-processed into fibers, films, or shapes</a:t>
            </a:r>
            <a:r>
              <a:rPr lang="en-US" sz="2400" cap="small" dirty="0" smtClean="0">
                <a:latin typeface="AngryBirds" pitchFamily="2" charset="0"/>
              </a:rPr>
              <a:t>.</a:t>
            </a:r>
          </a:p>
          <a:p>
            <a:endParaRPr lang="en-US" sz="2400" cap="small" dirty="0">
              <a:latin typeface="AngryBirds" pitchFamily="2" charset="0"/>
            </a:endParaRPr>
          </a:p>
          <a:p>
            <a:r>
              <a:rPr lang="en-US" sz="2400" cap="small" dirty="0" smtClean="0">
                <a:solidFill>
                  <a:srgbClr val="FFC000"/>
                </a:solidFill>
                <a:latin typeface="AngryBirds" pitchFamily="2" charset="0"/>
              </a:rPr>
              <a:t>Chemical Formula </a:t>
            </a:r>
            <a:r>
              <a:rPr lang="en-US" sz="2400" cap="small" dirty="0">
                <a:solidFill>
                  <a:srgbClr val="FFC000"/>
                </a:solidFill>
                <a:latin typeface="AngryBirds" pitchFamily="2" charset="0"/>
              </a:rPr>
              <a:t>:</a:t>
            </a:r>
            <a:r>
              <a:rPr lang="en-US" sz="2400" cap="small" dirty="0">
                <a:latin typeface="AngryBirds" pitchFamily="2" charset="0"/>
              </a:rPr>
              <a:t> (</a:t>
            </a:r>
            <a:r>
              <a:rPr lang="en-US" sz="2400" cap="small" dirty="0" smtClean="0">
                <a:latin typeface="AngryBirds" pitchFamily="2" charset="0"/>
              </a:rPr>
              <a:t>C</a:t>
            </a:r>
            <a:r>
              <a:rPr lang="en-US" sz="2400" cap="small" baseline="-25000" dirty="0" smtClean="0">
                <a:latin typeface="AngryBirds" pitchFamily="2" charset="0"/>
              </a:rPr>
              <a:t>12</a:t>
            </a:r>
            <a:r>
              <a:rPr lang="en-US" sz="2400" cap="small" dirty="0" smtClean="0">
                <a:latin typeface="AngryBirds" pitchFamily="2" charset="0"/>
              </a:rPr>
              <a:t>H</a:t>
            </a:r>
            <a:r>
              <a:rPr lang="en-US" sz="2400" cap="small" baseline="-25000" dirty="0" smtClean="0">
                <a:latin typeface="AngryBirds" pitchFamily="2" charset="0"/>
              </a:rPr>
              <a:t>22</a:t>
            </a:r>
            <a:r>
              <a:rPr lang="en-US" sz="2400" cap="small" dirty="0" smtClean="0">
                <a:latin typeface="AngryBirds" pitchFamily="2" charset="0"/>
              </a:rPr>
              <a:t>N</a:t>
            </a:r>
            <a:r>
              <a:rPr lang="en-US" sz="2400" cap="small" baseline="-25000" dirty="0" smtClean="0">
                <a:latin typeface="AngryBirds" pitchFamily="2" charset="0"/>
              </a:rPr>
              <a:t>2</a:t>
            </a:r>
            <a:r>
              <a:rPr lang="en-US" sz="2400" cap="small" dirty="0" smtClean="0">
                <a:latin typeface="AngryBirds" pitchFamily="2" charset="0"/>
              </a:rPr>
              <a:t>O</a:t>
            </a:r>
            <a:r>
              <a:rPr lang="en-US" sz="2400" cap="small" baseline="-25000" dirty="0" smtClean="0">
                <a:latin typeface="AngryBirds" pitchFamily="2" charset="0"/>
              </a:rPr>
              <a:t>2</a:t>
            </a:r>
            <a:r>
              <a:rPr lang="en-US" sz="2400" cap="small" dirty="0" smtClean="0">
                <a:latin typeface="AngryBirds" pitchFamily="2" charset="0"/>
              </a:rPr>
              <a:t>)</a:t>
            </a:r>
            <a:r>
              <a:rPr lang="en-US" sz="2400" cap="small" baseline="-25000" dirty="0" smtClean="0">
                <a:latin typeface="AngryBirds" pitchFamily="2" charset="0"/>
              </a:rPr>
              <a:t>n</a:t>
            </a:r>
          </a:p>
          <a:p>
            <a:r>
              <a:rPr lang="en-US" sz="2400" cap="small" dirty="0">
                <a:solidFill>
                  <a:srgbClr val="FFC000"/>
                </a:solidFill>
                <a:latin typeface="AngryBirds" pitchFamily="2" charset="0"/>
              </a:rPr>
              <a:t>Uses :</a:t>
            </a:r>
            <a:r>
              <a:rPr lang="en-US" sz="2400" cap="small" dirty="0">
                <a:latin typeface="AngryBirds" pitchFamily="2" charset="0"/>
              </a:rPr>
              <a:t> Clothing (</a:t>
            </a:r>
            <a:r>
              <a:rPr lang="en-US" sz="2400" cap="small" dirty="0" smtClean="0">
                <a:latin typeface="AngryBirds" pitchFamily="2" charset="0"/>
              </a:rPr>
              <a:t>Shirts, </a:t>
            </a:r>
            <a:r>
              <a:rPr lang="en-US" sz="2400" cap="small" dirty="0">
                <a:latin typeface="AngryBirds" pitchFamily="2" charset="0"/>
              </a:rPr>
              <a:t>raincoats, </a:t>
            </a:r>
            <a:r>
              <a:rPr lang="en-US" sz="2400" cap="small" dirty="0" smtClean="0">
                <a:latin typeface="AngryBirds" pitchFamily="2" charset="0"/>
              </a:rPr>
              <a:t>swimwear </a:t>
            </a:r>
            <a:r>
              <a:rPr lang="en-US" sz="2400" cap="small" dirty="0">
                <a:latin typeface="AngryBirds" pitchFamily="2" charset="0"/>
              </a:rPr>
              <a:t>and cycle </a:t>
            </a:r>
            <a:r>
              <a:rPr lang="en-US" sz="2400" cap="small" dirty="0" smtClean="0">
                <a:latin typeface="AngryBirds" pitchFamily="2" charset="0"/>
              </a:rPr>
              <a:t>wear); Industrial </a:t>
            </a:r>
            <a:r>
              <a:rPr lang="en-US" sz="2400" cap="small" dirty="0">
                <a:latin typeface="AngryBirds" pitchFamily="2" charset="0"/>
              </a:rPr>
              <a:t>Uses </a:t>
            </a:r>
            <a:r>
              <a:rPr lang="en-US" sz="2400" cap="small" dirty="0" smtClean="0">
                <a:latin typeface="AngryBirds" pitchFamily="2" charset="0"/>
              </a:rPr>
              <a:t>(Seat </a:t>
            </a:r>
            <a:r>
              <a:rPr lang="en-US" sz="2400" cap="small" dirty="0">
                <a:latin typeface="AngryBirds" pitchFamily="2" charset="0"/>
              </a:rPr>
              <a:t>belts, parachutes, airbags, nets and </a:t>
            </a:r>
            <a:r>
              <a:rPr lang="en-US" sz="2400" cap="small" dirty="0" smtClean="0">
                <a:latin typeface="AngryBirds" pitchFamily="2" charset="0"/>
              </a:rPr>
              <a:t>ropes); Fishnet.</a:t>
            </a:r>
            <a:endParaRPr lang="en-US" sz="2400" cap="small" dirty="0">
              <a:latin typeface="AngryBirds" pitchFamily="2"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9960" y="3724275"/>
            <a:ext cx="2112743" cy="790575"/>
          </a:xfrm>
          <a:prstGeom prst="rect">
            <a:avLst/>
          </a:prstGeom>
        </p:spPr>
      </p:pic>
    </p:spTree>
    <p:extLst>
      <p:ext uri="{BB962C8B-B14F-4D97-AF65-F5344CB8AC3E}">
        <p14:creationId xmlns:p14="http://schemas.microsoft.com/office/powerpoint/2010/main" val="4197618006"/>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circle(in)">
                                      <p:cBhvr>
                                        <p:cTn id="14" dur="2000"/>
                                        <p:tgtEl>
                                          <p:spTgt spid="4">
                                            <p:txEl>
                                              <p:pRg st="0" end="0"/>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ircle(in)">
                                      <p:cBhvr>
                                        <p:cTn id="17" dur="2000"/>
                                        <p:tgtEl>
                                          <p:spTgt spid="4">
                                            <p:txEl>
                                              <p:pRg st="2" end="2"/>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circle(in)">
                                      <p:cBhvr>
                                        <p:cTn id="20" dur="20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914400"/>
            <a:ext cx="6164653" cy="566057"/>
          </a:xfrm>
        </p:spPr>
        <p:txBody>
          <a:bodyPr>
            <a:normAutofit fontScale="90000"/>
          </a:bodyPr>
          <a:lstStyle/>
          <a:p>
            <a:r>
              <a:rPr lang="en-US" sz="3200" cap="small" dirty="0" smtClean="0">
                <a:solidFill>
                  <a:srgbClr val="FFC000"/>
                </a:solidFill>
                <a:latin typeface="AngryBirds" pitchFamily="2" charset="0"/>
              </a:rPr>
              <a:t>Teflon</a:t>
            </a:r>
            <a:endParaRPr lang="en-US" sz="3200" cap="small" dirty="0">
              <a:solidFill>
                <a:srgbClr val="FFC000"/>
              </a:solidFill>
              <a:latin typeface="AngryBirds" pitchFamily="2" charset="0"/>
            </a:endParaRPr>
          </a:p>
        </p:txBody>
      </p:sp>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184" t="24381" r="26713" b="8190"/>
          <a:stretch/>
        </p:blipFill>
        <p:spPr>
          <a:xfrm>
            <a:off x="7567749" y="1480457"/>
            <a:ext cx="3204755" cy="3082833"/>
          </a:xfrm>
        </p:spPr>
      </p:pic>
      <p:sp>
        <p:nvSpPr>
          <p:cNvPr id="4" name="Text Placeholder 3"/>
          <p:cNvSpPr>
            <a:spLocks noGrp="1"/>
          </p:cNvSpPr>
          <p:nvPr>
            <p:ph type="body" sz="half" idx="2"/>
          </p:nvPr>
        </p:nvSpPr>
        <p:spPr>
          <a:xfrm>
            <a:off x="685799" y="1645920"/>
            <a:ext cx="6164653" cy="4580709"/>
          </a:xfrm>
        </p:spPr>
        <p:txBody>
          <a:bodyPr>
            <a:normAutofit lnSpcReduction="10000"/>
          </a:bodyPr>
          <a:lstStyle/>
          <a:p>
            <a:r>
              <a:rPr lang="en-US" sz="2400" cap="small" dirty="0">
                <a:latin typeface="AngryBirds" pitchFamily="2" charset="0"/>
              </a:rPr>
              <a:t>Teflon is not a product on its own, but a brand name of a product. It refers to a chemical coating known as polytetrafluoroethylene (PTFE). It's a type of plastic sprayed on various items and then baked to create a nonstick, waterproof, noncorrosive, and nonreactive </a:t>
            </a:r>
            <a:r>
              <a:rPr lang="en-US" sz="2400" cap="small" dirty="0" smtClean="0">
                <a:latin typeface="AngryBirds" pitchFamily="2" charset="0"/>
              </a:rPr>
              <a:t>surface</a:t>
            </a:r>
          </a:p>
          <a:p>
            <a:endParaRPr lang="en-US" sz="2400" cap="small" dirty="0">
              <a:latin typeface="AngryBirds" pitchFamily="2" charset="0"/>
            </a:endParaRPr>
          </a:p>
          <a:p>
            <a:r>
              <a:rPr lang="en-US" sz="2400" cap="small" dirty="0" smtClean="0">
                <a:solidFill>
                  <a:srgbClr val="FFC000"/>
                </a:solidFill>
                <a:latin typeface="AngryBirds" pitchFamily="2" charset="0"/>
              </a:rPr>
              <a:t>Chemical Formula </a:t>
            </a:r>
            <a:r>
              <a:rPr lang="en-US" sz="2400" cap="small" dirty="0">
                <a:solidFill>
                  <a:srgbClr val="FFC000"/>
                </a:solidFill>
                <a:latin typeface="AngryBirds" pitchFamily="2" charset="0"/>
              </a:rPr>
              <a:t>: </a:t>
            </a:r>
            <a:r>
              <a:rPr lang="en-US" sz="2400" cap="small" dirty="0">
                <a:latin typeface="AngryBirds" pitchFamily="2" charset="0"/>
              </a:rPr>
              <a:t>(C</a:t>
            </a:r>
            <a:r>
              <a:rPr lang="en-US" sz="2400" cap="small" baseline="-25000" dirty="0">
                <a:latin typeface="AngryBirds" pitchFamily="2" charset="0"/>
              </a:rPr>
              <a:t>2</a:t>
            </a:r>
            <a:r>
              <a:rPr lang="en-US" sz="2400" cap="small" dirty="0">
                <a:latin typeface="AngryBirds" pitchFamily="2" charset="0"/>
              </a:rPr>
              <a:t>F</a:t>
            </a:r>
            <a:r>
              <a:rPr lang="en-US" sz="2400" cap="small" baseline="-25000" dirty="0">
                <a:latin typeface="AngryBirds" pitchFamily="2" charset="0"/>
              </a:rPr>
              <a:t>4</a:t>
            </a:r>
            <a:r>
              <a:rPr lang="en-US" sz="2400" cap="small" dirty="0">
                <a:latin typeface="AngryBirds" pitchFamily="2" charset="0"/>
              </a:rPr>
              <a:t>)</a:t>
            </a:r>
            <a:r>
              <a:rPr lang="en-US" sz="2400" cap="small" baseline="-25000" dirty="0">
                <a:latin typeface="AngryBirds" pitchFamily="2" charset="0"/>
              </a:rPr>
              <a:t>n</a:t>
            </a:r>
          </a:p>
          <a:p>
            <a:r>
              <a:rPr lang="en-US" sz="2400" cap="small" dirty="0">
                <a:solidFill>
                  <a:srgbClr val="FFC000"/>
                </a:solidFill>
                <a:latin typeface="AngryBirds" pitchFamily="2" charset="0"/>
              </a:rPr>
              <a:t>Uses : </a:t>
            </a:r>
            <a:r>
              <a:rPr lang="en-US" sz="2400" cap="small" dirty="0" smtClean="0">
                <a:latin typeface="AngryBirds" pitchFamily="2" charset="0"/>
              </a:rPr>
              <a:t>Waterproof Fabric, Non-stick Cookware, An Anti-friction Device, Coating Medical Appliances (Surgical Devices).</a:t>
            </a:r>
            <a:endParaRPr lang="en-US" sz="2400" cap="small" dirty="0">
              <a:latin typeface="AngryBirds" pitchFamily="2"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8125" y="3848100"/>
            <a:ext cx="1349829" cy="1181100"/>
          </a:xfrm>
          <a:prstGeom prst="rect">
            <a:avLst/>
          </a:prstGeom>
        </p:spPr>
      </p:pic>
    </p:spTree>
    <p:extLst>
      <p:ext uri="{BB962C8B-B14F-4D97-AF65-F5344CB8AC3E}">
        <p14:creationId xmlns:p14="http://schemas.microsoft.com/office/powerpoint/2010/main" val="7770127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wheel(1)">
                                      <p:cBhvr>
                                        <p:cTn id="13" dur="2000"/>
                                        <p:tgtEl>
                                          <p:spTgt spid="4">
                                            <p:txEl>
                                              <p:pRg st="0" end="0"/>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heel(1)">
                                      <p:cBhvr>
                                        <p:cTn id="16" dur="2000"/>
                                        <p:tgtEl>
                                          <p:spTgt spid="4">
                                            <p:txEl>
                                              <p:pRg st="2" end="2"/>
                                            </p:txEl>
                                          </p:spTgt>
                                        </p:tgtEl>
                                      </p:cBhvr>
                                    </p:animEffect>
                                  </p:childTnLst>
                                </p:cTn>
                              </p:par>
                              <p:par>
                                <p:cTn id="17" presetID="21" presetClass="entr" presetSubtype="1"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wheel(1)">
                                      <p:cBhvr>
                                        <p:cTn id="19" dur="20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194</TotalTime>
  <Words>616</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AngryBirds</vt:lpstr>
      <vt:lpstr>Arial</vt:lpstr>
      <vt:lpstr>Calibri</vt:lpstr>
      <vt:lpstr>Calibri Light</vt:lpstr>
      <vt:lpstr>Transformers Movie</vt:lpstr>
      <vt:lpstr>Wingdings</vt:lpstr>
      <vt:lpstr>Celestial</vt:lpstr>
      <vt:lpstr>Polymers</vt:lpstr>
      <vt:lpstr>Chemistry micro-project students report</vt:lpstr>
      <vt:lpstr>Monomers </vt:lpstr>
      <vt:lpstr>Types of Polymers</vt:lpstr>
      <vt:lpstr>Polystyrene</vt:lpstr>
      <vt:lpstr>Polyvinyl Chloride</vt:lpstr>
      <vt:lpstr>Polythene</vt:lpstr>
      <vt:lpstr>Nylon</vt:lpstr>
      <vt:lpstr>Teflon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Polymers</dc:title>
  <dc:creator>Oaish Co1|</dc:creator>
  <cp:lastModifiedBy>Gold Roger</cp:lastModifiedBy>
  <cp:revision>29</cp:revision>
  <dcterms:created xsi:type="dcterms:W3CDTF">2021-12-05T16:46:31Z</dcterms:created>
  <dcterms:modified xsi:type="dcterms:W3CDTF">2021-12-06T16:22:11Z</dcterms:modified>
</cp:coreProperties>
</file>