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3" d="100"/>
          <a:sy n="73"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D032BBC-345F-4FDA-BCDF-460BCA2E1347}" type="datetimeFigureOut">
              <a:rPr lang="en-IN" smtClean="0"/>
              <a:t>06-12-2021</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5086442A-92CB-45BE-8073-27AF5A5F5648}" type="slidenum">
              <a:rPr lang="en-IN" smtClean="0"/>
              <a:t>‹#›</a:t>
            </a:fld>
            <a:endParaRPr lang="en-IN"/>
          </a:p>
        </p:txBody>
      </p:sp>
    </p:spTree>
    <p:extLst>
      <p:ext uri="{BB962C8B-B14F-4D97-AF65-F5344CB8AC3E}">
        <p14:creationId xmlns:p14="http://schemas.microsoft.com/office/powerpoint/2010/main" val="41483746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D032BBC-345F-4FDA-BCDF-460BCA2E1347}" type="datetimeFigureOut">
              <a:rPr lang="en-IN" smtClean="0"/>
              <a:t>06-12-2021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86442A-92CB-45BE-8073-27AF5A5F5648}" type="slidenum">
              <a:rPr lang="en-IN" smtClean="0"/>
              <a:t>‹#›</a:t>
            </a:fld>
            <a:endParaRPr lang="en-IN"/>
          </a:p>
        </p:txBody>
      </p:sp>
    </p:spTree>
    <p:extLst>
      <p:ext uri="{BB962C8B-B14F-4D97-AF65-F5344CB8AC3E}">
        <p14:creationId xmlns:p14="http://schemas.microsoft.com/office/powerpoint/2010/main" val="1097606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032BBC-345F-4FDA-BCDF-460BCA2E1347}"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6442A-92CB-45BE-8073-27AF5A5F5648}" type="slidenum">
              <a:rPr lang="en-IN" smtClean="0"/>
              <a:t>‹#›</a:t>
            </a:fld>
            <a:endParaRPr lang="en-IN"/>
          </a:p>
        </p:txBody>
      </p:sp>
    </p:spTree>
    <p:extLst>
      <p:ext uri="{BB962C8B-B14F-4D97-AF65-F5344CB8AC3E}">
        <p14:creationId xmlns:p14="http://schemas.microsoft.com/office/powerpoint/2010/main" val="199980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032BBC-345F-4FDA-BCDF-460BCA2E1347}"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6442A-92CB-45BE-8073-27AF5A5F5648}" type="slidenum">
              <a:rPr lang="en-IN" smtClean="0"/>
              <a:t>‹#›</a:t>
            </a:fld>
            <a:endParaRPr lang="en-IN"/>
          </a:p>
        </p:txBody>
      </p:sp>
    </p:spTree>
    <p:extLst>
      <p:ext uri="{BB962C8B-B14F-4D97-AF65-F5344CB8AC3E}">
        <p14:creationId xmlns:p14="http://schemas.microsoft.com/office/powerpoint/2010/main" val="3158264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032BBC-345F-4FDA-BCDF-460BCA2E1347}"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6442A-92CB-45BE-8073-27AF5A5F5648}" type="slidenum">
              <a:rPr lang="en-IN" smtClean="0"/>
              <a:t>‹#›</a:t>
            </a:fld>
            <a:endParaRPr lang="en-IN"/>
          </a:p>
        </p:txBody>
      </p:sp>
    </p:spTree>
    <p:extLst>
      <p:ext uri="{BB962C8B-B14F-4D97-AF65-F5344CB8AC3E}">
        <p14:creationId xmlns:p14="http://schemas.microsoft.com/office/powerpoint/2010/main" val="1101705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032BBC-345F-4FDA-BCDF-460BCA2E1347}"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6442A-92CB-45BE-8073-27AF5A5F5648}" type="slidenum">
              <a:rPr lang="en-IN" smtClean="0"/>
              <a:t>‹#›</a:t>
            </a:fld>
            <a:endParaRPr lang="en-IN"/>
          </a:p>
        </p:txBody>
      </p:sp>
    </p:spTree>
    <p:extLst>
      <p:ext uri="{BB962C8B-B14F-4D97-AF65-F5344CB8AC3E}">
        <p14:creationId xmlns:p14="http://schemas.microsoft.com/office/powerpoint/2010/main" val="1443114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032BBC-345F-4FDA-BCDF-460BCA2E1347}"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6442A-92CB-45BE-8073-27AF5A5F5648}" type="slidenum">
              <a:rPr lang="en-IN" smtClean="0"/>
              <a:t>‹#›</a:t>
            </a:fld>
            <a:endParaRPr lang="en-IN"/>
          </a:p>
        </p:txBody>
      </p:sp>
    </p:spTree>
    <p:extLst>
      <p:ext uri="{BB962C8B-B14F-4D97-AF65-F5344CB8AC3E}">
        <p14:creationId xmlns:p14="http://schemas.microsoft.com/office/powerpoint/2010/main" val="241432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032BBC-345F-4FDA-BCDF-460BCA2E1347}"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6442A-92CB-45BE-8073-27AF5A5F5648}"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8063555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032BBC-345F-4FDA-BCDF-460BCA2E1347}"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6442A-92CB-45BE-8073-27AF5A5F5648}" type="slidenum">
              <a:rPr lang="en-IN" smtClean="0"/>
              <a:t>‹#›</a:t>
            </a:fld>
            <a:endParaRPr lang="en-IN"/>
          </a:p>
        </p:txBody>
      </p:sp>
    </p:spTree>
    <p:extLst>
      <p:ext uri="{BB962C8B-B14F-4D97-AF65-F5344CB8AC3E}">
        <p14:creationId xmlns:p14="http://schemas.microsoft.com/office/powerpoint/2010/main" val="1261781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032BBC-345F-4FDA-BCDF-460BCA2E1347}"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6442A-92CB-45BE-8073-27AF5A5F5648}" type="slidenum">
              <a:rPr lang="en-IN" smtClean="0"/>
              <a:t>‹#›</a:t>
            </a:fld>
            <a:endParaRPr lang="en-IN"/>
          </a:p>
        </p:txBody>
      </p:sp>
    </p:spTree>
    <p:extLst>
      <p:ext uri="{BB962C8B-B14F-4D97-AF65-F5344CB8AC3E}">
        <p14:creationId xmlns:p14="http://schemas.microsoft.com/office/powerpoint/2010/main" val="1415710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032BBC-345F-4FDA-BCDF-460BCA2E1347}"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6442A-92CB-45BE-8073-27AF5A5F5648}" type="slidenum">
              <a:rPr lang="en-IN" smtClean="0"/>
              <a:t>‹#›</a:t>
            </a:fld>
            <a:endParaRPr lang="en-IN"/>
          </a:p>
        </p:txBody>
      </p:sp>
    </p:spTree>
    <p:extLst>
      <p:ext uri="{BB962C8B-B14F-4D97-AF65-F5344CB8AC3E}">
        <p14:creationId xmlns:p14="http://schemas.microsoft.com/office/powerpoint/2010/main" val="3498322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032BBC-345F-4FDA-BCDF-460BCA2E1347}" type="datetimeFigureOut">
              <a:rPr lang="en-IN" smtClean="0"/>
              <a:t>06-12-2021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86442A-92CB-45BE-8073-27AF5A5F5648}" type="slidenum">
              <a:rPr lang="en-IN" smtClean="0"/>
              <a:t>‹#›</a:t>
            </a:fld>
            <a:endParaRPr lang="en-IN"/>
          </a:p>
        </p:txBody>
      </p:sp>
    </p:spTree>
    <p:extLst>
      <p:ext uri="{BB962C8B-B14F-4D97-AF65-F5344CB8AC3E}">
        <p14:creationId xmlns:p14="http://schemas.microsoft.com/office/powerpoint/2010/main" val="759407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032BBC-345F-4FDA-BCDF-460BCA2E1347}" type="datetimeFigureOut">
              <a:rPr lang="en-IN" smtClean="0"/>
              <a:t>06-12-2021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86442A-92CB-45BE-8073-27AF5A5F5648}" type="slidenum">
              <a:rPr lang="en-IN" smtClean="0"/>
              <a:t>‹#›</a:t>
            </a:fld>
            <a:endParaRPr lang="en-IN"/>
          </a:p>
        </p:txBody>
      </p:sp>
    </p:spTree>
    <p:extLst>
      <p:ext uri="{BB962C8B-B14F-4D97-AF65-F5344CB8AC3E}">
        <p14:creationId xmlns:p14="http://schemas.microsoft.com/office/powerpoint/2010/main" val="4149254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D032BBC-345F-4FDA-BCDF-460BCA2E1347}" type="datetimeFigureOut">
              <a:rPr lang="en-IN" smtClean="0"/>
              <a:t>06-12-2021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86442A-92CB-45BE-8073-27AF5A5F5648}" type="slidenum">
              <a:rPr lang="en-IN" smtClean="0"/>
              <a:t>‹#›</a:t>
            </a:fld>
            <a:endParaRPr lang="en-IN"/>
          </a:p>
        </p:txBody>
      </p:sp>
    </p:spTree>
    <p:extLst>
      <p:ext uri="{BB962C8B-B14F-4D97-AF65-F5344CB8AC3E}">
        <p14:creationId xmlns:p14="http://schemas.microsoft.com/office/powerpoint/2010/main" val="3545470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D032BBC-345F-4FDA-BCDF-460BCA2E1347}" type="datetimeFigureOut">
              <a:rPr lang="en-IN" smtClean="0"/>
              <a:t>06-12-2021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86442A-92CB-45BE-8073-27AF5A5F5648}" type="slidenum">
              <a:rPr lang="en-IN" smtClean="0"/>
              <a:t>‹#›</a:t>
            </a:fld>
            <a:endParaRPr lang="en-IN"/>
          </a:p>
        </p:txBody>
      </p:sp>
    </p:spTree>
    <p:extLst>
      <p:ext uri="{BB962C8B-B14F-4D97-AF65-F5344CB8AC3E}">
        <p14:creationId xmlns:p14="http://schemas.microsoft.com/office/powerpoint/2010/main" val="2495421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D032BBC-345F-4FDA-BCDF-460BCA2E1347}" type="datetimeFigureOut">
              <a:rPr lang="en-IN" smtClean="0"/>
              <a:t>06-12-2021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86442A-92CB-45BE-8073-27AF5A5F5648}" type="slidenum">
              <a:rPr lang="en-IN" smtClean="0"/>
              <a:t>‹#›</a:t>
            </a:fld>
            <a:endParaRPr lang="en-IN"/>
          </a:p>
        </p:txBody>
      </p:sp>
    </p:spTree>
    <p:extLst>
      <p:ext uri="{BB962C8B-B14F-4D97-AF65-F5344CB8AC3E}">
        <p14:creationId xmlns:p14="http://schemas.microsoft.com/office/powerpoint/2010/main" val="2632237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D032BBC-345F-4FDA-BCDF-460BCA2E1347}" type="datetimeFigureOut">
              <a:rPr lang="en-IN" smtClean="0"/>
              <a:t>06-12-2021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86442A-92CB-45BE-8073-27AF5A5F5648}" type="slidenum">
              <a:rPr lang="en-IN" smtClean="0"/>
              <a:t>‹#›</a:t>
            </a:fld>
            <a:endParaRPr lang="en-IN"/>
          </a:p>
        </p:txBody>
      </p:sp>
    </p:spTree>
    <p:extLst>
      <p:ext uri="{BB962C8B-B14F-4D97-AF65-F5344CB8AC3E}">
        <p14:creationId xmlns:p14="http://schemas.microsoft.com/office/powerpoint/2010/main" val="4211592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D032BBC-345F-4FDA-BCDF-460BCA2E1347}" type="datetimeFigureOut">
              <a:rPr lang="en-IN" smtClean="0"/>
              <a:t>06-12-2021</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086442A-92CB-45BE-8073-27AF5A5F5648}" type="slidenum">
              <a:rPr lang="en-IN" smtClean="0"/>
              <a:t>‹#›</a:t>
            </a:fld>
            <a:endParaRPr lang="en-IN"/>
          </a:p>
        </p:txBody>
      </p:sp>
    </p:spTree>
    <p:extLst>
      <p:ext uri="{BB962C8B-B14F-4D97-AF65-F5344CB8AC3E}">
        <p14:creationId xmlns:p14="http://schemas.microsoft.com/office/powerpoint/2010/main" val="207255748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sz="6600" dirty="0">
                <a:latin typeface="Microsoft JhengHei UI" panose="020B0604030504040204" pitchFamily="34" charset="-120"/>
                <a:ea typeface="Microsoft JhengHei UI" panose="020B0604030504040204" pitchFamily="34" charset="-120"/>
              </a:rPr>
              <a:t>Application Of </a:t>
            </a:r>
            <a:r>
              <a:rPr lang="en-US" sz="6600" dirty="0" smtClean="0">
                <a:latin typeface="Microsoft JhengHei UI" panose="020B0604030504040204" pitchFamily="34" charset="-120"/>
                <a:ea typeface="Microsoft JhengHei UI" panose="020B0604030504040204" pitchFamily="34" charset="-120"/>
              </a:rPr>
              <a:t>Trigonometry</a:t>
            </a:r>
            <a:endParaRPr lang="en-IN" sz="6600" dirty="0">
              <a:latin typeface="Microsoft JhengHei UI" panose="020B0604030504040204" pitchFamily="34" charset="-120"/>
              <a:ea typeface="Microsoft JhengHei UI" panose="020B0604030504040204" pitchFamily="34" charset="-120"/>
            </a:endParaRP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3383729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Astronomy</a:t>
            </a:r>
            <a:endParaRPr lang="en-IN" dirty="0"/>
          </a:p>
        </p:txBody>
      </p:sp>
      <p:sp>
        <p:nvSpPr>
          <p:cNvPr id="3" name="Content Placeholder 2"/>
          <p:cNvSpPr>
            <a:spLocks noGrp="1"/>
          </p:cNvSpPr>
          <p:nvPr>
            <p:ph idx="1"/>
          </p:nvPr>
        </p:nvSpPr>
        <p:spPr>
          <a:xfrm>
            <a:off x="685801" y="2142067"/>
            <a:ext cx="4212770" cy="3775407"/>
          </a:xfrm>
        </p:spPr>
        <p:txBody>
          <a:bodyPr>
            <a:normAutofit/>
          </a:bodyPr>
          <a:lstStyle/>
          <a:p>
            <a:r>
              <a:rPr lang="en-US" sz="2000" dirty="0">
                <a:latin typeface="Microsoft YaHei UI" panose="020B0503020204020204" pitchFamily="34" charset="-122"/>
                <a:ea typeface="Microsoft YaHei UI" panose="020B0503020204020204" pitchFamily="34" charset="-122"/>
              </a:rPr>
              <a:t>Astronomers </a:t>
            </a:r>
            <a:r>
              <a:rPr lang="en-US" sz="2000" b="1" dirty="0">
                <a:latin typeface="Microsoft YaHei UI" panose="020B0503020204020204" pitchFamily="34" charset="-122"/>
                <a:ea typeface="Microsoft YaHei UI" panose="020B0503020204020204" pitchFamily="34" charset="-122"/>
              </a:rPr>
              <a:t>use trigonometry to calculate how far stars and planets are from Earth</a:t>
            </a:r>
            <a:r>
              <a:rPr lang="en-US" sz="2000" dirty="0">
                <a:latin typeface="Microsoft YaHei UI" panose="020B0503020204020204" pitchFamily="34" charset="-122"/>
                <a:ea typeface="Microsoft YaHei UI" panose="020B0503020204020204" pitchFamily="34" charset="-122"/>
              </a:rPr>
              <a:t>. Even though we know the distances between planets and stars, this mathematical technique is also used by NASA scientists today when they design and launch space shuttles and rockets.</a:t>
            </a:r>
            <a:endParaRPr lang="en-IN" sz="2000" dirty="0">
              <a:latin typeface="Microsoft YaHei UI" panose="020B0503020204020204" pitchFamily="34" charset="-122"/>
              <a:ea typeface="Microsoft YaHei UI" panose="020B0503020204020204" pitchFamily="34" charset="-122"/>
            </a:endParaRPr>
          </a:p>
        </p:txBody>
      </p:sp>
      <p:pic>
        <p:nvPicPr>
          <p:cNvPr id="6" name="Picture 5" descr="Top &lt;strong&gt;Astronomy&lt;/strong&gt; Events Coming Up in 2012 - Universe Toda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3269" y="2142067"/>
            <a:ext cx="6039165" cy="37754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46227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t/>
            </a:r>
            <a:br>
              <a:rPr lang="en-IN" dirty="0"/>
            </a:br>
            <a:r>
              <a:rPr lang="en-IN" dirty="0" smtClean="0"/>
              <a:t>Geology</a:t>
            </a:r>
            <a:endParaRPr lang="en-IN" dirty="0"/>
          </a:p>
        </p:txBody>
      </p:sp>
      <p:sp>
        <p:nvSpPr>
          <p:cNvPr id="3" name="Content Placeholder 2"/>
          <p:cNvSpPr>
            <a:spLocks noGrp="1"/>
          </p:cNvSpPr>
          <p:nvPr>
            <p:ph idx="1"/>
          </p:nvPr>
        </p:nvSpPr>
        <p:spPr>
          <a:xfrm>
            <a:off x="6988629" y="2573383"/>
            <a:ext cx="4637314" cy="3461657"/>
          </a:xfrm>
        </p:spPr>
        <p:txBody>
          <a:bodyPr>
            <a:normAutofit/>
          </a:bodyPr>
          <a:lstStyle/>
          <a:p>
            <a:pPr fontAlgn="base"/>
            <a:r>
              <a:rPr lang="en-US" sz="2000" dirty="0">
                <a:latin typeface="Microsoft YaHei UI" panose="020B0503020204020204" pitchFamily="34" charset="-122"/>
                <a:ea typeface="Microsoft YaHei UI" panose="020B0503020204020204" pitchFamily="34" charset="-122"/>
              </a:rPr>
              <a:t> Trigonometry is used in geology to estimate the true dip of bedding angles. Calculating the true dip allows geologists to determine the slope stability.</a:t>
            </a:r>
          </a:p>
          <a:p>
            <a:pPr fontAlgn="base"/>
            <a:r>
              <a:rPr lang="en-US" sz="2000" dirty="0">
                <a:latin typeface="Microsoft YaHei UI" panose="020B0503020204020204" pitchFamily="34" charset="-122"/>
                <a:ea typeface="Microsoft YaHei UI" panose="020B0503020204020204" pitchFamily="34" charset="-122"/>
              </a:rPr>
              <a:t>Although not often regarded as an integral profession, geologists contribute to the safety of many building </a:t>
            </a:r>
            <a:r>
              <a:rPr lang="en-US" sz="2000" dirty="0" smtClean="0">
                <a:latin typeface="Microsoft YaHei UI" panose="020B0503020204020204" pitchFamily="34" charset="-122"/>
                <a:ea typeface="Microsoft YaHei UI" panose="020B0503020204020204" pitchFamily="34" charset="-122"/>
              </a:rPr>
              <a:t>foundations</a:t>
            </a:r>
            <a:r>
              <a:rPr lang="en-IN" sz="2000" dirty="0">
                <a:latin typeface="Microsoft YaHei UI" panose="020B0503020204020204" pitchFamily="34" charset="-122"/>
                <a:ea typeface="Microsoft YaHei UI" panose="020B0503020204020204" pitchFamily="34" charset="-122"/>
              </a:rPr>
              <a:t>.</a:t>
            </a:r>
            <a:endParaRPr lang="en-US" sz="2000" dirty="0">
              <a:latin typeface="Microsoft YaHei UI" panose="020B0503020204020204" pitchFamily="34" charset="-122"/>
              <a:ea typeface="Microsoft YaHei UI" panose="020B0503020204020204" pitchFamily="34" charset="-122"/>
            </a:endParaRPr>
          </a:p>
        </p:txBody>
      </p:sp>
      <p:pic>
        <p:nvPicPr>
          <p:cNvPr id="4" name="Picture 3" descr="Free Images : coast, rock, travel, formation, cliff, bay, stack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135" y="2573383"/>
            <a:ext cx="5526356" cy="34616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0392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par>
                                <p:cTn id="14" presetID="6" presetClass="entr" presetSubtype="16"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circle(in)">
                                      <p:cBhvr>
                                        <p:cTn id="16" dur="2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Physics</a:t>
            </a:r>
            <a:endParaRPr lang="en-IN" dirty="0"/>
          </a:p>
        </p:txBody>
      </p:sp>
      <p:sp>
        <p:nvSpPr>
          <p:cNvPr id="3" name="Content Placeholder 2"/>
          <p:cNvSpPr>
            <a:spLocks noGrp="1"/>
          </p:cNvSpPr>
          <p:nvPr>
            <p:ph idx="1"/>
          </p:nvPr>
        </p:nvSpPr>
        <p:spPr>
          <a:xfrm>
            <a:off x="685801" y="2142067"/>
            <a:ext cx="10131425" cy="1541659"/>
          </a:xfrm>
        </p:spPr>
        <p:txBody>
          <a:bodyPr>
            <a:normAutofit/>
          </a:bodyPr>
          <a:lstStyle/>
          <a:p>
            <a:pPr fontAlgn="base"/>
            <a:r>
              <a:rPr lang="en-US" sz="2000" dirty="0">
                <a:latin typeface="Microsoft YaHei UI" panose="020B0503020204020204" pitchFamily="34" charset="-122"/>
                <a:ea typeface="Microsoft YaHei UI" panose="020B0503020204020204" pitchFamily="34" charset="-122"/>
              </a:rPr>
              <a:t>In physics, trigonometry is used to find the components of vectors, model the mechanics of waves (both physical and electromagnetic) and oscillations, sum the strength of fields, and use dot and cross products.</a:t>
            </a:r>
          </a:p>
          <a:p>
            <a:pPr fontAlgn="base"/>
            <a:r>
              <a:rPr lang="en-US" sz="2000" dirty="0">
                <a:latin typeface="Microsoft YaHei UI" panose="020B0503020204020204" pitchFamily="34" charset="-122"/>
                <a:ea typeface="Microsoft YaHei UI" panose="020B0503020204020204" pitchFamily="34" charset="-122"/>
              </a:rPr>
              <a:t> Even in projectile motion you have a lot of application of trigonometry</a:t>
            </a:r>
            <a:r>
              <a:rPr lang="en-US" sz="2000" dirty="0" smtClean="0">
                <a:latin typeface="Microsoft YaHei UI" panose="020B0503020204020204" pitchFamily="34" charset="-122"/>
                <a:ea typeface="Microsoft YaHei UI" panose="020B0503020204020204" pitchFamily="34" charset="-122"/>
              </a:rPr>
              <a:t>.</a:t>
            </a:r>
            <a:endParaRPr lang="en-US" sz="2000" dirty="0">
              <a:latin typeface="Microsoft YaHei UI" panose="020B0503020204020204" pitchFamily="34" charset="-122"/>
              <a:ea typeface="Microsoft YaHei UI" panose="020B0503020204020204" pitchFamily="34" charset="-122"/>
            </a:endParaRPr>
          </a:p>
        </p:txBody>
      </p:sp>
      <p:pic>
        <p:nvPicPr>
          <p:cNvPr id="4" name="Picture 3" descr="The basics of &lt;strong&gt;Physics&lt;/strong&gt; — is Gravity amenable to Quantization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5881" y="3753637"/>
            <a:ext cx="3570515" cy="2677886"/>
          </a:xfrm>
          <a:prstGeom prst="rect">
            <a:avLst/>
          </a:prstGeom>
        </p:spPr>
      </p:pic>
      <p:pic>
        <p:nvPicPr>
          <p:cNvPr id="5" name="Picture 4" descr="&lt;strong&gt;PHYSICS&lt;/strong&gt; VS. CHEMISTRY | CreateDebat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4646" y="3753637"/>
            <a:ext cx="5042580" cy="26841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13857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randombar(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2000"/>
                                        <p:tgtEl>
                                          <p:spTgt spid="5"/>
                                        </p:tgtEl>
                                      </p:cBhvr>
                                    </p:animEffect>
                                    <p:anim calcmode="lin" valueType="num">
                                      <p:cBhvr>
                                        <p:cTn id="26" dur="2000" fill="hold"/>
                                        <p:tgtEl>
                                          <p:spTgt spid="5"/>
                                        </p:tgtEl>
                                        <p:attrNameLst>
                                          <p:attrName>ppt_w</p:attrName>
                                        </p:attrNameLst>
                                      </p:cBhvr>
                                      <p:tavLst>
                                        <p:tav tm="0" fmla="#ppt_w*sin(2.5*pi*$)">
                                          <p:val>
                                            <p:fltVal val="0"/>
                                          </p:val>
                                        </p:tav>
                                        <p:tav tm="100000">
                                          <p:val>
                                            <p:fltVal val="1"/>
                                          </p:val>
                                        </p:tav>
                                      </p:tavLst>
                                    </p:anim>
                                    <p:anim calcmode="lin" valueType="num">
                                      <p:cBhvr>
                                        <p:cTn id="27"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Marine biology</a:t>
            </a:r>
            <a:endParaRPr lang="en-IN" dirty="0"/>
          </a:p>
        </p:txBody>
      </p:sp>
      <p:sp>
        <p:nvSpPr>
          <p:cNvPr id="3" name="Content Placeholder 2"/>
          <p:cNvSpPr>
            <a:spLocks noGrp="1"/>
          </p:cNvSpPr>
          <p:nvPr>
            <p:ph idx="1"/>
          </p:nvPr>
        </p:nvSpPr>
        <p:spPr>
          <a:xfrm>
            <a:off x="1240973" y="2142067"/>
            <a:ext cx="4720719" cy="3906036"/>
          </a:xfrm>
        </p:spPr>
        <p:txBody>
          <a:bodyPr>
            <a:normAutofit/>
          </a:bodyPr>
          <a:lstStyle/>
          <a:p>
            <a:r>
              <a:rPr lang="en-US" cap="all" dirty="0">
                <a:latin typeface="Microsoft YaHei UI" panose="020B0503020204020204" pitchFamily="34" charset="-122"/>
                <a:ea typeface="Microsoft YaHei UI" panose="020B0503020204020204" pitchFamily="34" charset="-122"/>
              </a:rPr>
              <a:t>Trigonometry is often used by marine biologists for measurements to figure out the depth of sunlight that affects algae to photosynthesis. </a:t>
            </a:r>
            <a:endParaRPr lang="en-US" cap="all" dirty="0" smtClean="0">
              <a:latin typeface="Microsoft YaHei UI" panose="020B0503020204020204" pitchFamily="34" charset="-122"/>
              <a:ea typeface="Microsoft YaHei UI" panose="020B0503020204020204" pitchFamily="34" charset="-122"/>
            </a:endParaRPr>
          </a:p>
          <a:p>
            <a:r>
              <a:rPr lang="en-US" cap="all" dirty="0" smtClean="0">
                <a:latin typeface="Microsoft YaHei UI" panose="020B0503020204020204" pitchFamily="34" charset="-122"/>
                <a:ea typeface="Microsoft YaHei UI" panose="020B0503020204020204" pitchFamily="34" charset="-122"/>
              </a:rPr>
              <a:t>Using </a:t>
            </a:r>
            <a:r>
              <a:rPr lang="en-US" cap="all" dirty="0">
                <a:latin typeface="Microsoft YaHei UI" panose="020B0503020204020204" pitchFamily="34" charset="-122"/>
                <a:ea typeface="Microsoft YaHei UI" panose="020B0503020204020204" pitchFamily="34" charset="-122"/>
              </a:rPr>
              <a:t>the trigonometric function and mathematical models, marine biologists estimate the size of larger animals like whales and also understand their </a:t>
            </a:r>
            <a:r>
              <a:rPr lang="en-US" cap="all" dirty="0" smtClean="0">
                <a:latin typeface="Microsoft YaHei UI" panose="020B0503020204020204" pitchFamily="34" charset="-122"/>
                <a:ea typeface="Microsoft YaHei UI" panose="020B0503020204020204" pitchFamily="34" charset="-122"/>
              </a:rPr>
              <a:t>behaviors.</a:t>
            </a:r>
            <a:endParaRPr lang="en-IN" dirty="0">
              <a:latin typeface="Microsoft YaHei UI" panose="020B0503020204020204" pitchFamily="34" charset="-122"/>
              <a:ea typeface="Microsoft YaHei UI" panose="020B0503020204020204" pitchFamily="34" charset="-122"/>
            </a:endParaRPr>
          </a:p>
        </p:txBody>
      </p:sp>
      <p:pic>
        <p:nvPicPr>
          <p:cNvPr id="4" name="Picture 3" descr="&lt;strong&gt;Marine&lt;/strong&gt; science | Oceanology | Edelweiss Applied science and Technolog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0" y="2419229"/>
            <a:ext cx="4720720" cy="33517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4922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ircle(in)">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Aviation</a:t>
            </a:r>
            <a:endParaRPr lang="en-IN" dirty="0"/>
          </a:p>
        </p:txBody>
      </p:sp>
      <p:sp>
        <p:nvSpPr>
          <p:cNvPr id="3" name="Content Placeholder 2"/>
          <p:cNvSpPr>
            <a:spLocks noGrp="1"/>
          </p:cNvSpPr>
          <p:nvPr>
            <p:ph idx="1"/>
          </p:nvPr>
        </p:nvSpPr>
        <p:spPr>
          <a:xfrm>
            <a:off x="7067006" y="2142067"/>
            <a:ext cx="4362994" cy="4075853"/>
          </a:xfrm>
        </p:spPr>
        <p:txBody>
          <a:bodyPr>
            <a:normAutofit/>
          </a:bodyPr>
          <a:lstStyle/>
          <a:p>
            <a:pPr fontAlgn="base"/>
            <a:r>
              <a:rPr lang="en-US" sz="2400" dirty="0">
                <a:latin typeface="Microsoft YaHei UI" panose="020B0503020204020204" pitchFamily="34" charset="-122"/>
                <a:ea typeface="Microsoft YaHei UI" panose="020B0503020204020204" pitchFamily="34" charset="-122"/>
              </a:rPr>
              <a:t>It has taken into account the speed, direction and distance as well as the speed and direction of the wind.</a:t>
            </a:r>
            <a:r>
              <a:rPr lang="en-US" sz="2400" b="1" dirty="0">
                <a:latin typeface="Microsoft YaHei UI" panose="020B0503020204020204" pitchFamily="34" charset="-122"/>
                <a:ea typeface="Microsoft YaHei UI" panose="020B0503020204020204" pitchFamily="34" charset="-122"/>
              </a:rPr>
              <a:t> </a:t>
            </a:r>
            <a:endParaRPr lang="en-US" sz="2400" dirty="0">
              <a:latin typeface="Microsoft YaHei UI" panose="020B0503020204020204" pitchFamily="34" charset="-122"/>
              <a:ea typeface="Microsoft YaHei UI" panose="020B0503020204020204" pitchFamily="34" charset="-122"/>
            </a:endParaRPr>
          </a:p>
          <a:p>
            <a:pPr fontAlgn="base"/>
            <a:r>
              <a:rPr lang="en-US" sz="2400" dirty="0">
                <a:latin typeface="Microsoft YaHei UI" panose="020B0503020204020204" pitchFamily="34" charset="-122"/>
                <a:ea typeface="Microsoft YaHei UI" panose="020B0503020204020204" pitchFamily="34" charset="-122"/>
              </a:rPr>
              <a:t>The wind plays a vital role in when and how a flight will travel. This equation can be solved by using trigonometry</a:t>
            </a:r>
            <a:r>
              <a:rPr lang="en-US" sz="2400" dirty="0" smtClean="0">
                <a:latin typeface="Microsoft YaHei UI" panose="020B0503020204020204" pitchFamily="34" charset="-122"/>
                <a:ea typeface="Microsoft YaHei UI" panose="020B0503020204020204" pitchFamily="34" charset="-122"/>
              </a:rPr>
              <a:t>.</a:t>
            </a:r>
            <a:endParaRPr lang="en-US" sz="2400" dirty="0">
              <a:latin typeface="Microsoft YaHei UI" panose="020B0503020204020204" pitchFamily="34" charset="-122"/>
              <a:ea typeface="Microsoft YaHei UI" panose="020B0503020204020204" pitchFamily="34" charset="-122"/>
            </a:endParaRPr>
          </a:p>
        </p:txBody>
      </p:sp>
      <p:pic>
        <p:nvPicPr>
          <p:cNvPr id="4" name="Picture 3" descr="File:138ab - Pulkovo &lt;strong&gt;Aviation&lt;/strong&gt; Enterprise Tupolev 154B-2, RA-85390@LED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151" y="2549696"/>
            <a:ext cx="5474962" cy="36682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97059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1000"/>
                                        <p:tgtEl>
                                          <p:spTgt spid="3">
                                            <p:txEl>
                                              <p:pRg st="0" end="0"/>
                                            </p:txEl>
                                          </p:spTgt>
                                        </p:tgtEl>
                                      </p:cBhvr>
                                    </p:animEffect>
                                    <p:anim calcmode="lin" valueType="num">
                                      <p:cBhvr>
                                        <p:cTn id="1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1000"/>
                                        <p:tgtEl>
                                          <p:spTgt spid="3">
                                            <p:txEl>
                                              <p:pRg st="1" end="1"/>
                                            </p:txEl>
                                          </p:spTgt>
                                        </p:tgtEl>
                                      </p:cBhvr>
                                    </p:animEffect>
                                    <p:anim calcmode="lin" valueType="num">
                                      <p:cBhvr>
                                        <p:cTn id="2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Formulas</a:t>
            </a:r>
            <a:endParaRPr lang="en-IN" dirty="0"/>
          </a:p>
        </p:txBody>
      </p:sp>
      <p:sp>
        <p:nvSpPr>
          <p:cNvPr id="3" name="Content Placeholder 2"/>
          <p:cNvSpPr>
            <a:spLocks noGrp="1"/>
          </p:cNvSpPr>
          <p:nvPr>
            <p:ph idx="1"/>
          </p:nvPr>
        </p:nvSpPr>
        <p:spPr>
          <a:xfrm>
            <a:off x="685801" y="2142067"/>
            <a:ext cx="5140233" cy="3649133"/>
          </a:xfrm>
        </p:spPr>
        <p:txBody>
          <a:bodyPr>
            <a:normAutofit/>
          </a:bodyPr>
          <a:lstStyle/>
          <a:p>
            <a:r>
              <a:rPr lang="en-IN" sz="2000" dirty="0">
                <a:latin typeface="Microsoft YaHei UI" panose="020B0503020204020204" pitchFamily="34" charset="-122"/>
                <a:ea typeface="Microsoft YaHei UI" panose="020B0503020204020204" pitchFamily="34" charset="-122"/>
              </a:rPr>
              <a:t>By using a right-angled triangle as a reference, the trigonometric functions and identities are derived:</a:t>
            </a:r>
          </a:p>
          <a:p>
            <a:r>
              <a:rPr lang="en-IN" sz="2000" dirty="0">
                <a:latin typeface="Microsoft YaHei UI" panose="020B0503020204020204" pitchFamily="34" charset="-122"/>
                <a:ea typeface="Microsoft YaHei UI" panose="020B0503020204020204" pitchFamily="34" charset="-122"/>
              </a:rPr>
              <a:t>sin </a:t>
            </a:r>
            <a:r>
              <a:rPr lang="el-GR" sz="2000" dirty="0">
                <a:latin typeface="Microsoft YaHei UI" panose="020B0503020204020204" pitchFamily="34" charset="-122"/>
                <a:ea typeface="Microsoft YaHei UI" panose="020B0503020204020204" pitchFamily="34" charset="-122"/>
              </a:rPr>
              <a:t>θ = </a:t>
            </a:r>
            <a:r>
              <a:rPr lang="en-IN" sz="2000" dirty="0">
                <a:latin typeface="Microsoft YaHei UI" panose="020B0503020204020204" pitchFamily="34" charset="-122"/>
                <a:ea typeface="Microsoft YaHei UI" panose="020B0503020204020204" pitchFamily="34" charset="-122"/>
              </a:rPr>
              <a:t>Opposite Side/Hypotenuse</a:t>
            </a:r>
          </a:p>
          <a:p>
            <a:r>
              <a:rPr lang="en-IN" sz="2000" dirty="0">
                <a:latin typeface="Microsoft YaHei UI" panose="020B0503020204020204" pitchFamily="34" charset="-122"/>
                <a:ea typeface="Microsoft YaHei UI" panose="020B0503020204020204" pitchFamily="34" charset="-122"/>
              </a:rPr>
              <a:t>cos </a:t>
            </a:r>
            <a:r>
              <a:rPr lang="el-GR" sz="2000" dirty="0">
                <a:latin typeface="Microsoft YaHei UI" panose="020B0503020204020204" pitchFamily="34" charset="-122"/>
                <a:ea typeface="Microsoft YaHei UI" panose="020B0503020204020204" pitchFamily="34" charset="-122"/>
              </a:rPr>
              <a:t>θ = </a:t>
            </a:r>
            <a:r>
              <a:rPr lang="en-IN" sz="2000" dirty="0">
                <a:latin typeface="Microsoft YaHei UI" panose="020B0503020204020204" pitchFamily="34" charset="-122"/>
                <a:ea typeface="Microsoft YaHei UI" panose="020B0503020204020204" pitchFamily="34" charset="-122"/>
              </a:rPr>
              <a:t>Adjacent Side/Hypotenuse</a:t>
            </a:r>
          </a:p>
          <a:p>
            <a:r>
              <a:rPr lang="en-IN" sz="2000" dirty="0">
                <a:latin typeface="Microsoft YaHei UI" panose="020B0503020204020204" pitchFamily="34" charset="-122"/>
                <a:ea typeface="Microsoft YaHei UI" panose="020B0503020204020204" pitchFamily="34" charset="-122"/>
              </a:rPr>
              <a:t>tan </a:t>
            </a:r>
            <a:r>
              <a:rPr lang="el-GR" sz="2000" dirty="0">
                <a:latin typeface="Microsoft YaHei UI" panose="020B0503020204020204" pitchFamily="34" charset="-122"/>
                <a:ea typeface="Microsoft YaHei UI" panose="020B0503020204020204" pitchFamily="34" charset="-122"/>
              </a:rPr>
              <a:t>θ = </a:t>
            </a:r>
            <a:r>
              <a:rPr lang="en-IN" sz="2000" dirty="0">
                <a:latin typeface="Microsoft YaHei UI" panose="020B0503020204020204" pitchFamily="34" charset="-122"/>
                <a:ea typeface="Microsoft YaHei UI" panose="020B0503020204020204" pitchFamily="34" charset="-122"/>
              </a:rPr>
              <a:t>Opposite Side/Adjacent Side</a:t>
            </a:r>
          </a:p>
          <a:p>
            <a:r>
              <a:rPr lang="en-IN" sz="2000" dirty="0">
                <a:latin typeface="Microsoft YaHei UI" panose="020B0503020204020204" pitchFamily="34" charset="-122"/>
                <a:ea typeface="Microsoft YaHei UI" panose="020B0503020204020204" pitchFamily="34" charset="-122"/>
              </a:rPr>
              <a:t>sec </a:t>
            </a:r>
            <a:r>
              <a:rPr lang="el-GR" sz="2000" dirty="0">
                <a:latin typeface="Microsoft YaHei UI" panose="020B0503020204020204" pitchFamily="34" charset="-122"/>
                <a:ea typeface="Microsoft YaHei UI" panose="020B0503020204020204" pitchFamily="34" charset="-122"/>
              </a:rPr>
              <a:t>θ = </a:t>
            </a:r>
            <a:r>
              <a:rPr lang="en-IN" sz="2000" dirty="0">
                <a:latin typeface="Microsoft YaHei UI" panose="020B0503020204020204" pitchFamily="34" charset="-122"/>
                <a:ea typeface="Microsoft YaHei UI" panose="020B0503020204020204" pitchFamily="34" charset="-122"/>
              </a:rPr>
              <a:t>Hypotenuse/Adjacent Side</a:t>
            </a:r>
          </a:p>
          <a:p>
            <a:r>
              <a:rPr lang="en-IN" sz="2000" dirty="0">
                <a:latin typeface="Microsoft YaHei UI" panose="020B0503020204020204" pitchFamily="34" charset="-122"/>
                <a:ea typeface="Microsoft YaHei UI" panose="020B0503020204020204" pitchFamily="34" charset="-122"/>
              </a:rPr>
              <a:t>cosec </a:t>
            </a:r>
            <a:r>
              <a:rPr lang="el-GR" sz="2000" dirty="0">
                <a:latin typeface="Microsoft YaHei UI" panose="020B0503020204020204" pitchFamily="34" charset="-122"/>
                <a:ea typeface="Microsoft YaHei UI" panose="020B0503020204020204" pitchFamily="34" charset="-122"/>
              </a:rPr>
              <a:t>θ = </a:t>
            </a:r>
            <a:r>
              <a:rPr lang="en-IN" sz="2000" dirty="0">
                <a:latin typeface="Microsoft YaHei UI" panose="020B0503020204020204" pitchFamily="34" charset="-122"/>
                <a:ea typeface="Microsoft YaHei UI" panose="020B0503020204020204" pitchFamily="34" charset="-122"/>
              </a:rPr>
              <a:t>Hypotenuse/Opposite Side</a:t>
            </a:r>
          </a:p>
          <a:p>
            <a:r>
              <a:rPr lang="en-IN" sz="2000" dirty="0">
                <a:latin typeface="Microsoft YaHei UI" panose="020B0503020204020204" pitchFamily="34" charset="-122"/>
                <a:ea typeface="Microsoft YaHei UI" panose="020B0503020204020204" pitchFamily="34" charset="-122"/>
              </a:rPr>
              <a:t>cot </a:t>
            </a:r>
            <a:r>
              <a:rPr lang="el-GR" sz="2000" dirty="0">
                <a:latin typeface="Microsoft YaHei UI" panose="020B0503020204020204" pitchFamily="34" charset="-122"/>
                <a:ea typeface="Microsoft YaHei UI" panose="020B0503020204020204" pitchFamily="34" charset="-122"/>
              </a:rPr>
              <a:t>θ = </a:t>
            </a:r>
            <a:r>
              <a:rPr lang="en-IN" sz="2000" dirty="0">
                <a:latin typeface="Microsoft YaHei UI" panose="020B0503020204020204" pitchFamily="34" charset="-122"/>
                <a:ea typeface="Microsoft YaHei UI" panose="020B0503020204020204" pitchFamily="34" charset="-122"/>
              </a:rPr>
              <a:t>Adjacent Side/Opposite </a:t>
            </a:r>
            <a:r>
              <a:rPr lang="en-IN" sz="2000" dirty="0" smtClean="0">
                <a:latin typeface="Microsoft YaHei UI" panose="020B0503020204020204" pitchFamily="34" charset="-122"/>
                <a:ea typeface="Microsoft YaHei UI" panose="020B0503020204020204" pitchFamily="34" charset="-122"/>
              </a:rPr>
              <a:t>Sid</a:t>
            </a:r>
            <a:endParaRPr lang="en-IN" sz="2000" dirty="0">
              <a:latin typeface="Microsoft YaHei UI" panose="020B0503020204020204" pitchFamily="34" charset="-122"/>
              <a:ea typeface="Microsoft YaHei UI" panose="020B0503020204020204" pitchFamily="34" charset="-122"/>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259" y="2323285"/>
            <a:ext cx="5661584" cy="28686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2126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heel(1)">
                                      <p:cBhvr>
                                        <p:cTn id="15" dur="2000"/>
                                        <p:tgtEl>
                                          <p:spTgt spid="3">
                                            <p:txEl>
                                              <p:pRg st="1" end="1"/>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heel(1)">
                                      <p:cBhvr>
                                        <p:cTn id="18" dur="2000"/>
                                        <p:tgtEl>
                                          <p:spTgt spid="3">
                                            <p:txEl>
                                              <p:pRg st="2" end="2"/>
                                            </p:txEl>
                                          </p:spTgt>
                                        </p:tgtEl>
                                      </p:cBhvr>
                                    </p:animEffect>
                                  </p:childTnLst>
                                </p:cTn>
                              </p:par>
                              <p:par>
                                <p:cTn id="19" presetID="21" presetClass="entr" presetSubtype="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heel(1)">
                                      <p:cBhvr>
                                        <p:cTn id="21" dur="20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arn(inVertical)">
                                      <p:cBhvr>
                                        <p:cTn id="26" dur="500"/>
                                        <p:tgtEl>
                                          <p:spTgt spid="4"/>
                                        </p:tgtEl>
                                      </p:cBhvr>
                                    </p:animEffect>
                                  </p:childTnLst>
                                </p:cTn>
                              </p:par>
                              <p:par>
                                <p:cTn id="27" presetID="21" presetClass="entr" presetSubtype="1"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heel(1)">
                                      <p:cBhvr>
                                        <p:cTn id="29" dur="2000"/>
                                        <p:tgtEl>
                                          <p:spTgt spid="3">
                                            <p:txEl>
                                              <p:pRg st="4" end="4"/>
                                            </p:txEl>
                                          </p:spTgt>
                                        </p:tgtEl>
                                      </p:cBhvr>
                                    </p:animEffect>
                                  </p:childTnLst>
                                </p:cTn>
                              </p:par>
                              <p:par>
                                <p:cTn id="30" presetID="21" presetClass="entr" presetSubtype="1"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heel(1)">
                                      <p:cBhvr>
                                        <p:cTn id="32" dur="2000"/>
                                        <p:tgtEl>
                                          <p:spTgt spid="3">
                                            <p:txEl>
                                              <p:pRg st="5" end="5"/>
                                            </p:txEl>
                                          </p:spTgt>
                                        </p:tgtEl>
                                      </p:cBhvr>
                                    </p:animEffect>
                                  </p:childTnLst>
                                </p:cTn>
                              </p:par>
                              <p:par>
                                <p:cTn id="33" presetID="21" presetClass="entr" presetSubtype="1"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heel(1)">
                                      <p:cBhvr>
                                        <p:cTn id="35"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identities</a:t>
            </a:r>
            <a:endParaRPr lang="en-IN" dirty="0"/>
          </a:p>
        </p:txBody>
      </p:sp>
      <p:sp>
        <p:nvSpPr>
          <p:cNvPr id="3" name="Content Placeholder 2"/>
          <p:cNvSpPr>
            <a:spLocks noGrp="1"/>
          </p:cNvSpPr>
          <p:nvPr>
            <p:ph idx="1"/>
          </p:nvPr>
        </p:nvSpPr>
        <p:spPr>
          <a:xfrm>
            <a:off x="7106194" y="2336657"/>
            <a:ext cx="3711032" cy="3649662"/>
          </a:xfrm>
        </p:spPr>
        <p:txBody>
          <a:bodyPr>
            <a:normAutofit/>
          </a:bodyPr>
          <a:lstStyle/>
          <a:p>
            <a:r>
              <a:rPr lang="en-US" sz="2000" dirty="0">
                <a:latin typeface="Microsoft YaHei UI" panose="020B0503020204020204" pitchFamily="34" charset="-122"/>
                <a:ea typeface="Microsoft YaHei UI" panose="020B0503020204020204" pitchFamily="34" charset="-122"/>
              </a:rPr>
              <a:t>There are three Pythagorean trigonometric identities in trigonometry that are based on the right-triangle theorem or Pythagoras theorem.</a:t>
            </a:r>
          </a:p>
          <a:p>
            <a:r>
              <a:rPr lang="en-US" sz="2000" dirty="0">
                <a:latin typeface="Microsoft YaHei UI" panose="020B0503020204020204" pitchFamily="34" charset="-122"/>
                <a:ea typeface="Microsoft YaHei UI" panose="020B0503020204020204" pitchFamily="34" charset="-122"/>
              </a:rPr>
              <a:t>sin</a:t>
            </a:r>
            <a:r>
              <a:rPr lang="en-US" sz="2000" baseline="30000" dirty="0">
                <a:latin typeface="Microsoft YaHei UI" panose="020B0503020204020204" pitchFamily="34" charset="-122"/>
                <a:ea typeface="Microsoft YaHei UI" panose="020B0503020204020204" pitchFamily="34" charset="-122"/>
              </a:rPr>
              <a:t>2 </a:t>
            </a:r>
            <a:r>
              <a:rPr lang="en-US" sz="2000" dirty="0">
                <a:latin typeface="Microsoft YaHei UI" panose="020B0503020204020204" pitchFamily="34" charset="-122"/>
                <a:ea typeface="Microsoft YaHei UI" panose="020B0503020204020204" pitchFamily="34" charset="-122"/>
              </a:rPr>
              <a:t>a + cos</a:t>
            </a:r>
            <a:r>
              <a:rPr lang="en-US" sz="2000" baseline="30000" dirty="0">
                <a:latin typeface="Microsoft YaHei UI" panose="020B0503020204020204" pitchFamily="34" charset="-122"/>
                <a:ea typeface="Microsoft YaHei UI" panose="020B0503020204020204" pitchFamily="34" charset="-122"/>
              </a:rPr>
              <a:t>2 </a:t>
            </a:r>
            <a:r>
              <a:rPr lang="en-US" sz="2000" dirty="0">
                <a:latin typeface="Microsoft YaHei UI" panose="020B0503020204020204" pitchFamily="34" charset="-122"/>
                <a:ea typeface="Microsoft YaHei UI" panose="020B0503020204020204" pitchFamily="34" charset="-122"/>
              </a:rPr>
              <a:t>a = 1</a:t>
            </a:r>
          </a:p>
          <a:p>
            <a:r>
              <a:rPr lang="en-US" sz="2000" dirty="0">
                <a:latin typeface="Microsoft YaHei UI" panose="020B0503020204020204" pitchFamily="34" charset="-122"/>
                <a:ea typeface="Microsoft YaHei UI" panose="020B0503020204020204" pitchFamily="34" charset="-122"/>
              </a:rPr>
              <a:t>1+tan</a:t>
            </a:r>
            <a:r>
              <a:rPr lang="en-US" sz="2000" baseline="30000" dirty="0">
                <a:latin typeface="Microsoft YaHei UI" panose="020B0503020204020204" pitchFamily="34" charset="-122"/>
                <a:ea typeface="Microsoft YaHei UI" panose="020B0503020204020204" pitchFamily="34" charset="-122"/>
              </a:rPr>
              <a:t>2</a:t>
            </a:r>
            <a:r>
              <a:rPr lang="en-US" sz="2000" dirty="0">
                <a:latin typeface="Microsoft YaHei UI" panose="020B0503020204020204" pitchFamily="34" charset="-122"/>
                <a:ea typeface="Microsoft YaHei UI" panose="020B0503020204020204" pitchFamily="34" charset="-122"/>
              </a:rPr>
              <a:t> a  = sec</a:t>
            </a:r>
            <a:r>
              <a:rPr lang="en-US" sz="2000" baseline="30000" dirty="0">
                <a:latin typeface="Microsoft YaHei UI" panose="020B0503020204020204" pitchFamily="34" charset="-122"/>
                <a:ea typeface="Microsoft YaHei UI" panose="020B0503020204020204" pitchFamily="34" charset="-122"/>
              </a:rPr>
              <a:t>2</a:t>
            </a:r>
            <a:r>
              <a:rPr lang="en-US" sz="2000" dirty="0">
                <a:latin typeface="Microsoft YaHei UI" panose="020B0503020204020204" pitchFamily="34" charset="-122"/>
                <a:ea typeface="Microsoft YaHei UI" panose="020B0503020204020204" pitchFamily="34" charset="-122"/>
              </a:rPr>
              <a:t> a</a:t>
            </a:r>
          </a:p>
          <a:p>
            <a:r>
              <a:rPr lang="en-US" sz="2000" dirty="0">
                <a:latin typeface="Microsoft YaHei UI" panose="020B0503020204020204" pitchFamily="34" charset="-122"/>
                <a:ea typeface="Microsoft YaHei UI" panose="020B0503020204020204" pitchFamily="34" charset="-122"/>
              </a:rPr>
              <a:t>cosec</a:t>
            </a:r>
            <a:r>
              <a:rPr lang="en-US" sz="2000" baseline="30000" dirty="0">
                <a:latin typeface="Microsoft YaHei UI" panose="020B0503020204020204" pitchFamily="34" charset="-122"/>
                <a:ea typeface="Microsoft YaHei UI" panose="020B0503020204020204" pitchFamily="34" charset="-122"/>
              </a:rPr>
              <a:t>2 </a:t>
            </a:r>
            <a:r>
              <a:rPr lang="en-US" sz="2000" dirty="0">
                <a:latin typeface="Microsoft YaHei UI" panose="020B0503020204020204" pitchFamily="34" charset="-122"/>
                <a:ea typeface="Microsoft YaHei UI" panose="020B0503020204020204" pitchFamily="34" charset="-122"/>
              </a:rPr>
              <a:t>a = 1 + cot</a:t>
            </a:r>
            <a:r>
              <a:rPr lang="en-US" sz="2000" baseline="30000" dirty="0">
                <a:latin typeface="Microsoft YaHei UI" panose="020B0503020204020204" pitchFamily="34" charset="-122"/>
                <a:ea typeface="Microsoft YaHei UI" panose="020B0503020204020204" pitchFamily="34" charset="-122"/>
              </a:rPr>
              <a:t>2 </a:t>
            </a:r>
            <a:r>
              <a:rPr lang="en-US" sz="2000" dirty="0" smtClean="0">
                <a:latin typeface="Microsoft YaHei UI" panose="020B0503020204020204" pitchFamily="34" charset="-122"/>
                <a:ea typeface="Microsoft YaHei UI" panose="020B0503020204020204" pitchFamily="34" charset="-122"/>
              </a:rPr>
              <a:t>a</a:t>
            </a:r>
            <a:endParaRPr lang="en-US" sz="2000" dirty="0">
              <a:latin typeface="Microsoft YaHei UI" panose="020B0503020204020204" pitchFamily="34" charset="-122"/>
              <a:ea typeface="Microsoft YaHei UI" panose="020B0503020204020204" pitchFamily="34" charset="-122"/>
            </a:endParaRPr>
          </a:p>
        </p:txBody>
      </p:sp>
      <p:pic>
        <p:nvPicPr>
          <p:cNvPr id="4" name="Content Placeholder 3" descr="&lt;strong&gt;trigonometry&lt;/strong&gt; - Finding the value of &lt;strong&gt;trigonometric&lt;/strong&gt; function of any angl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454" y="2336657"/>
            <a:ext cx="5559087" cy="36496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17479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ircle(in)">
                                      <p:cBhvr>
                                        <p:cTn id="21" dur="20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Math micro project</a:t>
            </a:r>
            <a:endParaRPr lang="en-IN" dirty="0"/>
          </a:p>
        </p:txBody>
      </p:sp>
      <p:sp>
        <p:nvSpPr>
          <p:cNvPr id="3" name="Content Placeholder 2"/>
          <p:cNvSpPr>
            <a:spLocks noGrp="1"/>
          </p:cNvSpPr>
          <p:nvPr>
            <p:ph idx="1"/>
          </p:nvPr>
        </p:nvSpPr>
        <p:spPr/>
        <p:txBody>
          <a:bodyPr>
            <a:normAutofit/>
          </a:bodyPr>
          <a:lstStyle/>
          <a:p>
            <a:r>
              <a:rPr lang="en-US" sz="2000" dirty="0" smtClean="0">
                <a:latin typeface="Microsoft JhengHei UI" panose="020B0604030504040204" pitchFamily="34" charset="-120"/>
                <a:ea typeface="Microsoft JhengHei UI" panose="020B0604030504040204" pitchFamily="34" charset="-120"/>
              </a:rPr>
              <a:t>Roll NO. :  210451               Name : Abdurrahman Qureshi</a:t>
            </a:r>
          </a:p>
          <a:p>
            <a:r>
              <a:rPr lang="en-US" sz="2000" dirty="0">
                <a:latin typeface="Microsoft JhengHei UI" panose="020B0604030504040204" pitchFamily="34" charset="-120"/>
                <a:ea typeface="Microsoft JhengHei UI" panose="020B0604030504040204" pitchFamily="34" charset="-120"/>
              </a:rPr>
              <a:t>Roll NO. : </a:t>
            </a:r>
            <a:r>
              <a:rPr lang="en-US" sz="2000" dirty="0" smtClean="0">
                <a:latin typeface="Microsoft JhengHei UI" panose="020B0604030504040204" pitchFamily="34" charset="-120"/>
                <a:ea typeface="Microsoft JhengHei UI" panose="020B0604030504040204" pitchFamily="34" charset="-120"/>
              </a:rPr>
              <a:t> 210452               </a:t>
            </a:r>
            <a:r>
              <a:rPr lang="en-US" sz="2000" dirty="0">
                <a:latin typeface="Microsoft JhengHei UI" panose="020B0604030504040204" pitchFamily="34" charset="-120"/>
                <a:ea typeface="Microsoft JhengHei UI" panose="020B0604030504040204" pitchFamily="34" charset="-120"/>
              </a:rPr>
              <a:t>Name : Welder Umme Hafsa</a:t>
            </a:r>
            <a:endParaRPr lang="en-IN" sz="2000" dirty="0">
              <a:latin typeface="Microsoft JhengHei UI" panose="020B0604030504040204" pitchFamily="34" charset="-120"/>
              <a:ea typeface="Microsoft JhengHei UI" panose="020B0604030504040204" pitchFamily="34" charset="-120"/>
            </a:endParaRPr>
          </a:p>
          <a:p>
            <a:r>
              <a:rPr lang="en-US" sz="2000" dirty="0">
                <a:latin typeface="Microsoft JhengHei UI" panose="020B0604030504040204" pitchFamily="34" charset="-120"/>
                <a:ea typeface="Microsoft JhengHei UI" panose="020B0604030504040204" pitchFamily="34" charset="-120"/>
              </a:rPr>
              <a:t>Roll NO. : </a:t>
            </a:r>
            <a:r>
              <a:rPr lang="en-US" sz="2000" dirty="0" smtClean="0">
                <a:latin typeface="Microsoft JhengHei UI" panose="020B0604030504040204" pitchFamily="34" charset="-120"/>
                <a:ea typeface="Microsoft JhengHei UI" panose="020B0604030504040204" pitchFamily="34" charset="-120"/>
              </a:rPr>
              <a:t> 210453               Name </a:t>
            </a:r>
            <a:r>
              <a:rPr lang="en-US" sz="2000" dirty="0">
                <a:latin typeface="Microsoft JhengHei UI" panose="020B0604030504040204" pitchFamily="34" charset="-120"/>
                <a:ea typeface="Microsoft JhengHei UI" panose="020B0604030504040204" pitchFamily="34" charset="-120"/>
              </a:rPr>
              <a:t>: Ansari Saad Mohd. Arif</a:t>
            </a:r>
            <a:endParaRPr lang="en-US" sz="2000" dirty="0" smtClean="0">
              <a:latin typeface="Microsoft JhengHei UI" panose="020B0604030504040204" pitchFamily="34" charset="-120"/>
              <a:ea typeface="Microsoft JhengHei UI" panose="020B0604030504040204" pitchFamily="34" charset="-120"/>
            </a:endParaRPr>
          </a:p>
          <a:p>
            <a:r>
              <a:rPr lang="en-US" sz="2000" dirty="0">
                <a:latin typeface="Microsoft JhengHei UI" panose="020B0604030504040204" pitchFamily="34" charset="-120"/>
                <a:ea typeface="Microsoft JhengHei UI" panose="020B0604030504040204" pitchFamily="34" charset="-120"/>
              </a:rPr>
              <a:t>Roll NO. : </a:t>
            </a:r>
            <a:r>
              <a:rPr lang="en-US" sz="2000" dirty="0" smtClean="0">
                <a:latin typeface="Microsoft JhengHei UI" panose="020B0604030504040204" pitchFamily="34" charset="-120"/>
                <a:ea typeface="Microsoft JhengHei UI" panose="020B0604030504040204" pitchFamily="34" charset="-120"/>
              </a:rPr>
              <a:t> 210454               Name </a:t>
            </a:r>
            <a:r>
              <a:rPr lang="en-US" sz="2000" dirty="0">
                <a:latin typeface="Microsoft JhengHei UI" panose="020B0604030504040204" pitchFamily="34" charset="-120"/>
                <a:ea typeface="Microsoft JhengHei UI" panose="020B0604030504040204" pitchFamily="34" charset="-120"/>
              </a:rPr>
              <a:t>: Shaikh Azlan Ahmed</a:t>
            </a:r>
            <a:endParaRPr lang="en-IN" sz="2000" dirty="0" smtClean="0">
              <a:latin typeface="Microsoft JhengHei UI" panose="020B0604030504040204" pitchFamily="34" charset="-120"/>
              <a:ea typeface="Microsoft JhengHei UI" panose="020B0604030504040204" pitchFamily="34" charset="-120"/>
            </a:endParaRPr>
          </a:p>
          <a:p>
            <a:r>
              <a:rPr lang="en-US" sz="2000" dirty="0">
                <a:latin typeface="Microsoft JhengHei UI" panose="020B0604030504040204" pitchFamily="34" charset="-120"/>
                <a:ea typeface="Microsoft JhengHei UI" panose="020B0604030504040204" pitchFamily="34" charset="-120"/>
              </a:rPr>
              <a:t>Roll NO. : </a:t>
            </a:r>
            <a:r>
              <a:rPr lang="en-US" sz="2000" dirty="0" smtClean="0">
                <a:latin typeface="Microsoft JhengHei UI" panose="020B0604030504040204" pitchFamily="34" charset="-120"/>
                <a:ea typeface="Microsoft JhengHei UI" panose="020B0604030504040204" pitchFamily="34" charset="-120"/>
              </a:rPr>
              <a:t> 210455               Name </a:t>
            </a:r>
            <a:r>
              <a:rPr lang="en-US" sz="2000" dirty="0">
                <a:latin typeface="Microsoft JhengHei UI" panose="020B0604030504040204" pitchFamily="34" charset="-120"/>
                <a:ea typeface="Microsoft JhengHei UI" panose="020B0604030504040204" pitchFamily="34" charset="-120"/>
              </a:rPr>
              <a:t>: Qazi Mohd. </a:t>
            </a:r>
            <a:r>
              <a:rPr lang="en-US" sz="2000" smtClean="0">
                <a:latin typeface="Microsoft JhengHei UI" panose="020B0604030504040204" pitchFamily="34" charset="-120"/>
                <a:ea typeface="Microsoft JhengHei UI" panose="020B0604030504040204" pitchFamily="34" charset="-120"/>
              </a:rPr>
              <a:t>Oaish</a:t>
            </a:r>
            <a:endParaRPr lang="en-US" sz="2000" dirty="0" smtClean="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904817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80">
                                          <p:stCondLst>
                                            <p:cond delay="0"/>
                                          </p:stCondLst>
                                        </p:cTn>
                                        <p:tgtEl>
                                          <p:spTgt spid="3">
                                            <p:txEl>
                                              <p:pRg st="0" end="0"/>
                                            </p:txEl>
                                          </p:spTgt>
                                        </p:tgtEl>
                                      </p:cBhvr>
                                    </p:animEffect>
                                    <p:anim calcmode="lin" valueType="num">
                                      <p:cBhvr>
                                        <p:cTn id="15"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xEl>
                                              <p:pRg st="0" end="0"/>
                                            </p:txEl>
                                          </p:spTgt>
                                        </p:tgtEl>
                                      </p:cBhvr>
                                      <p:to x="100000" y="60000"/>
                                    </p:animScale>
                                    <p:animScale>
                                      <p:cBhvr>
                                        <p:cTn id="21" dur="166" decel="50000">
                                          <p:stCondLst>
                                            <p:cond delay="676"/>
                                          </p:stCondLst>
                                        </p:cTn>
                                        <p:tgtEl>
                                          <p:spTgt spid="3">
                                            <p:txEl>
                                              <p:pRg st="0" end="0"/>
                                            </p:txEl>
                                          </p:spTgt>
                                        </p:tgtEl>
                                      </p:cBhvr>
                                      <p:to x="100000" y="100000"/>
                                    </p:animScale>
                                    <p:animScale>
                                      <p:cBhvr>
                                        <p:cTn id="22" dur="26">
                                          <p:stCondLst>
                                            <p:cond delay="1312"/>
                                          </p:stCondLst>
                                        </p:cTn>
                                        <p:tgtEl>
                                          <p:spTgt spid="3">
                                            <p:txEl>
                                              <p:pRg st="0" end="0"/>
                                            </p:txEl>
                                          </p:spTgt>
                                        </p:tgtEl>
                                      </p:cBhvr>
                                      <p:to x="100000" y="80000"/>
                                    </p:animScale>
                                    <p:animScale>
                                      <p:cBhvr>
                                        <p:cTn id="23" dur="166" decel="50000">
                                          <p:stCondLst>
                                            <p:cond delay="1338"/>
                                          </p:stCondLst>
                                        </p:cTn>
                                        <p:tgtEl>
                                          <p:spTgt spid="3">
                                            <p:txEl>
                                              <p:pRg st="0" end="0"/>
                                            </p:txEl>
                                          </p:spTgt>
                                        </p:tgtEl>
                                      </p:cBhvr>
                                      <p:to x="100000" y="100000"/>
                                    </p:animScale>
                                    <p:animScale>
                                      <p:cBhvr>
                                        <p:cTn id="24" dur="26">
                                          <p:stCondLst>
                                            <p:cond delay="1642"/>
                                          </p:stCondLst>
                                        </p:cTn>
                                        <p:tgtEl>
                                          <p:spTgt spid="3">
                                            <p:txEl>
                                              <p:pRg st="0" end="0"/>
                                            </p:txEl>
                                          </p:spTgt>
                                        </p:tgtEl>
                                      </p:cBhvr>
                                      <p:to x="100000" y="90000"/>
                                    </p:animScale>
                                    <p:animScale>
                                      <p:cBhvr>
                                        <p:cTn id="25" dur="166" decel="50000">
                                          <p:stCondLst>
                                            <p:cond delay="1668"/>
                                          </p:stCondLst>
                                        </p:cTn>
                                        <p:tgtEl>
                                          <p:spTgt spid="3">
                                            <p:txEl>
                                              <p:pRg st="0" end="0"/>
                                            </p:txEl>
                                          </p:spTgt>
                                        </p:tgtEl>
                                      </p:cBhvr>
                                      <p:to x="100000" y="100000"/>
                                    </p:animScale>
                                    <p:animScale>
                                      <p:cBhvr>
                                        <p:cTn id="26" dur="26">
                                          <p:stCondLst>
                                            <p:cond delay="1808"/>
                                          </p:stCondLst>
                                        </p:cTn>
                                        <p:tgtEl>
                                          <p:spTgt spid="3">
                                            <p:txEl>
                                              <p:pRg st="0" end="0"/>
                                            </p:txEl>
                                          </p:spTgt>
                                        </p:tgtEl>
                                      </p:cBhvr>
                                      <p:to x="100000" y="95000"/>
                                    </p:animScale>
                                    <p:animScale>
                                      <p:cBhvr>
                                        <p:cTn id="27" dur="166" decel="50000">
                                          <p:stCondLst>
                                            <p:cond delay="1834"/>
                                          </p:stCondLst>
                                        </p:cTn>
                                        <p:tgtEl>
                                          <p:spTgt spid="3">
                                            <p:txEl>
                                              <p:pRg st="0" end="0"/>
                                            </p:txEl>
                                          </p:spTgt>
                                        </p:tgtEl>
                                      </p:cBhvr>
                                      <p:to x="100000" y="100000"/>
                                    </p:animScale>
                                  </p:childTnLst>
                                </p:cTn>
                              </p:par>
                              <p:par>
                                <p:cTn id="28" presetID="26" presetClass="entr" presetSubtype="0" fill="hold"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par>
                                <p:cTn id="44" presetID="26" presetClass="entr" presetSubtype="0" fill="hold" nodeType="with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wipe(down)">
                                      <p:cBhvr>
                                        <p:cTn id="46" dur="580">
                                          <p:stCondLst>
                                            <p:cond delay="0"/>
                                          </p:stCondLst>
                                        </p:cTn>
                                        <p:tgtEl>
                                          <p:spTgt spid="3">
                                            <p:txEl>
                                              <p:pRg st="2" end="2"/>
                                            </p:txEl>
                                          </p:spTgt>
                                        </p:tgtEl>
                                      </p:cBhvr>
                                    </p:animEffect>
                                    <p:anim calcmode="lin" valueType="num">
                                      <p:cBhvr>
                                        <p:cTn id="47"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2" dur="26">
                                          <p:stCondLst>
                                            <p:cond delay="650"/>
                                          </p:stCondLst>
                                        </p:cTn>
                                        <p:tgtEl>
                                          <p:spTgt spid="3">
                                            <p:txEl>
                                              <p:pRg st="2" end="2"/>
                                            </p:txEl>
                                          </p:spTgt>
                                        </p:tgtEl>
                                      </p:cBhvr>
                                      <p:to x="100000" y="60000"/>
                                    </p:animScale>
                                    <p:animScale>
                                      <p:cBhvr>
                                        <p:cTn id="53" dur="166" decel="50000">
                                          <p:stCondLst>
                                            <p:cond delay="676"/>
                                          </p:stCondLst>
                                        </p:cTn>
                                        <p:tgtEl>
                                          <p:spTgt spid="3">
                                            <p:txEl>
                                              <p:pRg st="2" end="2"/>
                                            </p:txEl>
                                          </p:spTgt>
                                        </p:tgtEl>
                                      </p:cBhvr>
                                      <p:to x="100000" y="100000"/>
                                    </p:animScale>
                                    <p:animScale>
                                      <p:cBhvr>
                                        <p:cTn id="54" dur="26">
                                          <p:stCondLst>
                                            <p:cond delay="1312"/>
                                          </p:stCondLst>
                                        </p:cTn>
                                        <p:tgtEl>
                                          <p:spTgt spid="3">
                                            <p:txEl>
                                              <p:pRg st="2" end="2"/>
                                            </p:txEl>
                                          </p:spTgt>
                                        </p:tgtEl>
                                      </p:cBhvr>
                                      <p:to x="100000" y="80000"/>
                                    </p:animScale>
                                    <p:animScale>
                                      <p:cBhvr>
                                        <p:cTn id="55" dur="166" decel="50000">
                                          <p:stCondLst>
                                            <p:cond delay="1338"/>
                                          </p:stCondLst>
                                        </p:cTn>
                                        <p:tgtEl>
                                          <p:spTgt spid="3">
                                            <p:txEl>
                                              <p:pRg st="2" end="2"/>
                                            </p:txEl>
                                          </p:spTgt>
                                        </p:tgtEl>
                                      </p:cBhvr>
                                      <p:to x="100000" y="100000"/>
                                    </p:animScale>
                                    <p:animScale>
                                      <p:cBhvr>
                                        <p:cTn id="56" dur="26">
                                          <p:stCondLst>
                                            <p:cond delay="1642"/>
                                          </p:stCondLst>
                                        </p:cTn>
                                        <p:tgtEl>
                                          <p:spTgt spid="3">
                                            <p:txEl>
                                              <p:pRg st="2" end="2"/>
                                            </p:txEl>
                                          </p:spTgt>
                                        </p:tgtEl>
                                      </p:cBhvr>
                                      <p:to x="100000" y="90000"/>
                                    </p:animScale>
                                    <p:animScale>
                                      <p:cBhvr>
                                        <p:cTn id="57" dur="166" decel="50000">
                                          <p:stCondLst>
                                            <p:cond delay="1668"/>
                                          </p:stCondLst>
                                        </p:cTn>
                                        <p:tgtEl>
                                          <p:spTgt spid="3">
                                            <p:txEl>
                                              <p:pRg st="2" end="2"/>
                                            </p:txEl>
                                          </p:spTgt>
                                        </p:tgtEl>
                                      </p:cBhvr>
                                      <p:to x="100000" y="100000"/>
                                    </p:animScale>
                                    <p:animScale>
                                      <p:cBhvr>
                                        <p:cTn id="58" dur="26">
                                          <p:stCondLst>
                                            <p:cond delay="1808"/>
                                          </p:stCondLst>
                                        </p:cTn>
                                        <p:tgtEl>
                                          <p:spTgt spid="3">
                                            <p:txEl>
                                              <p:pRg st="2" end="2"/>
                                            </p:txEl>
                                          </p:spTgt>
                                        </p:tgtEl>
                                      </p:cBhvr>
                                      <p:to x="100000" y="95000"/>
                                    </p:animScale>
                                    <p:animScale>
                                      <p:cBhvr>
                                        <p:cTn id="59" dur="166" decel="50000">
                                          <p:stCondLst>
                                            <p:cond delay="1834"/>
                                          </p:stCondLst>
                                        </p:cTn>
                                        <p:tgtEl>
                                          <p:spTgt spid="3">
                                            <p:txEl>
                                              <p:pRg st="2" end="2"/>
                                            </p:txEl>
                                          </p:spTgt>
                                        </p:tgtEl>
                                      </p:cBhvr>
                                      <p:to x="100000" y="100000"/>
                                    </p:animScale>
                                  </p:childTnLst>
                                </p:cTn>
                              </p:par>
                              <p:par>
                                <p:cTn id="60" presetID="26" presetClass="entr" presetSubtype="0" fill="hold" nodeType="withEffect">
                                  <p:stCondLst>
                                    <p:cond delay="0"/>
                                  </p:stCondLst>
                                  <p:childTnLst>
                                    <p:set>
                                      <p:cBhvr>
                                        <p:cTn id="61" dur="1" fill="hold">
                                          <p:stCondLst>
                                            <p:cond delay="0"/>
                                          </p:stCondLst>
                                        </p:cTn>
                                        <p:tgtEl>
                                          <p:spTgt spid="3">
                                            <p:txEl>
                                              <p:pRg st="3" end="3"/>
                                            </p:txEl>
                                          </p:spTgt>
                                        </p:tgtEl>
                                        <p:attrNameLst>
                                          <p:attrName>style.visibility</p:attrName>
                                        </p:attrNameLst>
                                      </p:cBhvr>
                                      <p:to>
                                        <p:strVal val="visible"/>
                                      </p:to>
                                    </p:set>
                                    <p:animEffect transition="in" filter="wipe(down)">
                                      <p:cBhvr>
                                        <p:cTn id="62" dur="580">
                                          <p:stCondLst>
                                            <p:cond delay="0"/>
                                          </p:stCondLst>
                                        </p:cTn>
                                        <p:tgtEl>
                                          <p:spTgt spid="3">
                                            <p:txEl>
                                              <p:pRg st="3" end="3"/>
                                            </p:txEl>
                                          </p:spTgt>
                                        </p:tgtEl>
                                      </p:cBhvr>
                                    </p:animEffect>
                                    <p:anim calcmode="lin" valueType="num">
                                      <p:cBhvr>
                                        <p:cTn id="63"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8" dur="26">
                                          <p:stCondLst>
                                            <p:cond delay="650"/>
                                          </p:stCondLst>
                                        </p:cTn>
                                        <p:tgtEl>
                                          <p:spTgt spid="3">
                                            <p:txEl>
                                              <p:pRg st="3" end="3"/>
                                            </p:txEl>
                                          </p:spTgt>
                                        </p:tgtEl>
                                      </p:cBhvr>
                                      <p:to x="100000" y="60000"/>
                                    </p:animScale>
                                    <p:animScale>
                                      <p:cBhvr>
                                        <p:cTn id="69" dur="166" decel="50000">
                                          <p:stCondLst>
                                            <p:cond delay="676"/>
                                          </p:stCondLst>
                                        </p:cTn>
                                        <p:tgtEl>
                                          <p:spTgt spid="3">
                                            <p:txEl>
                                              <p:pRg st="3" end="3"/>
                                            </p:txEl>
                                          </p:spTgt>
                                        </p:tgtEl>
                                      </p:cBhvr>
                                      <p:to x="100000" y="100000"/>
                                    </p:animScale>
                                    <p:animScale>
                                      <p:cBhvr>
                                        <p:cTn id="70" dur="26">
                                          <p:stCondLst>
                                            <p:cond delay="1312"/>
                                          </p:stCondLst>
                                        </p:cTn>
                                        <p:tgtEl>
                                          <p:spTgt spid="3">
                                            <p:txEl>
                                              <p:pRg st="3" end="3"/>
                                            </p:txEl>
                                          </p:spTgt>
                                        </p:tgtEl>
                                      </p:cBhvr>
                                      <p:to x="100000" y="80000"/>
                                    </p:animScale>
                                    <p:animScale>
                                      <p:cBhvr>
                                        <p:cTn id="71" dur="166" decel="50000">
                                          <p:stCondLst>
                                            <p:cond delay="1338"/>
                                          </p:stCondLst>
                                        </p:cTn>
                                        <p:tgtEl>
                                          <p:spTgt spid="3">
                                            <p:txEl>
                                              <p:pRg st="3" end="3"/>
                                            </p:txEl>
                                          </p:spTgt>
                                        </p:tgtEl>
                                      </p:cBhvr>
                                      <p:to x="100000" y="100000"/>
                                    </p:animScale>
                                    <p:animScale>
                                      <p:cBhvr>
                                        <p:cTn id="72" dur="26">
                                          <p:stCondLst>
                                            <p:cond delay="1642"/>
                                          </p:stCondLst>
                                        </p:cTn>
                                        <p:tgtEl>
                                          <p:spTgt spid="3">
                                            <p:txEl>
                                              <p:pRg st="3" end="3"/>
                                            </p:txEl>
                                          </p:spTgt>
                                        </p:tgtEl>
                                      </p:cBhvr>
                                      <p:to x="100000" y="90000"/>
                                    </p:animScale>
                                    <p:animScale>
                                      <p:cBhvr>
                                        <p:cTn id="73" dur="166" decel="50000">
                                          <p:stCondLst>
                                            <p:cond delay="1668"/>
                                          </p:stCondLst>
                                        </p:cTn>
                                        <p:tgtEl>
                                          <p:spTgt spid="3">
                                            <p:txEl>
                                              <p:pRg st="3" end="3"/>
                                            </p:txEl>
                                          </p:spTgt>
                                        </p:tgtEl>
                                      </p:cBhvr>
                                      <p:to x="100000" y="100000"/>
                                    </p:animScale>
                                    <p:animScale>
                                      <p:cBhvr>
                                        <p:cTn id="74" dur="26">
                                          <p:stCondLst>
                                            <p:cond delay="1808"/>
                                          </p:stCondLst>
                                        </p:cTn>
                                        <p:tgtEl>
                                          <p:spTgt spid="3">
                                            <p:txEl>
                                              <p:pRg st="3" end="3"/>
                                            </p:txEl>
                                          </p:spTgt>
                                        </p:tgtEl>
                                      </p:cBhvr>
                                      <p:to x="100000" y="95000"/>
                                    </p:animScale>
                                    <p:animScale>
                                      <p:cBhvr>
                                        <p:cTn id="75" dur="166" decel="50000">
                                          <p:stCondLst>
                                            <p:cond delay="1834"/>
                                          </p:stCondLst>
                                        </p:cTn>
                                        <p:tgtEl>
                                          <p:spTgt spid="3">
                                            <p:txEl>
                                              <p:pRg st="3" end="3"/>
                                            </p:txEl>
                                          </p:spTgt>
                                        </p:tgtEl>
                                      </p:cBhvr>
                                      <p:to x="100000" y="100000"/>
                                    </p:animScale>
                                  </p:childTnLst>
                                </p:cTn>
                              </p:par>
                              <p:par>
                                <p:cTn id="76" presetID="26" presetClass="entr" presetSubtype="0" fill="hold" nodeType="withEffect">
                                  <p:stCondLst>
                                    <p:cond delay="0"/>
                                  </p:stCondLst>
                                  <p:childTnLst>
                                    <p:set>
                                      <p:cBhvr>
                                        <p:cTn id="77" dur="1" fill="hold">
                                          <p:stCondLst>
                                            <p:cond delay="0"/>
                                          </p:stCondLst>
                                        </p:cTn>
                                        <p:tgtEl>
                                          <p:spTgt spid="3">
                                            <p:txEl>
                                              <p:pRg st="4" end="4"/>
                                            </p:txEl>
                                          </p:spTgt>
                                        </p:tgtEl>
                                        <p:attrNameLst>
                                          <p:attrName>style.visibility</p:attrName>
                                        </p:attrNameLst>
                                      </p:cBhvr>
                                      <p:to>
                                        <p:strVal val="visible"/>
                                      </p:to>
                                    </p:set>
                                    <p:animEffect transition="in" filter="wipe(down)">
                                      <p:cBhvr>
                                        <p:cTn id="78" dur="580">
                                          <p:stCondLst>
                                            <p:cond delay="0"/>
                                          </p:stCondLst>
                                        </p:cTn>
                                        <p:tgtEl>
                                          <p:spTgt spid="3">
                                            <p:txEl>
                                              <p:pRg st="4" end="4"/>
                                            </p:txEl>
                                          </p:spTgt>
                                        </p:tgtEl>
                                      </p:cBhvr>
                                    </p:animEffect>
                                    <p:anim calcmode="lin" valueType="num">
                                      <p:cBhvr>
                                        <p:cTn id="79"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0"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1"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2"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3"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4" dur="26">
                                          <p:stCondLst>
                                            <p:cond delay="650"/>
                                          </p:stCondLst>
                                        </p:cTn>
                                        <p:tgtEl>
                                          <p:spTgt spid="3">
                                            <p:txEl>
                                              <p:pRg st="4" end="4"/>
                                            </p:txEl>
                                          </p:spTgt>
                                        </p:tgtEl>
                                      </p:cBhvr>
                                      <p:to x="100000" y="60000"/>
                                    </p:animScale>
                                    <p:animScale>
                                      <p:cBhvr>
                                        <p:cTn id="85" dur="166" decel="50000">
                                          <p:stCondLst>
                                            <p:cond delay="676"/>
                                          </p:stCondLst>
                                        </p:cTn>
                                        <p:tgtEl>
                                          <p:spTgt spid="3">
                                            <p:txEl>
                                              <p:pRg st="4" end="4"/>
                                            </p:txEl>
                                          </p:spTgt>
                                        </p:tgtEl>
                                      </p:cBhvr>
                                      <p:to x="100000" y="100000"/>
                                    </p:animScale>
                                    <p:animScale>
                                      <p:cBhvr>
                                        <p:cTn id="86" dur="26">
                                          <p:stCondLst>
                                            <p:cond delay="1312"/>
                                          </p:stCondLst>
                                        </p:cTn>
                                        <p:tgtEl>
                                          <p:spTgt spid="3">
                                            <p:txEl>
                                              <p:pRg st="4" end="4"/>
                                            </p:txEl>
                                          </p:spTgt>
                                        </p:tgtEl>
                                      </p:cBhvr>
                                      <p:to x="100000" y="80000"/>
                                    </p:animScale>
                                    <p:animScale>
                                      <p:cBhvr>
                                        <p:cTn id="87" dur="166" decel="50000">
                                          <p:stCondLst>
                                            <p:cond delay="1338"/>
                                          </p:stCondLst>
                                        </p:cTn>
                                        <p:tgtEl>
                                          <p:spTgt spid="3">
                                            <p:txEl>
                                              <p:pRg st="4" end="4"/>
                                            </p:txEl>
                                          </p:spTgt>
                                        </p:tgtEl>
                                      </p:cBhvr>
                                      <p:to x="100000" y="100000"/>
                                    </p:animScale>
                                    <p:animScale>
                                      <p:cBhvr>
                                        <p:cTn id="88" dur="26">
                                          <p:stCondLst>
                                            <p:cond delay="1642"/>
                                          </p:stCondLst>
                                        </p:cTn>
                                        <p:tgtEl>
                                          <p:spTgt spid="3">
                                            <p:txEl>
                                              <p:pRg st="4" end="4"/>
                                            </p:txEl>
                                          </p:spTgt>
                                        </p:tgtEl>
                                      </p:cBhvr>
                                      <p:to x="100000" y="90000"/>
                                    </p:animScale>
                                    <p:animScale>
                                      <p:cBhvr>
                                        <p:cTn id="89" dur="166" decel="50000">
                                          <p:stCondLst>
                                            <p:cond delay="1668"/>
                                          </p:stCondLst>
                                        </p:cTn>
                                        <p:tgtEl>
                                          <p:spTgt spid="3">
                                            <p:txEl>
                                              <p:pRg st="4" end="4"/>
                                            </p:txEl>
                                          </p:spTgt>
                                        </p:tgtEl>
                                      </p:cBhvr>
                                      <p:to x="100000" y="100000"/>
                                    </p:animScale>
                                    <p:animScale>
                                      <p:cBhvr>
                                        <p:cTn id="90" dur="26">
                                          <p:stCondLst>
                                            <p:cond delay="1808"/>
                                          </p:stCondLst>
                                        </p:cTn>
                                        <p:tgtEl>
                                          <p:spTgt spid="3">
                                            <p:txEl>
                                              <p:pRg st="4" end="4"/>
                                            </p:txEl>
                                          </p:spTgt>
                                        </p:tgtEl>
                                      </p:cBhvr>
                                      <p:to x="100000" y="95000"/>
                                    </p:animScale>
                                    <p:animScale>
                                      <p:cBhvr>
                                        <p:cTn id="91"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Definition</a:t>
            </a:r>
            <a:endParaRPr lang="en-IN" dirty="0"/>
          </a:p>
        </p:txBody>
      </p:sp>
      <p:sp>
        <p:nvSpPr>
          <p:cNvPr id="3" name="Content Placeholder 2"/>
          <p:cNvSpPr>
            <a:spLocks noGrp="1"/>
          </p:cNvSpPr>
          <p:nvPr>
            <p:ph idx="1"/>
          </p:nvPr>
        </p:nvSpPr>
        <p:spPr>
          <a:xfrm>
            <a:off x="685802" y="2142067"/>
            <a:ext cx="7114308" cy="3649133"/>
          </a:xfrm>
        </p:spPr>
        <p:txBody>
          <a:bodyPr>
            <a:normAutofit/>
          </a:bodyPr>
          <a:lstStyle/>
          <a:p>
            <a:pPr fontAlgn="base"/>
            <a:r>
              <a:rPr lang="en-US" sz="2000" dirty="0">
                <a:latin typeface="Microsoft JhengHei UI" panose="020B0604030504040204" pitchFamily="34" charset="-120"/>
                <a:ea typeface="Microsoft JhengHei UI" panose="020B0604030504040204" pitchFamily="34" charset="-120"/>
              </a:rPr>
              <a:t>Trigonometry is derived </a:t>
            </a:r>
            <a:r>
              <a:rPr lang="en-US" sz="2000" dirty="0" smtClean="0">
                <a:latin typeface="Microsoft JhengHei UI" panose="020B0604030504040204" pitchFamily="34" charset="-120"/>
                <a:ea typeface="Microsoft JhengHei UI" panose="020B0604030504040204" pitchFamily="34" charset="-120"/>
              </a:rPr>
              <a:t>from the </a:t>
            </a:r>
            <a:r>
              <a:rPr lang="en-US" sz="2000" dirty="0">
                <a:latin typeface="Microsoft JhengHei UI" panose="020B0604030504040204" pitchFamily="34" charset="-120"/>
                <a:ea typeface="Microsoft JhengHei UI" panose="020B0604030504040204" pitchFamily="34" charset="-120"/>
              </a:rPr>
              <a:t>Greek </a:t>
            </a:r>
            <a:r>
              <a:rPr lang="en-US" sz="2000" dirty="0" smtClean="0">
                <a:latin typeface="Microsoft JhengHei UI" panose="020B0604030504040204" pitchFamily="34" charset="-120"/>
                <a:ea typeface="Microsoft JhengHei UI" panose="020B0604030504040204" pitchFamily="34" charset="-120"/>
              </a:rPr>
              <a:t>words “</a:t>
            </a:r>
            <a:r>
              <a:rPr lang="en-US" sz="2000" dirty="0" err="1" smtClean="0">
                <a:latin typeface="Microsoft JhengHei UI" panose="020B0604030504040204" pitchFamily="34" charset="-120"/>
                <a:ea typeface="Microsoft JhengHei UI" panose="020B0604030504040204" pitchFamily="34" charset="-120"/>
              </a:rPr>
              <a:t>trigonon</a:t>
            </a:r>
            <a:r>
              <a:rPr lang="en-US" sz="2000" dirty="0" smtClean="0">
                <a:latin typeface="Microsoft JhengHei UI" panose="020B0604030504040204" pitchFamily="34" charset="-120"/>
                <a:ea typeface="Microsoft JhengHei UI" panose="020B0604030504040204" pitchFamily="34" charset="-120"/>
              </a:rPr>
              <a:t>”-{three </a:t>
            </a:r>
            <a:r>
              <a:rPr lang="en-US" sz="2000" dirty="0">
                <a:latin typeface="Microsoft JhengHei UI" panose="020B0604030504040204" pitchFamily="34" charset="-120"/>
                <a:ea typeface="Microsoft JhengHei UI" panose="020B0604030504040204" pitchFamily="34" charset="-120"/>
              </a:rPr>
              <a:t>angle} and </a:t>
            </a:r>
            <a:r>
              <a:rPr lang="en-US" sz="2000" dirty="0" smtClean="0">
                <a:latin typeface="Microsoft JhengHei UI" panose="020B0604030504040204" pitchFamily="34" charset="-120"/>
                <a:ea typeface="Microsoft JhengHei UI" panose="020B0604030504040204" pitchFamily="34" charset="-120"/>
              </a:rPr>
              <a:t>“</a:t>
            </a:r>
            <a:r>
              <a:rPr lang="en-US" sz="2000" dirty="0" err="1" smtClean="0">
                <a:latin typeface="Microsoft JhengHei UI" panose="020B0604030504040204" pitchFamily="34" charset="-120"/>
                <a:ea typeface="Microsoft JhengHei UI" panose="020B0604030504040204" pitchFamily="34" charset="-120"/>
              </a:rPr>
              <a:t>metron</a:t>
            </a:r>
            <a:r>
              <a:rPr lang="en-US" sz="2000" dirty="0" smtClean="0">
                <a:latin typeface="Microsoft JhengHei UI" panose="020B0604030504040204" pitchFamily="34" charset="-120"/>
                <a:ea typeface="Microsoft JhengHei UI" panose="020B0604030504040204" pitchFamily="34" charset="-120"/>
              </a:rPr>
              <a:t>”-{measure}.</a:t>
            </a:r>
            <a:endParaRPr lang="en-US" sz="2000" dirty="0">
              <a:latin typeface="Microsoft JhengHei UI" panose="020B0604030504040204" pitchFamily="34" charset="-120"/>
              <a:ea typeface="Microsoft JhengHei UI" panose="020B0604030504040204" pitchFamily="34" charset="-120"/>
            </a:endParaRPr>
          </a:p>
          <a:p>
            <a:pPr fontAlgn="base"/>
            <a:r>
              <a:rPr lang="en-US" sz="2000" dirty="0" smtClean="0">
                <a:latin typeface="Microsoft JhengHei UI" panose="020B0604030504040204" pitchFamily="34" charset="-120"/>
                <a:ea typeface="Microsoft JhengHei UI" panose="020B0604030504040204" pitchFamily="34" charset="-120"/>
              </a:rPr>
              <a:t>Trigonometry </a:t>
            </a:r>
            <a:r>
              <a:rPr lang="en-US" sz="2000" dirty="0">
                <a:latin typeface="Microsoft JhengHei UI" panose="020B0604030504040204" pitchFamily="34" charset="-120"/>
                <a:ea typeface="Microsoft JhengHei UI" panose="020B0604030504040204" pitchFamily="34" charset="-120"/>
              </a:rPr>
              <a:t>is the branch of </a:t>
            </a:r>
            <a:r>
              <a:rPr lang="en-US" sz="2000" dirty="0" smtClean="0">
                <a:latin typeface="Microsoft JhengHei UI" panose="020B0604030504040204" pitchFamily="34" charset="-120"/>
                <a:ea typeface="Microsoft JhengHei UI" panose="020B0604030504040204" pitchFamily="34" charset="-120"/>
              </a:rPr>
              <a:t>mathematics which </a:t>
            </a:r>
            <a:r>
              <a:rPr lang="en-US" sz="2000" dirty="0">
                <a:latin typeface="Microsoft JhengHei UI" panose="020B0604030504040204" pitchFamily="34" charset="-120"/>
                <a:ea typeface="Microsoft JhengHei UI" panose="020B0604030504040204" pitchFamily="34" charset="-120"/>
              </a:rPr>
              <a:t>deals with </a:t>
            </a:r>
            <a:r>
              <a:rPr lang="en-US" sz="2000" dirty="0" smtClean="0">
                <a:latin typeface="Microsoft JhengHei UI" panose="020B0604030504040204" pitchFamily="34" charset="-120"/>
                <a:ea typeface="Microsoft JhengHei UI" panose="020B0604030504040204" pitchFamily="34" charset="-120"/>
              </a:rPr>
              <a:t>Triangles, particularly </a:t>
            </a:r>
            <a:r>
              <a:rPr lang="en-US" sz="2000" dirty="0">
                <a:latin typeface="Microsoft JhengHei UI" panose="020B0604030504040204" pitchFamily="34" charset="-120"/>
                <a:ea typeface="Microsoft JhengHei UI" panose="020B0604030504040204" pitchFamily="34" charset="-120"/>
              </a:rPr>
              <a:t>triangles in a plane where one angle of the triangle is 90 degrees</a:t>
            </a:r>
            <a:r>
              <a:rPr lang="en-US" sz="2000" dirty="0" smtClean="0">
                <a:latin typeface="Microsoft JhengHei UI" panose="020B0604030504040204" pitchFamily="34" charset="-120"/>
                <a:ea typeface="Microsoft JhengHei UI" panose="020B0604030504040204" pitchFamily="34" charset="-120"/>
              </a:rPr>
              <a:t>.</a:t>
            </a:r>
          </a:p>
          <a:p>
            <a:pPr fontAlgn="base"/>
            <a:r>
              <a:rPr lang="en-US" sz="2000" dirty="0">
                <a:latin typeface="Microsoft JhengHei UI" panose="020B0604030504040204" pitchFamily="34" charset="-120"/>
                <a:ea typeface="Microsoft JhengHei UI" panose="020B0604030504040204" pitchFamily="34" charset="-120"/>
              </a:rPr>
              <a:t>Trigonometry specifically deals with the relationship between the sides and angles of triangle ,that is, on the trigonometric functions, and with calculations based on these function</a:t>
            </a:r>
            <a:r>
              <a:rPr lang="en-US" sz="2000" dirty="0" smtClean="0">
                <a:latin typeface="Microsoft JhengHei UI" panose="020B0604030504040204" pitchFamily="34" charset="-120"/>
                <a:ea typeface="Microsoft JhengHei UI" panose="020B0604030504040204" pitchFamily="34" charset="-120"/>
              </a:rPr>
              <a:t>.</a:t>
            </a:r>
            <a:endParaRPr lang="en-US" sz="2000" dirty="0">
              <a:latin typeface="Microsoft JhengHei UI" panose="020B0604030504040204" pitchFamily="34" charset="-120"/>
              <a:ea typeface="Microsoft JhengHei UI" panose="020B0604030504040204" pitchFamily="34" charset="-120"/>
            </a:endParaRPr>
          </a:p>
          <a:p>
            <a:pPr marL="0" indent="0">
              <a:buNone/>
            </a:pPr>
            <a:endParaRPr lang="en-IN" sz="2000" dirty="0">
              <a:latin typeface="Microsoft JhengHei UI" panose="020B0604030504040204" pitchFamily="34" charset="-120"/>
              <a:ea typeface="Microsoft JhengHei UI" panose="020B0604030504040204" pitchFamily="34" charset="-120"/>
            </a:endParaRPr>
          </a:p>
        </p:txBody>
      </p:sp>
      <p:sp>
        <p:nvSpPr>
          <p:cNvPr id="5" name="Rectangle 4"/>
          <p:cNvSpPr/>
          <p:nvPr/>
        </p:nvSpPr>
        <p:spPr>
          <a:xfrm>
            <a:off x="5977217" y="3244334"/>
            <a:ext cx="237566" cy="369332"/>
          </a:xfrm>
          <a:prstGeom prst="rect">
            <a:avLst/>
          </a:prstGeom>
        </p:spPr>
        <p:txBody>
          <a:bodyPr wrap="none">
            <a:spAutoFit/>
          </a:bodyPr>
          <a:lstStyle/>
          <a:p>
            <a:r>
              <a:rPr lang="en-IN" b="0" dirty="0" smtClean="0">
                <a:effectLst/>
              </a:rPr>
              <a:t> </a:t>
            </a:r>
            <a:endParaRPr lang="en-IN"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1891" y="1293776"/>
            <a:ext cx="3179616" cy="44950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92120450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barn(inVertical)">
                                      <p:cBhvr>
                                        <p:cTn id="21" dur="500"/>
                                        <p:tgtEl>
                                          <p:spTgt spid="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Origin</a:t>
            </a:r>
            <a:endParaRPr lang="en-IN" dirty="0"/>
          </a:p>
        </p:txBody>
      </p:sp>
      <p:sp>
        <p:nvSpPr>
          <p:cNvPr id="3" name="Content Placeholder 2"/>
          <p:cNvSpPr>
            <a:spLocks noGrp="1"/>
          </p:cNvSpPr>
          <p:nvPr>
            <p:ph idx="1"/>
          </p:nvPr>
        </p:nvSpPr>
        <p:spPr>
          <a:xfrm>
            <a:off x="685802" y="2142067"/>
            <a:ext cx="7072744" cy="3649133"/>
          </a:xfrm>
        </p:spPr>
        <p:txBody>
          <a:bodyPr>
            <a:noAutofit/>
          </a:bodyPr>
          <a:lstStyle/>
          <a:p>
            <a:pPr fontAlgn="base"/>
            <a:r>
              <a:rPr lang="en-US" sz="2000" dirty="0">
                <a:latin typeface="Microsoft JhengHei UI" panose="020B0604030504040204" pitchFamily="34" charset="-120"/>
                <a:ea typeface="Microsoft JhengHei UI" panose="020B0604030504040204" pitchFamily="34" charset="-120"/>
              </a:rPr>
              <a:t>The origin of trigonometry can be traced to the civilization of Ancient Egypt ,Mesopotamia and Indus valley, more than 4000 years ago.</a:t>
            </a:r>
          </a:p>
          <a:p>
            <a:pPr fontAlgn="base"/>
            <a:r>
              <a:rPr lang="en-US" sz="2000" dirty="0">
                <a:latin typeface="Microsoft JhengHei UI" panose="020B0604030504040204" pitchFamily="34" charset="-120"/>
                <a:ea typeface="Microsoft JhengHei UI" panose="020B0604030504040204" pitchFamily="34" charset="-120"/>
              </a:rPr>
              <a:t>Some experts believe that, Trigonometry originally invented to calculate Sundials ,a tradition exercise in the oldest book.</a:t>
            </a:r>
          </a:p>
          <a:p>
            <a:pPr fontAlgn="base"/>
            <a:r>
              <a:rPr lang="en-US" sz="2000" dirty="0">
                <a:latin typeface="Microsoft JhengHei UI" panose="020B0604030504040204" pitchFamily="34" charset="-120"/>
                <a:ea typeface="Microsoft JhengHei UI" panose="020B0604030504040204" pitchFamily="34" charset="-120"/>
              </a:rPr>
              <a:t>The first recorded use of trigonometry came from the Hellenistic </a:t>
            </a:r>
            <a:r>
              <a:rPr lang="en-US" sz="2000" dirty="0" smtClean="0">
                <a:latin typeface="Microsoft JhengHei UI" panose="020B0604030504040204" pitchFamily="34" charset="-120"/>
                <a:ea typeface="Microsoft JhengHei UI" panose="020B0604030504040204" pitchFamily="34" charset="-120"/>
              </a:rPr>
              <a:t>Mathematician “Hipparchus</a:t>
            </a:r>
            <a:r>
              <a:rPr lang="en-US" sz="2000" dirty="0">
                <a:latin typeface="Microsoft JhengHei UI" panose="020B0604030504040204" pitchFamily="34" charset="-120"/>
                <a:ea typeface="Microsoft JhengHei UI" panose="020B0604030504040204" pitchFamily="34" charset="-120"/>
              </a:rPr>
              <a:t>  </a:t>
            </a:r>
            <a:r>
              <a:rPr lang="en-US" sz="2000" dirty="0" smtClean="0">
                <a:latin typeface="Microsoft JhengHei UI" panose="020B0604030504040204" pitchFamily="34" charset="-120"/>
                <a:ea typeface="Microsoft JhengHei UI" panose="020B0604030504040204" pitchFamily="34" charset="-120"/>
              </a:rPr>
              <a:t>Circa” around  </a:t>
            </a:r>
            <a:r>
              <a:rPr lang="en-US" sz="2000" dirty="0">
                <a:latin typeface="Microsoft JhengHei UI" panose="020B0604030504040204" pitchFamily="34" charset="-120"/>
                <a:ea typeface="Microsoft JhengHei UI" panose="020B0604030504040204" pitchFamily="34" charset="-120"/>
              </a:rPr>
              <a:t>150 BC, who </a:t>
            </a:r>
            <a:r>
              <a:rPr lang="en-US" sz="2000" dirty="0" smtClean="0">
                <a:latin typeface="Microsoft JhengHei UI" panose="020B0604030504040204" pitchFamily="34" charset="-120"/>
                <a:ea typeface="Microsoft JhengHei UI" panose="020B0604030504040204" pitchFamily="34" charset="-120"/>
              </a:rPr>
              <a:t>compiled </a:t>
            </a:r>
            <a:r>
              <a:rPr lang="en-US" sz="2000" dirty="0">
                <a:latin typeface="Microsoft JhengHei UI" panose="020B0604030504040204" pitchFamily="34" charset="-120"/>
                <a:ea typeface="Microsoft JhengHei UI" panose="020B0604030504040204" pitchFamily="34" charset="-120"/>
              </a:rPr>
              <a:t>a Trigonometry table using the Sine for solving </a:t>
            </a:r>
            <a:r>
              <a:rPr lang="en-US" sz="2000" dirty="0" smtClean="0">
                <a:latin typeface="Microsoft JhengHei UI" panose="020B0604030504040204" pitchFamily="34" charset="-120"/>
                <a:ea typeface="Microsoft JhengHei UI" panose="020B0604030504040204" pitchFamily="34" charset="-120"/>
              </a:rPr>
              <a:t>triangles</a:t>
            </a:r>
            <a:r>
              <a:rPr lang="en-US" sz="2000" dirty="0">
                <a:latin typeface="Microsoft JhengHei UI" panose="020B0604030504040204" pitchFamily="34" charset="-120"/>
                <a:ea typeface="Microsoft JhengHei UI" panose="020B0604030504040204" pitchFamily="34" charset="-120"/>
              </a:rPr>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7418" y="1803490"/>
            <a:ext cx="3068780" cy="311679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1584041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wheel(1)">
                                      <p:cBhvr>
                                        <p:cTn id="19" dur="20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1000"/>
                                        <p:tgtEl>
                                          <p:spTgt spid="3">
                                            <p:txEl>
                                              <p:pRg st="1" end="1"/>
                                            </p:txEl>
                                          </p:spTgt>
                                        </p:tgtEl>
                                      </p:cBhvr>
                                    </p:animEffect>
                                    <p:anim calcmode="lin" valueType="num">
                                      <p:cBhvr>
                                        <p:cTn id="2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Trigonometric ratios</a:t>
            </a:r>
            <a:endParaRPr lang="en-IN" dirty="0"/>
          </a:p>
        </p:txBody>
      </p:sp>
      <p:sp>
        <p:nvSpPr>
          <p:cNvPr id="6" name="Content Placeholder 5"/>
          <p:cNvSpPr>
            <a:spLocks noGrp="1"/>
          </p:cNvSpPr>
          <p:nvPr>
            <p:ph idx="1"/>
          </p:nvPr>
        </p:nvSpPr>
        <p:spPr>
          <a:xfrm>
            <a:off x="685801" y="2142068"/>
            <a:ext cx="10131425" cy="989060"/>
          </a:xfrm>
        </p:spPr>
        <p:txBody>
          <a:bodyPr>
            <a:noAutofit/>
          </a:bodyPr>
          <a:lstStyle/>
          <a:p>
            <a:r>
              <a:rPr lang="en-US" sz="2000" dirty="0" smtClean="0">
                <a:latin typeface="Microsoft JhengHei" panose="020B0604030504040204" pitchFamily="34" charset="-120"/>
                <a:ea typeface="Microsoft JhengHei" panose="020B0604030504040204" pitchFamily="34" charset="-120"/>
              </a:rPr>
              <a:t>Trigonometric Ratios are the ratios of the certain parts of the right-angled triangle.</a:t>
            </a:r>
          </a:p>
          <a:p>
            <a:r>
              <a:rPr lang="en-US" sz="2000" dirty="0" smtClean="0">
                <a:latin typeface="Microsoft JhengHei" panose="020B0604030504040204" pitchFamily="34" charset="-120"/>
                <a:ea typeface="Microsoft JhengHei" panose="020B0604030504040204" pitchFamily="34" charset="-120"/>
              </a:rPr>
              <a:t>They are as follows:</a:t>
            </a:r>
            <a:endParaRPr lang="en-IN" sz="2000" dirty="0">
              <a:latin typeface="Microsoft JhengHei" panose="020B0604030504040204" pitchFamily="34" charset="-120"/>
              <a:ea typeface="Microsoft JhengHei" panose="020B0604030504040204" pitchFamily="34" charset="-120"/>
            </a:endParaRPr>
          </a:p>
        </p:txBody>
      </p:sp>
      <p:pic>
        <p:nvPicPr>
          <p:cNvPr id="7" name="Content Placeholder 3" descr="&lt;strong&gt;trigonometry&lt;/strong&gt; - Finding the value of &lt;strong&gt;trigonometric&lt;/strong&gt; function of any angl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478" y="2889683"/>
            <a:ext cx="5559087" cy="36496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854" y="3754582"/>
            <a:ext cx="5661584" cy="27847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1802282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wipe(down)">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down)">
                                      <p:cBhvr>
                                        <p:cTn id="19" dur="500"/>
                                        <p:tgtEl>
                                          <p:spTgt spid="6">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Application of trigonometry</a:t>
            </a:r>
            <a:endParaRPr lang="en-IN" dirty="0"/>
          </a:p>
        </p:txBody>
      </p:sp>
      <p:sp>
        <p:nvSpPr>
          <p:cNvPr id="3" name="Content Placeholder 2"/>
          <p:cNvSpPr>
            <a:spLocks noGrp="1"/>
          </p:cNvSpPr>
          <p:nvPr>
            <p:ph idx="1"/>
          </p:nvPr>
        </p:nvSpPr>
        <p:spPr>
          <a:xfrm>
            <a:off x="685801" y="2142068"/>
            <a:ext cx="10131425" cy="2076640"/>
          </a:xfrm>
        </p:spPr>
        <p:txBody>
          <a:bodyPr>
            <a:normAutofit/>
          </a:bodyPr>
          <a:lstStyle/>
          <a:p>
            <a:r>
              <a:rPr lang="en-US" dirty="0" smtClean="0">
                <a:latin typeface="Microsoft JhengHei" panose="020B0604030504040204" pitchFamily="34" charset="-120"/>
                <a:ea typeface="Microsoft JhengHei" panose="020B0604030504040204" pitchFamily="34" charset="-120"/>
              </a:rPr>
              <a:t>Finding height &amp; distances.                                          </a:t>
            </a:r>
          </a:p>
          <a:p>
            <a:r>
              <a:rPr lang="en-US" dirty="0" smtClean="0">
                <a:latin typeface="Microsoft JhengHei" panose="020B0604030504040204" pitchFamily="34" charset="-120"/>
                <a:ea typeface="Microsoft JhengHei" panose="020B0604030504040204" pitchFamily="34" charset="-120"/>
              </a:rPr>
              <a:t>Used in Geology.</a:t>
            </a:r>
          </a:p>
          <a:p>
            <a:r>
              <a:rPr lang="en-US" dirty="0" smtClean="0">
                <a:latin typeface="Microsoft JhengHei" panose="020B0604030504040204" pitchFamily="34" charset="-120"/>
                <a:ea typeface="Microsoft JhengHei" panose="020B0604030504040204" pitchFamily="34" charset="-120"/>
              </a:rPr>
              <a:t>To build Architecture and construction. </a:t>
            </a:r>
          </a:p>
          <a:p>
            <a:r>
              <a:rPr lang="en-US" dirty="0" smtClean="0">
                <a:latin typeface="Microsoft JhengHei" panose="020B0604030504040204" pitchFamily="34" charset="-120"/>
                <a:ea typeface="Microsoft JhengHei" panose="020B0604030504040204" pitchFamily="34" charset="-120"/>
              </a:rPr>
              <a:t>In Oceanography.</a:t>
            </a:r>
          </a:p>
          <a:p>
            <a:r>
              <a:rPr lang="en-US" dirty="0" smtClean="0">
                <a:latin typeface="Microsoft JhengHei" panose="020B0604030504040204" pitchFamily="34" charset="-120"/>
                <a:ea typeface="Microsoft JhengHei" panose="020B0604030504040204" pitchFamily="34" charset="-120"/>
              </a:rPr>
              <a:t>For navigational purposes.</a:t>
            </a:r>
          </a:p>
        </p:txBody>
      </p:sp>
      <p:pic>
        <p:nvPicPr>
          <p:cNvPr id="4" name="Picture 3" descr="10.1 Wave Basics – Introduction to &lt;strong&gt;Oceanography&lt;/strong&g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43712" y="2726108"/>
            <a:ext cx="6044504" cy="225460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5" name="Picture 4" descr="Progressive Charlestown: &lt;strong&gt;Astronomy&lt;/strong&gt; Picture of the D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4002" y="4218708"/>
            <a:ext cx="4074143" cy="22546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7034618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circle(in)">
                                      <p:cBhvr>
                                        <p:cTn id="30" dur="2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down)">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circle(in)">
                                      <p:cBhvr>
                                        <p:cTn id="4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Height and distance</a:t>
            </a:r>
            <a:endParaRPr lang="en-IN" dirty="0"/>
          </a:p>
        </p:txBody>
      </p:sp>
      <p:sp>
        <p:nvSpPr>
          <p:cNvPr id="3" name="Content Placeholder 2"/>
          <p:cNvSpPr>
            <a:spLocks noGrp="1"/>
          </p:cNvSpPr>
          <p:nvPr>
            <p:ph idx="1"/>
          </p:nvPr>
        </p:nvSpPr>
        <p:spPr>
          <a:xfrm>
            <a:off x="685801" y="2142067"/>
            <a:ext cx="10131425" cy="2443788"/>
          </a:xfrm>
        </p:spPr>
        <p:txBody>
          <a:bodyPr>
            <a:normAutofit/>
          </a:bodyPr>
          <a:lstStyle/>
          <a:p>
            <a:r>
              <a:rPr lang="en-US" dirty="0">
                <a:latin typeface="Microsoft JhengHei" panose="020B0604030504040204" pitchFamily="34" charset="-120"/>
                <a:ea typeface="Microsoft JhengHei" panose="020B0604030504040204" pitchFamily="34" charset="-120"/>
              </a:rPr>
              <a:t>One of the main application of trigonometry is to find the distance between two or more places or to find the height of the object or the angle subtended by any object at a given point without actually measuring the distance or heights or </a:t>
            </a:r>
            <a:r>
              <a:rPr lang="en-US" dirty="0" smtClean="0">
                <a:latin typeface="Microsoft JhengHei" panose="020B0604030504040204" pitchFamily="34" charset="-120"/>
                <a:ea typeface="Microsoft JhengHei" panose="020B0604030504040204" pitchFamily="34" charset="-120"/>
              </a:rPr>
              <a:t>angles.</a:t>
            </a:r>
          </a:p>
          <a:p>
            <a:pPr fontAlgn="base"/>
            <a:r>
              <a:rPr lang="en-US" dirty="0">
                <a:latin typeface="Microsoft JhengHei" panose="020B0604030504040204" pitchFamily="34" charset="-120"/>
                <a:ea typeface="Microsoft JhengHei" panose="020B0604030504040204" pitchFamily="34" charset="-120"/>
              </a:rPr>
              <a:t>Angle of elevation:- It is the angle made with the horizontal when the observer raises his eyes position.</a:t>
            </a:r>
          </a:p>
          <a:p>
            <a:pPr fontAlgn="base"/>
            <a:r>
              <a:rPr lang="en-US" dirty="0">
                <a:latin typeface="Microsoft JhengHei" panose="020B0604030504040204" pitchFamily="34" charset="-120"/>
                <a:ea typeface="Microsoft JhengHei" panose="020B0604030504040204" pitchFamily="34" charset="-120"/>
              </a:rPr>
              <a:t>Angle of depression:- It is the angle made with the horizontal when the observer lowers his eyes position.</a:t>
            </a:r>
          </a:p>
          <a:p>
            <a:endParaRPr lang="en-IN" dirty="0">
              <a:latin typeface="Microsoft JhengHei" panose="020B0604030504040204" pitchFamily="34" charset="-120"/>
              <a:ea typeface="Microsoft JhengHei" panose="020B0604030504040204" pitchFamily="34" charset="-120"/>
            </a:endParaRPr>
          </a:p>
        </p:txBody>
      </p:sp>
      <p:pic>
        <p:nvPicPr>
          <p:cNvPr id="4" name="Picture 3" descr="Section 4.3: Right Triangle Trigonometry | Precalculu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2" y="4585855"/>
            <a:ext cx="10131424" cy="182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5714965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1" end="1"/>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randombar(horizontal)">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Architecture</a:t>
            </a:r>
          </a:p>
        </p:txBody>
      </p:sp>
      <p:sp>
        <p:nvSpPr>
          <p:cNvPr id="3" name="Content Placeholder 2"/>
          <p:cNvSpPr>
            <a:spLocks noGrp="1"/>
          </p:cNvSpPr>
          <p:nvPr>
            <p:ph idx="1"/>
          </p:nvPr>
        </p:nvSpPr>
        <p:spPr>
          <a:xfrm>
            <a:off x="685802" y="2065867"/>
            <a:ext cx="5784272" cy="3697623"/>
          </a:xfrm>
        </p:spPr>
        <p:txBody>
          <a:bodyPr>
            <a:noAutofit/>
          </a:bodyPr>
          <a:lstStyle/>
          <a:p>
            <a:r>
              <a:rPr lang="en-US" sz="2400" dirty="0">
                <a:latin typeface="Microsoft JhengHei" panose="020B0604030504040204" pitchFamily="34" charset="-120"/>
                <a:ea typeface="Microsoft JhengHei" panose="020B0604030504040204" pitchFamily="34" charset="-120"/>
              </a:rPr>
              <a:t>Trigonometry is what helps the architects to </a:t>
            </a:r>
            <a:r>
              <a:rPr lang="en-US" sz="2400" b="1" dirty="0">
                <a:latin typeface="Microsoft JhengHei" panose="020B0604030504040204" pitchFamily="34" charset="-120"/>
                <a:ea typeface="Microsoft JhengHei" panose="020B0604030504040204" pitchFamily="34" charset="-120"/>
              </a:rPr>
              <a:t>calculate roof slopes, ground surfaces, light angles</a:t>
            </a:r>
            <a:r>
              <a:rPr lang="en-US" sz="2400" dirty="0">
                <a:latin typeface="Microsoft JhengHei" panose="020B0604030504040204" pitchFamily="34" charset="-120"/>
                <a:ea typeface="Microsoft JhengHei" panose="020B0604030504040204" pitchFamily="34" charset="-120"/>
              </a:rPr>
              <a:t>, structural loads , etc. of structures to design a mathematical draft that a constructor can use for construction purposes</a:t>
            </a:r>
            <a:r>
              <a:rPr lang="en-US" sz="2400" dirty="0" smtClean="0">
                <a:latin typeface="Microsoft JhengHei" panose="020B0604030504040204" pitchFamily="34" charset="-120"/>
                <a:ea typeface="Microsoft JhengHei" panose="020B0604030504040204" pitchFamily="34" charset="-120"/>
              </a:rPr>
              <a:t>.</a:t>
            </a:r>
          </a:p>
          <a:p>
            <a:r>
              <a:rPr lang="en-US" sz="2400" dirty="0">
                <a:latin typeface="Microsoft JhengHei" panose="020B0604030504040204" pitchFamily="34" charset="-120"/>
                <a:ea typeface="Microsoft JhengHei" panose="020B0604030504040204" pitchFamily="34" charset="-120"/>
              </a:rPr>
              <a:t>Trigonometry is used in architecture </a:t>
            </a:r>
            <a:r>
              <a:rPr lang="en-US" sz="2400" b="1" dirty="0">
                <a:latin typeface="Microsoft JhengHei" panose="020B0604030504040204" pitchFamily="34" charset="-120"/>
                <a:ea typeface="Microsoft JhengHei" panose="020B0604030504040204" pitchFamily="34" charset="-120"/>
              </a:rPr>
              <a:t>to ensure that buildings are built safely.</a:t>
            </a:r>
            <a:endParaRPr lang="en-IN" sz="2400" dirty="0">
              <a:latin typeface="Microsoft JhengHei" panose="020B0604030504040204" pitchFamily="34" charset="-120"/>
              <a:ea typeface="Microsoft JhengHei" panose="020B0604030504040204" pitchFamily="34" charset="-120"/>
            </a:endParaRPr>
          </a:p>
        </p:txBody>
      </p:sp>
      <p:pic>
        <p:nvPicPr>
          <p:cNvPr id="7" name="Picture 6" descr="&lt;strong&gt;Trigonometry&lt;/strong&gt; without sine and cosine - Mathematics Stack Exchan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3963" y="609600"/>
            <a:ext cx="3782291" cy="2467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descr="Classic Greek Architectural Orders (VIDE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3963" y="3311235"/>
            <a:ext cx="3782291" cy="29407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105882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Navigation and </a:t>
            </a:r>
            <a:r>
              <a:rPr lang="en-IN" dirty="0" smtClean="0"/>
              <a:t>Oceanography</a:t>
            </a:r>
            <a:endParaRPr lang="en-IN" dirty="0"/>
          </a:p>
        </p:txBody>
      </p:sp>
      <p:sp>
        <p:nvSpPr>
          <p:cNvPr id="3" name="Content Placeholder 2"/>
          <p:cNvSpPr>
            <a:spLocks noGrp="1"/>
          </p:cNvSpPr>
          <p:nvPr>
            <p:ph idx="1"/>
          </p:nvPr>
        </p:nvSpPr>
        <p:spPr>
          <a:xfrm>
            <a:off x="685801" y="1737361"/>
            <a:ext cx="10131425" cy="1045028"/>
          </a:xfrm>
        </p:spPr>
        <p:txBody>
          <a:bodyPr>
            <a:normAutofit/>
          </a:bodyPr>
          <a:lstStyle/>
          <a:p>
            <a:r>
              <a:rPr lang="en-US" dirty="0" smtClean="0">
                <a:latin typeface="Microsoft YaHei UI" panose="020B0503020204020204" pitchFamily="34" charset="-122"/>
                <a:ea typeface="Microsoft YaHei UI" panose="020B0503020204020204" pitchFamily="34" charset="-122"/>
              </a:rPr>
              <a:t>Navigation: It </a:t>
            </a:r>
            <a:r>
              <a:rPr lang="en-US" dirty="0">
                <a:latin typeface="Microsoft YaHei UI" panose="020B0503020204020204" pitchFamily="34" charset="-122"/>
                <a:ea typeface="Microsoft YaHei UI" panose="020B0503020204020204" pitchFamily="34" charset="-122"/>
              </a:rPr>
              <a:t>is used in navigating the distance of the shore from a point in the sea.</a:t>
            </a:r>
          </a:p>
          <a:p>
            <a:r>
              <a:rPr lang="en-US" dirty="0" smtClean="0">
                <a:latin typeface="Microsoft YaHei UI" panose="020B0503020204020204" pitchFamily="34" charset="-122"/>
                <a:ea typeface="Microsoft YaHei UI" panose="020B0503020204020204" pitchFamily="34" charset="-122"/>
              </a:rPr>
              <a:t>Oceanography: It </a:t>
            </a:r>
            <a:r>
              <a:rPr lang="en-US" dirty="0">
                <a:latin typeface="Microsoft YaHei UI" panose="020B0503020204020204" pitchFamily="34" charset="-122"/>
                <a:ea typeface="Microsoft YaHei UI" panose="020B0503020204020204" pitchFamily="34" charset="-122"/>
              </a:rPr>
              <a:t>is used in calculating the heights of the tides formed in the ocean</a:t>
            </a:r>
            <a:r>
              <a:rPr lang="en-US" dirty="0" smtClean="0">
                <a:latin typeface="Microsoft YaHei UI" panose="020B0503020204020204" pitchFamily="34" charset="-122"/>
                <a:ea typeface="Microsoft YaHei UI" panose="020B0503020204020204" pitchFamily="34" charset="-122"/>
              </a:rPr>
              <a:t>.</a:t>
            </a:r>
            <a:endParaRPr lang="en-US" dirty="0">
              <a:latin typeface="Microsoft YaHei UI" panose="020B0503020204020204" pitchFamily="34" charset="-122"/>
              <a:ea typeface="Microsoft YaHei UI" panose="020B0503020204020204" pitchFamily="34" charset="-122"/>
            </a:endParaRPr>
          </a:p>
        </p:txBody>
      </p:sp>
      <p:pic>
        <p:nvPicPr>
          <p:cNvPr id="4" name="Picture 3" descr="Free photo: Compass, &lt;strong&gt;Navigation&lt;/strong&gt;, Map, Direction - Free Image on Pixabay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1" y="3043646"/>
            <a:ext cx="4354286" cy="322176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Picture 4" descr="Home | Journal of Aquatic Sciences and &lt;strong&gt;Oceanography&lt;/strong&gt; | Open Acces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2080" y="3119846"/>
            <a:ext cx="6595924" cy="3221762"/>
          </a:xfrm>
          <a:prstGeom prst="rect">
            <a:avLst/>
          </a:prstGeom>
        </p:spPr>
      </p:pic>
    </p:spTree>
    <p:extLst>
      <p:ext uri="{BB962C8B-B14F-4D97-AF65-F5344CB8AC3E}">
        <p14:creationId xmlns:p14="http://schemas.microsoft.com/office/powerpoint/2010/main" val="27871448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heel(1)">
                                      <p:cBhvr>
                                        <p:cTn id="13" dur="2000"/>
                                        <p:tgtEl>
                                          <p:spTgt spid="3">
                                            <p:txEl>
                                              <p:pRg st="0" end="0"/>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heel(1)">
                                      <p:cBhvr>
                                        <p:cTn id="16" dur="2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136</TotalTime>
  <Words>505</Words>
  <Application>Microsoft Office PowerPoint</Application>
  <PresentationFormat>Widescreen</PresentationFormat>
  <Paragraphs>62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Microsoft JhengHei</vt:lpstr>
      <vt:lpstr>Microsoft JhengHei UI</vt:lpstr>
      <vt:lpstr>Microsoft YaHei UI</vt:lpstr>
      <vt:lpstr>Arial</vt:lpstr>
      <vt:lpstr>Calibri</vt:lpstr>
      <vt:lpstr>Calibri Light</vt:lpstr>
      <vt:lpstr>Celestial</vt:lpstr>
      <vt:lpstr>Application Of Trigonometry</vt:lpstr>
      <vt:lpstr>Math micro project</vt:lpstr>
      <vt:lpstr>Definition</vt:lpstr>
      <vt:lpstr>Origin</vt:lpstr>
      <vt:lpstr>Trigonometric ratios</vt:lpstr>
      <vt:lpstr>Application of trigonometry</vt:lpstr>
      <vt:lpstr>Height and distance</vt:lpstr>
      <vt:lpstr>Architecture</vt:lpstr>
      <vt:lpstr>Navigation and Oceanography</vt:lpstr>
      <vt:lpstr>Astronomy</vt:lpstr>
      <vt:lpstr> Geology</vt:lpstr>
      <vt:lpstr>Physics</vt:lpstr>
      <vt:lpstr>Marine biology</vt:lpstr>
      <vt:lpstr>Aviation</vt:lpstr>
      <vt:lpstr>Formulas</vt:lpstr>
      <vt:lpstr>identities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Trigonometry</dc:title>
  <dc:creator>Gold Roger</dc:creator>
  <cp:lastModifiedBy>Gold Roger</cp:lastModifiedBy>
  <cp:revision>20</cp:revision>
  <dcterms:created xsi:type="dcterms:W3CDTF">2021-12-03T14:56:33Z</dcterms:created>
  <dcterms:modified xsi:type="dcterms:W3CDTF">2021-12-06T17:13:15Z</dcterms:modified>
</cp:coreProperties>
</file>